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  <p:sldMasterId id="2147483860" r:id="rId2"/>
    <p:sldMasterId id="2147483885" r:id="rId3"/>
    <p:sldMasterId id="2147484057" r:id="rId4"/>
    <p:sldMasterId id="2147484069" r:id="rId5"/>
    <p:sldMasterId id="2147484082" r:id="rId6"/>
    <p:sldMasterId id="2147484094" r:id="rId7"/>
    <p:sldMasterId id="2147484107" r:id="rId8"/>
    <p:sldMasterId id="2147484119" r:id="rId9"/>
  </p:sldMasterIdLst>
  <p:notesMasterIdLst>
    <p:notesMasterId r:id="rId41"/>
  </p:notesMasterIdLst>
  <p:sldIdLst>
    <p:sldId id="1038" r:id="rId10"/>
    <p:sldId id="895" r:id="rId11"/>
    <p:sldId id="1053" r:id="rId12"/>
    <p:sldId id="1069" r:id="rId13"/>
    <p:sldId id="855" r:id="rId14"/>
    <p:sldId id="1048" r:id="rId15"/>
    <p:sldId id="1039" r:id="rId16"/>
    <p:sldId id="1070" r:id="rId17"/>
    <p:sldId id="1071" r:id="rId18"/>
    <p:sldId id="1061" r:id="rId19"/>
    <p:sldId id="1062" r:id="rId20"/>
    <p:sldId id="1063" r:id="rId21"/>
    <p:sldId id="1067" r:id="rId22"/>
    <p:sldId id="1068" r:id="rId23"/>
    <p:sldId id="1072" r:id="rId24"/>
    <p:sldId id="1049" r:id="rId25"/>
    <p:sldId id="1052" r:id="rId26"/>
    <p:sldId id="1073" r:id="rId27"/>
    <p:sldId id="1074" r:id="rId28"/>
    <p:sldId id="1042" r:id="rId29"/>
    <p:sldId id="1075" r:id="rId30"/>
    <p:sldId id="1057" r:id="rId31"/>
    <p:sldId id="1058" r:id="rId32"/>
    <p:sldId id="1059" r:id="rId33"/>
    <p:sldId id="1060" r:id="rId34"/>
    <p:sldId id="1056" r:id="rId35"/>
    <p:sldId id="1076" r:id="rId36"/>
    <p:sldId id="1077" r:id="rId37"/>
    <p:sldId id="1078" r:id="rId38"/>
    <p:sldId id="1079" r:id="rId39"/>
    <p:sldId id="108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51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0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655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076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75975" algn="l" defTabSz="45517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31156" algn="l" defTabSz="45517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186346" algn="l" defTabSz="45517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41523" algn="l" defTabSz="45517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034"/>
    <a:srgbClr val="6F73A4"/>
    <a:srgbClr val="FDFAFF"/>
    <a:srgbClr val="868080"/>
    <a:srgbClr val="D7D385"/>
    <a:srgbClr val="183866"/>
    <a:srgbClr val="152B69"/>
    <a:srgbClr val="70A8E6"/>
    <a:srgbClr val="7095E6"/>
    <a:srgbClr val="79B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9" autoAdjust="0"/>
    <p:restoredTop sz="94450" autoAdjust="0"/>
  </p:normalViewPr>
  <p:slideViewPr>
    <p:cSldViewPr snapToGrid="0" showGuides="1">
      <p:cViewPr varScale="1">
        <p:scale>
          <a:sx n="88" d="100"/>
          <a:sy n="88" d="100"/>
        </p:scale>
        <p:origin x="-1448" y="-104"/>
      </p:cViewPr>
      <p:guideLst>
        <p:guide orient="horz" pos="2379"/>
        <p:guide pos="3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B4CC5C-0F8F-F44B-B11B-737F8A84A5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18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51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0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655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076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75975" algn="l" defTabSz="910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1156" algn="l" defTabSz="910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6346" algn="l" defTabSz="910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1523" algn="l" defTabSz="910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A377A-757D-436A-841A-BDB8B185A84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A377A-757D-436A-841A-BDB8B185A84B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7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DEGENATRIVE  JOINT  DISEASE</a:t>
            </a: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3EEEE3-CFBF-DD48-B66C-58818A04BB17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014" tIns="31997" rIns="64014" bIns="3199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33"/>
            <a:ext cx="6400354" cy="1752451"/>
          </a:xfrm>
          <a:prstGeom prst="rect">
            <a:avLst/>
          </a:prstGeom>
        </p:spPr>
        <p:txBody>
          <a:bodyPr lIns="64014" tIns="31997" rIns="64014" bIns="31997"/>
          <a:lstStyle>
            <a:lvl1pPr marL="0" indent="0" algn="ctr">
              <a:buNone/>
              <a:defRPr/>
            </a:lvl1pPr>
            <a:lvl2pPr marL="320031" indent="0" algn="ctr">
              <a:buNone/>
              <a:defRPr/>
            </a:lvl2pPr>
            <a:lvl3pPr marL="640081" indent="0" algn="ctr">
              <a:buNone/>
              <a:defRPr/>
            </a:lvl3pPr>
            <a:lvl4pPr marL="960139" indent="0" algn="ctr">
              <a:buNone/>
              <a:defRPr/>
            </a:lvl4pPr>
            <a:lvl5pPr marL="1280172" indent="0" algn="ctr">
              <a:buNone/>
              <a:defRPr/>
            </a:lvl5pPr>
            <a:lvl6pPr marL="1600230" indent="0" algn="ctr">
              <a:buNone/>
              <a:defRPr/>
            </a:lvl6pPr>
            <a:lvl7pPr marL="1920264" indent="0" algn="ctr">
              <a:buNone/>
              <a:defRPr/>
            </a:lvl7pPr>
            <a:lvl8pPr marL="2240314" indent="0" algn="ctr">
              <a:buNone/>
              <a:defRPr/>
            </a:lvl8pPr>
            <a:lvl9pPr marL="256036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8104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14" tIns="31997" rIns="64014" bIns="3199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733"/>
            <a:ext cx="8228707" cy="4525119"/>
          </a:xfrm>
          <a:prstGeom prst="rect">
            <a:avLst/>
          </a:prstGeom>
        </p:spPr>
        <p:txBody>
          <a:bodyPr vert="eaVert" lIns="64014" tIns="31997" rIns="64014" bIns="3199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40499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7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9306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99"/>
            <a:ext cx="8229600" cy="5851525"/>
          </a:xfrm>
          <a:prstGeom prst="rect">
            <a:avLst/>
          </a:prstGeom>
        </p:spPr>
        <p:txBody>
          <a:bodyPr lIns="64097" tIns="32042" rIns="64097" bIns="320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151" tIns="45576" rIns="91151" bIns="45576"/>
          <a:lstStyle>
            <a:lvl1pPr>
              <a:defRPr/>
            </a:lvl1pPr>
          </a:lstStyle>
          <a:p>
            <a:pPr algn="ctr">
              <a:defRPr/>
            </a:pPr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 lIns="91151" tIns="45576" rIns="91151" bIns="45576"/>
          <a:lstStyle>
            <a:lvl1pPr>
              <a:defRPr/>
            </a:lvl1pPr>
          </a:lstStyle>
          <a:p>
            <a:pPr>
              <a:defRPr/>
            </a:pPr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151" tIns="45576" rIns="91151" bIns="45576"/>
          <a:lstStyle>
            <a:lvl1pPr>
              <a:defRPr/>
            </a:lvl1pPr>
          </a:lstStyle>
          <a:p>
            <a:pPr algn="ctr">
              <a:defRPr/>
            </a:pPr>
            <a:fld id="{29B0E6F5-EAE5-4F35-80B1-AE685B21D819}" type="slidenum">
              <a:rPr lang="en-US" sz="25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rPr>
              <a:pPr algn="ctr">
                <a:defRPr/>
              </a:pPr>
              <a:t>‹#›</a:t>
            </a:fld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014" tIns="31997" rIns="64014" bIns="3199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014" tIns="31997" rIns="64014" bIns="3199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3738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065" tIns="32024" rIns="64065" bIns="3202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17"/>
            <a:ext cx="6400354" cy="1752451"/>
          </a:xfrm>
          <a:prstGeom prst="rect">
            <a:avLst/>
          </a:prstGeom>
        </p:spPr>
        <p:txBody>
          <a:bodyPr lIns="64065" tIns="32024" rIns="64065" bIns="32024"/>
          <a:lstStyle>
            <a:lvl1pPr marL="0" indent="0" algn="ctr">
              <a:buNone/>
              <a:defRPr/>
            </a:lvl1pPr>
            <a:lvl2pPr marL="320297" indent="0" algn="ctr">
              <a:buNone/>
              <a:defRPr/>
            </a:lvl2pPr>
            <a:lvl3pPr marL="640607" indent="0" algn="ctr">
              <a:buNone/>
              <a:defRPr/>
            </a:lvl3pPr>
            <a:lvl4pPr marL="960923" indent="0" algn="ctr">
              <a:buNone/>
              <a:defRPr/>
            </a:lvl4pPr>
            <a:lvl5pPr marL="1281225" indent="0" algn="ctr">
              <a:buNone/>
              <a:defRPr/>
            </a:lvl5pPr>
            <a:lvl6pPr marL="1601542" indent="0" algn="ctr">
              <a:buNone/>
              <a:defRPr/>
            </a:lvl6pPr>
            <a:lvl7pPr marL="1921839" indent="0" algn="ctr">
              <a:buNone/>
              <a:defRPr/>
            </a:lvl7pPr>
            <a:lvl8pPr marL="2242151" indent="0" algn="ctr">
              <a:buNone/>
              <a:defRPr/>
            </a:lvl8pPr>
            <a:lvl9pPr marL="2562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3755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65" tIns="32024" rIns="64065" bIns="3202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717"/>
            <a:ext cx="8228707" cy="4525119"/>
          </a:xfrm>
          <a:prstGeom prst="rect">
            <a:avLst/>
          </a:prstGeom>
        </p:spPr>
        <p:txBody>
          <a:bodyPr lIns="64065" tIns="32024" rIns="64065" bIns="3202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3029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4065" tIns="32024" rIns="64065" bIns="32024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065" tIns="32024" rIns="64065" bIns="32024" anchor="b"/>
          <a:lstStyle>
            <a:lvl1pPr marL="0" indent="0">
              <a:buNone/>
              <a:defRPr sz="1400"/>
            </a:lvl1pPr>
            <a:lvl2pPr marL="320297" indent="0">
              <a:buNone/>
              <a:defRPr sz="1300"/>
            </a:lvl2pPr>
            <a:lvl3pPr marL="640607" indent="0">
              <a:buNone/>
              <a:defRPr sz="1100"/>
            </a:lvl3pPr>
            <a:lvl4pPr marL="960923" indent="0">
              <a:buNone/>
              <a:defRPr sz="1000"/>
            </a:lvl4pPr>
            <a:lvl5pPr marL="1281225" indent="0">
              <a:buNone/>
              <a:defRPr sz="1000"/>
            </a:lvl5pPr>
            <a:lvl6pPr marL="1601542" indent="0">
              <a:buNone/>
              <a:defRPr sz="1000"/>
            </a:lvl6pPr>
            <a:lvl7pPr marL="1921839" indent="0">
              <a:buNone/>
              <a:defRPr sz="1000"/>
            </a:lvl7pPr>
            <a:lvl8pPr marL="2242151" indent="0">
              <a:buNone/>
              <a:defRPr sz="1000"/>
            </a:lvl8pPr>
            <a:lvl9pPr marL="256246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812104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65" tIns="32024" rIns="64065" bIns="3202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717"/>
            <a:ext cx="4060775" cy="4525119"/>
          </a:xfrm>
          <a:prstGeom prst="rect">
            <a:avLst/>
          </a:prstGeom>
        </p:spPr>
        <p:txBody>
          <a:bodyPr lIns="64065" tIns="32024" rIns="64065" bIns="3202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717"/>
            <a:ext cx="4060775" cy="4525119"/>
          </a:xfrm>
          <a:prstGeom prst="rect">
            <a:avLst/>
          </a:prstGeom>
        </p:spPr>
        <p:txBody>
          <a:bodyPr lIns="64065" tIns="32024" rIns="64065" bIns="3202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2026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65" tIns="32024" rIns="64065" bIns="3202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065" tIns="32024" rIns="64065" bIns="32024" anchor="b"/>
          <a:lstStyle>
            <a:lvl1pPr marL="0" indent="0">
              <a:buNone/>
              <a:defRPr sz="1700" b="1"/>
            </a:lvl1pPr>
            <a:lvl2pPr marL="320297" indent="0">
              <a:buNone/>
              <a:defRPr sz="1400" b="1"/>
            </a:lvl2pPr>
            <a:lvl3pPr marL="640607" indent="0">
              <a:buNone/>
              <a:defRPr sz="1300" b="1"/>
            </a:lvl3pPr>
            <a:lvl4pPr marL="960923" indent="0">
              <a:buNone/>
              <a:defRPr sz="1100" b="1"/>
            </a:lvl4pPr>
            <a:lvl5pPr marL="1281225" indent="0">
              <a:buNone/>
              <a:defRPr sz="1100" b="1"/>
            </a:lvl5pPr>
            <a:lvl6pPr marL="1601542" indent="0">
              <a:buNone/>
              <a:defRPr sz="1100" b="1"/>
            </a:lvl6pPr>
            <a:lvl7pPr marL="1921839" indent="0">
              <a:buNone/>
              <a:defRPr sz="1100" b="1"/>
            </a:lvl7pPr>
            <a:lvl8pPr marL="2242151" indent="0">
              <a:buNone/>
              <a:defRPr sz="1100" b="1"/>
            </a:lvl8pPr>
            <a:lvl9pPr marL="2562462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065" tIns="32024" rIns="64065" bIns="3202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065" tIns="32024" rIns="64065" bIns="32024" anchor="b"/>
          <a:lstStyle>
            <a:lvl1pPr marL="0" indent="0">
              <a:buNone/>
              <a:defRPr sz="1700" b="1"/>
            </a:lvl1pPr>
            <a:lvl2pPr marL="320297" indent="0">
              <a:buNone/>
              <a:defRPr sz="1400" b="1"/>
            </a:lvl2pPr>
            <a:lvl3pPr marL="640607" indent="0">
              <a:buNone/>
              <a:defRPr sz="1300" b="1"/>
            </a:lvl3pPr>
            <a:lvl4pPr marL="960923" indent="0">
              <a:buNone/>
              <a:defRPr sz="1100" b="1"/>
            </a:lvl4pPr>
            <a:lvl5pPr marL="1281225" indent="0">
              <a:buNone/>
              <a:defRPr sz="1100" b="1"/>
            </a:lvl5pPr>
            <a:lvl6pPr marL="1601542" indent="0">
              <a:buNone/>
              <a:defRPr sz="1100" b="1"/>
            </a:lvl6pPr>
            <a:lvl7pPr marL="1921839" indent="0">
              <a:buNone/>
              <a:defRPr sz="1100" b="1"/>
            </a:lvl7pPr>
            <a:lvl8pPr marL="2242151" indent="0">
              <a:buNone/>
              <a:defRPr sz="1100" b="1"/>
            </a:lvl8pPr>
            <a:lvl9pPr marL="2562462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065" tIns="32024" rIns="64065" bIns="3202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4135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65" tIns="32024" rIns="64065" bIns="3202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8598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8744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17" y="273543"/>
            <a:ext cx="3008189" cy="1161975"/>
          </a:xfrm>
          <a:prstGeom prst="rect">
            <a:avLst/>
          </a:prstGeom>
        </p:spPr>
        <p:txBody>
          <a:bodyPr lIns="64065" tIns="32024" rIns="64065" bIns="32024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065" tIns="32024" rIns="64065" bIns="32024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17" y="1435448"/>
            <a:ext cx="3008189" cy="4690318"/>
          </a:xfrm>
          <a:prstGeom prst="rect">
            <a:avLst/>
          </a:prstGeom>
        </p:spPr>
        <p:txBody>
          <a:bodyPr lIns="64065" tIns="32024" rIns="64065" bIns="32024"/>
          <a:lstStyle>
            <a:lvl1pPr marL="0" indent="0">
              <a:buNone/>
              <a:defRPr sz="1000"/>
            </a:lvl1pPr>
            <a:lvl2pPr marL="320297" indent="0">
              <a:buNone/>
              <a:defRPr sz="800"/>
            </a:lvl2pPr>
            <a:lvl3pPr marL="640607" indent="0">
              <a:buNone/>
              <a:defRPr sz="700"/>
            </a:lvl3pPr>
            <a:lvl4pPr marL="960923" indent="0">
              <a:buNone/>
              <a:defRPr sz="600"/>
            </a:lvl4pPr>
            <a:lvl5pPr marL="1281225" indent="0">
              <a:buNone/>
              <a:defRPr sz="600"/>
            </a:lvl5pPr>
            <a:lvl6pPr marL="1601542" indent="0">
              <a:buNone/>
              <a:defRPr sz="600"/>
            </a:lvl6pPr>
            <a:lvl7pPr marL="1921839" indent="0">
              <a:buNone/>
              <a:defRPr sz="600"/>
            </a:lvl7pPr>
            <a:lvl8pPr marL="2242151" indent="0">
              <a:buNone/>
              <a:defRPr sz="600"/>
            </a:lvl8pPr>
            <a:lvl9pPr marL="256246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74747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14" tIns="31997" rIns="64014" bIns="3199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733"/>
            <a:ext cx="8228707" cy="4525119"/>
          </a:xfrm>
          <a:prstGeom prst="rect">
            <a:avLst/>
          </a:prstGeom>
        </p:spPr>
        <p:txBody>
          <a:bodyPr lIns="64014" tIns="31997" rIns="64014" bIns="3199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4694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05" y="4800824"/>
            <a:ext cx="5486177" cy="567035"/>
          </a:xfrm>
          <a:prstGeom prst="rect">
            <a:avLst/>
          </a:prstGeom>
        </p:spPr>
        <p:txBody>
          <a:bodyPr lIns="64065" tIns="32024" rIns="64065" bIns="32024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05" y="612800"/>
            <a:ext cx="5486177" cy="4114354"/>
          </a:xfrm>
          <a:prstGeom prst="rect">
            <a:avLst/>
          </a:prstGeom>
        </p:spPr>
        <p:txBody>
          <a:bodyPr lIns="64065" tIns="32024" rIns="64065" bIns="32024"/>
          <a:lstStyle>
            <a:lvl1pPr marL="0" indent="0">
              <a:buNone/>
              <a:defRPr sz="2200"/>
            </a:lvl1pPr>
            <a:lvl2pPr marL="320297" indent="0">
              <a:buNone/>
              <a:defRPr sz="2000"/>
            </a:lvl2pPr>
            <a:lvl3pPr marL="640607" indent="0">
              <a:buNone/>
              <a:defRPr sz="1700"/>
            </a:lvl3pPr>
            <a:lvl4pPr marL="960923" indent="0">
              <a:buNone/>
              <a:defRPr sz="1400"/>
            </a:lvl4pPr>
            <a:lvl5pPr marL="1281225" indent="0">
              <a:buNone/>
              <a:defRPr sz="1400"/>
            </a:lvl5pPr>
            <a:lvl6pPr marL="1601542" indent="0">
              <a:buNone/>
              <a:defRPr sz="1400"/>
            </a:lvl6pPr>
            <a:lvl7pPr marL="1921839" indent="0">
              <a:buNone/>
              <a:defRPr sz="1400"/>
            </a:lvl7pPr>
            <a:lvl8pPr marL="2242151" indent="0">
              <a:buNone/>
              <a:defRPr sz="1400"/>
            </a:lvl8pPr>
            <a:lvl9pPr marL="2562462" indent="0">
              <a:buNone/>
              <a:defRPr sz="14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05" y="5367860"/>
            <a:ext cx="5486177" cy="804788"/>
          </a:xfrm>
          <a:prstGeom prst="rect">
            <a:avLst/>
          </a:prstGeom>
        </p:spPr>
        <p:txBody>
          <a:bodyPr lIns="64065" tIns="32024" rIns="64065" bIns="32024"/>
          <a:lstStyle>
            <a:lvl1pPr marL="0" indent="0">
              <a:buNone/>
              <a:defRPr sz="1000"/>
            </a:lvl1pPr>
            <a:lvl2pPr marL="320297" indent="0">
              <a:buNone/>
              <a:defRPr sz="800"/>
            </a:lvl2pPr>
            <a:lvl3pPr marL="640607" indent="0">
              <a:buNone/>
              <a:defRPr sz="700"/>
            </a:lvl3pPr>
            <a:lvl4pPr marL="960923" indent="0">
              <a:buNone/>
              <a:defRPr sz="600"/>
            </a:lvl4pPr>
            <a:lvl5pPr marL="1281225" indent="0">
              <a:buNone/>
              <a:defRPr sz="600"/>
            </a:lvl5pPr>
            <a:lvl6pPr marL="1601542" indent="0">
              <a:buNone/>
              <a:defRPr sz="600"/>
            </a:lvl6pPr>
            <a:lvl7pPr marL="1921839" indent="0">
              <a:buNone/>
              <a:defRPr sz="600"/>
            </a:lvl7pPr>
            <a:lvl8pPr marL="2242151" indent="0">
              <a:buNone/>
              <a:defRPr sz="600"/>
            </a:lvl8pPr>
            <a:lvl9pPr marL="256246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7918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65" tIns="32024" rIns="64065" bIns="3202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717"/>
            <a:ext cx="8228707" cy="4525119"/>
          </a:xfrm>
          <a:prstGeom prst="rect">
            <a:avLst/>
          </a:prstGeom>
        </p:spPr>
        <p:txBody>
          <a:bodyPr vert="eaVert" lIns="64065" tIns="32024" rIns="64065" bIns="3202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1075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065" tIns="32024" rIns="64065" bIns="3202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065" tIns="32024" rIns="64065" bIns="3202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9444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3981" tIns="31979" rIns="63981" bIns="319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43"/>
            <a:ext cx="6400354" cy="1752451"/>
          </a:xfrm>
          <a:prstGeom prst="rect">
            <a:avLst/>
          </a:prstGeom>
        </p:spPr>
        <p:txBody>
          <a:bodyPr lIns="63981" tIns="31979" rIns="63981" bIns="31979"/>
          <a:lstStyle>
            <a:lvl1pPr marL="0" indent="0" algn="ctr">
              <a:buNone/>
              <a:defRPr/>
            </a:lvl1pPr>
            <a:lvl2pPr marL="319866" indent="0" algn="ctr">
              <a:buNone/>
              <a:defRPr/>
            </a:lvl2pPr>
            <a:lvl3pPr marL="639752" indent="0" algn="ctr">
              <a:buNone/>
              <a:defRPr/>
            </a:lvl3pPr>
            <a:lvl4pPr marL="959649" indent="0" algn="ctr">
              <a:buNone/>
              <a:defRPr/>
            </a:lvl4pPr>
            <a:lvl5pPr marL="1279515" indent="0" algn="ctr">
              <a:buNone/>
              <a:defRPr/>
            </a:lvl5pPr>
            <a:lvl6pPr marL="1599410" indent="0" algn="ctr">
              <a:buNone/>
              <a:defRPr/>
            </a:lvl6pPr>
            <a:lvl7pPr marL="1919282" indent="0" algn="ctr">
              <a:buNone/>
              <a:defRPr/>
            </a:lvl7pPr>
            <a:lvl8pPr marL="2239170" indent="0" algn="ctr">
              <a:buNone/>
              <a:defRPr/>
            </a:lvl8pPr>
            <a:lvl9pPr marL="255905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8047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3981" tIns="31979" rIns="63981" bIns="319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743"/>
            <a:ext cx="8228707" cy="4525119"/>
          </a:xfrm>
          <a:prstGeom prst="rect">
            <a:avLst/>
          </a:prstGeom>
        </p:spPr>
        <p:txBody>
          <a:bodyPr lIns="63981" tIns="31979" rIns="63981" bIns="3197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7310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3981" tIns="31979" rIns="63981" bIns="31979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3981" tIns="31979" rIns="63981" bIns="31979" anchor="b"/>
          <a:lstStyle>
            <a:lvl1pPr marL="0" indent="0">
              <a:buNone/>
              <a:defRPr sz="1400"/>
            </a:lvl1pPr>
            <a:lvl2pPr marL="319866" indent="0">
              <a:buNone/>
              <a:defRPr sz="1300"/>
            </a:lvl2pPr>
            <a:lvl3pPr marL="639752" indent="0">
              <a:buNone/>
              <a:defRPr sz="1100"/>
            </a:lvl3pPr>
            <a:lvl4pPr marL="959649" indent="0">
              <a:buNone/>
              <a:defRPr sz="1000"/>
            </a:lvl4pPr>
            <a:lvl5pPr marL="1279515" indent="0">
              <a:buNone/>
              <a:defRPr sz="1000"/>
            </a:lvl5pPr>
            <a:lvl6pPr marL="1599410" indent="0">
              <a:buNone/>
              <a:defRPr sz="1000"/>
            </a:lvl6pPr>
            <a:lvl7pPr marL="1919282" indent="0">
              <a:buNone/>
              <a:defRPr sz="1000"/>
            </a:lvl7pPr>
            <a:lvl8pPr marL="2239170" indent="0">
              <a:buNone/>
              <a:defRPr sz="1000"/>
            </a:lvl8pPr>
            <a:lvl9pPr marL="255905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56676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3981" tIns="31979" rIns="63981" bIns="319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743"/>
            <a:ext cx="4060775" cy="4525119"/>
          </a:xfrm>
          <a:prstGeom prst="rect">
            <a:avLst/>
          </a:prstGeom>
        </p:spPr>
        <p:txBody>
          <a:bodyPr lIns="63981" tIns="31979" rIns="63981" bIns="3197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743"/>
            <a:ext cx="4060775" cy="4525119"/>
          </a:xfrm>
          <a:prstGeom prst="rect">
            <a:avLst/>
          </a:prstGeom>
        </p:spPr>
        <p:txBody>
          <a:bodyPr lIns="63981" tIns="31979" rIns="63981" bIns="3197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7479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3981" tIns="31979" rIns="63981" bIns="3197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3981" tIns="31979" rIns="63981" bIns="31979" anchor="b"/>
          <a:lstStyle>
            <a:lvl1pPr marL="0" indent="0">
              <a:buNone/>
              <a:defRPr sz="1700" b="1"/>
            </a:lvl1pPr>
            <a:lvl2pPr marL="319866" indent="0">
              <a:buNone/>
              <a:defRPr sz="1400" b="1"/>
            </a:lvl2pPr>
            <a:lvl3pPr marL="639752" indent="0">
              <a:buNone/>
              <a:defRPr sz="1300" b="1"/>
            </a:lvl3pPr>
            <a:lvl4pPr marL="959649" indent="0">
              <a:buNone/>
              <a:defRPr sz="1100" b="1"/>
            </a:lvl4pPr>
            <a:lvl5pPr marL="1279515" indent="0">
              <a:buNone/>
              <a:defRPr sz="1100" b="1"/>
            </a:lvl5pPr>
            <a:lvl6pPr marL="1599410" indent="0">
              <a:buNone/>
              <a:defRPr sz="1100" b="1"/>
            </a:lvl6pPr>
            <a:lvl7pPr marL="1919282" indent="0">
              <a:buNone/>
              <a:defRPr sz="1100" b="1"/>
            </a:lvl7pPr>
            <a:lvl8pPr marL="2239170" indent="0">
              <a:buNone/>
              <a:defRPr sz="1100" b="1"/>
            </a:lvl8pPr>
            <a:lvl9pPr marL="25590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3981" tIns="31979" rIns="63981" bIns="3197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3981" tIns="31979" rIns="63981" bIns="31979" anchor="b"/>
          <a:lstStyle>
            <a:lvl1pPr marL="0" indent="0">
              <a:buNone/>
              <a:defRPr sz="1700" b="1"/>
            </a:lvl1pPr>
            <a:lvl2pPr marL="319866" indent="0">
              <a:buNone/>
              <a:defRPr sz="1400" b="1"/>
            </a:lvl2pPr>
            <a:lvl3pPr marL="639752" indent="0">
              <a:buNone/>
              <a:defRPr sz="1300" b="1"/>
            </a:lvl3pPr>
            <a:lvl4pPr marL="959649" indent="0">
              <a:buNone/>
              <a:defRPr sz="1100" b="1"/>
            </a:lvl4pPr>
            <a:lvl5pPr marL="1279515" indent="0">
              <a:buNone/>
              <a:defRPr sz="1100" b="1"/>
            </a:lvl5pPr>
            <a:lvl6pPr marL="1599410" indent="0">
              <a:buNone/>
              <a:defRPr sz="1100" b="1"/>
            </a:lvl6pPr>
            <a:lvl7pPr marL="1919282" indent="0">
              <a:buNone/>
              <a:defRPr sz="1100" b="1"/>
            </a:lvl7pPr>
            <a:lvl8pPr marL="2239170" indent="0">
              <a:buNone/>
              <a:defRPr sz="1100" b="1"/>
            </a:lvl8pPr>
            <a:lvl9pPr marL="25590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3981" tIns="31979" rIns="63981" bIns="3197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9002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3981" tIns="31979" rIns="63981" bIns="319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891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29123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4014" tIns="31997" rIns="64014" bIns="31997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014" tIns="31997" rIns="64014" bIns="31997" anchor="b"/>
          <a:lstStyle>
            <a:lvl1pPr marL="0" indent="0">
              <a:buNone/>
              <a:defRPr sz="1400"/>
            </a:lvl1pPr>
            <a:lvl2pPr marL="320031" indent="0">
              <a:buNone/>
              <a:defRPr sz="1300"/>
            </a:lvl2pPr>
            <a:lvl3pPr marL="640081" indent="0">
              <a:buNone/>
              <a:defRPr sz="1100"/>
            </a:lvl3pPr>
            <a:lvl4pPr marL="960139" indent="0">
              <a:buNone/>
              <a:defRPr sz="1000"/>
            </a:lvl4pPr>
            <a:lvl5pPr marL="1280172" indent="0">
              <a:buNone/>
              <a:defRPr sz="1000"/>
            </a:lvl5pPr>
            <a:lvl6pPr marL="1600230" indent="0">
              <a:buNone/>
              <a:defRPr sz="1000"/>
            </a:lvl6pPr>
            <a:lvl7pPr marL="1920264" indent="0">
              <a:buNone/>
              <a:defRPr sz="1000"/>
            </a:lvl7pPr>
            <a:lvl8pPr marL="2240314" indent="0">
              <a:buNone/>
              <a:defRPr sz="1000"/>
            </a:lvl8pPr>
            <a:lvl9pPr marL="25603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39024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43" y="273569"/>
            <a:ext cx="3008189" cy="1161975"/>
          </a:xfrm>
          <a:prstGeom prst="rect">
            <a:avLst/>
          </a:prstGeom>
        </p:spPr>
        <p:txBody>
          <a:bodyPr lIns="63981" tIns="31979" rIns="63981" bIns="31979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3981" tIns="31979" rIns="63981" bIns="31979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43" y="1435448"/>
            <a:ext cx="3008189" cy="4690318"/>
          </a:xfrm>
          <a:prstGeom prst="rect">
            <a:avLst/>
          </a:prstGeom>
        </p:spPr>
        <p:txBody>
          <a:bodyPr lIns="63981" tIns="31979" rIns="63981" bIns="31979"/>
          <a:lstStyle>
            <a:lvl1pPr marL="0" indent="0">
              <a:buNone/>
              <a:defRPr sz="1000"/>
            </a:lvl1pPr>
            <a:lvl2pPr marL="319866" indent="0">
              <a:buNone/>
              <a:defRPr sz="800"/>
            </a:lvl2pPr>
            <a:lvl3pPr marL="639752" indent="0">
              <a:buNone/>
              <a:defRPr sz="700"/>
            </a:lvl3pPr>
            <a:lvl4pPr marL="959649" indent="0">
              <a:buNone/>
              <a:defRPr sz="600"/>
            </a:lvl4pPr>
            <a:lvl5pPr marL="1279515" indent="0">
              <a:buNone/>
              <a:defRPr sz="600"/>
            </a:lvl5pPr>
            <a:lvl6pPr marL="1599410" indent="0">
              <a:buNone/>
              <a:defRPr sz="600"/>
            </a:lvl6pPr>
            <a:lvl7pPr marL="1919282" indent="0">
              <a:buNone/>
              <a:defRPr sz="600"/>
            </a:lvl7pPr>
            <a:lvl8pPr marL="2239170" indent="0">
              <a:buNone/>
              <a:defRPr sz="600"/>
            </a:lvl8pPr>
            <a:lvl9pPr marL="25590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8496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31" y="4800824"/>
            <a:ext cx="5486177" cy="567035"/>
          </a:xfrm>
          <a:prstGeom prst="rect">
            <a:avLst/>
          </a:prstGeom>
        </p:spPr>
        <p:txBody>
          <a:bodyPr lIns="63981" tIns="31979" rIns="63981" bIns="31979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31" y="612800"/>
            <a:ext cx="5486177" cy="4114354"/>
          </a:xfrm>
          <a:prstGeom prst="rect">
            <a:avLst/>
          </a:prstGeom>
        </p:spPr>
        <p:txBody>
          <a:bodyPr lIns="63981" tIns="31979" rIns="63981" bIns="31979"/>
          <a:lstStyle>
            <a:lvl1pPr marL="0" indent="0">
              <a:buNone/>
              <a:defRPr sz="2200"/>
            </a:lvl1pPr>
            <a:lvl2pPr marL="319866" indent="0">
              <a:buNone/>
              <a:defRPr sz="2000"/>
            </a:lvl2pPr>
            <a:lvl3pPr marL="639752" indent="0">
              <a:buNone/>
              <a:defRPr sz="1700"/>
            </a:lvl3pPr>
            <a:lvl4pPr marL="959649" indent="0">
              <a:buNone/>
              <a:defRPr sz="1400"/>
            </a:lvl4pPr>
            <a:lvl5pPr marL="1279515" indent="0">
              <a:buNone/>
              <a:defRPr sz="1400"/>
            </a:lvl5pPr>
            <a:lvl6pPr marL="1599410" indent="0">
              <a:buNone/>
              <a:defRPr sz="1400"/>
            </a:lvl6pPr>
            <a:lvl7pPr marL="1919282" indent="0">
              <a:buNone/>
              <a:defRPr sz="1400"/>
            </a:lvl7pPr>
            <a:lvl8pPr marL="2239170" indent="0">
              <a:buNone/>
              <a:defRPr sz="1400"/>
            </a:lvl8pPr>
            <a:lvl9pPr marL="2559056" indent="0">
              <a:buNone/>
              <a:defRPr sz="14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31" y="5367860"/>
            <a:ext cx="5486177" cy="804788"/>
          </a:xfrm>
          <a:prstGeom prst="rect">
            <a:avLst/>
          </a:prstGeom>
        </p:spPr>
        <p:txBody>
          <a:bodyPr lIns="63981" tIns="31979" rIns="63981" bIns="31979"/>
          <a:lstStyle>
            <a:lvl1pPr marL="0" indent="0">
              <a:buNone/>
              <a:defRPr sz="1000"/>
            </a:lvl1pPr>
            <a:lvl2pPr marL="319866" indent="0">
              <a:buNone/>
              <a:defRPr sz="800"/>
            </a:lvl2pPr>
            <a:lvl3pPr marL="639752" indent="0">
              <a:buNone/>
              <a:defRPr sz="700"/>
            </a:lvl3pPr>
            <a:lvl4pPr marL="959649" indent="0">
              <a:buNone/>
              <a:defRPr sz="600"/>
            </a:lvl4pPr>
            <a:lvl5pPr marL="1279515" indent="0">
              <a:buNone/>
              <a:defRPr sz="600"/>
            </a:lvl5pPr>
            <a:lvl6pPr marL="1599410" indent="0">
              <a:buNone/>
              <a:defRPr sz="600"/>
            </a:lvl6pPr>
            <a:lvl7pPr marL="1919282" indent="0">
              <a:buNone/>
              <a:defRPr sz="600"/>
            </a:lvl7pPr>
            <a:lvl8pPr marL="2239170" indent="0">
              <a:buNone/>
              <a:defRPr sz="600"/>
            </a:lvl8pPr>
            <a:lvl9pPr marL="25590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399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3981" tIns="31979" rIns="63981" bIns="319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743"/>
            <a:ext cx="8228707" cy="4525119"/>
          </a:xfrm>
          <a:prstGeom prst="rect">
            <a:avLst/>
          </a:prstGeom>
        </p:spPr>
        <p:txBody>
          <a:bodyPr vert="eaVert" lIns="63981" tIns="31979" rIns="63981" bIns="3197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4035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3981" tIns="31979" rIns="63981" bIns="319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3981" tIns="31979" rIns="63981" bIns="3197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12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978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115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402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544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714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7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14" tIns="31997" rIns="64014" bIns="3199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733"/>
            <a:ext cx="4060775" cy="4525119"/>
          </a:xfrm>
          <a:prstGeom prst="rect">
            <a:avLst/>
          </a:prstGeom>
        </p:spPr>
        <p:txBody>
          <a:bodyPr lIns="64014" tIns="31997" rIns="64014" bIns="31997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733"/>
            <a:ext cx="4060775" cy="4525119"/>
          </a:xfrm>
          <a:prstGeom prst="rect">
            <a:avLst/>
          </a:prstGeom>
        </p:spPr>
        <p:txBody>
          <a:bodyPr lIns="64014" tIns="31997" rIns="64014" bIns="31997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488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4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60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265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532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076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025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03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195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546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00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14" tIns="31997" rIns="64014" bIns="3199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014" tIns="31997" rIns="64014" bIns="31997" anchor="b"/>
          <a:lstStyle>
            <a:lvl1pPr marL="0" indent="0">
              <a:buNone/>
              <a:defRPr sz="1700" b="1"/>
            </a:lvl1pPr>
            <a:lvl2pPr marL="320031" indent="0">
              <a:buNone/>
              <a:defRPr sz="1400" b="1"/>
            </a:lvl2pPr>
            <a:lvl3pPr marL="640081" indent="0">
              <a:buNone/>
              <a:defRPr sz="1300" b="1"/>
            </a:lvl3pPr>
            <a:lvl4pPr marL="960139" indent="0">
              <a:buNone/>
              <a:defRPr sz="1100" b="1"/>
            </a:lvl4pPr>
            <a:lvl5pPr marL="1280172" indent="0">
              <a:buNone/>
              <a:defRPr sz="1100" b="1"/>
            </a:lvl5pPr>
            <a:lvl6pPr marL="1600230" indent="0">
              <a:buNone/>
              <a:defRPr sz="1100" b="1"/>
            </a:lvl6pPr>
            <a:lvl7pPr marL="1920264" indent="0">
              <a:buNone/>
              <a:defRPr sz="1100" b="1"/>
            </a:lvl7pPr>
            <a:lvl8pPr marL="2240314" indent="0">
              <a:buNone/>
              <a:defRPr sz="1100" b="1"/>
            </a:lvl8pPr>
            <a:lvl9pPr marL="256036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014" tIns="31997" rIns="64014" bIns="31997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014" tIns="31997" rIns="64014" bIns="31997" anchor="b"/>
          <a:lstStyle>
            <a:lvl1pPr marL="0" indent="0">
              <a:buNone/>
              <a:defRPr sz="1700" b="1"/>
            </a:lvl1pPr>
            <a:lvl2pPr marL="320031" indent="0">
              <a:buNone/>
              <a:defRPr sz="1400" b="1"/>
            </a:lvl2pPr>
            <a:lvl3pPr marL="640081" indent="0">
              <a:buNone/>
              <a:defRPr sz="1300" b="1"/>
            </a:lvl3pPr>
            <a:lvl4pPr marL="960139" indent="0">
              <a:buNone/>
              <a:defRPr sz="1100" b="1"/>
            </a:lvl4pPr>
            <a:lvl5pPr marL="1280172" indent="0">
              <a:buNone/>
              <a:defRPr sz="1100" b="1"/>
            </a:lvl5pPr>
            <a:lvl6pPr marL="1600230" indent="0">
              <a:buNone/>
              <a:defRPr sz="1100" b="1"/>
            </a:lvl6pPr>
            <a:lvl7pPr marL="1920264" indent="0">
              <a:buNone/>
              <a:defRPr sz="1100" b="1"/>
            </a:lvl7pPr>
            <a:lvl8pPr marL="2240314" indent="0">
              <a:buNone/>
              <a:defRPr sz="1100" b="1"/>
            </a:lvl8pPr>
            <a:lvl9pPr marL="256036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014" tIns="31997" rIns="64014" bIns="31997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382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9441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12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480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669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947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305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51"/>
            <a:ext cx="8229600" cy="5851525"/>
          </a:xfrm>
          <a:prstGeom prst="rect">
            <a:avLst/>
          </a:prstGeom>
        </p:spPr>
        <p:txBody>
          <a:bodyPr lIns="64094" tIns="32040" rIns="64094" bIns="320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146" tIns="45574" rIns="91146" bIns="45574"/>
          <a:lstStyle>
            <a:lvl1pPr>
              <a:defRPr/>
            </a:lvl1pPr>
          </a:lstStyle>
          <a:p>
            <a:pPr algn="ctr">
              <a:defRPr/>
            </a:pPr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 lIns="91146" tIns="45574" rIns="91146" bIns="45574"/>
          <a:lstStyle>
            <a:lvl1pPr>
              <a:defRPr/>
            </a:lvl1pPr>
          </a:lstStyle>
          <a:p>
            <a:pPr>
              <a:defRPr/>
            </a:pPr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146" tIns="45574" rIns="91146" bIns="45574"/>
          <a:lstStyle>
            <a:lvl1pPr>
              <a:defRPr/>
            </a:lvl1pPr>
          </a:lstStyle>
          <a:p>
            <a:pPr algn="ctr">
              <a:defRPr/>
            </a:pPr>
            <a:fld id="{29B0E6F5-EAE5-4F35-80B1-AE685B21D819}" type="slidenum">
              <a:rPr lang="en-US" sz="25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rPr>
              <a:pPr algn="ctr">
                <a:defRPr/>
              </a:pPr>
              <a:t>‹#›</a:t>
            </a:fld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46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144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817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16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014" tIns="31997" rIns="64014" bIns="3199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6411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565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28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948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6816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60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489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69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02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868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58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03101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823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6082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142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360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36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562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0602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2606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1824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51"/>
            <a:ext cx="8229600" cy="5851525"/>
          </a:xfrm>
          <a:prstGeom prst="rect">
            <a:avLst/>
          </a:prstGeom>
        </p:spPr>
        <p:txBody>
          <a:bodyPr lIns="64094" tIns="32040" rIns="64094" bIns="320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146" tIns="45574" rIns="91146" bIns="45574"/>
          <a:lstStyle>
            <a:lvl1pPr>
              <a:defRPr/>
            </a:lvl1pPr>
          </a:lstStyle>
          <a:p>
            <a:pPr algn="ctr">
              <a:defRPr/>
            </a:pPr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 lIns="91146" tIns="45574" rIns="91146" bIns="45574"/>
          <a:lstStyle>
            <a:lvl1pPr>
              <a:defRPr/>
            </a:lvl1pPr>
          </a:lstStyle>
          <a:p>
            <a:pPr>
              <a:defRPr/>
            </a:pPr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146" tIns="45574" rIns="91146" bIns="45574"/>
          <a:lstStyle>
            <a:lvl1pPr>
              <a:defRPr/>
            </a:lvl1pPr>
          </a:lstStyle>
          <a:p>
            <a:pPr algn="ctr">
              <a:defRPr/>
            </a:pPr>
            <a:fld id="{29B0E6F5-EAE5-4F35-80B1-AE685B21D819}" type="slidenum">
              <a:rPr lang="en-US" sz="2500">
                <a:solidFill>
                  <a:srgbClr val="595650"/>
                </a:solidFill>
                <a:latin typeface="Hoefler Text" charset="0"/>
                <a:ea typeface="ヒラギノ明朝 ProN W3" charset="0"/>
                <a:cs typeface="ヒラギノ明朝 ProN W3" charset="0"/>
                <a:sym typeface="Hoefler Text" charset="0"/>
              </a:rPr>
              <a:pPr algn="ctr">
                <a:defRPr/>
              </a:pPr>
              <a:t>‹#›</a:t>
            </a:fld>
            <a:endParaRPr lang="en-US" sz="2500">
              <a:solidFill>
                <a:srgbClr val="595650"/>
              </a:solidFill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9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3" y="273559"/>
            <a:ext cx="3008189" cy="1161975"/>
          </a:xfrm>
          <a:prstGeom prst="rect">
            <a:avLst/>
          </a:prstGeom>
        </p:spPr>
        <p:txBody>
          <a:bodyPr lIns="64014" tIns="31997" rIns="64014" bIns="31997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lIns="64014" tIns="31997" rIns="64014" bIns="31997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33" y="1435448"/>
            <a:ext cx="3008189" cy="4690318"/>
          </a:xfrm>
          <a:prstGeom prst="rect">
            <a:avLst/>
          </a:prstGeom>
        </p:spPr>
        <p:txBody>
          <a:bodyPr lIns="64014" tIns="31997" rIns="64014" bIns="31997"/>
          <a:lstStyle>
            <a:lvl1pPr marL="0" indent="0">
              <a:buNone/>
              <a:defRPr sz="1000"/>
            </a:lvl1pPr>
            <a:lvl2pPr marL="320031" indent="0">
              <a:buNone/>
              <a:defRPr sz="800"/>
            </a:lvl2pPr>
            <a:lvl3pPr marL="640081" indent="0">
              <a:buNone/>
              <a:defRPr sz="700"/>
            </a:lvl3pPr>
            <a:lvl4pPr marL="960139" indent="0">
              <a:buNone/>
              <a:defRPr sz="600"/>
            </a:lvl4pPr>
            <a:lvl5pPr marL="1280172" indent="0">
              <a:buNone/>
              <a:defRPr sz="600"/>
            </a:lvl5pPr>
            <a:lvl6pPr marL="1600230" indent="0">
              <a:buNone/>
              <a:defRPr sz="600"/>
            </a:lvl6pPr>
            <a:lvl7pPr marL="1920264" indent="0">
              <a:buNone/>
              <a:defRPr sz="600"/>
            </a:lvl7pPr>
            <a:lvl8pPr marL="2240314" indent="0">
              <a:buNone/>
              <a:defRPr sz="600"/>
            </a:lvl8pPr>
            <a:lvl9pPr marL="256036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035724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1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902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831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8550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8171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3" indent="0">
              <a:buNone/>
              <a:defRPr sz="1600" b="1"/>
            </a:lvl7pPr>
            <a:lvl8pPr marL="3200134" indent="0">
              <a:buNone/>
              <a:defRPr sz="1600" b="1"/>
            </a:lvl8pPr>
            <a:lvl9pPr marL="3657297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7" y="2174877"/>
            <a:ext cx="4040189" cy="3951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3" indent="0">
              <a:buNone/>
              <a:defRPr sz="1600" b="1"/>
            </a:lvl7pPr>
            <a:lvl8pPr marL="3200134" indent="0">
              <a:buNone/>
              <a:defRPr sz="1600" b="1"/>
            </a:lvl8pPr>
            <a:lvl9pPr marL="3657297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7"/>
            <a:ext cx="4041775" cy="3951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769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193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424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2" cy="116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273056"/>
            <a:ext cx="5111752" cy="585311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1" indent="0">
              <a:buNone/>
              <a:defRPr sz="1300"/>
            </a:lvl2pPr>
            <a:lvl3pPr marL="914324" indent="0">
              <a:buNone/>
              <a:defRPr sz="1000"/>
            </a:lvl3pPr>
            <a:lvl4pPr marL="1371486" indent="0">
              <a:buNone/>
              <a:defRPr sz="900"/>
            </a:lvl4pPr>
            <a:lvl5pPr marL="1828648" indent="0">
              <a:buNone/>
              <a:defRPr sz="900"/>
            </a:lvl5pPr>
            <a:lvl6pPr marL="2285810" indent="0">
              <a:buNone/>
              <a:defRPr sz="900"/>
            </a:lvl6pPr>
            <a:lvl7pPr marL="2742973" indent="0">
              <a:buNone/>
              <a:defRPr sz="900"/>
            </a:lvl7pPr>
            <a:lvl8pPr marL="3200134" indent="0">
              <a:buNone/>
              <a:defRPr sz="900"/>
            </a:lvl8pPr>
            <a:lvl9pPr marL="3657297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216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5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5" y="612777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7161" indent="0">
              <a:buNone/>
              <a:defRPr sz="2800"/>
            </a:lvl2pPr>
            <a:lvl3pPr marL="914324" indent="0">
              <a:buNone/>
              <a:defRPr sz="2400"/>
            </a:lvl3pPr>
            <a:lvl4pPr marL="1371486" indent="0">
              <a:buNone/>
              <a:defRPr sz="2000"/>
            </a:lvl4pPr>
            <a:lvl5pPr marL="1828648" indent="0">
              <a:buNone/>
              <a:defRPr sz="2000"/>
            </a:lvl5pPr>
            <a:lvl6pPr marL="2285810" indent="0">
              <a:buNone/>
              <a:defRPr sz="2000"/>
            </a:lvl6pPr>
            <a:lvl7pPr marL="2742973" indent="0">
              <a:buNone/>
              <a:defRPr sz="2000"/>
            </a:lvl7pPr>
            <a:lvl8pPr marL="3200134" indent="0">
              <a:buNone/>
              <a:defRPr sz="2000"/>
            </a:lvl8pPr>
            <a:lvl9pPr marL="3657297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5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1" indent="0">
              <a:buNone/>
              <a:defRPr sz="1300"/>
            </a:lvl2pPr>
            <a:lvl3pPr marL="914324" indent="0">
              <a:buNone/>
              <a:defRPr sz="1000"/>
            </a:lvl3pPr>
            <a:lvl4pPr marL="1371486" indent="0">
              <a:buNone/>
              <a:defRPr sz="900"/>
            </a:lvl4pPr>
            <a:lvl5pPr marL="1828648" indent="0">
              <a:buNone/>
              <a:defRPr sz="900"/>
            </a:lvl5pPr>
            <a:lvl6pPr marL="2285810" indent="0">
              <a:buNone/>
              <a:defRPr sz="900"/>
            </a:lvl6pPr>
            <a:lvl7pPr marL="2742973" indent="0">
              <a:buNone/>
              <a:defRPr sz="900"/>
            </a:lvl7pPr>
            <a:lvl8pPr marL="3200134" indent="0">
              <a:buNone/>
              <a:defRPr sz="900"/>
            </a:lvl8pPr>
            <a:lvl9pPr marL="3657297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391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91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21" y="4800824"/>
            <a:ext cx="5486177" cy="567035"/>
          </a:xfrm>
          <a:prstGeom prst="rect">
            <a:avLst/>
          </a:prstGeom>
        </p:spPr>
        <p:txBody>
          <a:bodyPr lIns="64014" tIns="31997" rIns="64014" bIns="31997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21" y="612800"/>
            <a:ext cx="5486177" cy="4114354"/>
          </a:xfrm>
          <a:prstGeom prst="rect">
            <a:avLst/>
          </a:prstGeom>
        </p:spPr>
        <p:txBody>
          <a:bodyPr lIns="64014" tIns="31997" rIns="64014" bIns="31997"/>
          <a:lstStyle>
            <a:lvl1pPr marL="0" indent="0">
              <a:buNone/>
              <a:defRPr sz="2200"/>
            </a:lvl1pPr>
            <a:lvl2pPr marL="320031" indent="0">
              <a:buNone/>
              <a:defRPr sz="2000"/>
            </a:lvl2pPr>
            <a:lvl3pPr marL="640081" indent="0">
              <a:buNone/>
              <a:defRPr sz="1700"/>
            </a:lvl3pPr>
            <a:lvl4pPr marL="960139" indent="0">
              <a:buNone/>
              <a:defRPr sz="1400"/>
            </a:lvl4pPr>
            <a:lvl5pPr marL="1280172" indent="0">
              <a:buNone/>
              <a:defRPr sz="1400"/>
            </a:lvl5pPr>
            <a:lvl6pPr marL="1600230" indent="0">
              <a:buNone/>
              <a:defRPr sz="1400"/>
            </a:lvl6pPr>
            <a:lvl7pPr marL="1920264" indent="0">
              <a:buNone/>
              <a:defRPr sz="1400"/>
            </a:lvl7pPr>
            <a:lvl8pPr marL="2240314" indent="0">
              <a:buNone/>
              <a:defRPr sz="1400"/>
            </a:lvl8pPr>
            <a:lvl9pPr marL="2560366" indent="0">
              <a:buNone/>
              <a:defRPr sz="1400"/>
            </a:lvl9pPr>
          </a:lstStyle>
          <a:p>
            <a:pPr lvl="0"/>
            <a:endParaRPr lang="en-US" noProof="0" smtClean="0">
              <a:sym typeface="Hoefler Tex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21" y="5367860"/>
            <a:ext cx="5486177" cy="804788"/>
          </a:xfrm>
          <a:prstGeom prst="rect">
            <a:avLst/>
          </a:prstGeom>
        </p:spPr>
        <p:txBody>
          <a:bodyPr lIns="64014" tIns="31997" rIns="64014" bIns="31997"/>
          <a:lstStyle>
            <a:lvl1pPr marL="0" indent="0">
              <a:buNone/>
              <a:defRPr sz="1000"/>
            </a:lvl1pPr>
            <a:lvl2pPr marL="320031" indent="0">
              <a:buNone/>
              <a:defRPr sz="800"/>
            </a:lvl2pPr>
            <a:lvl3pPr marL="640081" indent="0">
              <a:buNone/>
              <a:defRPr sz="700"/>
            </a:lvl3pPr>
            <a:lvl4pPr marL="960139" indent="0">
              <a:buNone/>
              <a:defRPr sz="600"/>
            </a:lvl4pPr>
            <a:lvl5pPr marL="1280172" indent="0">
              <a:buNone/>
              <a:defRPr sz="600"/>
            </a:lvl5pPr>
            <a:lvl6pPr marL="1600230" indent="0">
              <a:buNone/>
              <a:defRPr sz="600"/>
            </a:lvl6pPr>
            <a:lvl7pPr marL="1920264" indent="0">
              <a:buNone/>
              <a:defRPr sz="600"/>
            </a:lvl7pPr>
            <a:lvl8pPr marL="2240314" indent="0">
              <a:buNone/>
              <a:defRPr sz="600"/>
            </a:lvl8pPr>
            <a:lvl9pPr marL="256036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29572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4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44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358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2559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2976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4429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0982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6873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6241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9522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195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04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71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xmlns:p14="http://schemas.microsoft.com/office/powerpoint/2010/main"/>
  <p:txStyles>
    <p:titleStyle>
      <a:lvl1pPr marL="27762" indent="-27762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+mj-lt"/>
          <a:ea typeface="+mj-ea"/>
          <a:cs typeface="+mj-cs"/>
          <a:sym typeface="Baskerville" charset="0"/>
        </a:defRPr>
      </a:lvl1pPr>
      <a:lvl2pPr marL="27762" indent="-27762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marL="27762" indent="-27762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marL="27762" indent="-27762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marL="27762" indent="-27762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347814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667879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987917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307966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27834" indent="-400036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38986" indent="-400036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50138" indent="-400036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61297" indent="-400036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2460" indent="-400036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1992517" indent="-400036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312551" indent="-400036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2632599" indent="-400036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2952641" indent="-400036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31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1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39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72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30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64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0314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66" algn="l" defTabSz="64008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64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ransition xmlns:p14="http://schemas.microsoft.com/office/powerpoint/2010/main"/>
  <p:txStyles>
    <p:titleStyle>
      <a:lvl1pPr marL="27788" indent="-27788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+mj-lt"/>
          <a:ea typeface="+mj-ea"/>
          <a:cs typeface="+mj-cs"/>
          <a:sym typeface="Baskerville" charset="0"/>
        </a:defRPr>
      </a:lvl1pPr>
      <a:lvl2pPr marL="27788" indent="-27788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marL="27788" indent="-27788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marL="27788" indent="-27788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marL="27788" indent="-27788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348102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668424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988723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309038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28186" indent="-40036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39594" indent="-40036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51002" indent="-40036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62412" indent="-40036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3827" indent="-40036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1994149" indent="-40036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314446" indent="-40036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2634759" indent="-40036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2955057" indent="-40036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297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607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23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1225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1542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1839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2151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2462" algn="l" defTabSz="6406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51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27744" indent="-27744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+mj-lt"/>
          <a:ea typeface="+mj-ea"/>
          <a:cs typeface="+mj-cs"/>
          <a:sym typeface="Baskerville" charset="0"/>
        </a:defRPr>
      </a:lvl1pPr>
      <a:lvl2pPr marL="27744" indent="-27744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2pPr>
      <a:lvl3pPr marL="27744" indent="-27744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3pPr>
      <a:lvl4pPr marL="27744" indent="-27744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4pPr>
      <a:lvl5pPr marL="27744" indent="-27744" algn="ctr" rtl="0" eaLnBrk="0" fontAlgn="base" hangingPunct="0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5pPr>
      <a:lvl6pPr marL="347634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6pPr>
      <a:lvl7pPr marL="667539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7pPr>
      <a:lvl8pPr marL="987413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8pPr>
      <a:lvl9pPr marL="1307296" algn="ctr" rtl="0" fontAlgn="base">
        <a:spcBef>
          <a:spcPct val="0"/>
        </a:spcBef>
        <a:spcAft>
          <a:spcPct val="0"/>
        </a:spcAft>
        <a:defRPr sz="5500">
          <a:solidFill>
            <a:srgbClr val="626053"/>
          </a:solidFill>
          <a:latin typeface="Baskerville" charset="0"/>
          <a:ea typeface="ヒラギノ明朝 ProN W3" charset="0"/>
          <a:cs typeface="ヒラギノ明朝 ProN W3" charset="0"/>
          <a:sym typeface="Baskerville" charset="0"/>
        </a:defRPr>
      </a:lvl9pPr>
    </p:titleStyle>
    <p:bodyStyle>
      <a:lvl1pPr marL="427614" indent="-39982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1pPr>
      <a:lvl2pPr marL="738607" indent="-39982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2pPr>
      <a:lvl3pPr marL="1049599" indent="-39982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3pPr>
      <a:lvl4pPr marL="1360600" indent="-39982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4pPr>
      <a:lvl5pPr marL="1671608" indent="-399828" algn="l" rtl="0" eaLnBrk="0" fontAlgn="base" hangingPunct="0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5pPr>
      <a:lvl6pPr marL="1991497" indent="-39982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6pPr>
      <a:lvl7pPr marL="2311367" indent="-39982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7pPr>
      <a:lvl8pPr marL="2631249" indent="-39982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8pPr>
      <a:lvl9pPr marL="2951131" indent="-399828" algn="l" rtl="0" fontAlgn="base">
        <a:spcBef>
          <a:spcPts val="1969"/>
        </a:spcBef>
        <a:spcAft>
          <a:spcPct val="0"/>
        </a:spcAft>
        <a:buSzPct val="124000"/>
        <a:buFont typeface="Hoefler Text" charset="0"/>
        <a:buChar char="•"/>
        <a:defRPr sz="2500">
          <a:solidFill>
            <a:srgbClr val="4B4B4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en-US"/>
      </a:defPPr>
      <a:lvl1pPr marL="0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866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9752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9649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15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410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282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9170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9056" algn="l" defTabSz="6397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55F13A0-1F8A-0A47-9D21-A17C762877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59BDE22-D266-9E48-96AF-A41B3872E5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406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825804-DCDF-43E6-8D5B-9C3FCC2B8A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EC3D45-6204-4450-8EDD-9E673AD200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06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02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17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988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2"/>
            <a:ext cx="8229600" cy="1143002"/>
          </a:xfrm>
          <a:prstGeom prst="rect">
            <a:avLst/>
          </a:prstGeom>
        </p:spPr>
        <p:txBody>
          <a:bodyPr vert="horz" lIns="91433" tIns="45716" rIns="91433" bIns="45716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7"/>
            <a:ext cx="8229600" cy="4525963"/>
          </a:xfrm>
          <a:prstGeom prst="rect">
            <a:avLst/>
          </a:prstGeom>
        </p:spPr>
        <p:txBody>
          <a:bodyPr vert="horz" lIns="91433" tIns="45716" rIns="91433" bIns="45716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8" y="6356354"/>
            <a:ext cx="2133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4"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cs typeface="ＭＳ Ｐゴシック" charset="0"/>
              </a:rPr>
              <a:pPr defTabSz="914324" fontAlgn="auto">
                <a:spcBef>
                  <a:spcPts val="0"/>
                </a:spcBef>
                <a:spcAft>
                  <a:spcPts val="0"/>
                </a:spcAft>
              </a:pPr>
              <a:t>1/9/14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7" y="6356354"/>
            <a:ext cx="2133600" cy="365125"/>
          </a:xfrm>
          <a:prstGeom prst="rect">
            <a:avLst/>
          </a:prstGeom>
        </p:spPr>
        <p:txBody>
          <a:bodyPr vert="horz" lIns="91433" tIns="45716" rIns="91433" bIns="4571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4"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cs typeface="ＭＳ Ｐゴシック" charset="0"/>
              </a:rPr>
              <a:pPr defTabSz="91432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11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defTabSz="9143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8" indent="-285727" algn="l" defTabSz="9143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5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8" indent="-228581" algn="l" defTabSz="9143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3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8" indent="-228581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6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7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D114B72-96CF-FA44-B157-4A269A150D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1/9/14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0A867FE-8035-C140-93E1-6E20CEB321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47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g"/><Relationship Id="rId20" Type="http://schemas.openxmlformats.org/officeDocument/2006/relationships/image" Target="../media/image16.jpg"/><Relationship Id="rId21" Type="http://schemas.openxmlformats.org/officeDocument/2006/relationships/image" Target="../media/image17.jpeg"/><Relationship Id="rId22" Type="http://schemas.openxmlformats.org/officeDocument/2006/relationships/image" Target="../media/image18.jpeg"/><Relationship Id="rId23" Type="http://schemas.openxmlformats.org/officeDocument/2006/relationships/image" Target="../media/image19.png"/><Relationship Id="rId24" Type="http://schemas.openxmlformats.org/officeDocument/2006/relationships/image" Target="../media/image20.jpg"/><Relationship Id="rId25" Type="http://schemas.openxmlformats.org/officeDocument/2006/relationships/image" Target="../media/image21.jpg"/><Relationship Id="rId26" Type="http://schemas.openxmlformats.org/officeDocument/2006/relationships/image" Target="../media/image22.jpeg"/><Relationship Id="rId27" Type="http://schemas.openxmlformats.org/officeDocument/2006/relationships/image" Target="../media/image23.jpg"/><Relationship Id="rId28" Type="http://schemas.openxmlformats.org/officeDocument/2006/relationships/image" Target="../media/image24.jpeg"/><Relationship Id="rId29" Type="http://schemas.microsoft.com/office/2007/relationships/hdphoto" Target="../media/hdphoto5.wdp"/><Relationship Id="rId30" Type="http://schemas.openxmlformats.org/officeDocument/2006/relationships/image" Target="../media/image25.jpeg"/><Relationship Id="rId31" Type="http://schemas.openxmlformats.org/officeDocument/2006/relationships/image" Target="../media/image26.jpg"/><Relationship Id="rId10" Type="http://schemas.openxmlformats.org/officeDocument/2006/relationships/image" Target="../media/image8.jpg"/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microsoft.com/office/2007/relationships/hdphoto" Target="../media/hdphoto3.wdp"/><Relationship Id="rId15" Type="http://schemas.openxmlformats.org/officeDocument/2006/relationships/image" Target="../media/image12.png"/><Relationship Id="rId16" Type="http://schemas.microsoft.com/office/2007/relationships/hdphoto" Target="../media/hdphoto4.wdp"/><Relationship Id="rId17" Type="http://schemas.openxmlformats.org/officeDocument/2006/relationships/image" Target="../media/image13.jpg"/><Relationship Id="rId18" Type="http://schemas.openxmlformats.org/officeDocument/2006/relationships/image" Target="../media/image14.jpg"/><Relationship Id="rId19" Type="http://schemas.openxmlformats.org/officeDocument/2006/relationships/image" Target="../media/image15.jp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png"/><Relationship Id="rId3" Type="http://schemas.microsoft.com/office/2007/relationships/hdphoto" Target="../media/hdphoto1.wdp"/><Relationship Id="rId4" Type="http://schemas.openxmlformats.org/officeDocument/2006/relationships/image" Target="../media/image3.jpeg"/><Relationship Id="rId5" Type="http://schemas.microsoft.com/office/2007/relationships/hdphoto" Target="../media/hdphoto2.wdp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8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5" Type="http://schemas.microsoft.com/office/2007/relationships/hdphoto" Target="../media/hdphoto6.wdp"/><Relationship Id="rId6" Type="http://schemas.openxmlformats.org/officeDocument/2006/relationships/image" Target="../media/image32.png"/><Relationship Id="rId7" Type="http://schemas.microsoft.com/office/2007/relationships/hdphoto" Target="../media/hdphoto7.wdp"/><Relationship Id="rId8" Type="http://schemas.openxmlformats.org/officeDocument/2006/relationships/image" Target="../media/image33.png"/><Relationship Id="rId9" Type="http://schemas.microsoft.com/office/2007/relationships/hdphoto" Target="../media/hdphoto8.wdp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43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76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ng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3583" l="18667" r="76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5241" r="22701" b="43650"/>
          <a:stretch/>
        </p:blipFill>
        <p:spPr>
          <a:xfrm flipH="1">
            <a:off x="4856771" y="2814544"/>
            <a:ext cx="1041271" cy="136874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paniagua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8913" r="19430" b="18968"/>
          <a:stretch/>
        </p:blipFill>
        <p:spPr>
          <a:xfrm>
            <a:off x="194733" y="2829485"/>
            <a:ext cx="1124194" cy="123997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 descr="Foto João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5841" r="30123" b="42633"/>
          <a:stretch/>
        </p:blipFill>
        <p:spPr>
          <a:xfrm>
            <a:off x="4532014" y="4262648"/>
            <a:ext cx="979041" cy="13258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 descr="dr-larry-wolford-oral-surgeon-300x30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4862" r="27199" b="37423"/>
          <a:stretch/>
        </p:blipFill>
        <p:spPr>
          <a:xfrm>
            <a:off x="183842" y="5607532"/>
            <a:ext cx="923499" cy="125046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Brian_01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t="7080" r="33616" b="54686"/>
          <a:stretch/>
        </p:blipFill>
        <p:spPr>
          <a:xfrm>
            <a:off x="3460951" y="5630980"/>
            <a:ext cx="973474" cy="12270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large_lynn_johnson_02040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20581" r="53047" b="40415"/>
          <a:stretch/>
        </p:blipFill>
        <p:spPr>
          <a:xfrm>
            <a:off x="4531619" y="5589068"/>
            <a:ext cx="977324" cy="126893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 descr="erika_benavides_201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6" t="11836" r="29462" b="49552"/>
          <a:stretch/>
        </p:blipFill>
        <p:spPr>
          <a:xfrm>
            <a:off x="3480726" y="4354692"/>
            <a:ext cx="966135" cy="11660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J.Schilling_962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4" t="6789" r="29325" b="51872"/>
          <a:stretch/>
        </p:blipFill>
        <p:spPr>
          <a:xfrm>
            <a:off x="2521731" y="4314198"/>
            <a:ext cx="939982" cy="121529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V.Boen_9610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 t="7906" r="29995" b="54111"/>
          <a:stretch/>
        </p:blipFill>
        <p:spPr>
          <a:xfrm>
            <a:off x="8080214" y="2799536"/>
            <a:ext cx="1063786" cy="131574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Picture 50" descr="saronovi.jp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964" l="8271" r="86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5" t="7447" r="18125" b="30132"/>
          <a:stretch/>
        </p:blipFill>
        <p:spPr>
          <a:xfrm>
            <a:off x="2262628" y="5583682"/>
            <a:ext cx="960121" cy="12743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Picture 51" descr="seanedwa.p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0120" l="112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8" t="9329" r="20950" b="32974"/>
          <a:stretch/>
        </p:blipFill>
        <p:spPr>
          <a:xfrm>
            <a:off x="1124956" y="5682463"/>
            <a:ext cx="988756" cy="117553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Picture 53" descr="kapila.jpg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3" t="1864" r="21291" b="48938"/>
          <a:stretch/>
        </p:blipFill>
        <p:spPr>
          <a:xfrm>
            <a:off x="6733291" y="5674158"/>
            <a:ext cx="916146" cy="118384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5" name="Picture 154" descr="zhu08.jp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1" t="11177" r="16615" b="44350"/>
          <a:stretch/>
        </p:blipFill>
        <p:spPr>
          <a:xfrm>
            <a:off x="5932440" y="2817316"/>
            <a:ext cx="1058482" cy="134101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6" name="Picture 95" descr="cevidanes.jp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9" t="12060" r="9238" b="70684"/>
          <a:stretch/>
        </p:blipFill>
        <p:spPr>
          <a:xfrm>
            <a:off x="2559009" y="2804114"/>
            <a:ext cx="1092612" cy="136621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7" name="Picture 96" descr="Martin.jp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9163" r="25989" b="35175"/>
          <a:stretch/>
        </p:blipFill>
        <p:spPr>
          <a:xfrm>
            <a:off x="3695594" y="2820910"/>
            <a:ext cx="1092893" cy="131860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8" name="Picture 227" descr="ManuelHighRes.jp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t="4411" r="19538" b="46210"/>
          <a:stretch/>
        </p:blipFill>
        <p:spPr>
          <a:xfrm>
            <a:off x="7933121" y="4192862"/>
            <a:ext cx="1175603" cy="138228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9" name="Picture 228" descr="palomo.jpg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7469" r="10235" b="32473"/>
          <a:stretch/>
        </p:blipFill>
        <p:spPr>
          <a:xfrm>
            <a:off x="5677648" y="5602941"/>
            <a:ext cx="1033521" cy="125505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0" name="Picture 229" descr="LOGODBCI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26806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1" name="Picture 230" descr="S_Pieper.jpg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6204" r="19623" b="29275"/>
          <a:stretch/>
        </p:blipFill>
        <p:spPr>
          <a:xfrm>
            <a:off x="1385162" y="2814801"/>
            <a:ext cx="1089642" cy="13713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3" name="Picture 232" descr="jim.jpg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8025" r="21242" b="33770"/>
          <a:stretch/>
        </p:blipFill>
        <p:spPr>
          <a:xfrm>
            <a:off x="7875844" y="5578621"/>
            <a:ext cx="1035365" cy="127937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4" name="Picture 233" descr="Mike cap and gown.jpeg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9" t="25571" r="15417" b="22183"/>
          <a:stretch/>
        </p:blipFill>
        <p:spPr>
          <a:xfrm>
            <a:off x="6646589" y="4228610"/>
            <a:ext cx="1091470" cy="134709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 descr="carlaevans.jpg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t="20221" r="24939" b="19134"/>
          <a:stretch/>
        </p:blipFill>
        <p:spPr>
          <a:xfrm>
            <a:off x="5557297" y="4220245"/>
            <a:ext cx="1082422" cy="1323828"/>
          </a:xfrm>
          <a:prstGeom prst="ellipse">
            <a:avLst/>
          </a:prstGeom>
          <a:ln w="3175" cap="rnd" cmpd="sng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153894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Supported by </a:t>
            </a:r>
          </a:p>
          <a:p>
            <a:r>
              <a:rPr lang="en-US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NIDCR </a:t>
            </a:r>
            <a:r>
              <a:rPr lang="en-US" dirty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and NIBIB 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R01DE024450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3" name="Picture 2" descr="IMAG0920.jpg"/>
          <p:cNvPicPr>
            <a:picLocks noChangeAspect="1"/>
          </p:cNvPicPr>
          <p:nvPr/>
        </p:nvPicPr>
        <p:blipFill rotWithShape="1">
          <a:blip r:embed="rId28" cstate="print">
            <a:alphaModFix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7" t="5039" r="40410" b="49425"/>
          <a:stretch/>
        </p:blipFill>
        <p:spPr>
          <a:xfrm>
            <a:off x="7013145" y="2798491"/>
            <a:ext cx="965441" cy="130337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ROn.jpeg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4787" r="49424" b="25817"/>
          <a:stretch/>
        </p:blipFill>
        <p:spPr>
          <a:xfrm>
            <a:off x="0" y="4153646"/>
            <a:ext cx="1201271" cy="14185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Guido-Gerig-session.jpg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3" t="2862" r="34564" b="53258"/>
          <a:stretch/>
        </p:blipFill>
        <p:spPr>
          <a:xfrm>
            <a:off x="1290803" y="4267477"/>
            <a:ext cx="1061055" cy="129943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471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vboen\Desktop\vitor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11797"/>
          <a:stretch/>
        </p:blipFill>
        <p:spPr bwMode="auto">
          <a:xfrm>
            <a:off x="1024597" y="354400"/>
            <a:ext cx="2553036" cy="37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vboen\Desktop\vitor-T2azul-T1vermelho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/>
          <a:stretch/>
        </p:blipFill>
        <p:spPr bwMode="auto">
          <a:xfrm rot="21480000">
            <a:off x="4411512" y="287243"/>
            <a:ext cx="3429590" cy="38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93014"/>
            <a:ext cx="7567047" cy="364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50753" y="609600"/>
            <a:ext cx="35748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19800" y="457200"/>
            <a:ext cx="9998" cy="280969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97512" y="1524000"/>
            <a:ext cx="35748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50753" y="2057400"/>
            <a:ext cx="35748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licerImage1_0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29" b="79964" l="20802" r="6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17847" r="30762" b="22142"/>
          <a:stretch/>
        </p:blipFill>
        <p:spPr>
          <a:xfrm>
            <a:off x="533400" y="3693966"/>
            <a:ext cx="3276600" cy="32402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96000" y="4114799"/>
            <a:ext cx="2514600" cy="26670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 descr="snapshot0001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8739" r="17422" b="6303"/>
          <a:stretch/>
        </p:blipFill>
        <p:spPr>
          <a:xfrm rot="21540000">
            <a:off x="3832256" y="4106576"/>
            <a:ext cx="2339234" cy="2698509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038600" y="5105400"/>
            <a:ext cx="2209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napshot0003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16732" r="18905" b="7417"/>
          <a:stretch/>
        </p:blipFill>
        <p:spPr>
          <a:xfrm rot="21540000">
            <a:off x="6229264" y="4099612"/>
            <a:ext cx="2324206" cy="2625167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4953000" y="4191000"/>
            <a:ext cx="48803" cy="256019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400800" y="5105400"/>
            <a:ext cx="22098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1400" y="4191000"/>
            <a:ext cx="2872" cy="256109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flipV="1">
            <a:off x="3657600" y="4081280"/>
            <a:ext cx="4953000" cy="109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0" y="2438400"/>
            <a:ext cx="3810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00" y="2895600"/>
            <a:ext cx="377951" cy="3048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" y="2362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9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y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9600" y="27871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11y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21229"/>
            <a:ext cx="502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Cranial </a:t>
            </a: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base  </a:t>
            </a: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registration semi-transparent overlays</a:t>
            </a:r>
            <a:endParaRPr lang="en-US" dirty="0">
              <a:solidFill>
                <a:srgbClr val="4BACC6">
                  <a:lumMod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653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87868"/>
            <a:ext cx="244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Diagnosis of Asymmetry </a:t>
            </a:r>
            <a:endParaRPr lang="en-US" dirty="0">
              <a:solidFill>
                <a:srgbClr val="4BACC6">
                  <a:lumMod val="75000"/>
                </a:srgbClr>
              </a:solidFill>
              <a:latin typeface="Calibri"/>
              <a:ea typeface="+mn-ea"/>
            </a:endParaRPr>
          </a:p>
        </p:txBody>
      </p:sp>
      <p:pic>
        <p:nvPicPr>
          <p:cNvPr id="16386" name="Picture 2" descr="C:\Users\vboen\Desktop\SendToLucia\SendToLucia\Vitor screenshots ErrorMetrix MAX\Vitor-FullFace-screenshot-errormetric\Range6-4\Screen Shot 2013-12-11 at 02.39.15 P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/>
          <a:stretch/>
        </p:blipFill>
        <p:spPr bwMode="auto">
          <a:xfrm>
            <a:off x="0" y="1219200"/>
            <a:ext cx="3997530" cy="4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vboen\Desktop\SendToLucia\SendToLucia\Vitor screenshots ErrorMetrix MAX\Vitor-FullFace-screenshot-errormetric\Range6-4\Screen Shot 2013-12-11 at 02.39.22 PM.pn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045" r="78900" b="27713"/>
          <a:stretch/>
        </p:blipFill>
        <p:spPr bwMode="auto">
          <a:xfrm>
            <a:off x="2818716" y="6019800"/>
            <a:ext cx="2362884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vboen\Desktop\SendToLucia\SendToLucia\Vitor screenshots ErrorMetrix MAX\Vitor-FullFace-screenshot-errormetric\Range6-4\Screen Shot 2013-12-11 at 02.39.33 P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13608"/>
          <a:stretch/>
        </p:blipFill>
        <p:spPr bwMode="auto">
          <a:xfrm>
            <a:off x="4533238" y="1219200"/>
            <a:ext cx="2934361" cy="42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5638800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6mm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362200" y="5638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- 6mm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155" y="5650468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0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457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Cranial base registration surface distances color maps showing the mandibular  displacement with growth  </a:t>
            </a:r>
            <a:endParaRPr lang="en-US" dirty="0">
              <a:solidFill>
                <a:srgbClr val="4BACC6">
                  <a:lumMod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65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3166" y="762000"/>
            <a:ext cx="3149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Mandibular displacement relative to the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ranial base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685800"/>
            <a:ext cx="2388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Mandibular bone growth registered relative to the 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andible itself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5562600"/>
            <a:ext cx="3810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0" y="6019800"/>
            <a:ext cx="377951" cy="304800"/>
          </a:xfrm>
          <a:prstGeom prst="rect">
            <a:avLst/>
          </a:prstGeom>
          <a:solidFill>
            <a:srgbClr val="00CC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486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11y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59113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13y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6" name="Picture 15" descr="Screen Shot 2013-12-18 at 02.51.05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57400"/>
            <a:ext cx="4409238" cy="3962400"/>
          </a:xfrm>
          <a:prstGeom prst="rect">
            <a:avLst/>
          </a:prstGeom>
        </p:spPr>
      </p:pic>
      <p:pic>
        <p:nvPicPr>
          <p:cNvPr id="17" name="Picture 16" descr="Screen Shot 2013-12-18 at 02.54.01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412464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87868"/>
            <a:ext cx="172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Asymmetry case</a:t>
            </a:r>
            <a:endParaRPr lang="en-US" dirty="0">
              <a:solidFill>
                <a:srgbClr val="4BACC6">
                  <a:lumMod val="75000"/>
                </a:srgbClr>
              </a:solidFill>
              <a:latin typeface="Calibri"/>
              <a:ea typeface="+mn-ea"/>
            </a:endParaRPr>
          </a:p>
        </p:txBody>
      </p:sp>
      <p:pic>
        <p:nvPicPr>
          <p:cNvPr id="16387" name="Picture 3" descr="C:\Users\vboen\Desktop\SendToLucia\SendToLucia\Vitor screenshots ErrorMetrix MAX\Vitor-FullFace-screenshot-errormetric\Range6-4\Screen Shot 2013-12-11 at 02.39.22 PM.pn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045" r="78900" b="27713"/>
          <a:stretch/>
        </p:blipFill>
        <p:spPr bwMode="auto">
          <a:xfrm>
            <a:off x="6019800" y="6019800"/>
            <a:ext cx="2362884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9600" y="5638800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6mm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638800" y="5638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- 6mm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7555" y="5650468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0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334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Mandibular voxel based best fit registration – Surface distances color maps showing the areas of  bone  apposition/resorption with growth  </a:t>
            </a:r>
            <a:endParaRPr lang="en-US" dirty="0">
              <a:solidFill>
                <a:srgbClr val="4BACC6">
                  <a:lumMod val="75000"/>
                </a:srgbClr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5638800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4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5638800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4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3" name="Picture 12" descr="Screen Shot 2013-12-18 at 03.05.07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4930"/>
            <a:ext cx="3200400" cy="3118990"/>
          </a:xfrm>
          <a:prstGeom prst="rect">
            <a:avLst/>
          </a:prstGeom>
        </p:spPr>
      </p:pic>
      <p:pic>
        <p:nvPicPr>
          <p:cNvPr id="14" name="Picture 13" descr="Screen Shot 2013-12-18 at 03.05.37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12060"/>
            <a:ext cx="2468636" cy="2980369"/>
          </a:xfrm>
          <a:prstGeom prst="rect">
            <a:avLst/>
          </a:prstGeom>
        </p:spPr>
      </p:pic>
      <p:pic>
        <p:nvPicPr>
          <p:cNvPr id="15" name="Picture 14" descr="Screen Shot 2013-12-18 at 03.05.57 P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429">
            <a:off x="6597560" y="1162117"/>
            <a:ext cx="2387600" cy="3183467"/>
          </a:xfrm>
          <a:prstGeom prst="rect">
            <a:avLst/>
          </a:prstGeom>
        </p:spPr>
      </p:pic>
      <p:pic>
        <p:nvPicPr>
          <p:cNvPr id="16" name="Picture 15" descr="Screen Shot 2013-12-18 at 03.06.20 PM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1000" y="4267200"/>
            <a:ext cx="3048000" cy="233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2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2-17 at 03.02.06 P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13660" r="13235" b="11830"/>
          <a:stretch/>
        </p:blipFill>
        <p:spPr>
          <a:xfrm>
            <a:off x="1524000" y="43546"/>
            <a:ext cx="6096000" cy="6204854"/>
          </a:xfrm>
          <a:prstGeom prst="rect">
            <a:avLst/>
          </a:prstGeom>
        </p:spPr>
      </p:pic>
      <p:pic>
        <p:nvPicPr>
          <p:cNvPr id="5" name="Picture 3" descr="C:\Users\vboen\Desktop\SendToLucia\SendToLucia\Vitor screenshots ErrorMetrix MAX\Vitor-FullFace-screenshot-errormetric\Range6-4\Screen Shot 2013-12-11 at 02.39.22 PM.pn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70045" r="78900" b="27713"/>
          <a:stretch/>
        </p:blipFill>
        <p:spPr bwMode="auto">
          <a:xfrm>
            <a:off x="3468364" y="6324600"/>
            <a:ext cx="2362884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78164" y="5943600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6mm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3087364" y="5943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- 6mm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6119" y="5955268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0 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9964" y="5943600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1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7964" y="5943600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 1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54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</a:rPr>
              <a:t>Mandibular voxel based best fit registration – Surface distances color maps detection of with 1mm bone  resorptive/apposition changes with growth  </a:t>
            </a:r>
            <a:endParaRPr lang="en-US" dirty="0">
              <a:solidFill>
                <a:srgbClr val="4BACC6">
                  <a:lumMod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04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675" y="1513681"/>
            <a:ext cx="7177665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Currently color-code tables in Slicer are been further developed as part of the NAMIC  project week.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80035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86879" y="2748298"/>
            <a:ext cx="10781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Where</a:t>
            </a:r>
            <a:r>
              <a:rPr lang="en-US" sz="6000" dirty="0" smtClean="0">
                <a:solidFill>
                  <a:srgbClr val="FF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 </a:t>
            </a:r>
            <a:r>
              <a:rPr lang="en-US" sz="6000" dirty="0" smtClean="0">
                <a:solidFill>
                  <a:srgbClr val="00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are we going?</a:t>
            </a:r>
          </a:p>
        </p:txBody>
      </p:sp>
    </p:spTree>
    <p:extLst>
      <p:ext uri="{BB962C8B-B14F-4D97-AF65-F5344CB8AC3E}">
        <p14:creationId xmlns:p14="http://schemas.microsoft.com/office/powerpoint/2010/main" val="1865202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4206" y="359115"/>
            <a:ext cx="8435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As we work on Software development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-168905" y="3076111"/>
            <a:ext cx="95733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6000" b="1" dirty="0" smtClean="0">
              <a:solidFill>
                <a:srgbClr val="FF0000"/>
              </a:solidFill>
              <a:latin typeface="Gill Sans"/>
              <a:ea typeface="ヒラギノ明朝 ProN W3" charset="0"/>
              <a:cs typeface="Gill Sans"/>
              <a:sym typeface="Hoefler Text" charset="0"/>
            </a:endParaRPr>
          </a:p>
          <a:p>
            <a:pPr algn="ctr"/>
            <a:r>
              <a:rPr lang="en-US" sz="6000" dirty="0" smtClean="0">
                <a:solidFill>
                  <a:srgbClr val="00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DISSEMINATION EFFORTS are essential</a:t>
            </a:r>
            <a:endParaRPr lang="en-US" sz="6000" dirty="0" smtClean="0">
              <a:solidFill>
                <a:srgbClr val="000000"/>
              </a:solidFill>
              <a:latin typeface="Gill Sans"/>
              <a:ea typeface="ヒラギノ明朝 ProN W3" charset="0"/>
              <a:cs typeface="Gill Sans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7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27639"/>
            <a:ext cx="8435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. Hands on workshops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. Online video tutorials</a:t>
            </a:r>
            <a:endParaRPr lang="en-US" sz="6000" dirty="0" smtClean="0">
              <a:solidFill>
                <a:srgbClr val="FF0000"/>
              </a:solidFill>
              <a:latin typeface="Gill Sans Light"/>
              <a:ea typeface="ヒラギノ明朝 ProN W3" charset="0"/>
              <a:cs typeface="Gill Sans Light"/>
              <a:sym typeface="Hoefler Tex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86744" y="222327"/>
            <a:ext cx="95733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6000" b="1" dirty="0" smtClean="0">
              <a:solidFill>
                <a:srgbClr val="FF0000"/>
              </a:solidFill>
              <a:latin typeface="Gill Sans"/>
              <a:ea typeface="ヒラギノ明朝 ProN W3" charset="0"/>
              <a:cs typeface="Gill Sans"/>
              <a:sym typeface="Hoefler Text" charset="0"/>
            </a:endParaRPr>
          </a:p>
          <a:p>
            <a:pPr algn="ctr"/>
            <a:r>
              <a:rPr lang="en-US" sz="6000" dirty="0" smtClean="0">
                <a:solidFill>
                  <a:srgbClr val="00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DISSEMINATION </a:t>
            </a:r>
            <a:r>
              <a:rPr lang="en-US" sz="6000" dirty="0" smtClean="0">
                <a:solidFill>
                  <a:srgbClr val="000000"/>
                </a:solidFill>
                <a:latin typeface="Gill Sans"/>
                <a:ea typeface="ヒラギノ明朝 ProN W3" charset="0"/>
                <a:cs typeface="Gill Sans"/>
                <a:sym typeface="Hoefler Text" charset="0"/>
              </a:rPr>
              <a:t>EFFORTS</a:t>
            </a:r>
            <a:endParaRPr lang="en-US" sz="6000" dirty="0" smtClean="0">
              <a:solidFill>
                <a:srgbClr val="000000"/>
              </a:solidFill>
              <a:latin typeface="Gill Sans"/>
              <a:ea typeface="ヒラギノ明朝 ProN W3" charset="0"/>
              <a:cs typeface="Gill Sans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40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8228" y="458998"/>
            <a:ext cx="84353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Online </a:t>
            </a:r>
            <a:r>
              <a:rPr lang="en-US" sz="6000" dirty="0" smtClean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video </a:t>
            </a:r>
            <a:r>
              <a:rPr lang="en-US" sz="6000" dirty="0" smtClean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tutorials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w</a:t>
            </a:r>
            <a:r>
              <a:rPr lang="en-US" sz="6000" dirty="0" smtClean="0">
                <a:solidFill>
                  <a:srgbClr val="FF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ill include simple clinician friendly  videos  following examples  of  </a:t>
            </a:r>
            <a:endParaRPr lang="en-US" sz="6000" dirty="0" smtClean="0">
              <a:solidFill>
                <a:srgbClr val="FF0000"/>
              </a:solidFill>
              <a:latin typeface="Gill Sans Light"/>
              <a:ea typeface="ヒラギノ明朝 ProN W3" charset="0"/>
              <a:cs typeface="Gill Sans Light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05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667" t="9508" r="10025" b="13374"/>
          <a:stretch/>
        </p:blipFill>
        <p:spPr>
          <a:xfrm>
            <a:off x="157828" y="1044307"/>
            <a:ext cx="8910491" cy="5282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889" y="348103"/>
            <a:ext cx="7689058" cy="497732"/>
          </a:xfrm>
          <a:prstGeom prst="rect">
            <a:avLst/>
          </a:prstGeom>
          <a:noFill/>
        </p:spPr>
        <p:txBody>
          <a:bodyPr wrap="square" lIns="64062" tIns="32023" rIns="64062" bIns="32023" rtlCol="0">
            <a:spAutoFit/>
          </a:bodyPr>
          <a:lstStyle/>
          <a:p>
            <a:pPr algn="ctr"/>
            <a:r>
              <a:rPr lang="en-US" sz="2800" dirty="0">
                <a:solidFill>
                  <a:srgbClr val="595650"/>
                </a:solidFill>
                <a:latin typeface="Arial"/>
                <a:ea typeface="ヒラギノ明朝 ProN W3" charset="0"/>
                <a:cs typeface="Arial"/>
                <a:sym typeface="Hoefler Text" charset="0"/>
              </a:rPr>
              <a:t>Software engineering – </a:t>
            </a:r>
            <a:r>
              <a:rPr lang="en-US" sz="2800" dirty="0" smtClean="0">
                <a:solidFill>
                  <a:srgbClr val="595650"/>
                </a:solidFill>
                <a:latin typeface="Arial"/>
                <a:ea typeface="ヒラギノ明朝 ProN W3" charset="0"/>
                <a:cs typeface="Arial"/>
                <a:sym typeface="Hoefler Text" charset="0"/>
              </a:rPr>
              <a:t>NAMIC</a:t>
            </a:r>
            <a:endParaRPr lang="en-US" sz="2800" dirty="0">
              <a:solidFill>
                <a:srgbClr val="595650"/>
              </a:solidFill>
              <a:latin typeface="Arial"/>
              <a:ea typeface="ヒラギノ明朝 ProN W3" charset="0"/>
              <a:cs typeface="Arial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46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6F73A4"/>
            </a:gs>
            <a:gs pos="47000">
              <a:schemeClr val="accent6">
                <a:lumMod val="50000"/>
              </a:schemeClr>
            </a:gs>
            <a:gs pos="70000">
              <a:srgbClr val="101034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ITK-SNAP – </a:t>
            </a:r>
            <a:r>
              <a:rPr lang="en-US" sz="6000" dirty="0" err="1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Youtube</a:t>
            </a:r>
            <a:r>
              <a:rPr lang="en-US" sz="6000" dirty="0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  training </a:t>
            </a:r>
          </a:p>
          <a:p>
            <a:pPr algn="ctr"/>
            <a:r>
              <a:rPr lang="en-US" sz="3600" dirty="0" err="1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Yushkevich</a:t>
            </a:r>
            <a:r>
              <a:rPr lang="en-US" sz="3600" dirty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-</a:t>
            </a:r>
            <a:r>
              <a:rPr lang="en-US" sz="3600" dirty="0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 </a:t>
            </a:r>
            <a:r>
              <a:rPr lang="en-US" sz="3600" dirty="0" err="1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UPenn</a:t>
            </a:r>
            <a:r>
              <a:rPr lang="en-US" sz="3600" dirty="0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 and </a:t>
            </a:r>
            <a:r>
              <a:rPr lang="en-US" sz="3600" dirty="0" err="1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Gerig</a:t>
            </a:r>
            <a:r>
              <a:rPr lang="en-US" sz="3600" dirty="0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- </a:t>
            </a:r>
            <a:r>
              <a:rPr lang="en-US" sz="3600" dirty="0" err="1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UofUtah</a:t>
            </a:r>
            <a:r>
              <a:rPr lang="en-US" sz="3600" dirty="0" smtClean="0">
                <a:solidFill>
                  <a:srgbClr val="FDFAFF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 </a:t>
            </a:r>
            <a:endParaRPr lang="en-US" sz="3600" dirty="0">
              <a:solidFill>
                <a:srgbClr val="FDFAFF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Screen shot 2013-11-19 at 8.06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23"/>
          <a:stretch/>
        </p:blipFill>
        <p:spPr>
          <a:xfrm>
            <a:off x="-8176" y="2144589"/>
            <a:ext cx="9172993" cy="4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1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25" y="901566"/>
            <a:ext cx="8228707" cy="4525119"/>
          </a:xfrm>
        </p:spPr>
        <p:txBody>
          <a:bodyPr/>
          <a:lstStyle/>
          <a:p>
            <a:pPr marL="27786" indent="0">
              <a:buNone/>
            </a:pPr>
            <a:r>
              <a:rPr lang="en-US" dirty="0" smtClean="0"/>
              <a:t>STOP  here if  you want next slides are clinical  examples of applications of our work </a:t>
            </a:r>
            <a:r>
              <a:rPr lang="en-US" dirty="0" smtClean="0">
                <a:sym typeface="Wingdings"/>
              </a:rPr>
              <a:t> </a:t>
            </a:r>
          </a:p>
          <a:p>
            <a:endParaRPr lang="en-US" dirty="0">
              <a:sym typeface="Wingdings"/>
            </a:endParaRPr>
          </a:p>
          <a:p>
            <a:pPr marL="27786" indent="0" algn="ctr">
              <a:buNone/>
            </a:pPr>
            <a:r>
              <a:rPr lang="en-US" sz="9600" dirty="0" smtClean="0">
                <a:sym typeface="Wingdings"/>
              </a:rPr>
              <a:t>THANK YOU!</a:t>
            </a: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77889537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01" y="1016869"/>
            <a:ext cx="3437536" cy="28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28" y="1019106"/>
            <a:ext cx="2383953" cy="26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67" y="1031387"/>
            <a:ext cx="2383953" cy="274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33" y="1024685"/>
            <a:ext cx="2294667" cy="262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1" y="4512493"/>
            <a:ext cx="2294950" cy="185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55" y="4509144"/>
            <a:ext cx="2205652" cy="176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77" y="4506911"/>
            <a:ext cx="2509264" cy="182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6" y="4508034"/>
            <a:ext cx="2625351" cy="195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2"/>
          <p:cNvSpPr>
            <a:spLocks/>
          </p:cNvSpPr>
          <p:nvPr/>
        </p:nvSpPr>
        <p:spPr bwMode="auto">
          <a:xfrm>
            <a:off x="2561704" y="272177"/>
            <a:ext cx="44919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12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Gill Sans Light"/>
                <a:cs typeface="Gill Sans Light"/>
              </a:rPr>
              <a:t>Cranial Base Registration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17395" y="3478327"/>
            <a:ext cx="2679700" cy="65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58" tIns="48980" rIns="97958" bIns="48980">
            <a:spAutoFit/>
          </a:bodyPr>
          <a:lstStyle/>
          <a:p>
            <a:pPr defTabSz="457127" fontAlgn="auto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Pre-</a:t>
            </a:r>
          </a:p>
          <a:p>
            <a:pPr defTabSz="457127" fontAlgn="auto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urgery</a:t>
            </a:r>
            <a:endParaRPr lang="en-US" sz="20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32547" y="3489145"/>
            <a:ext cx="2819400" cy="98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58" tIns="48980" rIns="97958" bIns="48980">
            <a:spAutoFit/>
          </a:bodyPr>
          <a:lstStyle/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1 year post-</a:t>
            </a:r>
          </a:p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urgery - end of orthodontics</a:t>
            </a:r>
            <a:endParaRPr lang="en-US" sz="20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811051" y="3517080"/>
            <a:ext cx="2819400" cy="6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58" tIns="48980" rIns="97958" bIns="48980">
            <a:spAutoFit/>
          </a:bodyPr>
          <a:lstStyle/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6</a:t>
            </a: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 years post-</a:t>
            </a:r>
          </a:p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urgery</a:t>
            </a:r>
            <a:endParaRPr lang="en-US" sz="20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709177" y="3524881"/>
            <a:ext cx="2679700" cy="65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58" tIns="48980" rIns="97958" bIns="48980">
            <a:spAutoFit/>
          </a:bodyPr>
          <a:lstStyle/>
          <a:p>
            <a:pPr defTabSz="457127" fontAlgn="auto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Splint</a:t>
            </a:r>
          </a:p>
          <a:p>
            <a:pPr defTabSz="457127" fontAlgn="auto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removal</a:t>
            </a:r>
          </a:p>
        </p:txBody>
      </p:sp>
    </p:spTree>
    <p:extLst>
      <p:ext uri="{BB962C8B-B14F-4D97-AF65-F5344CB8AC3E}">
        <p14:creationId xmlns:p14="http://schemas.microsoft.com/office/powerpoint/2010/main" val="3936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282402" y="317013"/>
            <a:ext cx="3312914" cy="94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57127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Gill Sans Light"/>
                <a:cs typeface="Gill Sans Light"/>
              </a:rPr>
              <a:t>Regional Mandibular Registration</a:t>
            </a:r>
          </a:p>
        </p:txBody>
      </p:sp>
      <p:pic>
        <p:nvPicPr>
          <p:cNvPr id="163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27" y="151805"/>
            <a:ext cx="2116869" cy="199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89" y="1732367"/>
            <a:ext cx="2215121" cy="191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62" y="3213575"/>
            <a:ext cx="2259780" cy="198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25" y="4796358"/>
            <a:ext cx="2411623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88" y="303619"/>
            <a:ext cx="2286577" cy="184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88" y="1879708"/>
            <a:ext cx="2286577" cy="184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88" y="3395523"/>
            <a:ext cx="2286577" cy="184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88" y="4841007"/>
            <a:ext cx="2286577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800327" y="1194214"/>
            <a:ext cx="1589997" cy="3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958" tIns="48980" rIns="97958" bIns="48980">
            <a:spAutoFit/>
          </a:bodyPr>
          <a:lstStyle/>
          <a:p>
            <a:pPr defTabSz="457127" fontAlgn="auto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Pre-surgery</a:t>
            </a:r>
            <a:endParaRPr lang="en-US" sz="20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318250" y="5920373"/>
            <a:ext cx="3630239" cy="39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958" tIns="48980" rIns="97958" bIns="48980">
            <a:spAutoFit/>
          </a:bodyPr>
          <a:lstStyle/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6</a:t>
            </a: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 years post-surgery</a:t>
            </a:r>
            <a:endParaRPr lang="en-US" sz="20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614316" y="2448772"/>
            <a:ext cx="3201547" cy="37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958" tIns="48980" rIns="97958" bIns="48980">
            <a:spAutoFit/>
          </a:bodyPr>
          <a:lstStyle/>
          <a:p>
            <a:pPr defTabSz="457127" fontAlgn="auto">
              <a:lnSpc>
                <a:spcPts val="214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Splint removal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981216" y="3851639"/>
            <a:ext cx="4818200" cy="6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958" tIns="48980" rIns="97958" bIns="48980">
            <a:spAutoFit/>
          </a:bodyPr>
          <a:lstStyle/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1 year post-surgery-</a:t>
            </a:r>
          </a:p>
          <a:p>
            <a:pPr defTabSz="457127" fontAlgn="auto">
              <a:lnSpc>
                <a:spcPts val="229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 end of orthodontics</a:t>
            </a:r>
            <a:endParaRPr lang="en-US" sz="20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962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6"/>
          <p:cNvGrpSpPr>
            <a:grpSpLocks/>
          </p:cNvGrpSpPr>
          <p:nvPr/>
        </p:nvGrpSpPr>
        <p:grpSpPr bwMode="auto">
          <a:xfrm>
            <a:off x="784697" y="1069337"/>
            <a:ext cx="3608710" cy="2553892"/>
            <a:chOff x="0" y="34"/>
            <a:chExt cx="3232" cy="2288"/>
          </a:xfrm>
        </p:grpSpPr>
        <p:pic>
          <p:nvPicPr>
            <p:cNvPr id="17430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4"/>
              <a:ext cx="1904" cy="1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1" name="Rectangle 2"/>
            <p:cNvSpPr>
              <a:spLocks/>
            </p:cNvSpPr>
            <p:nvPr/>
          </p:nvSpPr>
          <p:spPr bwMode="auto">
            <a:xfrm>
              <a:off x="1426" y="34"/>
              <a:ext cx="23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T1</a:t>
              </a:r>
            </a:p>
          </p:txBody>
        </p:sp>
        <p:sp>
          <p:nvSpPr>
            <p:cNvPr id="17432" name="Rectangle 3"/>
            <p:cNvSpPr>
              <a:spLocks/>
            </p:cNvSpPr>
            <p:nvPr/>
          </p:nvSpPr>
          <p:spPr bwMode="auto">
            <a:xfrm>
              <a:off x="843" y="2046"/>
              <a:ext cx="12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R</a:t>
              </a:r>
            </a:p>
          </p:txBody>
        </p:sp>
        <p:pic>
          <p:nvPicPr>
            <p:cNvPr id="17433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64"/>
              <a:ext cx="1840" cy="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4" name="Rectangle 5"/>
            <p:cNvSpPr>
              <a:spLocks/>
            </p:cNvSpPr>
            <p:nvPr/>
          </p:nvSpPr>
          <p:spPr bwMode="auto">
            <a:xfrm>
              <a:off x="2213" y="2046"/>
              <a:ext cx="10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L</a:t>
              </a:r>
            </a:p>
          </p:txBody>
        </p:sp>
      </p:grpSp>
      <p:grpSp>
        <p:nvGrpSpPr>
          <p:cNvPr id="17412" name="Group 12"/>
          <p:cNvGrpSpPr>
            <a:grpSpLocks/>
          </p:cNvGrpSpPr>
          <p:nvPr/>
        </p:nvGrpSpPr>
        <p:grpSpPr bwMode="auto">
          <a:xfrm>
            <a:off x="621740" y="3902279"/>
            <a:ext cx="3930179" cy="2587378"/>
            <a:chOff x="0" y="0"/>
            <a:chExt cx="3521" cy="2318"/>
          </a:xfrm>
        </p:grpSpPr>
        <p:pic>
          <p:nvPicPr>
            <p:cNvPr id="17425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"/>
              <a:ext cx="2080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6" name="Rectangle 8"/>
            <p:cNvSpPr>
              <a:spLocks/>
            </p:cNvSpPr>
            <p:nvPr/>
          </p:nvSpPr>
          <p:spPr bwMode="auto">
            <a:xfrm>
              <a:off x="1517" y="0"/>
              <a:ext cx="41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T3</a:t>
              </a:r>
            </a:p>
          </p:txBody>
        </p:sp>
        <p:pic>
          <p:nvPicPr>
            <p:cNvPr id="17427" name="Picture 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" y="320"/>
              <a:ext cx="2200" cy="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Rectangle 10"/>
            <p:cNvSpPr>
              <a:spLocks/>
            </p:cNvSpPr>
            <p:nvPr/>
          </p:nvSpPr>
          <p:spPr bwMode="auto">
            <a:xfrm>
              <a:off x="970" y="2042"/>
              <a:ext cx="12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R</a:t>
              </a:r>
            </a:p>
          </p:txBody>
        </p:sp>
        <p:sp>
          <p:nvSpPr>
            <p:cNvPr id="17429" name="Rectangle 11"/>
            <p:cNvSpPr>
              <a:spLocks/>
            </p:cNvSpPr>
            <p:nvPr/>
          </p:nvSpPr>
          <p:spPr bwMode="auto">
            <a:xfrm>
              <a:off x="2346" y="2042"/>
              <a:ext cx="10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L</a:t>
              </a:r>
            </a:p>
          </p:txBody>
        </p:sp>
      </p:grpSp>
      <p:grpSp>
        <p:nvGrpSpPr>
          <p:cNvPr id="17413" name="Group 18"/>
          <p:cNvGrpSpPr>
            <a:grpSpLocks/>
          </p:cNvGrpSpPr>
          <p:nvPr/>
        </p:nvGrpSpPr>
        <p:grpSpPr bwMode="auto">
          <a:xfrm>
            <a:off x="4597674" y="1073795"/>
            <a:ext cx="3873252" cy="2558356"/>
            <a:chOff x="0" y="34"/>
            <a:chExt cx="3469" cy="2292"/>
          </a:xfrm>
        </p:grpSpPr>
        <p:pic>
          <p:nvPicPr>
            <p:cNvPr id="17420" name="Picture 1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5"/>
              <a:ext cx="1904" cy="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Rectangle 14"/>
            <p:cNvSpPr>
              <a:spLocks/>
            </p:cNvSpPr>
            <p:nvPr/>
          </p:nvSpPr>
          <p:spPr bwMode="auto">
            <a:xfrm>
              <a:off x="1464" y="34"/>
              <a:ext cx="228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T2</a:t>
              </a:r>
            </a:p>
          </p:txBody>
        </p:sp>
        <p:pic>
          <p:nvPicPr>
            <p:cNvPr id="17422" name="Picture 15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" y="352"/>
              <a:ext cx="217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16"/>
            <p:cNvSpPr>
              <a:spLocks/>
            </p:cNvSpPr>
            <p:nvPr/>
          </p:nvSpPr>
          <p:spPr bwMode="auto">
            <a:xfrm>
              <a:off x="880" y="2050"/>
              <a:ext cx="12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R</a:t>
              </a:r>
            </a:p>
          </p:txBody>
        </p:sp>
        <p:sp>
          <p:nvSpPr>
            <p:cNvPr id="17424" name="Rectangle 17"/>
            <p:cNvSpPr>
              <a:spLocks/>
            </p:cNvSpPr>
            <p:nvPr/>
          </p:nvSpPr>
          <p:spPr bwMode="auto">
            <a:xfrm>
              <a:off x="2256" y="2050"/>
              <a:ext cx="10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L</a:t>
              </a:r>
            </a:p>
          </p:txBody>
        </p:sp>
      </p:grpSp>
      <p:grpSp>
        <p:nvGrpSpPr>
          <p:cNvPr id="17414" name="Group 24"/>
          <p:cNvGrpSpPr>
            <a:grpSpLocks/>
          </p:cNvGrpSpPr>
          <p:nvPr/>
        </p:nvGrpSpPr>
        <p:grpSpPr bwMode="auto">
          <a:xfrm>
            <a:off x="4553025" y="3940224"/>
            <a:ext cx="3956968" cy="2558356"/>
            <a:chOff x="0" y="34"/>
            <a:chExt cx="3544" cy="2292"/>
          </a:xfrm>
        </p:grpSpPr>
        <p:pic>
          <p:nvPicPr>
            <p:cNvPr id="17415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6"/>
              <a:ext cx="1904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Rectangle 20"/>
            <p:cNvSpPr>
              <a:spLocks/>
            </p:cNvSpPr>
            <p:nvPr/>
          </p:nvSpPr>
          <p:spPr bwMode="auto">
            <a:xfrm>
              <a:off x="1455" y="34"/>
              <a:ext cx="23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T4</a:t>
              </a:r>
            </a:p>
          </p:txBody>
        </p:sp>
        <p:pic>
          <p:nvPicPr>
            <p:cNvPr id="17417" name="Picture 2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" y="224"/>
              <a:ext cx="2384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Rectangle 22"/>
            <p:cNvSpPr>
              <a:spLocks/>
            </p:cNvSpPr>
            <p:nvPr/>
          </p:nvSpPr>
          <p:spPr bwMode="auto">
            <a:xfrm>
              <a:off x="872" y="2050"/>
              <a:ext cx="12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R</a:t>
              </a:r>
            </a:p>
          </p:txBody>
        </p:sp>
        <p:sp>
          <p:nvSpPr>
            <p:cNvPr id="17419" name="Rectangle 23"/>
            <p:cNvSpPr>
              <a:spLocks/>
            </p:cNvSpPr>
            <p:nvPr/>
          </p:nvSpPr>
          <p:spPr bwMode="auto">
            <a:xfrm>
              <a:off x="2248" y="2050"/>
              <a:ext cx="10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L</a:t>
              </a:r>
            </a:p>
          </p:txBody>
        </p:sp>
      </p:grpSp>
      <p:sp>
        <p:nvSpPr>
          <p:cNvPr id="17410" name="Rectangle 26"/>
          <p:cNvSpPr>
            <a:spLocks/>
          </p:cNvSpPr>
          <p:nvPr/>
        </p:nvSpPr>
        <p:spPr bwMode="auto">
          <a:xfrm>
            <a:off x="2168809" y="272177"/>
            <a:ext cx="55780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12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Gill Sans Light"/>
                <a:cs typeface="Gill Sans Light"/>
              </a:rPr>
              <a:t>Regional Condylar Registration</a:t>
            </a:r>
          </a:p>
        </p:txBody>
      </p:sp>
    </p:spTree>
    <p:extLst>
      <p:ext uri="{BB962C8B-B14F-4D97-AF65-F5344CB8AC3E}">
        <p14:creationId xmlns:p14="http://schemas.microsoft.com/office/powerpoint/2010/main" val="22551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1526978" y="178601"/>
            <a:ext cx="6536532" cy="21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5712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Gill Sans Light"/>
                <a:cs typeface="Gill Sans Light"/>
              </a:rPr>
              <a:t>Closest </a:t>
            </a:r>
            <a:r>
              <a:rPr lang="en-US" sz="3600" dirty="0" smtClean="0">
                <a:solidFill>
                  <a:prstClr val="black"/>
                </a:solidFill>
                <a:latin typeface="Gill Sans Light"/>
                <a:cs typeface="Gill Sans Light"/>
              </a:rPr>
              <a:t>point surface </a:t>
            </a:r>
            <a:r>
              <a:rPr lang="en-US" sz="3600" dirty="0">
                <a:solidFill>
                  <a:prstClr val="black"/>
                </a:solidFill>
                <a:latin typeface="Gill Sans Light"/>
                <a:cs typeface="Gill Sans Light"/>
              </a:rPr>
              <a:t>differences </a:t>
            </a:r>
            <a:r>
              <a:rPr lang="en-US" sz="3600" dirty="0" smtClean="0">
                <a:solidFill>
                  <a:prstClr val="black"/>
                </a:solidFill>
                <a:latin typeface="Gill Sans Light"/>
                <a:cs typeface="Gill Sans Light"/>
              </a:rPr>
              <a:t>:</a:t>
            </a:r>
          </a:p>
          <a:p>
            <a:pPr defTabSz="457127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Gill Sans Light"/>
                <a:cs typeface="Gill Sans Light"/>
              </a:rPr>
              <a:t>pre </a:t>
            </a:r>
            <a:r>
              <a:rPr lang="en-US" sz="3600" dirty="0">
                <a:solidFill>
                  <a:prstClr val="black"/>
                </a:solidFill>
                <a:latin typeface="Gill Sans Light"/>
                <a:cs typeface="Gill Sans Light"/>
              </a:rPr>
              <a:t>surgery to 6 years after </a:t>
            </a:r>
            <a:r>
              <a:rPr lang="en-US" sz="3600" dirty="0" smtClean="0">
                <a:solidFill>
                  <a:prstClr val="black"/>
                </a:solidFill>
                <a:latin typeface="Gill Sans Light"/>
                <a:cs typeface="Gill Sans Light"/>
              </a:rPr>
              <a:t>surgery</a:t>
            </a:r>
            <a:endParaRPr lang="en-US" sz="3600" dirty="0">
              <a:solidFill>
                <a:prstClr val="black"/>
              </a:solidFill>
              <a:latin typeface="Gill Sans Light"/>
              <a:cs typeface="Gill Sans Light"/>
            </a:endParaRPr>
          </a:p>
        </p:txBody>
      </p:sp>
      <p:grpSp>
        <p:nvGrpSpPr>
          <p:cNvPr id="18434" name="Group 6"/>
          <p:cNvGrpSpPr>
            <a:grpSpLocks/>
          </p:cNvGrpSpPr>
          <p:nvPr/>
        </p:nvGrpSpPr>
        <p:grpSpPr bwMode="auto">
          <a:xfrm>
            <a:off x="2791405" y="5418189"/>
            <a:ext cx="4164935" cy="839721"/>
            <a:chOff x="0" y="68"/>
            <a:chExt cx="2469" cy="216"/>
          </a:xfrm>
        </p:grpSpPr>
        <p:pic>
          <p:nvPicPr>
            <p:cNvPr id="1845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4" t="78677" r="15274" b="19418"/>
            <a:stretch>
              <a:fillRect/>
            </a:stretch>
          </p:blipFill>
          <p:spPr bwMode="auto">
            <a:xfrm>
              <a:off x="105" y="180"/>
              <a:ext cx="236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4" name="Rectangle 3"/>
            <p:cNvSpPr>
              <a:spLocks/>
            </p:cNvSpPr>
            <p:nvPr/>
          </p:nvSpPr>
          <p:spPr bwMode="auto">
            <a:xfrm>
              <a:off x="1191" y="68"/>
              <a:ext cx="108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0</a:t>
              </a:r>
            </a:p>
          </p:txBody>
        </p:sp>
        <p:sp>
          <p:nvSpPr>
            <p:cNvPr id="18455" name="Rectangle 4"/>
            <p:cNvSpPr>
              <a:spLocks/>
            </p:cNvSpPr>
            <p:nvPr/>
          </p:nvSpPr>
          <p:spPr bwMode="auto">
            <a:xfrm>
              <a:off x="2361" y="68"/>
              <a:ext cx="108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5</a:t>
              </a:r>
            </a:p>
          </p:txBody>
        </p:sp>
        <p:sp>
          <p:nvSpPr>
            <p:cNvPr id="18456" name="Rectangle 5"/>
            <p:cNvSpPr>
              <a:spLocks/>
            </p:cNvSpPr>
            <p:nvPr/>
          </p:nvSpPr>
          <p:spPr bwMode="auto">
            <a:xfrm>
              <a:off x="0" y="68"/>
              <a:ext cx="173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1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>
                  <a:solidFill>
                    <a:prstClr val="black"/>
                  </a:solidFill>
                  <a:latin typeface="Calibri"/>
                  <a:cs typeface="ＭＳ Ｐゴシック" charset="0"/>
                </a:rPr>
                <a:t>-5</a:t>
              </a:r>
            </a:p>
          </p:txBody>
        </p:sp>
      </p:grpSp>
      <p:grpSp>
        <p:nvGrpSpPr>
          <p:cNvPr id="18435" name="Group 24"/>
          <p:cNvGrpSpPr>
            <a:grpSpLocks/>
          </p:cNvGrpSpPr>
          <p:nvPr/>
        </p:nvGrpSpPr>
        <p:grpSpPr bwMode="auto">
          <a:xfrm>
            <a:off x="112738" y="1973461"/>
            <a:ext cx="8902898" cy="3672334"/>
            <a:chOff x="0" y="0"/>
            <a:chExt cx="7976" cy="3290"/>
          </a:xfrm>
        </p:grpSpPr>
        <p:pic>
          <p:nvPicPr>
            <p:cNvPr id="18436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8372">
              <a:off x="3720" y="329"/>
              <a:ext cx="1336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96948">
              <a:off x="2536" y="123"/>
              <a:ext cx="1672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38" name="Group 17"/>
            <p:cNvGrpSpPr>
              <a:grpSpLocks/>
            </p:cNvGrpSpPr>
            <p:nvPr/>
          </p:nvGrpSpPr>
          <p:grpSpPr bwMode="auto">
            <a:xfrm>
              <a:off x="0" y="196"/>
              <a:ext cx="2563" cy="2421"/>
              <a:chOff x="0" y="0"/>
              <a:chExt cx="2563" cy="2421"/>
            </a:xfrm>
          </p:grpSpPr>
          <p:grpSp>
            <p:nvGrpSpPr>
              <p:cNvPr id="18445" name="Group 11"/>
              <p:cNvGrpSpPr>
                <a:grpSpLocks/>
              </p:cNvGrpSpPr>
              <p:nvPr/>
            </p:nvGrpSpPr>
            <p:grpSpPr bwMode="auto">
              <a:xfrm>
                <a:off x="0" y="127"/>
                <a:ext cx="1268" cy="2294"/>
                <a:chOff x="0" y="0"/>
                <a:chExt cx="1268" cy="2293"/>
              </a:xfrm>
            </p:grpSpPr>
            <p:pic>
              <p:nvPicPr>
                <p:cNvPr id="18451" name="Picture 9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" y="0"/>
                  <a:ext cx="1120" cy="2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52" name="Freeform 10"/>
                <p:cNvSpPr>
                  <a:spLocks/>
                </p:cNvSpPr>
                <p:nvPr/>
              </p:nvSpPr>
              <p:spPr bwMode="auto">
                <a:xfrm>
                  <a:off x="0" y="1263"/>
                  <a:ext cx="629" cy="1030"/>
                </a:xfrm>
                <a:custGeom>
                  <a:avLst/>
                  <a:gdLst>
                    <a:gd name="T0" fmla="*/ 8 w 21600"/>
                    <a:gd name="T1" fmla="*/ 0 h 21600"/>
                    <a:gd name="T2" fmla="*/ 18 w 21600"/>
                    <a:gd name="T3" fmla="*/ 49 h 21600"/>
                    <a:gd name="T4" fmla="*/ 0 w 21600"/>
                    <a:gd name="T5" fmla="*/ 47 h 21600"/>
                    <a:gd name="T6" fmla="*/ 0 w 21600"/>
                    <a:gd name="T7" fmla="*/ 16 h 21600"/>
                    <a:gd name="T8" fmla="*/ 8 w 21600"/>
                    <a:gd name="T9" fmla="*/ 0 h 21600"/>
                    <a:gd name="T10" fmla="*/ 8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9726" y="0"/>
                      </a:moveTo>
                      <a:lnTo>
                        <a:pt x="21600" y="21600"/>
                      </a:lnTo>
                      <a:lnTo>
                        <a:pt x="0" y="20685"/>
                      </a:lnTo>
                      <a:lnTo>
                        <a:pt x="214" y="7244"/>
                      </a:lnTo>
                      <a:lnTo>
                        <a:pt x="9726" y="0"/>
                      </a:lnTo>
                      <a:close/>
                      <a:moveTo>
                        <a:pt x="9726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45712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grpSp>
            <p:nvGrpSpPr>
              <p:cNvPr id="18446" name="Group 16"/>
              <p:cNvGrpSpPr>
                <a:grpSpLocks/>
              </p:cNvGrpSpPr>
              <p:nvPr/>
            </p:nvGrpSpPr>
            <p:grpSpPr bwMode="auto">
              <a:xfrm>
                <a:off x="1212" y="0"/>
                <a:ext cx="1351" cy="2290"/>
                <a:chOff x="0" y="0"/>
                <a:chExt cx="1350" cy="2290"/>
              </a:xfrm>
            </p:grpSpPr>
            <p:grpSp>
              <p:nvGrpSpPr>
                <p:cNvPr id="18447" name="Group 14"/>
                <p:cNvGrpSpPr>
                  <a:grpSpLocks/>
                </p:cNvGrpSpPr>
                <p:nvPr/>
              </p:nvGrpSpPr>
              <p:grpSpPr bwMode="auto">
                <a:xfrm>
                  <a:off x="118" y="0"/>
                  <a:ext cx="1232" cy="2276"/>
                  <a:chOff x="0" y="0"/>
                  <a:chExt cx="1232" cy="2276"/>
                </a:xfrm>
              </p:grpSpPr>
              <p:pic>
                <p:nvPicPr>
                  <p:cNvPr id="18449" name="Picture 1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32" cy="2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450" name="Freeform 13"/>
                  <p:cNvSpPr>
                    <a:spLocks/>
                  </p:cNvSpPr>
                  <p:nvPr/>
                </p:nvSpPr>
                <p:spPr bwMode="auto">
                  <a:xfrm>
                    <a:off x="437" y="2089"/>
                    <a:ext cx="232" cy="187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1 w 21600"/>
                      <a:gd name="T3" fmla="*/ 1 h 21600"/>
                      <a:gd name="T4" fmla="*/ 1 w 21600"/>
                      <a:gd name="T5" fmla="*/ 0 h 21600"/>
                      <a:gd name="T6" fmla="*/ 1 w 21600"/>
                      <a:gd name="T7" fmla="*/ 0 h 21600"/>
                      <a:gd name="T8" fmla="*/ 2 w 21600"/>
                      <a:gd name="T9" fmla="*/ 0 h 21600"/>
                      <a:gd name="T10" fmla="*/ 2 w 21600"/>
                      <a:gd name="T11" fmla="*/ 1 h 21600"/>
                      <a:gd name="T12" fmla="*/ 0 w 21600"/>
                      <a:gd name="T13" fmla="*/ 2 h 21600"/>
                      <a:gd name="T14" fmla="*/ 0 w 21600"/>
                      <a:gd name="T15" fmla="*/ 1 h 21600"/>
                      <a:gd name="T16" fmla="*/ 0 w 21600"/>
                      <a:gd name="T17" fmla="*/ 1 h 216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15960"/>
                        </a:moveTo>
                        <a:lnTo>
                          <a:pt x="5023" y="9397"/>
                        </a:lnTo>
                        <a:lnTo>
                          <a:pt x="8854" y="5044"/>
                        </a:lnTo>
                        <a:lnTo>
                          <a:pt x="10743" y="2459"/>
                        </a:lnTo>
                        <a:lnTo>
                          <a:pt x="17293" y="0"/>
                        </a:lnTo>
                        <a:lnTo>
                          <a:pt x="21600" y="19758"/>
                        </a:lnTo>
                        <a:lnTo>
                          <a:pt x="571" y="21600"/>
                        </a:lnTo>
                        <a:lnTo>
                          <a:pt x="0" y="15960"/>
                        </a:lnTo>
                        <a:close/>
                        <a:moveTo>
                          <a:pt x="0" y="15960"/>
                        </a:move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defTabSz="457127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  <p:sp>
              <p:nvSpPr>
                <p:cNvPr id="18448" name="Freeform 15"/>
                <p:cNvSpPr>
                  <a:spLocks/>
                </p:cNvSpPr>
                <p:nvPr/>
              </p:nvSpPr>
              <p:spPr bwMode="auto">
                <a:xfrm>
                  <a:off x="0" y="1364"/>
                  <a:ext cx="579" cy="926"/>
                </a:xfrm>
                <a:custGeom>
                  <a:avLst/>
                  <a:gdLst>
                    <a:gd name="T0" fmla="*/ 16 w 21600"/>
                    <a:gd name="T1" fmla="*/ 39 h 21600"/>
                    <a:gd name="T2" fmla="*/ 9 w 21600"/>
                    <a:gd name="T3" fmla="*/ 0 h 21600"/>
                    <a:gd name="T4" fmla="*/ 4 w 21600"/>
                    <a:gd name="T5" fmla="*/ 1 h 21600"/>
                    <a:gd name="T6" fmla="*/ 0 w 21600"/>
                    <a:gd name="T7" fmla="*/ 11 h 21600"/>
                    <a:gd name="T8" fmla="*/ 0 w 21600"/>
                    <a:gd name="T9" fmla="*/ 37 h 21600"/>
                    <a:gd name="T10" fmla="*/ 1 w 21600"/>
                    <a:gd name="T11" fmla="*/ 40 h 21600"/>
                    <a:gd name="T12" fmla="*/ 16 w 21600"/>
                    <a:gd name="T13" fmla="*/ 39 h 21600"/>
                    <a:gd name="T14" fmla="*/ 16 w 21600"/>
                    <a:gd name="T15" fmla="*/ 39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21600" y="21188"/>
                      </a:moveTo>
                      <a:lnTo>
                        <a:pt x="12058" y="0"/>
                      </a:lnTo>
                      <a:lnTo>
                        <a:pt x="5943" y="724"/>
                      </a:lnTo>
                      <a:lnTo>
                        <a:pt x="0" y="5711"/>
                      </a:lnTo>
                      <a:lnTo>
                        <a:pt x="480" y="20235"/>
                      </a:lnTo>
                      <a:lnTo>
                        <a:pt x="1262" y="21600"/>
                      </a:lnTo>
                      <a:lnTo>
                        <a:pt x="21600" y="21188"/>
                      </a:lnTo>
                      <a:close/>
                      <a:moveTo>
                        <a:pt x="21600" y="21188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457127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</p:grpSp>
        <p:grpSp>
          <p:nvGrpSpPr>
            <p:cNvPr id="18439" name="Group 20"/>
            <p:cNvGrpSpPr>
              <a:grpSpLocks/>
            </p:cNvGrpSpPr>
            <p:nvPr/>
          </p:nvGrpSpPr>
          <p:grpSpPr bwMode="auto">
            <a:xfrm>
              <a:off x="5100" y="311"/>
              <a:ext cx="1549" cy="2157"/>
              <a:chOff x="0" y="0"/>
              <a:chExt cx="1549" cy="2156"/>
            </a:xfrm>
          </p:grpSpPr>
          <p:pic>
            <p:nvPicPr>
              <p:cNvPr id="18443" name="Picture 18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368" cy="2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4" name="Freeform 19"/>
              <p:cNvSpPr>
                <a:spLocks/>
              </p:cNvSpPr>
              <p:nvPr/>
            </p:nvSpPr>
            <p:spPr bwMode="auto">
              <a:xfrm>
                <a:off x="863" y="1609"/>
                <a:ext cx="686" cy="547"/>
              </a:xfrm>
              <a:custGeom>
                <a:avLst/>
                <a:gdLst>
                  <a:gd name="T0" fmla="*/ 0 w 21600"/>
                  <a:gd name="T1" fmla="*/ 13 h 21600"/>
                  <a:gd name="T2" fmla="*/ 10 w 21600"/>
                  <a:gd name="T3" fmla="*/ 0 h 21600"/>
                  <a:gd name="T4" fmla="*/ 21 w 21600"/>
                  <a:gd name="T5" fmla="*/ 4 h 21600"/>
                  <a:gd name="T6" fmla="*/ 22 w 21600"/>
                  <a:gd name="T7" fmla="*/ 14 h 21600"/>
                  <a:gd name="T8" fmla="*/ 0 w 21600"/>
                  <a:gd name="T9" fmla="*/ 13 h 21600"/>
                  <a:gd name="T10" fmla="*/ 0 w 21600"/>
                  <a:gd name="T11" fmla="*/ 13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0143"/>
                    </a:moveTo>
                    <a:lnTo>
                      <a:pt x="9784" y="0"/>
                    </a:lnTo>
                    <a:lnTo>
                      <a:pt x="20870" y="6240"/>
                    </a:lnTo>
                    <a:lnTo>
                      <a:pt x="21600" y="21600"/>
                    </a:lnTo>
                    <a:lnTo>
                      <a:pt x="0" y="20143"/>
                    </a:lnTo>
                    <a:close/>
                    <a:moveTo>
                      <a:pt x="0" y="20143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4571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440" name="Group 23"/>
            <p:cNvGrpSpPr>
              <a:grpSpLocks/>
            </p:cNvGrpSpPr>
            <p:nvPr/>
          </p:nvGrpSpPr>
          <p:grpSpPr bwMode="auto">
            <a:xfrm>
              <a:off x="6498" y="311"/>
              <a:ext cx="1478" cy="2190"/>
              <a:chOff x="0" y="0"/>
              <a:chExt cx="1477" cy="2189"/>
            </a:xfrm>
          </p:grpSpPr>
          <p:pic>
            <p:nvPicPr>
              <p:cNvPr id="18441" name="Picture 21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24" cy="2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2" name="Freeform 22"/>
              <p:cNvSpPr>
                <a:spLocks/>
              </p:cNvSpPr>
              <p:nvPr/>
            </p:nvSpPr>
            <p:spPr bwMode="auto">
              <a:xfrm>
                <a:off x="669" y="1275"/>
                <a:ext cx="808" cy="914"/>
              </a:xfrm>
              <a:custGeom>
                <a:avLst/>
                <a:gdLst>
                  <a:gd name="T0" fmla="*/ 0 w 21600"/>
                  <a:gd name="T1" fmla="*/ 36 h 21600"/>
                  <a:gd name="T2" fmla="*/ 16 w 21600"/>
                  <a:gd name="T3" fmla="*/ 0 h 21600"/>
                  <a:gd name="T4" fmla="*/ 25 w 21600"/>
                  <a:gd name="T5" fmla="*/ 6 h 21600"/>
                  <a:gd name="T6" fmla="*/ 30 w 21600"/>
                  <a:gd name="T7" fmla="*/ 30 h 21600"/>
                  <a:gd name="T8" fmla="*/ 29 w 21600"/>
                  <a:gd name="T9" fmla="*/ 39 h 21600"/>
                  <a:gd name="T10" fmla="*/ 0 w 21600"/>
                  <a:gd name="T11" fmla="*/ 36 h 21600"/>
                  <a:gd name="T12" fmla="*/ 0 w 21600"/>
                  <a:gd name="T13" fmla="*/ 36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600" h="21600">
                    <a:moveTo>
                      <a:pt x="0" y="19924"/>
                    </a:moveTo>
                    <a:lnTo>
                      <a:pt x="11547" y="0"/>
                    </a:lnTo>
                    <a:lnTo>
                      <a:pt x="17827" y="3396"/>
                    </a:lnTo>
                    <a:lnTo>
                      <a:pt x="21600" y="16675"/>
                    </a:lnTo>
                    <a:lnTo>
                      <a:pt x="20915" y="21600"/>
                    </a:lnTo>
                    <a:lnTo>
                      <a:pt x="0" y="19924"/>
                    </a:lnTo>
                    <a:close/>
                    <a:moveTo>
                      <a:pt x="0" y="19924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457127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44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aw_evolu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7" y="0"/>
            <a:ext cx="8560266" cy="6706628"/>
          </a:xfrm>
          <a:prstGeom prst="rect">
            <a:avLst/>
          </a:prstGeom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5797176" y="5049424"/>
            <a:ext cx="3511177" cy="15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57127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Gill Sans Light"/>
                <a:cs typeface="Gill Sans Light"/>
              </a:rPr>
              <a:t>Preliminary project week work with </a:t>
            </a:r>
            <a:r>
              <a:rPr lang="en-US" sz="2400" dirty="0" err="1" smtClean="0">
                <a:solidFill>
                  <a:prstClr val="black"/>
                </a:solidFill>
                <a:latin typeface="Gill Sans Light"/>
                <a:cs typeface="Gill Sans Light"/>
              </a:rPr>
              <a:t>Fisbaugh</a:t>
            </a:r>
            <a:r>
              <a:rPr lang="en-US" sz="2400" dirty="0" smtClean="0">
                <a:solidFill>
                  <a:prstClr val="black"/>
                </a:solidFill>
                <a:latin typeface="Gill Sans Light"/>
                <a:cs typeface="Gill Sans Light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Gill Sans Light"/>
                <a:cs typeface="Gill Sans Light"/>
              </a:rPr>
              <a:t>Gerig</a:t>
            </a:r>
            <a:r>
              <a:rPr lang="en-US" sz="2400" dirty="0" smtClean="0">
                <a:solidFill>
                  <a:prstClr val="black"/>
                </a:solidFill>
                <a:latin typeface="Gill Sans Light"/>
                <a:cs typeface="Gill Sans Light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Gill Sans Light"/>
                <a:cs typeface="Gill Sans Light"/>
              </a:rPr>
              <a:t>Boen</a:t>
            </a:r>
            <a:r>
              <a:rPr lang="en-US" sz="2400" dirty="0" smtClean="0">
                <a:solidFill>
                  <a:prstClr val="black"/>
                </a:solidFill>
                <a:latin typeface="Gill Sans Light"/>
                <a:cs typeface="Gill Sans Light"/>
              </a:rPr>
              <a:t>, Cevidanes</a:t>
            </a:r>
            <a:endParaRPr lang="en-US" sz="2400" dirty="0">
              <a:solidFill>
                <a:prstClr val="black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8041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067" name="Picture 11"/>
          <p:cNvPicPr>
            <a:picLocks noGrp="1" noChangeAspect="1" noChangeArrowheads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0" t="49337" r="-3002" b="14281"/>
          <a:stretch/>
        </p:blipFill>
        <p:spPr>
          <a:xfrm>
            <a:off x="4719518" y="1451329"/>
            <a:ext cx="2351109" cy="2194719"/>
          </a:xfrm>
        </p:spPr>
      </p:pic>
      <p:pic>
        <p:nvPicPr>
          <p:cNvPr id="813066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9" t="52031" r="19278" b="11344"/>
          <a:stretch/>
        </p:blipFill>
        <p:spPr bwMode="auto">
          <a:xfrm>
            <a:off x="6919754" y="1441735"/>
            <a:ext cx="2177212" cy="22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3059" name="Picture 3" descr="DFD47380 Facial Profi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58042" r="1945" b="4831"/>
          <a:stretch/>
        </p:blipFill>
        <p:spPr bwMode="auto">
          <a:xfrm>
            <a:off x="2330650" y="1467183"/>
            <a:ext cx="2388868" cy="21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6" t="26137" r="14938" b="59481"/>
          <a:stretch/>
        </p:blipFill>
        <p:spPr bwMode="auto">
          <a:xfrm>
            <a:off x="470330" y="1467010"/>
            <a:ext cx="1941950" cy="219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3063" name="Text Box 7"/>
          <p:cNvSpPr txBox="1">
            <a:spLocks noChangeArrowheads="1"/>
          </p:cNvSpPr>
          <p:nvPr/>
        </p:nvSpPr>
        <p:spPr bwMode="auto">
          <a:xfrm>
            <a:off x="250848" y="1466756"/>
            <a:ext cx="1420812" cy="461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41" tIns="45571" rIns="91141" bIns="45571">
            <a:spAutoFit/>
          </a:bodyPr>
          <a:lstStyle/>
          <a:p>
            <a:pPr algn="ctr" defTabSz="457177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Gill Sans Light"/>
                <a:ea typeface="ヒラギノ明朝 ProN W3"/>
                <a:cs typeface="Gill Sans Light"/>
                <a:sym typeface="Hoefler Text" charset="0"/>
              </a:rPr>
              <a:t>4/2001</a:t>
            </a:r>
          </a:p>
        </p:txBody>
      </p:sp>
      <p:sp>
        <p:nvSpPr>
          <p:cNvPr id="813064" name="Text Box 8"/>
          <p:cNvSpPr txBox="1">
            <a:spLocks noChangeArrowheads="1"/>
          </p:cNvSpPr>
          <p:nvPr/>
        </p:nvSpPr>
        <p:spPr bwMode="auto">
          <a:xfrm>
            <a:off x="2189980" y="1451329"/>
            <a:ext cx="1420812" cy="461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41" tIns="45571" rIns="91141" bIns="45571">
            <a:spAutoFit/>
          </a:bodyPr>
          <a:lstStyle/>
          <a:p>
            <a:pPr algn="ctr" defTabSz="457177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Gill Sans Light"/>
                <a:ea typeface="ヒラギノ明朝 ProN W3"/>
                <a:cs typeface="Gill Sans Light"/>
                <a:sym typeface="Hoefler Text" charset="0"/>
              </a:rPr>
              <a:t>7/2004</a:t>
            </a:r>
          </a:p>
        </p:txBody>
      </p:sp>
      <p:sp>
        <p:nvSpPr>
          <p:cNvPr id="813065" name="Text Box 9"/>
          <p:cNvSpPr txBox="1">
            <a:spLocks noChangeArrowheads="1"/>
          </p:cNvSpPr>
          <p:nvPr/>
        </p:nvSpPr>
        <p:spPr bwMode="auto">
          <a:xfrm>
            <a:off x="6602588" y="1467183"/>
            <a:ext cx="1736725" cy="461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41" tIns="45571" rIns="91141" bIns="45571">
            <a:spAutoFit/>
          </a:bodyPr>
          <a:lstStyle/>
          <a:p>
            <a:pPr algn="ctr" defTabSz="457177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Gill Sans Light"/>
                <a:ea typeface="ヒラギノ明朝 ProN W3"/>
                <a:cs typeface="Gill Sans Light"/>
                <a:sym typeface="Hoefler Text" charset="0"/>
              </a:rPr>
              <a:t>11/2007</a:t>
            </a:r>
          </a:p>
        </p:txBody>
      </p:sp>
      <p:sp>
        <p:nvSpPr>
          <p:cNvPr id="813069" name="Text Box 13"/>
          <p:cNvSpPr txBox="1">
            <a:spLocks noChangeArrowheads="1"/>
          </p:cNvSpPr>
          <p:nvPr/>
        </p:nvSpPr>
        <p:spPr bwMode="auto">
          <a:xfrm>
            <a:off x="4553103" y="1467183"/>
            <a:ext cx="1419225" cy="461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141" tIns="45571" rIns="91141" bIns="45571">
            <a:spAutoFit/>
          </a:bodyPr>
          <a:lstStyle/>
          <a:p>
            <a:pPr algn="ctr" defTabSz="457177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Gill Sans Light"/>
                <a:ea typeface="ヒラギノ明朝 ProN W3"/>
                <a:cs typeface="Gill Sans Light"/>
                <a:sym typeface="Hoefler Text" charset="0"/>
              </a:rPr>
              <a:t>8/2005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" y="3938569"/>
            <a:ext cx="2097637" cy="23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51" y="3950433"/>
            <a:ext cx="2108374" cy="239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 r="18662"/>
          <a:stretch/>
        </p:blipFill>
        <p:spPr bwMode="auto">
          <a:xfrm>
            <a:off x="1449000" y="5457504"/>
            <a:ext cx="981310" cy="1200780"/>
          </a:xfrm>
          <a:prstGeom prst="rect">
            <a:avLst/>
          </a:prstGeom>
          <a:noFill/>
          <a:ln w="1836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051732" y="3778666"/>
            <a:ext cx="757157" cy="9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89995" tIns="44998" rIns="89995" bIns="44998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77" eaLnBrk="1" fontAlgn="auto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FF0000"/>
                </a:solidFill>
              </a:rPr>
              <a:t>2005</a:t>
            </a:r>
            <a:endParaRPr lang="en-GB" dirty="0">
              <a:solidFill>
                <a:srgbClr val="FF0000"/>
              </a:solidFill>
            </a:endParaRPr>
          </a:p>
          <a:p>
            <a:pPr defTabSz="457177" eaLnBrk="1" fontAlgn="auto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srgbClr val="808080"/>
                </a:solidFill>
              </a:rPr>
              <a:t>2004 </a:t>
            </a:r>
            <a:endParaRPr lang="en-GB" dirty="0">
              <a:solidFill>
                <a:srgbClr val="808080"/>
              </a:solidFill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1722997" y="4747198"/>
            <a:ext cx="421675" cy="689987"/>
          </a:xfrm>
          <a:prstGeom prst="line">
            <a:avLst/>
          </a:prstGeom>
          <a:noFill/>
          <a:ln w="18360">
            <a:solidFill>
              <a:srgbClr val="000000"/>
            </a:solidFill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10685"/>
          <a:stretch/>
        </p:blipFill>
        <p:spPr bwMode="auto">
          <a:xfrm>
            <a:off x="2541445" y="5473185"/>
            <a:ext cx="1066081" cy="1181985"/>
          </a:xfrm>
          <a:prstGeom prst="rect">
            <a:avLst/>
          </a:prstGeom>
          <a:noFill/>
          <a:ln w="18360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2844780" y="4860837"/>
            <a:ext cx="598483" cy="584201"/>
          </a:xfrm>
          <a:prstGeom prst="line">
            <a:avLst/>
          </a:prstGeom>
          <a:noFill/>
          <a:ln w="18360">
            <a:solidFill>
              <a:srgbClr val="000000"/>
            </a:solidFill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t="9206"/>
          <a:stretch/>
        </p:blipFill>
        <p:spPr bwMode="auto">
          <a:xfrm>
            <a:off x="5124587" y="3724622"/>
            <a:ext cx="1475989" cy="294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9456" r="13966"/>
          <a:stretch/>
        </p:blipFill>
        <p:spPr bwMode="auto">
          <a:xfrm>
            <a:off x="7791801" y="3662798"/>
            <a:ext cx="1175825" cy="308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97" y="4976392"/>
            <a:ext cx="2207791" cy="126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18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4" grpId="0"/>
      <p:bldP spid="813065" grpId="0"/>
      <p:bldP spid="8130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68279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 descr="3Means_0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449"/>
          <a:stretch/>
        </p:blipFill>
        <p:spPr>
          <a:xfrm>
            <a:off x="-921461" y="4125788"/>
            <a:ext cx="3367177" cy="2174464"/>
          </a:xfrm>
          <a:prstGeom prst="rect">
            <a:avLst/>
          </a:prstGeom>
        </p:spPr>
      </p:pic>
      <p:pic>
        <p:nvPicPr>
          <p:cNvPr id="10" name="Picture 9" descr="mild front_10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3"/>
          <a:stretch/>
        </p:blipFill>
        <p:spPr>
          <a:xfrm>
            <a:off x="3144903" y="2423904"/>
            <a:ext cx="3030963" cy="1884000"/>
          </a:xfrm>
          <a:prstGeom prst="rect">
            <a:avLst/>
          </a:prstGeom>
        </p:spPr>
      </p:pic>
      <p:pic>
        <p:nvPicPr>
          <p:cNvPr id="13" name="Picture 12" descr="control front_11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26" b="42026"/>
          <a:stretch/>
        </p:blipFill>
        <p:spPr>
          <a:xfrm>
            <a:off x="325802" y="1063162"/>
            <a:ext cx="3030963" cy="3129191"/>
          </a:xfrm>
          <a:prstGeom prst="rect">
            <a:avLst/>
          </a:prstGeom>
        </p:spPr>
      </p:pic>
      <p:pic>
        <p:nvPicPr>
          <p:cNvPr id="15" name="Picture 14" descr="severe front_9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3"/>
          <a:stretch/>
        </p:blipFill>
        <p:spPr>
          <a:xfrm>
            <a:off x="5764605" y="2324716"/>
            <a:ext cx="3030964" cy="1883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6895" y="1877182"/>
            <a:ext cx="352890" cy="3855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 defTabSz="9142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43538" y="1793176"/>
            <a:ext cx="352890" cy="385568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 defTabSz="9142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5855" y="1815207"/>
            <a:ext cx="352890" cy="38556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 defTabSz="9142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0045" y="1592924"/>
            <a:ext cx="2423755" cy="83098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77"/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Control: average of 22 condyles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99431" y="1427428"/>
            <a:ext cx="2232275" cy="120032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77"/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Initial diagnosis of OA average of 24 condyles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8746" y="1423704"/>
            <a:ext cx="2460696" cy="120032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77"/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Long term history </a:t>
            </a:r>
          </a:p>
          <a:p>
            <a:pPr defTabSz="914277"/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of OA average       of 56 condyles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996899" y="413544"/>
            <a:ext cx="71913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89701" tIns="44851" rIns="89701" bIns="44851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8000"/>
              </a:lnSpc>
            </a:pPr>
            <a:r>
              <a:rPr lang="en-GB" sz="2800" dirty="0">
                <a:solidFill>
                  <a:srgbClr val="000000"/>
                </a:solidFill>
                <a:latin typeface="Gill Sans Light"/>
                <a:cs typeface="Gill Sans Light"/>
                <a:sym typeface="Hoefler Text" charset="0"/>
              </a:rPr>
              <a:t>Condylar Morphology in </a:t>
            </a:r>
          </a:p>
          <a:p>
            <a:pPr algn="ctr" eaLnBrk="1" hangingPunct="1">
              <a:lnSpc>
                <a:spcPct val="98000"/>
              </a:lnSpc>
            </a:pPr>
            <a:r>
              <a:rPr lang="en-GB" sz="2800" dirty="0">
                <a:solidFill>
                  <a:srgbClr val="000000"/>
                </a:solidFill>
                <a:latin typeface="Gill Sans Light"/>
                <a:cs typeface="Gill Sans Light"/>
                <a:sym typeface="Hoefler Text" charset="0"/>
              </a:rPr>
              <a:t>Temporomandibular Joint Osteoarthritis (OA)</a:t>
            </a:r>
          </a:p>
        </p:txBody>
      </p:sp>
      <p:pic>
        <p:nvPicPr>
          <p:cNvPr id="14" name="Picture 13" descr="3mean_top_3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3" y="4225735"/>
            <a:ext cx="2440897" cy="2520002"/>
          </a:xfrm>
          <a:prstGeom prst="rect">
            <a:avLst/>
          </a:prstGeom>
        </p:spPr>
      </p:pic>
      <p:pic>
        <p:nvPicPr>
          <p:cNvPr id="16" name="Picture 15" descr="Controlvsmild_1.pn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38"/>
          <a:stretch/>
        </p:blipFill>
        <p:spPr>
          <a:xfrm>
            <a:off x="3243538" y="4494394"/>
            <a:ext cx="2599457" cy="1652132"/>
          </a:xfrm>
          <a:prstGeom prst="rect">
            <a:avLst/>
          </a:prstGeom>
        </p:spPr>
      </p:pic>
      <p:pic>
        <p:nvPicPr>
          <p:cNvPr id="24" name="Picture 23" descr="Controlvsmild_4.pn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7"/>
          <a:stretch/>
        </p:blipFill>
        <p:spPr>
          <a:xfrm>
            <a:off x="4516252" y="4740772"/>
            <a:ext cx="2275996" cy="1421432"/>
          </a:xfrm>
          <a:prstGeom prst="rect">
            <a:avLst/>
          </a:prstGeom>
        </p:spPr>
      </p:pic>
      <p:pic>
        <p:nvPicPr>
          <p:cNvPr id="28" name="Picture 27" descr="Controlvssevere_5.png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1"/>
          <a:stretch/>
        </p:blipFill>
        <p:spPr>
          <a:xfrm>
            <a:off x="7095205" y="4740772"/>
            <a:ext cx="2440896" cy="1535676"/>
          </a:xfrm>
          <a:prstGeom prst="rect">
            <a:avLst/>
          </a:prstGeom>
        </p:spPr>
      </p:pic>
      <p:pic>
        <p:nvPicPr>
          <p:cNvPr id="29" name="Picture 28" descr="mild top_7.png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98"/>
          <a:stretch/>
        </p:blipFill>
        <p:spPr>
          <a:xfrm>
            <a:off x="4503611" y="2747816"/>
            <a:ext cx="2440897" cy="1544826"/>
          </a:xfrm>
          <a:prstGeom prst="rect">
            <a:avLst/>
          </a:prstGeom>
        </p:spPr>
      </p:pic>
      <p:pic>
        <p:nvPicPr>
          <p:cNvPr id="30" name="Picture 29" descr="control top_6.png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7"/>
          <a:stretch/>
        </p:blipFill>
        <p:spPr>
          <a:xfrm>
            <a:off x="1924454" y="2508663"/>
            <a:ext cx="2440897" cy="1683690"/>
          </a:xfrm>
          <a:prstGeom prst="rect">
            <a:avLst/>
          </a:prstGeom>
        </p:spPr>
      </p:pic>
      <p:pic>
        <p:nvPicPr>
          <p:cNvPr id="31" name="Picture 30" descr="severe top_8.png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996"/>
          <a:stretch/>
        </p:blipFill>
        <p:spPr>
          <a:xfrm>
            <a:off x="7079527" y="2646228"/>
            <a:ext cx="2440897" cy="156248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6951593" y="5037626"/>
            <a:ext cx="771094" cy="470985"/>
          </a:xfrm>
          <a:prstGeom prst="ellipse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35" tIns="45718" rIns="91435" bIns="45718" rtlCol="0" anchor="ctr"/>
          <a:lstStyle/>
          <a:p>
            <a:pPr algn="ctr" defTabSz="914353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7" name="Picture 36" descr="Controlvssevere_2.png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2"/>
          <a:stretch/>
        </p:blipFill>
        <p:spPr>
          <a:xfrm>
            <a:off x="5821959" y="4575066"/>
            <a:ext cx="2723420" cy="17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7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d_avg_signed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7" t="9449" r="17308" b="38327"/>
          <a:stretch/>
        </p:blipFill>
        <p:spPr>
          <a:xfrm>
            <a:off x="344013" y="1141905"/>
            <a:ext cx="2475692" cy="2345455"/>
          </a:xfrm>
          <a:prstGeom prst="rect">
            <a:avLst/>
          </a:prstGeom>
        </p:spPr>
      </p:pic>
      <p:pic>
        <p:nvPicPr>
          <p:cNvPr id="3" name="Picture 2" descr="Severe_avg_signed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 t="10396" r="16011" b="38575"/>
          <a:stretch/>
        </p:blipFill>
        <p:spPr>
          <a:xfrm>
            <a:off x="4912127" y="1298028"/>
            <a:ext cx="2288702" cy="2048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562" y="3810315"/>
            <a:ext cx="3417508" cy="1200320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Control 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–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Initial diagnosis of  TMJ OA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8314" y="234664"/>
            <a:ext cx="8398517" cy="5697933"/>
            <a:chOff x="817974" y="944765"/>
            <a:chExt cx="8398514" cy="5275387"/>
          </a:xfrm>
        </p:grpSpPr>
        <p:grpSp>
          <p:nvGrpSpPr>
            <p:cNvPr id="8" name="Grupo 19"/>
            <p:cNvGrpSpPr/>
            <p:nvPr/>
          </p:nvGrpSpPr>
          <p:grpSpPr>
            <a:xfrm>
              <a:off x="817974" y="944765"/>
              <a:ext cx="8398514" cy="5275387"/>
              <a:chOff x="3904033" y="760604"/>
              <a:chExt cx="8398514" cy="5275387"/>
            </a:xfrm>
          </p:grpSpPr>
          <p:pic>
            <p:nvPicPr>
              <p:cNvPr id="9" name="Imagen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" t="21197" r="82816" b="78281"/>
              <a:stretch/>
            </p:blipFill>
            <p:spPr>
              <a:xfrm flipH="1" flipV="1">
                <a:off x="5106571" y="5754637"/>
                <a:ext cx="2189871" cy="281354"/>
              </a:xfrm>
              <a:prstGeom prst="rect">
                <a:avLst/>
              </a:prstGeom>
            </p:spPr>
          </p:pic>
          <p:sp>
            <p:nvSpPr>
              <p:cNvPr id="10" name="CuadroTexto 21"/>
              <p:cNvSpPr txBox="1"/>
              <p:nvPr/>
            </p:nvSpPr>
            <p:spPr>
              <a:xfrm>
                <a:off x="6049874" y="5327247"/>
                <a:ext cx="1336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2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_tradnl" sz="2400" dirty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0</a:t>
                </a:r>
                <a:endParaRPr lang="es-ES" sz="2400" dirty="0">
                  <a:solidFill>
                    <a:prstClr val="white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11" name="CuadroTexto 22"/>
              <p:cNvSpPr txBox="1"/>
              <p:nvPr/>
            </p:nvSpPr>
            <p:spPr>
              <a:xfrm>
                <a:off x="3904033" y="760604"/>
                <a:ext cx="8398514" cy="54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2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_tradnl" sz="3200" dirty="0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Surface distances </a:t>
                </a:r>
                <a:r>
                  <a:rPr lang="es-ES_tradnl" sz="3200" dirty="0" err="1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between</a:t>
                </a:r>
                <a:r>
                  <a:rPr lang="es-ES_tradnl" sz="3200" dirty="0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 </a:t>
                </a:r>
                <a:r>
                  <a:rPr lang="es-ES_tradnl" sz="3200" dirty="0" err="1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average</a:t>
                </a:r>
                <a:r>
                  <a:rPr lang="es-ES_tradnl" sz="3200" dirty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 </a:t>
                </a:r>
                <a:r>
                  <a:rPr lang="es-ES_tradnl" sz="3200" dirty="0" err="1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models</a:t>
                </a:r>
                <a:r>
                  <a:rPr lang="es-ES_tradnl" sz="3200" dirty="0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 (mm)</a:t>
                </a:r>
                <a:endParaRPr lang="es-ES" sz="3200" dirty="0">
                  <a:solidFill>
                    <a:prstClr val="white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12" name="CuadroTexto 23"/>
              <p:cNvSpPr txBox="1"/>
              <p:nvPr/>
            </p:nvSpPr>
            <p:spPr>
              <a:xfrm>
                <a:off x="4757224" y="5343099"/>
                <a:ext cx="1336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2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_tradnl" sz="2400" dirty="0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-2.3</a:t>
                </a:r>
                <a:endParaRPr lang="es-ES" sz="2400" dirty="0">
                  <a:solidFill>
                    <a:prstClr val="white"/>
                  </a:solidFill>
                  <a:latin typeface="Gill Sans Light"/>
                  <a:cs typeface="Gill Sans Light"/>
                </a:endParaRPr>
              </a:p>
            </p:txBody>
          </p:sp>
          <p:cxnSp>
            <p:nvCxnSpPr>
              <p:cNvPr id="13" name="Conector recto 24"/>
              <p:cNvCxnSpPr/>
              <p:nvPr/>
            </p:nvCxnSpPr>
            <p:spPr>
              <a:xfrm>
                <a:off x="6201506" y="5626243"/>
                <a:ext cx="0" cy="1846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CuadroTexto 23"/>
            <p:cNvSpPr txBox="1"/>
            <p:nvPr/>
          </p:nvSpPr>
          <p:spPr>
            <a:xfrm>
              <a:off x="3892366" y="5526865"/>
              <a:ext cx="999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24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_tradnl" sz="2400" dirty="0" smtClean="0">
                  <a:solidFill>
                    <a:prstClr val="white"/>
                  </a:solidFill>
                  <a:latin typeface="Gill Sans Light"/>
                  <a:cs typeface="Gill Sans Light"/>
                </a:rPr>
                <a:t>1.7</a:t>
              </a:r>
              <a:endParaRPr lang="es-ES" sz="2400" dirty="0">
                <a:solidFill>
                  <a:prstClr val="white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43743" y="5169960"/>
            <a:ext cx="4452785" cy="724141"/>
            <a:chOff x="1671165" y="5579571"/>
            <a:chExt cx="3361022" cy="724141"/>
          </a:xfrm>
        </p:grpSpPr>
        <p:grpSp>
          <p:nvGrpSpPr>
            <p:cNvPr id="17" name="Grupo 19"/>
            <p:cNvGrpSpPr/>
            <p:nvPr/>
          </p:nvGrpSpPr>
          <p:grpSpPr>
            <a:xfrm>
              <a:off x="1671165" y="5594968"/>
              <a:ext cx="2629082" cy="708744"/>
              <a:chOff x="4757224" y="5410807"/>
              <a:chExt cx="2629082" cy="708744"/>
            </a:xfrm>
          </p:grpSpPr>
          <p:pic>
            <p:nvPicPr>
              <p:cNvPr id="19" name="Imagen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" t="21197" r="82816" b="78281"/>
              <a:stretch/>
            </p:blipFill>
            <p:spPr>
              <a:xfrm flipH="1" flipV="1">
                <a:off x="5106571" y="5838197"/>
                <a:ext cx="2189871" cy="281354"/>
              </a:xfrm>
              <a:prstGeom prst="rect">
                <a:avLst/>
              </a:prstGeom>
            </p:spPr>
          </p:pic>
          <p:sp>
            <p:nvSpPr>
              <p:cNvPr id="20" name="CuadroTexto 21"/>
              <p:cNvSpPr txBox="1"/>
              <p:nvPr/>
            </p:nvSpPr>
            <p:spPr>
              <a:xfrm>
                <a:off x="6049874" y="5410807"/>
                <a:ext cx="1336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2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_tradnl" sz="2400" dirty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0</a:t>
                </a:r>
                <a:endParaRPr lang="es-ES" sz="2400" dirty="0">
                  <a:solidFill>
                    <a:prstClr val="white"/>
                  </a:solidFill>
                  <a:latin typeface="Gill Sans Light"/>
                  <a:cs typeface="Gill Sans Light"/>
                </a:endParaRPr>
              </a:p>
            </p:txBody>
          </p:sp>
          <p:sp>
            <p:nvSpPr>
              <p:cNvPr id="22" name="CuadroTexto 23"/>
              <p:cNvSpPr txBox="1"/>
              <p:nvPr/>
            </p:nvSpPr>
            <p:spPr>
              <a:xfrm>
                <a:off x="4757224" y="5426659"/>
                <a:ext cx="1336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2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_tradnl" sz="2400" dirty="0" smtClean="0">
                    <a:solidFill>
                      <a:prstClr val="white"/>
                    </a:solidFill>
                    <a:latin typeface="Gill Sans Light"/>
                    <a:cs typeface="Gill Sans Light"/>
                  </a:rPr>
                  <a:t>-3.4</a:t>
                </a:r>
                <a:endParaRPr lang="es-ES" sz="2400" dirty="0">
                  <a:solidFill>
                    <a:prstClr val="white"/>
                  </a:solidFill>
                  <a:latin typeface="Gill Sans Light"/>
                  <a:cs typeface="Gill Sans Light"/>
                </a:endParaRPr>
              </a:p>
            </p:txBody>
          </p:sp>
          <p:cxnSp>
            <p:nvCxnSpPr>
              <p:cNvPr id="23" name="Conector recto 24"/>
              <p:cNvCxnSpPr/>
              <p:nvPr/>
            </p:nvCxnSpPr>
            <p:spPr>
              <a:xfrm>
                <a:off x="6201506" y="5626243"/>
                <a:ext cx="0" cy="1846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uadroTexto 23"/>
            <p:cNvSpPr txBox="1"/>
            <p:nvPr/>
          </p:nvSpPr>
          <p:spPr>
            <a:xfrm>
              <a:off x="4032810" y="5579571"/>
              <a:ext cx="999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24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_tradnl" sz="2400" dirty="0" smtClean="0">
                  <a:solidFill>
                    <a:prstClr val="white"/>
                  </a:solidFill>
                  <a:latin typeface="Gill Sans Light"/>
                  <a:cs typeface="Gill Sans Light"/>
                </a:rPr>
                <a:t>2.7</a:t>
              </a:r>
              <a:endParaRPr lang="es-ES" sz="2400" dirty="0">
                <a:solidFill>
                  <a:prstClr val="white"/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4" name="Picture 23" descr="Screenshot-Mild_avg.meta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1" t="7838" r="6776" b="6871"/>
          <a:stretch/>
        </p:blipFill>
        <p:spPr>
          <a:xfrm>
            <a:off x="2034474" y="1327359"/>
            <a:ext cx="2233176" cy="2160000"/>
          </a:xfrm>
          <a:prstGeom prst="rect">
            <a:avLst/>
          </a:prstGeom>
        </p:spPr>
      </p:pic>
      <p:pic>
        <p:nvPicPr>
          <p:cNvPr id="25" name="Picture 24" descr="Screenshot-Severe_avg.meta-1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8711" r="10291" b="14056"/>
          <a:stretch/>
        </p:blipFill>
        <p:spPr>
          <a:xfrm>
            <a:off x="6680148" y="1298685"/>
            <a:ext cx="1946683" cy="19816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74278" y="3810315"/>
            <a:ext cx="3915842" cy="1200320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Control 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–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Long term history of  TMJ OA</a:t>
            </a:r>
          </a:p>
        </p:txBody>
      </p:sp>
    </p:spTree>
    <p:extLst>
      <p:ext uri="{BB962C8B-B14F-4D97-AF65-F5344CB8AC3E}">
        <p14:creationId xmlns:p14="http://schemas.microsoft.com/office/powerpoint/2010/main" val="216436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29" descr="LOGODBC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179" cy="26807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868373" y="3903935"/>
            <a:ext cx="10270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65100" algn="ctr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Superimposition- registration – voxel, surface, landmarks</a:t>
            </a:r>
            <a:endParaRPr lang="en-US" sz="2800" dirty="0" smtClean="0">
              <a:solidFill>
                <a:prstClr val="black"/>
              </a:solidFill>
              <a:latin typeface="Gill Sans Light"/>
              <a:ea typeface="ヒラギノ明朝 ProN W3" charset="0"/>
              <a:cs typeface="Gill Sans Light"/>
              <a:sym typeface="Hoefler Text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790288" y="3294532"/>
            <a:ext cx="654331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Specific Aims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362773" y="4122990"/>
            <a:ext cx="102703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algn="ctr"/>
            <a:endParaRPr lang="en-US" sz="2600" dirty="0" smtClean="0">
              <a:solidFill>
                <a:prstClr val="black"/>
              </a:solidFill>
              <a:latin typeface="Gill Sans Light"/>
              <a:ea typeface="ヒラギノ明朝 ProN W3" charset="0"/>
              <a:cs typeface="Gill Sans Light"/>
              <a:sym typeface="Hoefler Tex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818647" y="5257544"/>
            <a:ext cx="10270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65100" algn="ctr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Quantify </a:t>
            </a:r>
            <a:r>
              <a:rPr lang="en-US" sz="2800" dirty="0" smtClean="0">
                <a:solidFill>
                  <a:srgbClr val="00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individual changes </a:t>
            </a:r>
            <a:r>
              <a:rPr lang="en-US" sz="2800" dirty="0" smtClean="0">
                <a:solidFill>
                  <a:srgbClr val="00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overtime – work in progress </a:t>
            </a:r>
            <a:endParaRPr lang="en-US" sz="2600" dirty="0" smtClean="0">
              <a:solidFill>
                <a:prstClr val="black"/>
              </a:solidFill>
              <a:latin typeface="Gill Sans Light"/>
              <a:ea typeface="ヒラギノ明朝 ProN W3" charset="0"/>
              <a:cs typeface="Gill Sans Light"/>
              <a:sym typeface="Hoefler Text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1323042" y="5985559"/>
            <a:ext cx="10270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65100" algn="ctr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Quantify populational </a:t>
            </a:r>
            <a:r>
              <a:rPr lang="en-US" sz="2800" dirty="0" smtClean="0">
                <a:solidFill>
                  <a:srgbClr val="00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variability </a:t>
            </a:r>
            <a:r>
              <a:rPr lang="en-US" sz="2400" dirty="0">
                <a:solidFill>
                  <a:srgbClr val="000000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– work in progress </a:t>
            </a:r>
            <a:r>
              <a:rPr lang="en-US" sz="2600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 </a:t>
            </a:r>
            <a:endParaRPr lang="en-US" sz="2600" dirty="0" smtClean="0">
              <a:solidFill>
                <a:prstClr val="black"/>
              </a:solidFill>
              <a:latin typeface="Gill Sans Light"/>
              <a:ea typeface="ヒラギノ明朝 ProN W3" charset="0"/>
              <a:cs typeface="Gill Sans Light"/>
              <a:sym typeface="Hoefler Text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4505890"/>
            <a:ext cx="9030192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749300" indent="-182563" algn="ctr">
              <a:buFont typeface="Arial"/>
              <a:buChar char="•"/>
            </a:pPr>
            <a:r>
              <a:rPr lang="en-US" sz="2600" b="1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CMF specific registration module ported </a:t>
            </a:r>
            <a:r>
              <a:rPr lang="en-US" sz="2600" b="1" dirty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to </a:t>
            </a:r>
            <a:r>
              <a:rPr lang="en-US" sz="2600" b="1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Slicer4 </a:t>
            </a:r>
            <a:r>
              <a:rPr lang="en-US" sz="2600" b="1" dirty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capabilities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514080" y="2815148"/>
            <a:ext cx="8192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Gill Sans Light"/>
                <a:ea typeface="ヒラギノ明朝 ProN W3" charset="0"/>
                <a:cs typeface="Gill Sans Light"/>
                <a:sym typeface="Hoefler Text" charset="0"/>
              </a:rPr>
              <a:t>FUNDED NIDCR and NIBIB  </a:t>
            </a:r>
            <a:r>
              <a:rPr lang="en-US" sz="2800" dirty="0">
                <a:solidFill>
                  <a:srgbClr val="000000"/>
                </a:solidFill>
                <a:latin typeface="Gill Sans Light"/>
                <a:cs typeface="Gill Sans Light"/>
              </a:rPr>
              <a:t>R01DE024450</a:t>
            </a:r>
          </a:p>
        </p:txBody>
      </p:sp>
    </p:spTree>
    <p:extLst>
      <p:ext uri="{BB962C8B-B14F-4D97-AF65-F5344CB8AC3E}">
        <p14:creationId xmlns:p14="http://schemas.microsoft.com/office/powerpoint/2010/main" val="39303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31" grpId="0"/>
      <p:bldP spid="32" grpId="0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6" t="14070" r="23912" b="41400"/>
          <a:stretch/>
        </p:blipFill>
        <p:spPr>
          <a:xfrm>
            <a:off x="1288083" y="2563554"/>
            <a:ext cx="1453371" cy="1664467"/>
          </a:xfrm>
          <a:prstGeom prst="rect">
            <a:avLst/>
          </a:prstGeom>
        </p:spPr>
      </p:pic>
      <p:pic>
        <p:nvPicPr>
          <p:cNvPr id="3" name="Imagen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7" t="14721" r="21951" b="39380"/>
          <a:stretch/>
        </p:blipFill>
        <p:spPr>
          <a:xfrm>
            <a:off x="3758172" y="2563554"/>
            <a:ext cx="1597576" cy="1664467"/>
          </a:xfrm>
          <a:prstGeom prst="rect">
            <a:avLst/>
          </a:prstGeom>
        </p:spPr>
      </p:pic>
      <p:pic>
        <p:nvPicPr>
          <p:cNvPr id="4" name="Imagen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8" t="12951" r="22535" b="44839"/>
          <a:stretch/>
        </p:blipFill>
        <p:spPr>
          <a:xfrm>
            <a:off x="6437202" y="2547676"/>
            <a:ext cx="1451265" cy="1611036"/>
          </a:xfrm>
          <a:prstGeom prst="rect">
            <a:avLst/>
          </a:prstGeom>
        </p:spPr>
      </p:pic>
      <p:sp>
        <p:nvSpPr>
          <p:cNvPr id="5" name="CuadroTexto 22"/>
          <p:cNvSpPr txBox="1"/>
          <p:nvPr/>
        </p:nvSpPr>
        <p:spPr>
          <a:xfrm>
            <a:off x="183799" y="245801"/>
            <a:ext cx="883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prstClr val="white"/>
                </a:solidFill>
                <a:latin typeface="Gill Sans Light"/>
                <a:ea typeface="+mn-ea"/>
                <a:cs typeface="Gill Sans Light"/>
              </a:rPr>
              <a:t>Mancova</a:t>
            </a:r>
            <a:r>
              <a:rPr lang="en-US" sz="3200" dirty="0" smtClean="0">
                <a:solidFill>
                  <a:prstClr val="white"/>
                </a:solidFill>
                <a:latin typeface="Gill Sans Light"/>
                <a:ea typeface="+mn-ea"/>
                <a:cs typeface="Gill Sans Light"/>
              </a:rPr>
              <a:t> group comparisons: 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prstClr val="white"/>
                </a:solidFill>
                <a:latin typeface="Gill Sans Light"/>
                <a:ea typeface="+mn-ea"/>
                <a:cs typeface="Gill Sans Light"/>
              </a:rPr>
              <a:t>hotelling</a:t>
            </a:r>
            <a:r>
              <a:rPr lang="en-US" sz="3200" dirty="0" smtClean="0">
                <a:solidFill>
                  <a:prstClr val="white"/>
                </a:solidFill>
                <a:latin typeface="Gill Sans Light"/>
                <a:ea typeface="+mn-ea"/>
                <a:cs typeface="Gill Sans Light"/>
              </a:rPr>
              <a:t> t-tests corrected for false discovery rate </a:t>
            </a:r>
            <a:endParaRPr lang="en-US" sz="3200" dirty="0">
              <a:solidFill>
                <a:prstClr val="white"/>
              </a:solidFill>
              <a:latin typeface="Gill Sans Light"/>
              <a:ea typeface="+mn-ea"/>
              <a:cs typeface="Gill Sans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450" y="4774540"/>
            <a:ext cx="8267799" cy="897844"/>
            <a:chOff x="442612" y="5367167"/>
            <a:chExt cx="13781489" cy="1459386"/>
          </a:xfrm>
        </p:grpSpPr>
        <p:sp>
          <p:nvSpPr>
            <p:cNvPr id="7" name="CuadroTexto 22"/>
            <p:cNvSpPr txBox="1"/>
            <p:nvPr/>
          </p:nvSpPr>
          <p:spPr>
            <a:xfrm>
              <a:off x="2293181" y="6283515"/>
              <a:ext cx="5462438" cy="54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_tradnl" sz="2000" dirty="0" err="1" smtClean="0">
                  <a:solidFill>
                    <a:prstClr val="white"/>
                  </a:solidFill>
                  <a:latin typeface="Calibri"/>
                  <a:ea typeface="+mn-ea"/>
                </a:rPr>
                <a:t>Significance</a:t>
              </a:r>
              <a:r>
                <a:rPr lang="es-ES_tradnl" sz="2000" dirty="0" smtClean="0">
                  <a:solidFill>
                    <a:prstClr val="white"/>
                  </a:solidFill>
                  <a:latin typeface="Calibri"/>
                  <a:ea typeface="+mn-ea"/>
                </a:rPr>
                <a:t> </a:t>
              </a:r>
              <a:r>
                <a:rPr lang="es-ES_tradnl" sz="2000" dirty="0" err="1" smtClean="0">
                  <a:solidFill>
                    <a:prstClr val="white"/>
                  </a:solidFill>
                  <a:latin typeface="Calibri"/>
                  <a:ea typeface="+mn-ea"/>
                </a:rPr>
                <a:t>level</a:t>
              </a:r>
              <a:r>
                <a:rPr lang="es-ES_tradnl" sz="2000" dirty="0" smtClean="0">
                  <a:solidFill>
                    <a:prstClr val="white"/>
                  </a:solidFill>
                  <a:latin typeface="Calibri"/>
                  <a:ea typeface="+mn-ea"/>
                </a:rPr>
                <a:t> p &lt; 0.05</a:t>
              </a:r>
              <a:endParaRPr lang="es-ES" sz="2000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8" name="CuadroTexto 23"/>
            <p:cNvSpPr txBox="1"/>
            <p:nvPr/>
          </p:nvSpPr>
          <p:spPr>
            <a:xfrm>
              <a:off x="2783057" y="5367167"/>
              <a:ext cx="1336431" cy="54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_tradnl" sz="2000" dirty="0" smtClean="0">
                  <a:solidFill>
                    <a:prstClr val="white"/>
                  </a:solidFill>
                  <a:latin typeface="Calibri"/>
                  <a:ea typeface="+mn-ea"/>
                </a:rPr>
                <a:t>0.05</a:t>
              </a:r>
              <a:endParaRPr lang="es-ES" sz="2000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cxnSp>
          <p:nvCxnSpPr>
            <p:cNvPr id="9" name="Conector recto 24"/>
            <p:cNvCxnSpPr/>
            <p:nvPr/>
          </p:nvCxnSpPr>
          <p:spPr>
            <a:xfrm>
              <a:off x="722478" y="5925875"/>
              <a:ext cx="0" cy="13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Colormapscal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t="21185" r="82655" b="78236"/>
            <a:stretch/>
          </p:blipFill>
          <p:spPr>
            <a:xfrm>
              <a:off x="667754" y="6067323"/>
              <a:ext cx="9365987" cy="332897"/>
            </a:xfrm>
            <a:prstGeom prst="rect">
              <a:avLst/>
            </a:prstGeom>
          </p:spPr>
        </p:pic>
        <p:sp>
          <p:nvSpPr>
            <p:cNvPr id="11" name="CuadroTexto 23"/>
            <p:cNvSpPr txBox="1"/>
            <p:nvPr/>
          </p:nvSpPr>
          <p:spPr>
            <a:xfrm>
              <a:off x="13656184" y="5419678"/>
              <a:ext cx="567917" cy="54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_tradnl" sz="2000" dirty="0">
                  <a:solidFill>
                    <a:prstClr val="white"/>
                  </a:solidFill>
                  <a:latin typeface="Calibri"/>
                  <a:ea typeface="+mn-ea"/>
                </a:rPr>
                <a:t>1</a:t>
              </a:r>
              <a:endParaRPr lang="es-ES" sz="2000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cxnSp>
          <p:nvCxnSpPr>
            <p:cNvPr id="12" name="Conector recto 24"/>
            <p:cNvCxnSpPr/>
            <p:nvPr/>
          </p:nvCxnSpPr>
          <p:spPr>
            <a:xfrm>
              <a:off x="3098441" y="5943462"/>
              <a:ext cx="0" cy="1480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23"/>
            <p:cNvSpPr txBox="1"/>
            <p:nvPr/>
          </p:nvSpPr>
          <p:spPr>
            <a:xfrm>
              <a:off x="442612" y="5391751"/>
              <a:ext cx="1336431" cy="54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_tradnl" sz="2000" dirty="0">
                  <a:solidFill>
                    <a:prstClr val="white"/>
                  </a:solidFill>
                  <a:latin typeface="Calibri"/>
                  <a:ea typeface="+mn-ea"/>
                </a:rPr>
                <a:t>0</a:t>
              </a:r>
              <a:endParaRPr lang="es-ES" sz="2000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cxnSp>
          <p:nvCxnSpPr>
            <p:cNvPr id="14" name="Conector recto 24"/>
            <p:cNvCxnSpPr/>
            <p:nvPr/>
          </p:nvCxnSpPr>
          <p:spPr>
            <a:xfrm>
              <a:off x="13945869" y="5967840"/>
              <a:ext cx="0" cy="1480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362524" y="1732565"/>
            <a:ext cx="2365086" cy="83098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Initial diagnosis </a:t>
            </a:r>
            <a:r>
              <a:rPr lang="en-US" sz="2400" dirty="0" err="1" smtClean="0">
                <a:solidFill>
                  <a:prstClr val="white"/>
                </a:solidFill>
                <a:latin typeface="Gill Sans Light"/>
                <a:cs typeface="Gill Sans Light"/>
              </a:rPr>
              <a:t>vs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 Long  term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1890" y="1716687"/>
            <a:ext cx="2039276" cy="83098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Control </a:t>
            </a:r>
            <a:r>
              <a:rPr lang="en-US" sz="2400" dirty="0" err="1" smtClean="0">
                <a:solidFill>
                  <a:prstClr val="white"/>
                </a:solidFill>
                <a:latin typeface="Gill Sans Light"/>
                <a:cs typeface="Gill Sans Light"/>
              </a:rPr>
              <a:t>vs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 Initial diagnosis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7527" y="1747620"/>
            <a:ext cx="1536885" cy="830989"/>
          </a:xfrm>
          <a:prstGeom prst="rect">
            <a:avLst/>
          </a:prstGeom>
          <a:noFill/>
        </p:spPr>
        <p:txBody>
          <a:bodyPr wrap="none" lIns="91433" tIns="45716" rIns="91433" bIns="45716" rtlCol="0">
            <a:spAutoFit/>
          </a:bodyPr>
          <a:lstStyle/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Control </a:t>
            </a:r>
            <a:r>
              <a:rPr lang="en-US" sz="2400" dirty="0" err="1" smtClean="0">
                <a:solidFill>
                  <a:prstClr val="white"/>
                </a:solidFill>
                <a:latin typeface="Gill Sans Light"/>
                <a:cs typeface="Gill Sans Light"/>
              </a:rPr>
              <a:t>vs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</a:p>
          <a:p>
            <a:pPr algn="ctr" defTabSz="914324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 Long term</a:t>
            </a:r>
          </a:p>
        </p:txBody>
      </p:sp>
      <p:pic>
        <p:nvPicPr>
          <p:cNvPr id="20" name="Picture 19" descr="Colormapscale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21185" r="82655" b="78236"/>
          <a:stretch/>
        </p:blipFill>
        <p:spPr>
          <a:xfrm>
            <a:off x="6259352" y="5201993"/>
            <a:ext cx="2432304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3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3-05-09 a la(s) 14.35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58" y="0"/>
            <a:ext cx="866975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9198" y="304771"/>
            <a:ext cx="4102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Biological markers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Gill Sans Light"/>
                <a:ea typeface="+mn-ea"/>
                <a:cs typeface="Gill Sans Light"/>
              </a:rPr>
              <a:t>of health and disease</a:t>
            </a:r>
            <a:endParaRPr lang="en-US" sz="3600" dirty="0">
              <a:solidFill>
                <a:prstClr val="black"/>
              </a:solidFill>
              <a:latin typeface="Gill Sans Light"/>
              <a:ea typeface="+mn-ea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535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69715" y="2292456"/>
            <a:ext cx="107816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Our clinical group 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in 2012 was using:</a:t>
            </a:r>
            <a:endParaRPr lang="en-US" sz="6000" dirty="0">
              <a:solidFill>
                <a:srgbClr val="000000"/>
              </a:solidFill>
              <a:cs typeface="ヒラギノ明朝 ProN W3"/>
            </a:endParaRPr>
          </a:p>
        </p:txBody>
      </p:sp>
    </p:spTree>
    <p:extLst>
      <p:ext uri="{BB962C8B-B14F-4D97-AF65-F5344CB8AC3E}">
        <p14:creationId xmlns:p14="http://schemas.microsoft.com/office/powerpoint/2010/main" val="82561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8" name="Rectangle 12"/>
          <p:cNvSpPr>
            <a:spLocks noChangeArrowheads="1"/>
          </p:cNvSpPr>
          <p:nvPr/>
        </p:nvSpPr>
        <p:spPr bwMode="auto">
          <a:xfrm>
            <a:off x="-165657" y="215900"/>
            <a:ext cx="9433902" cy="110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023" tIns="45512" rIns="91023" bIns="45512">
            <a:spAutoFit/>
          </a:bodyPr>
          <a:lstStyle/>
          <a:p>
            <a:pPr algn="ctr">
              <a:defRPr/>
            </a:pPr>
            <a:r>
              <a:rPr lang="en-US" sz="4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Image analysis </a:t>
            </a:r>
            <a:r>
              <a:rPr lang="en-US" sz="4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- </a:t>
            </a:r>
            <a:r>
              <a:rPr lang="en-US" sz="6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2012</a:t>
            </a:r>
            <a:endParaRPr lang="en-US" sz="66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oefler Text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-648950" y="1623834"/>
            <a:ext cx="10435480" cy="569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023" tIns="45512" rIns="91023" bIns="45512">
            <a:spAutoFit/>
          </a:bodyPr>
          <a:lstStyle/>
          <a:p>
            <a:pPr marL="1845713" lvl="8" indent="-36445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Open image: </a:t>
            </a:r>
            <a:r>
              <a:rPr lang="en-US" sz="3100" dirty="0" err="1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Dicom</a:t>
            </a: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– </a:t>
            </a:r>
            <a:r>
              <a:rPr lang="en-US" sz="3100" dirty="0" err="1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gipl</a:t>
            </a: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format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ITK-SNAP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2560235" lvl="8" defTabSz="640048">
              <a:lnSpc>
                <a:spcPts val="5500"/>
              </a:lnSpc>
              <a:buFont typeface="Arial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Downsize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Imagine</a:t>
            </a:r>
          </a:p>
          <a:p>
            <a:pPr algn="ctr">
              <a:lnSpc>
                <a:spcPts val="5500"/>
              </a:lnSpc>
              <a:buFont typeface="Arial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Construct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surface model 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Intensity </a:t>
            </a:r>
            <a:r>
              <a:rPr lang="en-US" sz="3100" dirty="0" err="1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Segmenter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/ITK- SNAP</a:t>
            </a:r>
            <a:endParaRPr lang="en-US" sz="3100" dirty="0">
              <a:solidFill>
                <a:srgbClr val="FF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algn="ctr">
              <a:lnSpc>
                <a:spcPts val="5500"/>
              </a:lnSpc>
              <a:buFont typeface="Arial" pitchFamily="34" charset="0"/>
              <a:buChar char="•"/>
            </a:pP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Registration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Imagine</a:t>
            </a:r>
          </a:p>
          <a:p>
            <a:pPr algn="ctr">
              <a:lnSpc>
                <a:spcPts val="55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Convert surface formats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ITK-SNAP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algn="ctr">
              <a:lnSpc>
                <a:spcPts val="55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Superimpose/Overlay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Slicer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0" lvl="1" algn="ctr">
              <a:lnSpc>
                <a:spcPts val="55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Quantify </a:t>
            </a: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changes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overtime </a:t>
            </a:r>
            <a:r>
              <a:rPr lang="en-US" sz="3100" dirty="0" err="1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MeshValmet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algn="ctr">
              <a:lnSpc>
                <a:spcPts val="5500"/>
              </a:lnSpc>
              <a:buFont typeface="Arial" pitchFamily="34" charset="0"/>
              <a:buChar char="•"/>
            </a:pP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0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76659" y="1530456"/>
            <a:ext cx="97045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What has been updated </a:t>
            </a:r>
            <a:r>
              <a:rPr lang="en-US" sz="54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in</a:t>
            </a:r>
            <a:r>
              <a:rPr lang="en-US" sz="54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</a:t>
            </a:r>
            <a:endParaRPr lang="en-US" sz="54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algn="ctr"/>
            <a:r>
              <a:rPr lang="en-US" sz="54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2013 w</a:t>
            </a:r>
            <a:r>
              <a:rPr lang="en-US" sz="54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ith </a:t>
            </a:r>
            <a:r>
              <a:rPr lang="en-US" sz="54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the new software development in collaboration with NA-</a:t>
            </a:r>
            <a:r>
              <a:rPr lang="en-US" sz="54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MIC </a:t>
            </a:r>
            <a:r>
              <a:rPr lang="en-US" sz="54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?</a:t>
            </a:r>
            <a:r>
              <a:rPr lang="en-US" sz="54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….</a:t>
            </a:r>
            <a:endParaRPr lang="en-US" sz="5400" dirty="0">
              <a:solidFill>
                <a:srgbClr val="000000"/>
              </a:solidFill>
              <a:cs typeface="ヒラギノ明朝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18585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8" name="Rectangle 12"/>
          <p:cNvSpPr>
            <a:spLocks noChangeArrowheads="1"/>
          </p:cNvSpPr>
          <p:nvPr/>
        </p:nvSpPr>
        <p:spPr bwMode="auto">
          <a:xfrm>
            <a:off x="-148127" y="331338"/>
            <a:ext cx="9292127" cy="6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023" tIns="45512" rIns="91023" bIns="45512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Open Source Dental Tools- 2013</a:t>
            </a:r>
            <a:endParaRPr lang="en-US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oefler Text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-1384358" y="988671"/>
            <a:ext cx="10959956" cy="710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023" tIns="45512" rIns="91023" bIns="45512">
            <a:spAutoFit/>
          </a:bodyPr>
          <a:lstStyle/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Open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image</a:t>
            </a: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: </a:t>
            </a:r>
            <a:r>
              <a:rPr lang="en-US" sz="3100" dirty="0" err="1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Dicom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– </a:t>
            </a:r>
            <a:r>
              <a:rPr lang="en-US" sz="3100" dirty="0" err="1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gipl</a:t>
            </a: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format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ITK-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SNAP/</a:t>
            </a:r>
            <a:r>
              <a:rPr lang="en-US" sz="3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Slicer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Downsize not needed- Resample  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Imagine/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Slicer</a:t>
            </a:r>
            <a:endParaRPr lang="en-US" sz="2800" dirty="0" smtClean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Construct </a:t>
            </a:r>
            <a:r>
              <a:rPr lang="en-US" sz="3100" dirty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3D surface 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models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ITK-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SNAP/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Slicer-</a:t>
            </a:r>
            <a:r>
              <a:rPr lang="en-US" sz="28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Int.Seg</a:t>
            </a:r>
            <a:r>
              <a:rPr lang="en-US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.</a:t>
            </a:r>
            <a:endParaRPr lang="en-US" sz="3100" dirty="0">
              <a:solidFill>
                <a:srgbClr val="FF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Register  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Imagine/</a:t>
            </a:r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Slicer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Convert Surface formats 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ITK-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SNAP/</a:t>
            </a:r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Slicer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Superimpose/Overlay  </a:t>
            </a:r>
            <a:r>
              <a:rPr lang="en-US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oefler Text"/>
                <a:ea typeface="ヒラギノ明朝 ProN W3" charset="0"/>
                <a:cs typeface="ヒラギノ明朝 ProN W3" charset="0"/>
                <a:sym typeface="Hoefler Text" charset="0"/>
              </a:rPr>
              <a:t>Slicer</a:t>
            </a: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Quantify </a:t>
            </a:r>
            <a:r>
              <a:rPr lang="en-US" sz="3100" dirty="0" err="1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ind.</a:t>
            </a: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 changes overtime </a:t>
            </a:r>
            <a:r>
              <a:rPr lang="en-US" sz="3100" dirty="0" err="1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MeshValmet</a:t>
            </a:r>
            <a:r>
              <a:rPr lang="en-US" sz="31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work in progress</a:t>
            </a:r>
            <a:endParaRPr lang="en-US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oefler Text"/>
              <a:ea typeface="ヒラギノ明朝 ProN W3" charset="0"/>
              <a:cs typeface="ヒラギノ明朝 ProN W3" charset="0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Quantify populational changes </a:t>
            </a:r>
            <a:r>
              <a:rPr lang="en-US" sz="3100" dirty="0" err="1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MeshValmet</a:t>
            </a:r>
            <a:r>
              <a:rPr lang="en-US" sz="31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work </a:t>
            </a:r>
            <a:r>
              <a:rPr lang="en-US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in progress</a:t>
            </a:r>
            <a:endParaRPr lang="en-US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marL="1598613" lvl="8" indent="-117475" defTabSz="640048">
              <a:lnSpc>
                <a:spcPts val="5500"/>
              </a:lnSpc>
              <a:buFont typeface="Arial"/>
              <a:buChar char="•"/>
            </a:pP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  <a:p>
            <a:pPr algn="ctr">
              <a:lnSpc>
                <a:spcPts val="5500"/>
              </a:lnSpc>
              <a:buFont typeface="Arial" pitchFamily="34" charset="0"/>
              <a:buChar char="•"/>
            </a:pPr>
            <a:endParaRPr lang="en-US" sz="3100" dirty="0">
              <a:solidFill>
                <a:srgbClr val="000000"/>
              </a:solidFill>
              <a:latin typeface="Calibri"/>
              <a:ea typeface="ヒラギノ明朝 ProN W3" charset="0"/>
              <a:cs typeface="Calibri"/>
              <a:sym typeface="Hoefler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2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1-09 at 9.34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0"/>
          <a:stretch/>
        </p:blipFill>
        <p:spPr>
          <a:xfrm>
            <a:off x="100878" y="793470"/>
            <a:ext cx="7905028" cy="4824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985000" y="2286000"/>
            <a:ext cx="1792111" cy="32455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595650"/>
              </a:solidFill>
              <a:effectLst/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55625" y="2621844"/>
            <a:ext cx="6203597" cy="36971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595650"/>
              </a:solidFill>
              <a:effectLst/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51889" y="3990623"/>
            <a:ext cx="1792111" cy="32455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595650"/>
              </a:solidFill>
              <a:effectLst/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06801" y="4284133"/>
            <a:ext cx="7236531" cy="40075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595650"/>
              </a:solidFill>
              <a:effectLst/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00289" y="4538134"/>
            <a:ext cx="6352822" cy="72530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595650"/>
              </a:solidFill>
              <a:effectLst/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pic>
        <p:nvPicPr>
          <p:cNvPr id="10" name="Picture 9" descr="Screen shot 2014-01-09 at 9.34.10 A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5" t="37426" b="40347"/>
          <a:stretch/>
        </p:blipFill>
        <p:spPr>
          <a:xfrm>
            <a:off x="7313741" y="2043682"/>
            <a:ext cx="1686564" cy="16062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7007947" y="5296365"/>
            <a:ext cx="1792111" cy="32455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595650"/>
              </a:solidFill>
              <a:effectLst/>
              <a:latin typeface="Hoefler Text" charset="0"/>
              <a:ea typeface="ヒラギノ明朝 ProN W3" charset="0"/>
              <a:cs typeface="ヒラギノ明朝 ProN W3" charset="0"/>
              <a:sym typeface="Hoefler Text" charset="0"/>
            </a:endParaRPr>
          </a:p>
        </p:txBody>
      </p:sp>
      <p:pic>
        <p:nvPicPr>
          <p:cNvPr id="11" name="Picture 10" descr="Screen shot 2014-01-09 at 9.34.10 A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5" t="82759" r="2744" b="2205"/>
          <a:stretch/>
        </p:blipFill>
        <p:spPr>
          <a:xfrm>
            <a:off x="6845430" y="4607987"/>
            <a:ext cx="2029948" cy="12135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11236" y="2910860"/>
            <a:ext cx="325373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and  3DErrorMetric: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140099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074" y="1422172"/>
            <a:ext cx="93607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Have provide ground work and open source code for Slicer extensions such as in the following clinical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a</a:t>
            </a:r>
            <a:r>
              <a:rPr lang="en-US" sz="60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pplications</a:t>
            </a:r>
            <a:r>
              <a:rPr lang="en-US" sz="6000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Hoefler Text" charset="0"/>
              </a:rPr>
              <a:t>:</a:t>
            </a:r>
            <a:endParaRPr lang="en-US" sz="6000" dirty="0">
              <a:solidFill>
                <a:srgbClr val="000000"/>
              </a:solidFill>
              <a:cs typeface="ヒラギノ明朝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16961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Blank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D0D1D4"/>
      </a:accent3>
      <a:accent4>
        <a:srgbClr val="4B4843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lank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D0D1D4"/>
      </a:accent3>
      <a:accent4>
        <a:srgbClr val="4B4843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">
  <a:themeElements>
    <a:clrScheme name="">
      <a:dk1>
        <a:srgbClr val="595650"/>
      </a:dk1>
      <a:lt1>
        <a:srgbClr val="A6A9A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D0D1D4"/>
      </a:accent3>
      <a:accent4>
        <a:srgbClr val="4B4843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Baskerville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rgbClr val="595650"/>
            </a:solidFill>
            <a:effectLst/>
            <a:latin typeface="Hoefler Text" charset="0"/>
            <a:ea typeface="ヒラギノ明朝 ProN W3" charset="0"/>
            <a:cs typeface="ヒラギノ明朝 ProN W3" charset="0"/>
            <a:sym typeface="Hoefler Tex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5858</TotalTime>
  <Words>631</Words>
  <Application>Microsoft Macintosh PowerPoint</Application>
  <PresentationFormat>On-screen Show (4:3)</PresentationFormat>
  <Paragraphs>152</Paragraphs>
  <Slides>31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Blank</vt:lpstr>
      <vt:lpstr>3_Blank</vt:lpstr>
      <vt:lpstr>4_Blank</vt:lpstr>
      <vt:lpstr>6_Office Theme</vt:lpstr>
      <vt:lpstr>2_Office Theme</vt:lpstr>
      <vt:lpstr>Office Theme</vt:lpstr>
      <vt:lpstr>3_Office Theme</vt:lpstr>
      <vt:lpstr> Black 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Lucia Cevidanes</dc:creator>
  <cp:keywords/>
  <dc:description/>
  <cp:lastModifiedBy>Lucia Cevidanes</cp:lastModifiedBy>
  <cp:revision>373</cp:revision>
  <dcterms:created xsi:type="dcterms:W3CDTF">2005-05-22T11:33:47Z</dcterms:created>
  <dcterms:modified xsi:type="dcterms:W3CDTF">2014-01-09T16:29:32Z</dcterms:modified>
  <cp:category/>
</cp:coreProperties>
</file>