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0"/>
  </p:notesMasterIdLst>
  <p:sldIdLst>
    <p:sldId id="325" r:id="rId2"/>
    <p:sldId id="265" r:id="rId3"/>
    <p:sldId id="266" r:id="rId4"/>
    <p:sldId id="267" r:id="rId5"/>
    <p:sldId id="269" r:id="rId6"/>
    <p:sldId id="268" r:id="rId7"/>
    <p:sldId id="320" r:id="rId8"/>
    <p:sldId id="271" r:id="rId9"/>
    <p:sldId id="272" r:id="rId10"/>
    <p:sldId id="321" r:id="rId11"/>
    <p:sldId id="273" r:id="rId12"/>
    <p:sldId id="322" r:id="rId13"/>
    <p:sldId id="284" r:id="rId14"/>
    <p:sldId id="326" r:id="rId15"/>
    <p:sldId id="270" r:id="rId16"/>
    <p:sldId id="323" r:id="rId17"/>
    <p:sldId id="296" r:id="rId18"/>
    <p:sldId id="297" r:id="rId19"/>
    <p:sldId id="299" r:id="rId20"/>
    <p:sldId id="298" r:id="rId21"/>
    <p:sldId id="300" r:id="rId22"/>
    <p:sldId id="301" r:id="rId23"/>
    <p:sldId id="302" r:id="rId24"/>
    <p:sldId id="303" r:id="rId25"/>
    <p:sldId id="304" r:id="rId26"/>
    <p:sldId id="305" r:id="rId27"/>
    <p:sldId id="306" r:id="rId28"/>
    <p:sldId id="313" r:id="rId29"/>
    <p:sldId id="307" r:id="rId30"/>
    <p:sldId id="308" r:id="rId31"/>
    <p:sldId id="309" r:id="rId32"/>
    <p:sldId id="310" r:id="rId33"/>
    <p:sldId id="311" r:id="rId34"/>
    <p:sldId id="312" r:id="rId35"/>
    <p:sldId id="314" r:id="rId36"/>
    <p:sldId id="315" r:id="rId37"/>
    <p:sldId id="316" r:id="rId38"/>
    <p:sldId id="324" r:id="rId39"/>
    <p:sldId id="317" r:id="rId40"/>
    <p:sldId id="258" r:id="rId41"/>
    <p:sldId id="259" r:id="rId42"/>
    <p:sldId id="260" r:id="rId43"/>
    <p:sldId id="261" r:id="rId44"/>
    <p:sldId id="264" r:id="rId45"/>
    <p:sldId id="319" r:id="rId46"/>
    <p:sldId id="318" r:id="rId47"/>
    <p:sldId id="262" r:id="rId48"/>
    <p:sldId id="285" r:id="rId49"/>
    <p:sldId id="286" r:id="rId50"/>
    <p:sldId id="287" r:id="rId51"/>
    <p:sldId id="288" r:id="rId52"/>
    <p:sldId id="289" r:id="rId53"/>
    <p:sldId id="290" r:id="rId54"/>
    <p:sldId id="291" r:id="rId55"/>
    <p:sldId id="292" r:id="rId56"/>
    <p:sldId id="293" r:id="rId57"/>
    <p:sldId id="294" r:id="rId58"/>
    <p:sldId id="295" r:id="rId5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73" autoAdjust="0"/>
  </p:normalViewPr>
  <p:slideViewPr>
    <p:cSldViewPr snapToGrid="0" snapToObjects="1" showGuides="1">
      <p:cViewPr varScale="1">
        <p:scale>
          <a:sx n="128" d="100"/>
          <a:sy n="128" d="100"/>
        </p:scale>
        <p:origin x="-1008" y="-112"/>
      </p:cViewPr>
      <p:guideLst>
        <p:guide orient="horz" pos="2160"/>
        <p:guide pos="288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viewProps" Target="viewProps.xml"/><Relationship Id="rId64" Type="http://schemas.openxmlformats.org/officeDocument/2006/relationships/theme" Target="theme/theme1.xml"/><Relationship Id="rId65"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notesMaster" Target="notesMasters/notesMaster1.xml"/><Relationship Id="rId61" Type="http://schemas.openxmlformats.org/officeDocument/2006/relationships/printerSettings" Target="printerSettings/printerSettings1.bin"/><Relationship Id="rId62"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47F4D9-14E0-BB4F-B959-FC9496842335}" type="datetimeFigureOut">
              <a:rPr lang="en-US" smtClean="0"/>
              <a:t>10/22/13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08193D-B953-644F-9809-ECB15C0FCA8C}" type="slidenum">
              <a:rPr lang="en-US" smtClean="0"/>
              <a:t>‹#›</a:t>
            </a:fld>
            <a:endParaRPr lang="en-US"/>
          </a:p>
        </p:txBody>
      </p:sp>
    </p:spTree>
    <p:extLst>
      <p:ext uri="{BB962C8B-B14F-4D97-AF65-F5344CB8AC3E}">
        <p14:creationId xmlns:p14="http://schemas.microsoft.com/office/powerpoint/2010/main" val="7114328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9D1D25-0B1E-A840-AAE3-3CB1D55C43D2}" type="slidenum">
              <a:rPr lang="en-US"/>
              <a:pPr/>
              <a:t>12</a:t>
            </a:fld>
            <a:endParaRPr lang="en-US"/>
          </a:p>
        </p:txBody>
      </p:sp>
      <p:sp>
        <p:nvSpPr>
          <p:cNvPr id="178178" name="Rectangle 2"/>
          <p:cNvSpPr>
            <a:spLocks noGrp="1" noRot="1" noChangeAspect="1" noChangeArrowheads="1" noTextEdit="1"/>
          </p:cNvSpPr>
          <p:nvPr>
            <p:ph type="sldImg"/>
          </p:nvPr>
        </p:nvSpPr>
        <p:spPr>
          <a:xfrm>
            <a:off x="1150938" y="692150"/>
            <a:ext cx="4556125" cy="3416300"/>
          </a:xfrm>
          <a:ln/>
          <a:extLst>
            <a:ext uri="{FAA26D3D-D897-4be2-8F04-BA451C77F1D7}">
              <ma14:placeholderFlag xmlns:ma14="http://schemas.microsoft.com/office/mac/drawingml/2011/main" val="1"/>
            </a:ext>
          </a:extLst>
        </p:spPr>
      </p:sp>
      <p:sp>
        <p:nvSpPr>
          <p:cNvPr id="17817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9D1D25-0B1E-A840-AAE3-3CB1D55C43D2}" type="slidenum">
              <a:rPr lang="en-US"/>
              <a:pPr/>
              <a:t>49</a:t>
            </a:fld>
            <a:endParaRPr lang="en-US"/>
          </a:p>
        </p:txBody>
      </p:sp>
      <p:sp>
        <p:nvSpPr>
          <p:cNvPr id="178178" name="Rectangle 2"/>
          <p:cNvSpPr>
            <a:spLocks noGrp="1" noRot="1" noChangeAspect="1" noChangeArrowheads="1" noTextEdit="1"/>
          </p:cNvSpPr>
          <p:nvPr>
            <p:ph type="sldImg"/>
          </p:nvPr>
        </p:nvSpPr>
        <p:spPr>
          <a:xfrm>
            <a:off x="1150938" y="692150"/>
            <a:ext cx="4556125" cy="3416300"/>
          </a:xfrm>
          <a:ln/>
          <a:extLst>
            <a:ext uri="{FAA26D3D-D897-4be2-8F04-BA451C77F1D7}">
              <ma14:placeholderFlag xmlns:ma14="http://schemas.microsoft.com/office/mac/drawingml/2011/main" val="1"/>
            </a:ext>
          </a:extLst>
        </p:spPr>
      </p:sp>
      <p:sp>
        <p:nvSpPr>
          <p:cNvPr id="17817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A974A3-5786-484B-961A-052A32F1C319}" type="slidenum">
              <a:rPr lang="en-US"/>
              <a:pPr/>
              <a:t>52</a:t>
            </a:fld>
            <a:endParaRPr lang="en-US"/>
          </a:p>
        </p:txBody>
      </p:sp>
      <p:sp>
        <p:nvSpPr>
          <p:cNvPr id="184322" name="Rectangle 2"/>
          <p:cNvSpPr>
            <a:spLocks noGrp="1" noRot="1" noChangeAspect="1" noChangeArrowheads="1" noTextEdit="1"/>
          </p:cNvSpPr>
          <p:nvPr>
            <p:ph type="sldImg"/>
          </p:nvPr>
        </p:nvSpPr>
        <p:spPr>
          <a:xfrm>
            <a:off x="1150938" y="692150"/>
            <a:ext cx="4556125" cy="3416300"/>
          </a:xfrm>
          <a:ln/>
          <a:extLst>
            <a:ext uri="{FAA26D3D-D897-4be2-8F04-BA451C77F1D7}">
              <ma14:placeholderFlag xmlns:ma14="http://schemas.microsoft.com/office/mac/drawingml/2011/main" val="1"/>
            </a:ext>
          </a:extLst>
        </p:spPr>
      </p:sp>
      <p:sp>
        <p:nvSpPr>
          <p:cNvPr id="184323"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D9ABC6-09A3-DE44-967B-82FBA8309AD6}" type="slidenum">
              <a:rPr lang="en-US"/>
              <a:pPr/>
              <a:t>53</a:t>
            </a:fld>
            <a:endParaRPr lang="en-US"/>
          </a:p>
        </p:txBody>
      </p:sp>
      <p:sp>
        <p:nvSpPr>
          <p:cNvPr id="186370" name="Rectangle 2"/>
          <p:cNvSpPr>
            <a:spLocks noGrp="1" noRot="1" noChangeAspect="1" noChangeArrowheads="1" noTextEdit="1"/>
          </p:cNvSpPr>
          <p:nvPr>
            <p:ph type="sldImg"/>
          </p:nvPr>
        </p:nvSpPr>
        <p:spPr>
          <a:xfrm>
            <a:off x="1150938" y="692150"/>
            <a:ext cx="4556125" cy="3416300"/>
          </a:xfrm>
          <a:ln/>
          <a:extLst>
            <a:ext uri="{FAA26D3D-D897-4be2-8F04-BA451C77F1D7}">
              <ma14:placeholderFlag xmlns:ma14="http://schemas.microsoft.com/office/mac/drawingml/2011/main" val="1"/>
            </a:ext>
          </a:extLst>
        </p:spPr>
      </p:sp>
      <p:sp>
        <p:nvSpPr>
          <p:cNvPr id="186371"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3C0B88-E8DB-D349-8A34-FDC3EC4DBDD0}" type="slidenum">
              <a:rPr lang="en-US"/>
              <a:pPr/>
              <a:t>54</a:t>
            </a:fld>
            <a:endParaRPr lang="en-US"/>
          </a:p>
        </p:txBody>
      </p:sp>
      <p:sp>
        <p:nvSpPr>
          <p:cNvPr id="188418" name="Rectangle 2"/>
          <p:cNvSpPr>
            <a:spLocks noGrp="1" noRot="1" noChangeAspect="1" noChangeArrowheads="1" noTextEdit="1"/>
          </p:cNvSpPr>
          <p:nvPr>
            <p:ph type="sldImg"/>
          </p:nvPr>
        </p:nvSpPr>
        <p:spPr>
          <a:xfrm>
            <a:off x="1150938" y="692150"/>
            <a:ext cx="4556125" cy="3416300"/>
          </a:xfrm>
          <a:ln/>
          <a:extLst>
            <a:ext uri="{FAA26D3D-D897-4be2-8F04-BA451C77F1D7}">
              <ma14:placeholderFlag xmlns:ma14="http://schemas.microsoft.com/office/mac/drawingml/2011/main" val="1"/>
            </a:ext>
          </a:extLst>
        </p:spPr>
      </p:sp>
      <p:sp>
        <p:nvSpPr>
          <p:cNvPr id="18841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65666F-C333-FB49-BA5F-801B81D8DC74}" type="slidenum">
              <a:rPr lang="en-US"/>
              <a:pPr/>
              <a:t>55</a:t>
            </a:fld>
            <a:endParaRPr lang="en-US"/>
          </a:p>
        </p:txBody>
      </p:sp>
      <p:sp>
        <p:nvSpPr>
          <p:cNvPr id="190466" name="Rectangle 2"/>
          <p:cNvSpPr>
            <a:spLocks noGrp="1" noRot="1" noChangeAspect="1" noChangeArrowheads="1" noTextEdit="1"/>
          </p:cNvSpPr>
          <p:nvPr>
            <p:ph type="sldImg"/>
          </p:nvPr>
        </p:nvSpPr>
        <p:spPr>
          <a:xfrm>
            <a:off x="1150938" y="692150"/>
            <a:ext cx="4556125" cy="3416300"/>
          </a:xfrm>
          <a:ln/>
          <a:extLst>
            <a:ext uri="{FAA26D3D-D897-4be2-8F04-BA451C77F1D7}">
              <ma14:placeholderFlag xmlns:ma14="http://schemas.microsoft.com/office/mac/drawingml/2011/main" val="1"/>
            </a:ext>
          </a:extLst>
        </p:spPr>
      </p:sp>
      <p:sp>
        <p:nvSpPr>
          <p:cNvPr id="190467"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26B5A0-0892-ED41-890C-264F828AF99D}" type="slidenum">
              <a:rPr lang="en-US"/>
              <a:pPr/>
              <a:t>56</a:t>
            </a:fld>
            <a:endParaRPr lang="en-US"/>
          </a:p>
        </p:txBody>
      </p:sp>
      <p:sp>
        <p:nvSpPr>
          <p:cNvPr id="192514" name="Rectangle 2"/>
          <p:cNvSpPr>
            <a:spLocks noGrp="1" noRot="1" noChangeAspect="1" noChangeArrowheads="1" noTextEdit="1"/>
          </p:cNvSpPr>
          <p:nvPr>
            <p:ph type="sldImg"/>
          </p:nvPr>
        </p:nvSpPr>
        <p:spPr>
          <a:xfrm>
            <a:off x="1150938" y="692150"/>
            <a:ext cx="4556125" cy="3416300"/>
          </a:xfrm>
          <a:ln/>
          <a:extLst>
            <a:ext uri="{FAA26D3D-D897-4be2-8F04-BA451C77F1D7}">
              <ma14:placeholderFlag xmlns:ma14="http://schemas.microsoft.com/office/mac/drawingml/2011/main" val="1"/>
            </a:ext>
          </a:extLst>
        </p:spPr>
      </p:sp>
      <p:sp>
        <p:nvSpPr>
          <p:cNvPr id="19251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AF4C60-9B9A-4D47-AAEE-0F2865208BAD}" type="slidenum">
              <a:rPr lang="en-US"/>
              <a:pPr/>
              <a:t>57</a:t>
            </a:fld>
            <a:endParaRPr lang="en-US"/>
          </a:p>
        </p:txBody>
      </p:sp>
      <p:sp>
        <p:nvSpPr>
          <p:cNvPr id="194562" name="Rectangle 2"/>
          <p:cNvSpPr>
            <a:spLocks noGrp="1" noRot="1" noChangeAspect="1" noChangeArrowheads="1" noTextEdit="1"/>
          </p:cNvSpPr>
          <p:nvPr>
            <p:ph type="sldImg"/>
          </p:nvPr>
        </p:nvSpPr>
        <p:spPr>
          <a:xfrm>
            <a:off x="1150938" y="692150"/>
            <a:ext cx="4556125" cy="3416300"/>
          </a:xfrm>
          <a:ln/>
          <a:extLst>
            <a:ext uri="{FAA26D3D-D897-4be2-8F04-BA451C77F1D7}">
              <ma14:placeholderFlag xmlns:ma14="http://schemas.microsoft.com/office/mac/drawingml/2011/main" val="1"/>
            </a:ext>
          </a:extLst>
        </p:spPr>
      </p:sp>
      <p:sp>
        <p:nvSpPr>
          <p:cNvPr id="194563"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AF4C60-9B9A-4D47-AAEE-0F2865208BAD}" type="slidenum">
              <a:rPr lang="en-US"/>
              <a:pPr/>
              <a:t>58</a:t>
            </a:fld>
            <a:endParaRPr lang="en-US"/>
          </a:p>
        </p:txBody>
      </p:sp>
      <p:sp>
        <p:nvSpPr>
          <p:cNvPr id="194562" name="Rectangle 2"/>
          <p:cNvSpPr>
            <a:spLocks noGrp="1" noRot="1" noChangeAspect="1" noChangeArrowheads="1" noTextEdit="1"/>
          </p:cNvSpPr>
          <p:nvPr>
            <p:ph type="sldImg"/>
          </p:nvPr>
        </p:nvSpPr>
        <p:spPr>
          <a:xfrm>
            <a:off x="1150938" y="692150"/>
            <a:ext cx="4556125" cy="3416300"/>
          </a:xfrm>
          <a:ln/>
          <a:extLst>
            <a:ext uri="{FAA26D3D-D897-4be2-8F04-BA451C77F1D7}">
              <ma14:placeholderFlag xmlns:ma14="http://schemas.microsoft.com/office/mac/drawingml/2011/main" val="1"/>
            </a:ext>
          </a:extLst>
        </p:spPr>
      </p:sp>
      <p:sp>
        <p:nvSpPr>
          <p:cNvPr id="194563"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9AEDF0-42AF-C646-9B11-581AD99B4CC9}" type="datetimeFigureOut">
              <a:rPr lang="en-US" smtClean="0"/>
              <a:t>10/22/13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CBC6E-B71B-4A44-A6DB-556A38B2CB41}" type="slidenum">
              <a:rPr lang="en-US" smtClean="0"/>
              <a:t>‹#›</a:t>
            </a:fld>
            <a:endParaRPr lang="en-US"/>
          </a:p>
        </p:txBody>
      </p:sp>
    </p:spTree>
    <p:extLst>
      <p:ext uri="{BB962C8B-B14F-4D97-AF65-F5344CB8AC3E}">
        <p14:creationId xmlns:p14="http://schemas.microsoft.com/office/powerpoint/2010/main" val="36219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9AEDF0-42AF-C646-9B11-581AD99B4CC9}" type="datetimeFigureOut">
              <a:rPr lang="en-US" smtClean="0"/>
              <a:t>10/22/13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CBC6E-B71B-4A44-A6DB-556A38B2CB41}" type="slidenum">
              <a:rPr lang="en-US" smtClean="0"/>
              <a:t>‹#›</a:t>
            </a:fld>
            <a:endParaRPr lang="en-US"/>
          </a:p>
        </p:txBody>
      </p:sp>
    </p:spTree>
    <p:extLst>
      <p:ext uri="{BB962C8B-B14F-4D97-AF65-F5344CB8AC3E}">
        <p14:creationId xmlns:p14="http://schemas.microsoft.com/office/powerpoint/2010/main" val="1837093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9AEDF0-42AF-C646-9B11-581AD99B4CC9}" type="datetimeFigureOut">
              <a:rPr lang="en-US" smtClean="0"/>
              <a:t>10/22/13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CBC6E-B71B-4A44-A6DB-556A38B2CB41}" type="slidenum">
              <a:rPr lang="en-US" smtClean="0"/>
              <a:t>‹#›</a:t>
            </a:fld>
            <a:endParaRPr lang="en-US"/>
          </a:p>
        </p:txBody>
      </p:sp>
    </p:spTree>
    <p:extLst>
      <p:ext uri="{BB962C8B-B14F-4D97-AF65-F5344CB8AC3E}">
        <p14:creationId xmlns:p14="http://schemas.microsoft.com/office/powerpoint/2010/main" val="2699568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9AEDF0-42AF-C646-9B11-581AD99B4CC9}" type="datetimeFigureOut">
              <a:rPr lang="en-US" smtClean="0"/>
              <a:t>10/22/13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CBC6E-B71B-4A44-A6DB-556A38B2CB41}" type="slidenum">
              <a:rPr lang="en-US" smtClean="0"/>
              <a:t>‹#›</a:t>
            </a:fld>
            <a:endParaRPr lang="en-US"/>
          </a:p>
        </p:txBody>
      </p:sp>
    </p:spTree>
    <p:extLst>
      <p:ext uri="{BB962C8B-B14F-4D97-AF65-F5344CB8AC3E}">
        <p14:creationId xmlns:p14="http://schemas.microsoft.com/office/powerpoint/2010/main" val="2367127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9AEDF0-42AF-C646-9B11-581AD99B4CC9}" type="datetimeFigureOut">
              <a:rPr lang="en-US" smtClean="0"/>
              <a:t>10/22/13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CBC6E-B71B-4A44-A6DB-556A38B2CB41}" type="slidenum">
              <a:rPr lang="en-US" smtClean="0"/>
              <a:t>‹#›</a:t>
            </a:fld>
            <a:endParaRPr lang="en-US"/>
          </a:p>
        </p:txBody>
      </p:sp>
    </p:spTree>
    <p:extLst>
      <p:ext uri="{BB962C8B-B14F-4D97-AF65-F5344CB8AC3E}">
        <p14:creationId xmlns:p14="http://schemas.microsoft.com/office/powerpoint/2010/main" val="4284986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9AEDF0-42AF-C646-9B11-581AD99B4CC9}" type="datetimeFigureOut">
              <a:rPr lang="en-US" smtClean="0"/>
              <a:t>10/22/13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FCBC6E-B71B-4A44-A6DB-556A38B2CB41}" type="slidenum">
              <a:rPr lang="en-US" smtClean="0"/>
              <a:t>‹#›</a:t>
            </a:fld>
            <a:endParaRPr lang="en-US"/>
          </a:p>
        </p:txBody>
      </p:sp>
    </p:spTree>
    <p:extLst>
      <p:ext uri="{BB962C8B-B14F-4D97-AF65-F5344CB8AC3E}">
        <p14:creationId xmlns:p14="http://schemas.microsoft.com/office/powerpoint/2010/main" val="371795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9AEDF0-42AF-C646-9B11-581AD99B4CC9}" type="datetimeFigureOut">
              <a:rPr lang="en-US" smtClean="0"/>
              <a:t>10/22/13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FCBC6E-B71B-4A44-A6DB-556A38B2CB41}" type="slidenum">
              <a:rPr lang="en-US" smtClean="0"/>
              <a:t>‹#›</a:t>
            </a:fld>
            <a:endParaRPr lang="en-US"/>
          </a:p>
        </p:txBody>
      </p:sp>
    </p:spTree>
    <p:extLst>
      <p:ext uri="{BB962C8B-B14F-4D97-AF65-F5344CB8AC3E}">
        <p14:creationId xmlns:p14="http://schemas.microsoft.com/office/powerpoint/2010/main" val="2608334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9AEDF0-42AF-C646-9B11-581AD99B4CC9}" type="datetimeFigureOut">
              <a:rPr lang="en-US" smtClean="0"/>
              <a:t>10/22/13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FCBC6E-B71B-4A44-A6DB-556A38B2CB41}" type="slidenum">
              <a:rPr lang="en-US" smtClean="0"/>
              <a:t>‹#›</a:t>
            </a:fld>
            <a:endParaRPr lang="en-US"/>
          </a:p>
        </p:txBody>
      </p:sp>
    </p:spTree>
    <p:extLst>
      <p:ext uri="{BB962C8B-B14F-4D97-AF65-F5344CB8AC3E}">
        <p14:creationId xmlns:p14="http://schemas.microsoft.com/office/powerpoint/2010/main" val="1061486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9AEDF0-42AF-C646-9B11-581AD99B4CC9}" type="datetimeFigureOut">
              <a:rPr lang="en-US" smtClean="0"/>
              <a:t>10/22/13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FCBC6E-B71B-4A44-A6DB-556A38B2CB41}" type="slidenum">
              <a:rPr lang="en-US" smtClean="0"/>
              <a:t>‹#›</a:t>
            </a:fld>
            <a:endParaRPr lang="en-US"/>
          </a:p>
        </p:txBody>
      </p:sp>
    </p:spTree>
    <p:extLst>
      <p:ext uri="{BB962C8B-B14F-4D97-AF65-F5344CB8AC3E}">
        <p14:creationId xmlns:p14="http://schemas.microsoft.com/office/powerpoint/2010/main" val="1644845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9AEDF0-42AF-C646-9B11-581AD99B4CC9}" type="datetimeFigureOut">
              <a:rPr lang="en-US" smtClean="0"/>
              <a:t>10/22/13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FCBC6E-B71B-4A44-A6DB-556A38B2CB41}" type="slidenum">
              <a:rPr lang="en-US" smtClean="0"/>
              <a:t>‹#›</a:t>
            </a:fld>
            <a:endParaRPr lang="en-US"/>
          </a:p>
        </p:txBody>
      </p:sp>
    </p:spTree>
    <p:extLst>
      <p:ext uri="{BB962C8B-B14F-4D97-AF65-F5344CB8AC3E}">
        <p14:creationId xmlns:p14="http://schemas.microsoft.com/office/powerpoint/2010/main" val="1587636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9AEDF0-42AF-C646-9B11-581AD99B4CC9}" type="datetimeFigureOut">
              <a:rPr lang="en-US" smtClean="0"/>
              <a:t>10/22/13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FCBC6E-B71B-4A44-A6DB-556A38B2CB41}" type="slidenum">
              <a:rPr lang="en-US" smtClean="0"/>
              <a:t>‹#›</a:t>
            </a:fld>
            <a:endParaRPr lang="en-US"/>
          </a:p>
        </p:txBody>
      </p:sp>
    </p:spTree>
    <p:extLst>
      <p:ext uri="{BB962C8B-B14F-4D97-AF65-F5344CB8AC3E}">
        <p14:creationId xmlns:p14="http://schemas.microsoft.com/office/powerpoint/2010/main" val="1413588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9AEDF0-42AF-C646-9B11-581AD99B4CC9}" type="datetimeFigureOut">
              <a:rPr lang="en-US" smtClean="0"/>
              <a:t>10/22/13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FCBC6E-B71B-4A44-A6DB-556A38B2CB41}" type="slidenum">
              <a:rPr lang="en-US" smtClean="0"/>
              <a:t>‹#›</a:t>
            </a:fld>
            <a:endParaRPr lang="en-US"/>
          </a:p>
        </p:txBody>
      </p:sp>
    </p:spTree>
    <p:extLst>
      <p:ext uri="{BB962C8B-B14F-4D97-AF65-F5344CB8AC3E}">
        <p14:creationId xmlns:p14="http://schemas.microsoft.com/office/powerpoint/2010/main" val="2812844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 Id="rId3" Type="http://schemas.openxmlformats.org/officeDocument/2006/relationships/image" Target="../media/image3.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Slicer QIICR</a:t>
            </a:r>
            <a:br>
              <a:rPr lang="en-US" dirty="0" smtClean="0"/>
            </a:br>
            <a:r>
              <a:rPr lang="en-US" dirty="0" smtClean="0"/>
              <a:t>The Relevant Parts of DICOM</a:t>
            </a:r>
            <a:endParaRPr lang="en-US" dirty="0"/>
          </a:p>
        </p:txBody>
      </p:sp>
      <p:sp>
        <p:nvSpPr>
          <p:cNvPr id="3" name="Subtitle 2"/>
          <p:cNvSpPr>
            <a:spLocks noGrp="1"/>
          </p:cNvSpPr>
          <p:nvPr>
            <p:ph type="subTitle" idx="1"/>
          </p:nvPr>
        </p:nvSpPr>
        <p:spPr/>
        <p:txBody>
          <a:bodyPr/>
          <a:lstStyle/>
          <a:p>
            <a:r>
              <a:rPr lang="en-US" dirty="0" smtClean="0"/>
              <a:t>David Clunie</a:t>
            </a:r>
          </a:p>
          <a:p>
            <a:r>
              <a:rPr lang="en-US" dirty="0" err="1" smtClean="0"/>
              <a:t>PixelMed</a:t>
            </a:r>
            <a:r>
              <a:rPr lang="en-US" dirty="0" smtClean="0"/>
              <a:t> Publishing</a:t>
            </a:r>
            <a:endParaRPr lang="en-US" dirty="0"/>
          </a:p>
        </p:txBody>
      </p:sp>
    </p:spTree>
    <p:extLst>
      <p:ext uri="{BB962C8B-B14F-4D97-AF65-F5344CB8AC3E}">
        <p14:creationId xmlns:p14="http://schemas.microsoft.com/office/powerpoint/2010/main" val="144444456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DICOM for Imaging in General</a:t>
            </a:r>
            <a:endParaRPr lang="en-US" dirty="0"/>
          </a:p>
        </p:txBody>
      </p:sp>
      <p:sp>
        <p:nvSpPr>
          <p:cNvPr id="3" name="Content Placeholder 2"/>
          <p:cNvSpPr>
            <a:spLocks noGrp="1"/>
          </p:cNvSpPr>
          <p:nvPr>
            <p:ph idx="1"/>
          </p:nvPr>
        </p:nvSpPr>
        <p:spPr/>
        <p:txBody>
          <a:bodyPr/>
          <a:lstStyle/>
          <a:p>
            <a:r>
              <a:rPr lang="en-US" dirty="0" smtClean="0"/>
              <a:t>Slicer supports import sets of slices</a:t>
            </a:r>
          </a:p>
          <a:p>
            <a:r>
              <a:rPr lang="en-US" dirty="0" smtClean="0"/>
              <a:t>“</a:t>
            </a:r>
            <a:r>
              <a:rPr lang="en-US" i="1" dirty="0" smtClean="0"/>
              <a:t>map from acquisition data organization into volume representation</a:t>
            </a:r>
            <a:r>
              <a:rPr lang="en-US" dirty="0" smtClean="0"/>
              <a:t>” [Slicer wiki]</a:t>
            </a:r>
          </a:p>
          <a:p>
            <a:r>
              <a:rPr lang="en-US" dirty="0" smtClean="0"/>
              <a:t>Slicer cannot export back to DICOM</a:t>
            </a:r>
          </a:p>
          <a:p>
            <a:r>
              <a:rPr lang="en-US" dirty="0" smtClean="0"/>
              <a:t>Import supports only single-frame (legacy) rather than “enhanced multi-frame” DICOM CT and MR objects</a:t>
            </a:r>
          </a:p>
          <a:p>
            <a:r>
              <a:rPr lang="en-US" dirty="0" smtClean="0">
                <a:solidFill>
                  <a:srgbClr val="FF0000"/>
                </a:solidFill>
              </a:rPr>
              <a:t>Extend slicer to import DICOM </a:t>
            </a:r>
            <a:r>
              <a:rPr lang="en-US" dirty="0" err="1" smtClean="0">
                <a:solidFill>
                  <a:srgbClr val="FF0000"/>
                </a:solidFill>
              </a:rPr>
              <a:t>Enh.MF</a:t>
            </a:r>
            <a:endParaRPr lang="en-US" dirty="0" smtClean="0">
              <a:solidFill>
                <a:srgbClr val="FF0000"/>
              </a:solidFill>
            </a:endParaRPr>
          </a:p>
          <a:p>
            <a:r>
              <a:rPr lang="en-US" dirty="0" smtClean="0">
                <a:solidFill>
                  <a:srgbClr val="FF0000"/>
                </a:solidFill>
              </a:rPr>
              <a:t>Extend slicer to export DICOM SF and </a:t>
            </a:r>
            <a:r>
              <a:rPr lang="en-US" dirty="0" err="1" smtClean="0">
                <a:solidFill>
                  <a:srgbClr val="FF0000"/>
                </a:solidFill>
              </a:rPr>
              <a:t>Enh.MF</a:t>
            </a:r>
            <a:endParaRPr lang="en-US" dirty="0" smtClean="0">
              <a:solidFill>
                <a:srgbClr val="FF0000"/>
              </a:solidFill>
            </a:endParaRPr>
          </a:p>
          <a:p>
            <a:endParaRPr lang="en-US" dirty="0"/>
          </a:p>
        </p:txBody>
      </p:sp>
    </p:spTree>
    <p:extLst>
      <p:ext uri="{BB962C8B-B14F-4D97-AF65-F5344CB8AC3E}">
        <p14:creationId xmlns:p14="http://schemas.microsoft.com/office/powerpoint/2010/main" val="190650557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Enhanced Multi-Frame</a:t>
            </a:r>
            <a:endParaRPr lang="en-US" dirty="0"/>
          </a:p>
        </p:txBody>
      </p:sp>
      <p:sp>
        <p:nvSpPr>
          <p:cNvPr id="3" name="Content Placeholder 2"/>
          <p:cNvSpPr>
            <a:spLocks noGrp="1"/>
          </p:cNvSpPr>
          <p:nvPr>
            <p:ph idx="1"/>
          </p:nvPr>
        </p:nvSpPr>
        <p:spPr/>
        <p:txBody>
          <a:bodyPr/>
          <a:lstStyle/>
          <a:p>
            <a:r>
              <a:rPr lang="en-US" sz="2800" dirty="0" smtClean="0"/>
              <a:t>More like NRRD (etc.) volume in one “file”</a:t>
            </a:r>
          </a:p>
          <a:p>
            <a:r>
              <a:rPr lang="en-US" sz="2800" dirty="0" smtClean="0"/>
              <a:t>All slices in single DICOM Instance</a:t>
            </a:r>
          </a:p>
          <a:p>
            <a:r>
              <a:rPr lang="en-US" sz="2800" dirty="0" smtClean="0"/>
              <a:t>“Vector” of attributes describing each frame</a:t>
            </a:r>
          </a:p>
          <a:p>
            <a:r>
              <a:rPr lang="en-US" sz="2800" dirty="0" smtClean="0"/>
              <a:t>Attributes grouped with similar siblings</a:t>
            </a:r>
          </a:p>
          <a:p>
            <a:pPr lvl="1"/>
            <a:r>
              <a:rPr lang="en-US" sz="2400" dirty="0" smtClean="0"/>
              <a:t>“functional groups”</a:t>
            </a:r>
          </a:p>
          <a:p>
            <a:r>
              <a:rPr lang="en-US" sz="2800" dirty="0" smtClean="0"/>
              <a:t>Itemized per-frame</a:t>
            </a:r>
          </a:p>
          <a:p>
            <a:pPr lvl="1"/>
            <a:r>
              <a:rPr lang="en-US" sz="2400" dirty="0" smtClean="0"/>
              <a:t>Per-Frame Functional Groups Sequence</a:t>
            </a:r>
          </a:p>
          <a:p>
            <a:pPr lvl="1"/>
            <a:r>
              <a:rPr lang="en-US" sz="2400" dirty="0"/>
              <a:t>s</a:t>
            </a:r>
            <a:r>
              <a:rPr lang="en-US" sz="2400" dirty="0" smtClean="0"/>
              <a:t>ame order as encoded frames in Pixel Data</a:t>
            </a:r>
          </a:p>
          <a:p>
            <a:r>
              <a:rPr lang="en-US" sz="2800" dirty="0" smtClean="0"/>
              <a:t>Commonality factored out</a:t>
            </a:r>
          </a:p>
          <a:p>
            <a:pPr lvl="1"/>
            <a:r>
              <a:rPr lang="en-US" sz="2400" dirty="0" smtClean="0"/>
              <a:t>Shared Functional Groups Sequence</a:t>
            </a:r>
            <a:endParaRPr lang="en-US" dirty="0"/>
          </a:p>
        </p:txBody>
      </p:sp>
    </p:spTree>
    <p:extLst>
      <p:ext uri="{BB962C8B-B14F-4D97-AF65-F5344CB8AC3E}">
        <p14:creationId xmlns:p14="http://schemas.microsoft.com/office/powerpoint/2010/main" val="318607248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ChangeArrowheads="1"/>
          </p:cNvSpPr>
          <p:nvPr/>
        </p:nvSpPr>
        <p:spPr bwMode="auto">
          <a:xfrm>
            <a:off x="2606675" y="6083300"/>
            <a:ext cx="1460500" cy="368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7155" name="Text Box 3"/>
          <p:cNvSpPr txBox="1">
            <a:spLocks noChangeArrowheads="1"/>
          </p:cNvSpPr>
          <p:nvPr/>
        </p:nvSpPr>
        <p:spPr bwMode="auto">
          <a:xfrm>
            <a:off x="4189413" y="5581650"/>
            <a:ext cx="2203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atin typeface="Helvetica" charset="0"/>
              </a:rPr>
              <a:t>Per-frame attributes</a:t>
            </a:r>
            <a:endParaRPr lang="en-US" sz="2400">
              <a:latin typeface="Times" charset="0"/>
            </a:endParaRPr>
          </a:p>
        </p:txBody>
      </p:sp>
      <p:sp>
        <p:nvSpPr>
          <p:cNvPr id="177156" name="Text Box 4"/>
          <p:cNvSpPr txBox="1">
            <a:spLocks noChangeArrowheads="1"/>
          </p:cNvSpPr>
          <p:nvPr/>
        </p:nvSpPr>
        <p:spPr bwMode="auto">
          <a:xfrm>
            <a:off x="4210050" y="6054725"/>
            <a:ext cx="1187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atin typeface="Helvetica" charset="0"/>
              </a:rPr>
              <a:t>Pixel data</a:t>
            </a:r>
            <a:endParaRPr lang="en-US" sz="2400">
              <a:latin typeface="Times" charset="0"/>
            </a:endParaRPr>
          </a:p>
        </p:txBody>
      </p:sp>
      <p:sp>
        <p:nvSpPr>
          <p:cNvPr id="177157" name="Line 5"/>
          <p:cNvSpPr>
            <a:spLocks noChangeShapeType="1"/>
          </p:cNvSpPr>
          <p:nvPr/>
        </p:nvSpPr>
        <p:spPr bwMode="auto">
          <a:xfrm>
            <a:off x="827088" y="4795838"/>
            <a:ext cx="7596187" cy="0"/>
          </a:xfrm>
          <a:prstGeom prst="line">
            <a:avLst/>
          </a:prstGeom>
          <a:noFill/>
          <a:ln w="762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7158" name="Rectangle 6"/>
          <p:cNvSpPr>
            <a:spLocks noChangeArrowheads="1"/>
          </p:cNvSpPr>
          <p:nvPr/>
        </p:nvSpPr>
        <p:spPr bwMode="auto">
          <a:xfrm>
            <a:off x="3773488" y="5060950"/>
            <a:ext cx="307975" cy="3683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7159" name="Text Box 7"/>
          <p:cNvSpPr txBox="1">
            <a:spLocks noChangeArrowheads="1"/>
          </p:cNvSpPr>
          <p:nvPr/>
        </p:nvSpPr>
        <p:spPr bwMode="auto">
          <a:xfrm>
            <a:off x="4211638" y="5076825"/>
            <a:ext cx="1925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atin typeface="Helvetica" charset="0"/>
              </a:rPr>
              <a:t>Shared attributes</a:t>
            </a:r>
            <a:endParaRPr lang="en-US" sz="2400">
              <a:latin typeface="Times" charset="0"/>
            </a:endParaRPr>
          </a:p>
        </p:txBody>
      </p:sp>
      <p:sp>
        <p:nvSpPr>
          <p:cNvPr id="177160" name="Rectangle 8"/>
          <p:cNvSpPr>
            <a:spLocks noChangeArrowheads="1"/>
          </p:cNvSpPr>
          <p:nvPr/>
        </p:nvSpPr>
        <p:spPr bwMode="auto">
          <a:xfrm>
            <a:off x="3765550" y="5599113"/>
            <a:ext cx="287338" cy="368300"/>
          </a:xfrm>
          <a:prstGeom prst="rect">
            <a:avLst/>
          </a:prstGeom>
          <a:solidFill>
            <a:srgbClr val="CA20B2"/>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77161" name="Group 9"/>
          <p:cNvGrpSpPr>
            <a:grpSpLocks/>
          </p:cNvGrpSpPr>
          <p:nvPr/>
        </p:nvGrpSpPr>
        <p:grpSpPr bwMode="auto">
          <a:xfrm>
            <a:off x="493713" y="3640138"/>
            <a:ext cx="2022475" cy="369887"/>
            <a:chOff x="311" y="2293"/>
            <a:chExt cx="1274" cy="233"/>
          </a:xfrm>
        </p:grpSpPr>
        <p:sp>
          <p:nvSpPr>
            <p:cNvPr id="177162" name="Rectangle 10"/>
            <p:cNvSpPr>
              <a:spLocks noChangeArrowheads="1"/>
            </p:cNvSpPr>
            <p:nvPr/>
          </p:nvSpPr>
          <p:spPr bwMode="auto">
            <a:xfrm>
              <a:off x="311" y="2294"/>
              <a:ext cx="173" cy="232"/>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7163" name="Rectangle 11"/>
            <p:cNvSpPr>
              <a:spLocks noChangeArrowheads="1"/>
            </p:cNvSpPr>
            <p:nvPr/>
          </p:nvSpPr>
          <p:spPr bwMode="auto">
            <a:xfrm>
              <a:off x="665" y="2293"/>
              <a:ext cx="920" cy="23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7164" name="Rectangle 12"/>
            <p:cNvSpPr>
              <a:spLocks noChangeArrowheads="1"/>
            </p:cNvSpPr>
            <p:nvPr/>
          </p:nvSpPr>
          <p:spPr bwMode="auto">
            <a:xfrm>
              <a:off x="484" y="2294"/>
              <a:ext cx="181" cy="232"/>
            </a:xfrm>
            <a:prstGeom prst="rect">
              <a:avLst/>
            </a:prstGeom>
            <a:solidFill>
              <a:srgbClr val="CA20B2"/>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77165" name="Group 13"/>
          <p:cNvGrpSpPr>
            <a:grpSpLocks/>
          </p:cNvGrpSpPr>
          <p:nvPr/>
        </p:nvGrpSpPr>
        <p:grpSpPr bwMode="auto">
          <a:xfrm>
            <a:off x="2779713" y="3640138"/>
            <a:ext cx="2022475" cy="369887"/>
            <a:chOff x="311" y="2293"/>
            <a:chExt cx="1274" cy="233"/>
          </a:xfrm>
        </p:grpSpPr>
        <p:sp>
          <p:nvSpPr>
            <p:cNvPr id="177166" name="Rectangle 14"/>
            <p:cNvSpPr>
              <a:spLocks noChangeArrowheads="1"/>
            </p:cNvSpPr>
            <p:nvPr/>
          </p:nvSpPr>
          <p:spPr bwMode="auto">
            <a:xfrm>
              <a:off x="311" y="2294"/>
              <a:ext cx="173" cy="232"/>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7167" name="Rectangle 15"/>
            <p:cNvSpPr>
              <a:spLocks noChangeArrowheads="1"/>
            </p:cNvSpPr>
            <p:nvPr/>
          </p:nvSpPr>
          <p:spPr bwMode="auto">
            <a:xfrm>
              <a:off x="665" y="2293"/>
              <a:ext cx="920" cy="23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7168" name="Rectangle 16"/>
            <p:cNvSpPr>
              <a:spLocks noChangeArrowheads="1"/>
            </p:cNvSpPr>
            <p:nvPr/>
          </p:nvSpPr>
          <p:spPr bwMode="auto">
            <a:xfrm>
              <a:off x="484" y="2294"/>
              <a:ext cx="181" cy="232"/>
            </a:xfrm>
            <a:prstGeom prst="rect">
              <a:avLst/>
            </a:prstGeom>
            <a:solidFill>
              <a:srgbClr val="CA20B2"/>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77169" name="Group 17"/>
          <p:cNvGrpSpPr>
            <a:grpSpLocks/>
          </p:cNvGrpSpPr>
          <p:nvPr/>
        </p:nvGrpSpPr>
        <p:grpSpPr bwMode="auto">
          <a:xfrm>
            <a:off x="6665913" y="3640138"/>
            <a:ext cx="2022475" cy="369887"/>
            <a:chOff x="311" y="2293"/>
            <a:chExt cx="1274" cy="233"/>
          </a:xfrm>
        </p:grpSpPr>
        <p:sp>
          <p:nvSpPr>
            <p:cNvPr id="177170" name="Rectangle 18"/>
            <p:cNvSpPr>
              <a:spLocks noChangeArrowheads="1"/>
            </p:cNvSpPr>
            <p:nvPr/>
          </p:nvSpPr>
          <p:spPr bwMode="auto">
            <a:xfrm>
              <a:off x="311" y="2294"/>
              <a:ext cx="173" cy="232"/>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7171" name="Rectangle 19"/>
            <p:cNvSpPr>
              <a:spLocks noChangeArrowheads="1"/>
            </p:cNvSpPr>
            <p:nvPr/>
          </p:nvSpPr>
          <p:spPr bwMode="auto">
            <a:xfrm>
              <a:off x="665" y="2293"/>
              <a:ext cx="920" cy="23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7172" name="Rectangle 20"/>
            <p:cNvSpPr>
              <a:spLocks noChangeArrowheads="1"/>
            </p:cNvSpPr>
            <p:nvPr/>
          </p:nvSpPr>
          <p:spPr bwMode="auto">
            <a:xfrm>
              <a:off x="484" y="2294"/>
              <a:ext cx="181" cy="232"/>
            </a:xfrm>
            <a:prstGeom prst="rect">
              <a:avLst/>
            </a:prstGeom>
            <a:solidFill>
              <a:srgbClr val="CA20B2"/>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77173" name="Group 21"/>
          <p:cNvGrpSpPr>
            <a:grpSpLocks/>
          </p:cNvGrpSpPr>
          <p:nvPr/>
        </p:nvGrpSpPr>
        <p:grpSpPr bwMode="auto">
          <a:xfrm>
            <a:off x="5499100" y="3759200"/>
            <a:ext cx="444500" cy="139700"/>
            <a:chOff x="3304" y="2400"/>
            <a:chExt cx="280" cy="88"/>
          </a:xfrm>
        </p:grpSpPr>
        <p:sp>
          <p:nvSpPr>
            <p:cNvPr id="177174" name="Oval 22"/>
            <p:cNvSpPr>
              <a:spLocks noChangeArrowheads="1"/>
            </p:cNvSpPr>
            <p:nvPr/>
          </p:nvSpPr>
          <p:spPr bwMode="auto">
            <a:xfrm>
              <a:off x="3304" y="2400"/>
              <a:ext cx="88" cy="88"/>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7175" name="Oval 23"/>
            <p:cNvSpPr>
              <a:spLocks noChangeArrowheads="1"/>
            </p:cNvSpPr>
            <p:nvPr/>
          </p:nvSpPr>
          <p:spPr bwMode="auto">
            <a:xfrm>
              <a:off x="3400" y="2400"/>
              <a:ext cx="88" cy="88"/>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7176" name="Oval 24"/>
            <p:cNvSpPr>
              <a:spLocks noChangeArrowheads="1"/>
            </p:cNvSpPr>
            <p:nvPr/>
          </p:nvSpPr>
          <p:spPr bwMode="auto">
            <a:xfrm>
              <a:off x="3496" y="2400"/>
              <a:ext cx="88" cy="88"/>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77177" name="Rectangle 25"/>
          <p:cNvSpPr>
            <a:spLocks noChangeArrowheads="1"/>
          </p:cNvSpPr>
          <p:nvPr/>
        </p:nvSpPr>
        <p:spPr bwMode="auto">
          <a:xfrm>
            <a:off x="430213" y="1597025"/>
            <a:ext cx="250825" cy="3683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7178" name="Rectangle 26"/>
          <p:cNvSpPr>
            <a:spLocks noChangeArrowheads="1"/>
          </p:cNvSpPr>
          <p:nvPr/>
        </p:nvSpPr>
        <p:spPr bwMode="auto">
          <a:xfrm>
            <a:off x="1949450" y="1595438"/>
            <a:ext cx="6688138" cy="368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7179" name="Rectangle 27"/>
          <p:cNvSpPr>
            <a:spLocks noChangeArrowheads="1"/>
          </p:cNvSpPr>
          <p:nvPr/>
        </p:nvSpPr>
        <p:spPr bwMode="auto">
          <a:xfrm>
            <a:off x="681038" y="1597025"/>
            <a:ext cx="1268412" cy="368300"/>
          </a:xfrm>
          <a:prstGeom prst="rect">
            <a:avLst/>
          </a:prstGeom>
          <a:solidFill>
            <a:srgbClr val="CA20B2"/>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cxnSp>
        <p:nvCxnSpPr>
          <p:cNvPr id="177180" name="AutoShape 28"/>
          <p:cNvCxnSpPr>
            <a:cxnSpLocks noChangeShapeType="1"/>
            <a:stCxn id="177162" idx="0"/>
            <a:endCxn id="177177" idx="2"/>
          </p:cNvCxnSpPr>
          <p:nvPr/>
        </p:nvCxnSpPr>
        <p:spPr bwMode="auto">
          <a:xfrm flipH="1" flipV="1">
            <a:off x="555625" y="1965325"/>
            <a:ext cx="76200" cy="167640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77181" name="AutoShape 29"/>
          <p:cNvCxnSpPr>
            <a:cxnSpLocks noChangeShapeType="1"/>
            <a:stCxn id="177164" idx="0"/>
            <a:endCxn id="177179" idx="2"/>
          </p:cNvCxnSpPr>
          <p:nvPr/>
        </p:nvCxnSpPr>
        <p:spPr bwMode="auto">
          <a:xfrm flipV="1">
            <a:off x="912813" y="1965325"/>
            <a:ext cx="403225" cy="167640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77182" name="AutoShape 30"/>
          <p:cNvCxnSpPr>
            <a:cxnSpLocks noChangeShapeType="1"/>
            <a:stCxn id="177163" idx="0"/>
            <a:endCxn id="177178" idx="2"/>
          </p:cNvCxnSpPr>
          <p:nvPr/>
        </p:nvCxnSpPr>
        <p:spPr bwMode="auto">
          <a:xfrm flipV="1">
            <a:off x="1785938" y="1963738"/>
            <a:ext cx="3508375" cy="167640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77183" name="AutoShape 31"/>
          <p:cNvCxnSpPr>
            <a:cxnSpLocks noChangeShapeType="1"/>
            <a:stCxn id="177168" idx="0"/>
            <a:endCxn id="177179" idx="2"/>
          </p:cNvCxnSpPr>
          <p:nvPr/>
        </p:nvCxnSpPr>
        <p:spPr bwMode="auto">
          <a:xfrm flipH="1" flipV="1">
            <a:off x="1316038" y="1965325"/>
            <a:ext cx="1882775" cy="167640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77184" name="AutoShape 32"/>
          <p:cNvCxnSpPr>
            <a:cxnSpLocks noChangeShapeType="1"/>
            <a:stCxn id="177172" idx="0"/>
            <a:endCxn id="177179" idx="2"/>
          </p:cNvCxnSpPr>
          <p:nvPr/>
        </p:nvCxnSpPr>
        <p:spPr bwMode="auto">
          <a:xfrm flipH="1" flipV="1">
            <a:off x="1316038" y="1965325"/>
            <a:ext cx="5768975" cy="167640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77185" name="AutoShape 33"/>
          <p:cNvCxnSpPr>
            <a:cxnSpLocks noChangeShapeType="1"/>
            <a:stCxn id="177167" idx="0"/>
            <a:endCxn id="177178" idx="2"/>
          </p:cNvCxnSpPr>
          <p:nvPr/>
        </p:nvCxnSpPr>
        <p:spPr bwMode="auto">
          <a:xfrm flipV="1">
            <a:off x="4071938" y="1963738"/>
            <a:ext cx="1222375" cy="167640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77186" name="AutoShape 34"/>
          <p:cNvCxnSpPr>
            <a:cxnSpLocks noChangeShapeType="1"/>
            <a:stCxn id="177171" idx="0"/>
            <a:endCxn id="177178" idx="2"/>
          </p:cNvCxnSpPr>
          <p:nvPr/>
        </p:nvCxnSpPr>
        <p:spPr bwMode="auto">
          <a:xfrm flipH="1" flipV="1">
            <a:off x="5294313" y="1963738"/>
            <a:ext cx="2663825" cy="167640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77187" name="Rectangle 35"/>
          <p:cNvSpPr>
            <a:spLocks noGrp="1" noChangeArrowheads="1"/>
          </p:cNvSpPr>
          <p:nvPr>
            <p:ph type="title"/>
          </p:nvPr>
        </p:nvSpPr>
        <p:spPr/>
        <p:txBody>
          <a:bodyPr/>
          <a:lstStyle/>
          <a:p>
            <a:r>
              <a:rPr lang="en-US"/>
              <a:t>Multi-frame Functional Groups</a:t>
            </a:r>
            <a:br>
              <a:rPr lang="en-US"/>
            </a:br>
            <a:endParaRPr lang="en-US"/>
          </a:p>
        </p:txBody>
      </p:sp>
    </p:spTree>
    <p:extLst>
      <p:ext uri="{BB962C8B-B14F-4D97-AF65-F5344CB8AC3E}">
        <p14:creationId xmlns:p14="http://schemas.microsoft.com/office/powerpoint/2010/main" val="29076284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Slicer &amp; DICOM Import/Export</a:t>
            </a:r>
            <a:endParaRPr lang="en-US" dirty="0"/>
          </a:p>
        </p:txBody>
      </p:sp>
      <p:sp>
        <p:nvSpPr>
          <p:cNvPr id="3" name="Content Placeholder 2"/>
          <p:cNvSpPr>
            <a:spLocks noGrp="1"/>
          </p:cNvSpPr>
          <p:nvPr>
            <p:ph idx="1"/>
          </p:nvPr>
        </p:nvSpPr>
        <p:spPr/>
        <p:txBody>
          <a:bodyPr/>
          <a:lstStyle/>
          <a:p>
            <a:r>
              <a:rPr lang="en-US" dirty="0" smtClean="0"/>
              <a:t>Map geometry and acquisition timing</a:t>
            </a:r>
          </a:p>
          <a:p>
            <a:r>
              <a:rPr lang="en-US" dirty="0" smtClean="0"/>
              <a:t>Internal Slicer representation</a:t>
            </a:r>
          </a:p>
          <a:p>
            <a:r>
              <a:rPr lang="en-US" dirty="0" smtClean="0"/>
              <a:t>External DICOM SF and </a:t>
            </a:r>
            <a:r>
              <a:rPr lang="en-US" dirty="0" err="1" smtClean="0"/>
              <a:t>Enh.MF</a:t>
            </a:r>
            <a:r>
              <a:rPr lang="en-US" dirty="0" smtClean="0"/>
              <a:t> modes</a:t>
            </a:r>
          </a:p>
          <a:p>
            <a:r>
              <a:rPr lang="en-US" dirty="0" smtClean="0"/>
              <a:t>+/- DICOM Stacks (helpful, easy)</a:t>
            </a:r>
          </a:p>
          <a:p>
            <a:r>
              <a:rPr lang="en-US" dirty="0" smtClean="0"/>
              <a:t>+/- DICOM Dimensions (required for SEGs)</a:t>
            </a:r>
          </a:p>
          <a:p>
            <a:r>
              <a:rPr lang="en-US" dirty="0" smtClean="0"/>
              <a:t>Single 3D </a:t>
            </a:r>
            <a:r>
              <a:rPr lang="en-US" dirty="0" smtClean="0"/>
              <a:t>volume</a:t>
            </a:r>
            <a:endParaRPr lang="en-US" dirty="0" smtClean="0"/>
          </a:p>
          <a:p>
            <a:r>
              <a:rPr lang="en-US" dirty="0" smtClean="0"/>
              <a:t>4D </a:t>
            </a:r>
            <a:r>
              <a:rPr lang="en-US" dirty="0" smtClean="0"/>
              <a:t>volumes</a:t>
            </a:r>
          </a:p>
          <a:p>
            <a:r>
              <a:rPr lang="en-US" dirty="0" smtClean="0"/>
              <a:t>Round</a:t>
            </a:r>
            <a:r>
              <a:rPr lang="en-US" dirty="0" smtClean="0"/>
              <a:t>-trip fidelity if same Frame of Reference</a:t>
            </a:r>
            <a:endParaRPr lang="en-US" dirty="0"/>
          </a:p>
        </p:txBody>
      </p:sp>
    </p:spTree>
    <p:extLst>
      <p:ext uri="{BB962C8B-B14F-4D97-AF65-F5344CB8AC3E}">
        <p14:creationId xmlns:p14="http://schemas.microsoft.com/office/powerpoint/2010/main" val="124494748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Slicer &amp; DICOM Import/Export</a:t>
            </a:r>
            <a:endParaRPr lang="en-US" dirty="0"/>
          </a:p>
        </p:txBody>
      </p:sp>
      <p:sp>
        <p:nvSpPr>
          <p:cNvPr id="3" name="Content Placeholder 2"/>
          <p:cNvSpPr>
            <a:spLocks noGrp="1"/>
          </p:cNvSpPr>
          <p:nvPr>
            <p:ph idx="1"/>
          </p:nvPr>
        </p:nvSpPr>
        <p:spPr/>
        <p:txBody>
          <a:bodyPr/>
          <a:lstStyle/>
          <a:p>
            <a:r>
              <a:rPr lang="en-US" dirty="0" smtClean="0"/>
              <a:t>Map geometry and acquisition timing</a:t>
            </a:r>
          </a:p>
          <a:p>
            <a:r>
              <a:rPr lang="en-US" dirty="0" smtClean="0"/>
              <a:t>Internal Slicer representation</a:t>
            </a:r>
          </a:p>
          <a:p>
            <a:r>
              <a:rPr lang="en-US" dirty="0" smtClean="0"/>
              <a:t>External DICOM SF and </a:t>
            </a:r>
            <a:r>
              <a:rPr lang="en-US" dirty="0" err="1" smtClean="0"/>
              <a:t>Enh.MF</a:t>
            </a:r>
            <a:r>
              <a:rPr lang="en-US" dirty="0" smtClean="0"/>
              <a:t> modes</a:t>
            </a:r>
          </a:p>
          <a:p>
            <a:r>
              <a:rPr lang="en-US" dirty="0" smtClean="0"/>
              <a:t>+/- DICOM Stacks (helpful, easy)</a:t>
            </a:r>
          </a:p>
          <a:p>
            <a:r>
              <a:rPr lang="en-US" dirty="0" smtClean="0"/>
              <a:t>+/- DICOM Dimensions (required for SEGs)</a:t>
            </a:r>
          </a:p>
          <a:p>
            <a:r>
              <a:rPr lang="en-US" dirty="0" smtClean="0"/>
              <a:t>Single 3D volume</a:t>
            </a:r>
            <a:r>
              <a:rPr lang="en-US" dirty="0" smtClean="0">
                <a:solidFill>
                  <a:srgbClr val="FF0000"/>
                </a:solidFill>
              </a:rPr>
              <a:t> </a:t>
            </a:r>
            <a:r>
              <a:rPr lang="en-US" dirty="0" smtClean="0">
                <a:solidFill>
                  <a:srgbClr val="FF0000"/>
                </a:solidFill>
              </a:rPr>
              <a:t>– definitely in Slicer</a:t>
            </a:r>
            <a:endParaRPr lang="en-US" dirty="0" smtClean="0">
              <a:solidFill>
                <a:srgbClr val="FF0000"/>
              </a:solidFill>
            </a:endParaRPr>
          </a:p>
          <a:p>
            <a:r>
              <a:rPr lang="en-US" dirty="0" smtClean="0"/>
              <a:t>4D volumes</a:t>
            </a:r>
            <a:r>
              <a:rPr lang="en-US" dirty="0" smtClean="0">
                <a:solidFill>
                  <a:srgbClr val="FF0000"/>
                </a:solidFill>
              </a:rPr>
              <a:t> – needed for perfusion (DCE-MR)</a:t>
            </a:r>
          </a:p>
          <a:p>
            <a:r>
              <a:rPr lang="en-US" dirty="0" smtClean="0"/>
              <a:t>Round-trip fidelity if same Frame of Reference</a:t>
            </a:r>
            <a:endParaRPr lang="en-US" dirty="0"/>
          </a:p>
        </p:txBody>
      </p:sp>
    </p:spTree>
    <p:extLst>
      <p:ext uri="{BB962C8B-B14F-4D97-AF65-F5344CB8AC3E}">
        <p14:creationId xmlns:p14="http://schemas.microsoft.com/office/powerpoint/2010/main" val="5658642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DICOM for Longitudinal Imaging</a:t>
            </a:r>
            <a:endParaRPr lang="en-US" dirty="0"/>
          </a:p>
        </p:txBody>
      </p:sp>
      <p:sp>
        <p:nvSpPr>
          <p:cNvPr id="3" name="Content Placeholder 2"/>
          <p:cNvSpPr>
            <a:spLocks noGrp="1"/>
          </p:cNvSpPr>
          <p:nvPr>
            <p:ph idx="1"/>
          </p:nvPr>
        </p:nvSpPr>
        <p:spPr/>
        <p:txBody>
          <a:bodyPr/>
          <a:lstStyle/>
          <a:p>
            <a:r>
              <a:rPr lang="en-US" dirty="0" smtClean="0"/>
              <a:t>Cross-procedure timing (year/month/day)</a:t>
            </a:r>
          </a:p>
          <a:p>
            <a:pPr lvl="1"/>
            <a:r>
              <a:rPr lang="en-US" dirty="0"/>
              <a:t>w</a:t>
            </a:r>
            <a:r>
              <a:rPr lang="en-US" dirty="0" smtClean="0"/>
              <a:t>ithin-procedure timing – contrast/radionuclide</a:t>
            </a:r>
          </a:p>
          <a:p>
            <a:r>
              <a:rPr lang="en-US" dirty="0" smtClean="0"/>
              <a:t>All existing </a:t>
            </a:r>
            <a:r>
              <a:rPr lang="en-US" dirty="0" smtClean="0"/>
              <a:t>DICOM image </a:t>
            </a:r>
            <a:r>
              <a:rPr lang="en-US" dirty="0" smtClean="0"/>
              <a:t>objects contain</a:t>
            </a:r>
          </a:p>
          <a:p>
            <a:pPr lvl="1"/>
            <a:r>
              <a:rPr lang="en-US" dirty="0"/>
              <a:t>d</a:t>
            </a:r>
            <a:r>
              <a:rPr lang="en-US" dirty="0" smtClean="0"/>
              <a:t>ates &amp; times (study/series/acquisition/content)</a:t>
            </a:r>
          </a:p>
          <a:p>
            <a:pPr lvl="1"/>
            <a:r>
              <a:rPr lang="en-US" dirty="0"/>
              <a:t>r</a:t>
            </a:r>
            <a:r>
              <a:rPr lang="en-US" dirty="0" smtClean="0"/>
              <a:t>eference to local or explicit time zone</a:t>
            </a:r>
          </a:p>
          <a:p>
            <a:r>
              <a:rPr lang="en-US" dirty="0" smtClean="0"/>
              <a:t>Possibility of </a:t>
            </a:r>
            <a:r>
              <a:rPr lang="en-US" dirty="0" smtClean="0"/>
              <a:t>named/ordinal </a:t>
            </a:r>
            <a:r>
              <a:rPr lang="en-US" dirty="0" smtClean="0"/>
              <a:t>time points</a:t>
            </a:r>
          </a:p>
          <a:p>
            <a:pPr lvl="1"/>
            <a:r>
              <a:rPr lang="en-US" dirty="0" smtClean="0"/>
              <a:t>Clinical Trials Modules (optional) (composite </a:t>
            </a:r>
            <a:r>
              <a:rPr lang="en-US" dirty="0" err="1" smtClean="0"/>
              <a:t>ctx</a:t>
            </a:r>
            <a:r>
              <a:rPr lang="en-US" dirty="0" smtClean="0"/>
              <a:t>.)</a:t>
            </a:r>
          </a:p>
          <a:p>
            <a:pPr lvl="1"/>
            <a:r>
              <a:rPr lang="en-US" dirty="0"/>
              <a:t>e</a:t>
            </a:r>
            <a:r>
              <a:rPr lang="en-US" dirty="0" smtClean="0"/>
              <a:t>sp. Clinical Trial Time Point</a:t>
            </a:r>
            <a:endParaRPr lang="en-US" dirty="0" smtClean="0">
              <a:solidFill>
                <a:srgbClr val="FF0000"/>
              </a:solidFill>
            </a:endParaRPr>
          </a:p>
          <a:p>
            <a:pPr lvl="1"/>
            <a:r>
              <a:rPr lang="en-US" dirty="0" smtClean="0">
                <a:solidFill>
                  <a:srgbClr val="000000"/>
                </a:solidFill>
              </a:rPr>
              <a:t>or could manage “out of band” (store elsewhere)</a:t>
            </a:r>
            <a:endParaRPr lang="en-US" dirty="0">
              <a:solidFill>
                <a:srgbClr val="000000"/>
              </a:solidFill>
            </a:endParaRPr>
          </a:p>
        </p:txBody>
      </p:sp>
    </p:spTree>
    <p:extLst>
      <p:ext uri="{BB962C8B-B14F-4D97-AF65-F5344CB8AC3E}">
        <p14:creationId xmlns:p14="http://schemas.microsoft.com/office/powerpoint/2010/main" val="70663574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DICOM for Longitudinal Imaging</a:t>
            </a:r>
            <a:endParaRPr lang="en-US" dirty="0"/>
          </a:p>
        </p:txBody>
      </p:sp>
      <p:sp>
        <p:nvSpPr>
          <p:cNvPr id="3" name="Content Placeholder 2"/>
          <p:cNvSpPr>
            <a:spLocks noGrp="1"/>
          </p:cNvSpPr>
          <p:nvPr>
            <p:ph idx="1"/>
          </p:nvPr>
        </p:nvSpPr>
        <p:spPr/>
        <p:txBody>
          <a:bodyPr/>
          <a:lstStyle/>
          <a:p>
            <a:r>
              <a:rPr lang="en-US" dirty="0" smtClean="0"/>
              <a:t>Cross-procedure timing (year/month/day)</a:t>
            </a:r>
          </a:p>
          <a:p>
            <a:pPr lvl="1"/>
            <a:r>
              <a:rPr lang="en-US" dirty="0"/>
              <a:t>w</a:t>
            </a:r>
            <a:r>
              <a:rPr lang="en-US" dirty="0" smtClean="0"/>
              <a:t>ithin-procedure timing – contrast/radionuclide</a:t>
            </a:r>
          </a:p>
          <a:p>
            <a:r>
              <a:rPr lang="en-US" dirty="0" smtClean="0"/>
              <a:t>All existing </a:t>
            </a:r>
            <a:r>
              <a:rPr lang="en-US" dirty="0" smtClean="0"/>
              <a:t>DICOM image </a:t>
            </a:r>
            <a:r>
              <a:rPr lang="en-US" dirty="0" smtClean="0"/>
              <a:t>objects contain</a:t>
            </a:r>
          </a:p>
          <a:p>
            <a:pPr lvl="1"/>
            <a:r>
              <a:rPr lang="en-US" dirty="0"/>
              <a:t>d</a:t>
            </a:r>
            <a:r>
              <a:rPr lang="en-US" dirty="0" smtClean="0"/>
              <a:t>ates &amp; times (study/series/acquisition/content)</a:t>
            </a:r>
          </a:p>
          <a:p>
            <a:pPr lvl="1"/>
            <a:r>
              <a:rPr lang="en-US" dirty="0"/>
              <a:t>r</a:t>
            </a:r>
            <a:r>
              <a:rPr lang="en-US" dirty="0" smtClean="0"/>
              <a:t>eference to local or explicit time zone</a:t>
            </a:r>
          </a:p>
          <a:p>
            <a:r>
              <a:rPr lang="en-US" dirty="0" smtClean="0"/>
              <a:t>Possibility of </a:t>
            </a:r>
            <a:r>
              <a:rPr lang="en-US" dirty="0" smtClean="0"/>
              <a:t>named/ordinal </a:t>
            </a:r>
            <a:r>
              <a:rPr lang="en-US" dirty="0" smtClean="0"/>
              <a:t>time points</a:t>
            </a:r>
          </a:p>
          <a:p>
            <a:pPr lvl="1"/>
            <a:r>
              <a:rPr lang="en-US" dirty="0" smtClean="0"/>
              <a:t>Clinical Trials Modules (optional) (composite </a:t>
            </a:r>
            <a:r>
              <a:rPr lang="en-US" dirty="0" err="1" smtClean="0"/>
              <a:t>ctx</a:t>
            </a:r>
            <a:r>
              <a:rPr lang="en-US" dirty="0" smtClean="0"/>
              <a:t>.)</a:t>
            </a:r>
          </a:p>
          <a:p>
            <a:pPr lvl="1"/>
            <a:r>
              <a:rPr lang="en-US" dirty="0"/>
              <a:t>e</a:t>
            </a:r>
            <a:r>
              <a:rPr lang="en-US" dirty="0" smtClean="0"/>
              <a:t>sp. Clinical Trial Time Point</a:t>
            </a:r>
            <a:r>
              <a:rPr lang="en-US" dirty="0" smtClean="0">
                <a:solidFill>
                  <a:srgbClr val="FF0000"/>
                </a:solidFill>
              </a:rPr>
              <a:t> – add to Slicer</a:t>
            </a:r>
          </a:p>
          <a:p>
            <a:pPr lvl="1"/>
            <a:r>
              <a:rPr lang="en-US" dirty="0">
                <a:solidFill>
                  <a:srgbClr val="000000"/>
                </a:solidFill>
              </a:rPr>
              <a:t>o</a:t>
            </a:r>
            <a:r>
              <a:rPr lang="en-US" dirty="0" smtClean="0">
                <a:solidFill>
                  <a:srgbClr val="000000"/>
                </a:solidFill>
              </a:rPr>
              <a:t>r could manage “out of band” (store elsewhere)</a:t>
            </a:r>
            <a:endParaRPr lang="en-US" dirty="0">
              <a:solidFill>
                <a:srgbClr val="000000"/>
              </a:solidFill>
            </a:endParaRPr>
          </a:p>
        </p:txBody>
      </p:sp>
    </p:spTree>
    <p:extLst>
      <p:ext uri="{BB962C8B-B14F-4D97-AF65-F5344CB8AC3E}">
        <p14:creationId xmlns:p14="http://schemas.microsoft.com/office/powerpoint/2010/main" val="76229521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DICOM for Derived Data</a:t>
            </a:r>
            <a:endParaRPr lang="en-US" dirty="0"/>
          </a:p>
        </p:txBody>
      </p:sp>
      <p:sp>
        <p:nvSpPr>
          <p:cNvPr id="3" name="Content Placeholder 2"/>
          <p:cNvSpPr>
            <a:spLocks noGrp="1"/>
          </p:cNvSpPr>
          <p:nvPr>
            <p:ph idx="1"/>
          </p:nvPr>
        </p:nvSpPr>
        <p:spPr/>
        <p:txBody>
          <a:bodyPr/>
          <a:lstStyle/>
          <a:p>
            <a:r>
              <a:rPr lang="en-US" dirty="0" smtClean="0"/>
              <a:t>Derived data that is image or image like</a:t>
            </a:r>
          </a:p>
          <a:p>
            <a:r>
              <a:rPr lang="en-US" dirty="0" smtClean="0"/>
              <a:t>Pixel (voxel) rather than ROI-based calculation</a:t>
            </a:r>
          </a:p>
          <a:p>
            <a:r>
              <a:rPr lang="en-US" dirty="0" smtClean="0"/>
              <a:t>Intermediate calculations on images</a:t>
            </a:r>
          </a:p>
          <a:p>
            <a:r>
              <a:rPr lang="en-US" dirty="0" smtClean="0"/>
              <a:t>“Parametric maps”</a:t>
            </a:r>
          </a:p>
          <a:p>
            <a:r>
              <a:rPr lang="en-US" dirty="0"/>
              <a:t>e</a:t>
            </a:r>
            <a:r>
              <a:rPr lang="en-US" dirty="0" smtClean="0"/>
              <a:t>.g., DCE-MR </a:t>
            </a:r>
            <a:r>
              <a:rPr lang="en-US" dirty="0" err="1" smtClean="0"/>
              <a:t>Ktrans</a:t>
            </a:r>
            <a:r>
              <a:rPr lang="en-US" dirty="0" smtClean="0"/>
              <a:t>, PET </a:t>
            </a:r>
            <a:r>
              <a:rPr lang="en-US" dirty="0" err="1" smtClean="0"/>
              <a:t>SUVbw</a:t>
            </a:r>
            <a:r>
              <a:rPr lang="en-US" dirty="0" smtClean="0"/>
              <a:t>, CT RCBV</a:t>
            </a:r>
          </a:p>
          <a:p>
            <a:r>
              <a:rPr lang="en-US" dirty="0" smtClean="0"/>
              <a:t>Each pixel (voxel) has real world meaning</a:t>
            </a:r>
          </a:p>
          <a:p>
            <a:pPr lvl="1"/>
            <a:r>
              <a:rPr lang="en-US" dirty="0" smtClean="0"/>
              <a:t>continuous value, dimensionless, physical units</a:t>
            </a:r>
          </a:p>
          <a:p>
            <a:r>
              <a:rPr lang="en-US" dirty="0" smtClean="0"/>
              <a:t>Representation – float or scaled integer?</a:t>
            </a:r>
          </a:p>
        </p:txBody>
      </p:sp>
    </p:spTree>
    <p:extLst>
      <p:ext uri="{BB962C8B-B14F-4D97-AF65-F5344CB8AC3E}">
        <p14:creationId xmlns:p14="http://schemas.microsoft.com/office/powerpoint/2010/main" val="312434622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DICOM for Parametric Maps</a:t>
            </a:r>
            <a:endParaRPr lang="en-US" dirty="0"/>
          </a:p>
        </p:txBody>
      </p:sp>
      <p:sp>
        <p:nvSpPr>
          <p:cNvPr id="3" name="Content Placeholder 2"/>
          <p:cNvSpPr>
            <a:spLocks noGrp="1"/>
          </p:cNvSpPr>
          <p:nvPr>
            <p:ph idx="1"/>
          </p:nvPr>
        </p:nvSpPr>
        <p:spPr/>
        <p:txBody>
          <a:bodyPr>
            <a:normAutofit/>
          </a:bodyPr>
          <a:lstStyle/>
          <a:p>
            <a:r>
              <a:rPr lang="en-US" sz="2800" dirty="0" smtClean="0"/>
              <a:t>Which IOD (SOP Class)?</a:t>
            </a:r>
          </a:p>
          <a:p>
            <a:pPr lvl="1"/>
            <a:r>
              <a:rPr lang="en-US" sz="2400" dirty="0" smtClean="0"/>
              <a:t>same as original modality (CT, MR)</a:t>
            </a:r>
          </a:p>
          <a:p>
            <a:pPr lvl="1"/>
            <a:r>
              <a:rPr lang="en-US" sz="2400" dirty="0"/>
              <a:t>s</a:t>
            </a:r>
            <a:r>
              <a:rPr lang="en-US" sz="2400" dirty="0" smtClean="0"/>
              <a:t>econdary capture</a:t>
            </a:r>
          </a:p>
          <a:p>
            <a:pPr lvl="1"/>
            <a:r>
              <a:rPr lang="en-US" sz="2400" dirty="0"/>
              <a:t>s</a:t>
            </a:r>
            <a:r>
              <a:rPr lang="en-US" sz="2400" dirty="0" smtClean="0"/>
              <a:t>omething new ? private, extend standard</a:t>
            </a:r>
          </a:p>
          <a:p>
            <a:pPr lvl="1"/>
            <a:r>
              <a:rPr lang="en-US" sz="2400" dirty="0"/>
              <a:t>c</a:t>
            </a:r>
            <a:r>
              <a:rPr lang="en-US" sz="2400" dirty="0" smtClean="0"/>
              <a:t>an be multi-frame rather than single frame</a:t>
            </a:r>
          </a:p>
          <a:p>
            <a:pPr lvl="1"/>
            <a:r>
              <a:rPr lang="en-US" sz="2400" dirty="0"/>
              <a:t>g</a:t>
            </a:r>
            <a:r>
              <a:rPr lang="en-US" sz="2400" dirty="0" smtClean="0"/>
              <a:t>ive user a choice (based on their tools)</a:t>
            </a:r>
          </a:p>
          <a:p>
            <a:r>
              <a:rPr lang="en-US" sz="2800" dirty="0" smtClean="0"/>
              <a:t>What encoding?</a:t>
            </a:r>
            <a:endParaRPr lang="en-US" sz="2800" dirty="0" smtClean="0">
              <a:solidFill>
                <a:srgbClr val="FF0000"/>
              </a:solidFill>
            </a:endParaRPr>
          </a:p>
          <a:p>
            <a:pPr lvl="1"/>
            <a:r>
              <a:rPr lang="en-US" sz="2400" dirty="0" smtClean="0"/>
              <a:t>scaled integers – everybody supports</a:t>
            </a:r>
          </a:p>
          <a:p>
            <a:pPr lvl="1"/>
            <a:r>
              <a:rPr lang="en-US" sz="2400" dirty="0" smtClean="0"/>
              <a:t>floating point – not yet standard; but can work</a:t>
            </a:r>
          </a:p>
          <a:p>
            <a:r>
              <a:rPr lang="en-US" sz="2800" dirty="0" smtClean="0"/>
              <a:t>Easy to make</a:t>
            </a:r>
          </a:p>
          <a:p>
            <a:pPr lvl="1"/>
            <a:r>
              <a:rPr lang="en-US" sz="2400" dirty="0"/>
              <a:t>i</a:t>
            </a:r>
            <a:r>
              <a:rPr lang="en-US" sz="2400" dirty="0" smtClean="0"/>
              <a:t>f geometry &amp; composite context available to propagate</a:t>
            </a:r>
          </a:p>
          <a:p>
            <a:endParaRPr lang="en-US" dirty="0"/>
          </a:p>
        </p:txBody>
      </p:sp>
    </p:spTree>
    <p:extLst>
      <p:ext uri="{BB962C8B-B14F-4D97-AF65-F5344CB8AC3E}">
        <p14:creationId xmlns:p14="http://schemas.microsoft.com/office/powerpoint/2010/main" val="339379634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DICOM for Parametric Maps</a:t>
            </a:r>
            <a:endParaRPr lang="en-US" dirty="0"/>
          </a:p>
        </p:txBody>
      </p:sp>
      <p:sp>
        <p:nvSpPr>
          <p:cNvPr id="3" name="Content Placeholder 2"/>
          <p:cNvSpPr>
            <a:spLocks noGrp="1"/>
          </p:cNvSpPr>
          <p:nvPr>
            <p:ph idx="1"/>
          </p:nvPr>
        </p:nvSpPr>
        <p:spPr/>
        <p:txBody>
          <a:bodyPr>
            <a:normAutofit/>
          </a:bodyPr>
          <a:lstStyle/>
          <a:p>
            <a:r>
              <a:rPr lang="en-US" sz="2800" dirty="0" smtClean="0"/>
              <a:t>Which IOD (SOP Class)?</a:t>
            </a:r>
          </a:p>
          <a:p>
            <a:pPr lvl="1"/>
            <a:r>
              <a:rPr lang="en-US" sz="2400" dirty="0" smtClean="0"/>
              <a:t>same as original modality (CT, MR)</a:t>
            </a:r>
          </a:p>
          <a:p>
            <a:pPr lvl="1"/>
            <a:r>
              <a:rPr lang="en-US" sz="2400" dirty="0"/>
              <a:t>s</a:t>
            </a:r>
            <a:r>
              <a:rPr lang="en-US" sz="2400" dirty="0" smtClean="0"/>
              <a:t>econdary capture</a:t>
            </a:r>
          </a:p>
          <a:p>
            <a:pPr lvl="1"/>
            <a:r>
              <a:rPr lang="en-US" sz="2400" dirty="0"/>
              <a:t>s</a:t>
            </a:r>
            <a:r>
              <a:rPr lang="en-US" sz="2400" dirty="0" smtClean="0"/>
              <a:t>omething new ? private, extend standard</a:t>
            </a:r>
          </a:p>
          <a:p>
            <a:pPr lvl="1"/>
            <a:r>
              <a:rPr lang="en-US" sz="2400" dirty="0"/>
              <a:t>c</a:t>
            </a:r>
            <a:r>
              <a:rPr lang="en-US" sz="2400" dirty="0" smtClean="0"/>
              <a:t>an be multi-frame rather than single frame</a:t>
            </a:r>
          </a:p>
          <a:p>
            <a:pPr lvl="1"/>
            <a:r>
              <a:rPr lang="en-US" sz="2400" dirty="0"/>
              <a:t>g</a:t>
            </a:r>
            <a:r>
              <a:rPr lang="en-US" sz="2400" dirty="0" smtClean="0"/>
              <a:t>ive user a choice (based on their tools)</a:t>
            </a:r>
          </a:p>
          <a:p>
            <a:r>
              <a:rPr lang="en-US" sz="2800" dirty="0" smtClean="0"/>
              <a:t>What encoding? </a:t>
            </a:r>
            <a:r>
              <a:rPr lang="en-US" sz="2800" dirty="0" smtClean="0">
                <a:solidFill>
                  <a:srgbClr val="FF0000"/>
                </a:solidFill>
              </a:rPr>
              <a:t>Slicer should support both</a:t>
            </a:r>
          </a:p>
          <a:p>
            <a:pPr lvl="1"/>
            <a:r>
              <a:rPr lang="en-US" sz="2400" dirty="0"/>
              <a:t>s</a:t>
            </a:r>
            <a:r>
              <a:rPr lang="en-US" sz="2400" dirty="0" smtClean="0"/>
              <a:t>caled integers – everybody supports</a:t>
            </a:r>
          </a:p>
          <a:p>
            <a:pPr lvl="1"/>
            <a:r>
              <a:rPr lang="en-US" sz="2400" dirty="0"/>
              <a:t>f</a:t>
            </a:r>
            <a:r>
              <a:rPr lang="en-US" sz="2400" dirty="0" smtClean="0"/>
              <a:t>loating point – not yet standard; but can work</a:t>
            </a:r>
          </a:p>
          <a:p>
            <a:r>
              <a:rPr lang="en-US" sz="2800" dirty="0" smtClean="0"/>
              <a:t>Easy to make</a:t>
            </a:r>
          </a:p>
          <a:p>
            <a:pPr lvl="1"/>
            <a:r>
              <a:rPr lang="en-US" sz="2400" dirty="0"/>
              <a:t>i</a:t>
            </a:r>
            <a:r>
              <a:rPr lang="en-US" sz="2400" dirty="0" smtClean="0"/>
              <a:t>f geometry &amp; composite context available to propagate</a:t>
            </a:r>
          </a:p>
          <a:p>
            <a:endParaRPr lang="en-US" dirty="0"/>
          </a:p>
        </p:txBody>
      </p:sp>
    </p:spTree>
    <p:extLst>
      <p:ext uri="{BB962C8B-B14F-4D97-AF65-F5344CB8AC3E}">
        <p14:creationId xmlns:p14="http://schemas.microsoft.com/office/powerpoint/2010/main" val="3162956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DICOM needs for Specific Aims</a:t>
            </a:r>
            <a:endParaRPr lang="en-US" dirty="0"/>
          </a:p>
        </p:txBody>
      </p:sp>
      <p:sp>
        <p:nvSpPr>
          <p:cNvPr id="3" name="Content Placeholder 2"/>
          <p:cNvSpPr>
            <a:spLocks noGrp="1"/>
          </p:cNvSpPr>
          <p:nvPr>
            <p:ph idx="1"/>
          </p:nvPr>
        </p:nvSpPr>
        <p:spPr/>
        <p:txBody>
          <a:bodyPr>
            <a:normAutofit/>
          </a:bodyPr>
          <a:lstStyle/>
          <a:p>
            <a:r>
              <a:rPr lang="en-US" sz="2800" dirty="0" smtClean="0"/>
              <a:t>SA1: “</a:t>
            </a:r>
            <a:r>
              <a:rPr lang="en-US" sz="2800" i="1" dirty="0" smtClean="0"/>
              <a:t>Workflows and tools for analyzing </a:t>
            </a:r>
            <a:r>
              <a:rPr lang="en-US" sz="2800" b="1" i="1" u="sng" dirty="0" smtClean="0"/>
              <a:t>longitudinal imaging and derived data</a:t>
            </a:r>
            <a:r>
              <a:rPr lang="en-US" sz="2800" i="1" dirty="0" smtClean="0"/>
              <a:t>. </a:t>
            </a:r>
            <a:r>
              <a:rPr lang="en-US" sz="2800" b="1" i="1" u="sng" dirty="0" err="1" smtClean="0"/>
              <a:t>Multiparametric</a:t>
            </a:r>
            <a:r>
              <a:rPr lang="en-US" sz="2800" i="1" dirty="0" smtClean="0"/>
              <a:t> prostate MRI, PET/CT of head &amp; neck cancers, and MRI of </a:t>
            </a:r>
            <a:r>
              <a:rPr lang="en-US" sz="2800" b="1" i="1" u="sng" dirty="0" err="1" smtClean="0"/>
              <a:t>microvascular</a:t>
            </a:r>
            <a:r>
              <a:rPr lang="en-US" sz="2800" b="1" i="1" u="sng" dirty="0" smtClean="0"/>
              <a:t> properties</a:t>
            </a:r>
            <a:r>
              <a:rPr lang="en-US" sz="2800" i="1" dirty="0" smtClean="0"/>
              <a:t> of </a:t>
            </a:r>
            <a:r>
              <a:rPr lang="en-US" sz="2800" i="1" dirty="0" err="1" smtClean="0"/>
              <a:t>glioblastomas</a:t>
            </a:r>
            <a:r>
              <a:rPr lang="en-US" sz="2800" i="1" dirty="0" smtClean="0"/>
              <a:t> are projects in QIN that will be analyzed to define core requirements for functionality and internal organization. Custom analysis and data organization workflows will be designed within 3D Slicer for each of the clinical projects</a:t>
            </a:r>
            <a:r>
              <a:rPr lang="en-US" sz="2800" dirty="0" smtClean="0"/>
              <a:t>.”</a:t>
            </a:r>
            <a:endParaRPr lang="en-US" sz="2800" dirty="0"/>
          </a:p>
        </p:txBody>
      </p:sp>
    </p:spTree>
    <p:extLst>
      <p:ext uri="{BB962C8B-B14F-4D97-AF65-F5344CB8AC3E}">
        <p14:creationId xmlns:p14="http://schemas.microsoft.com/office/powerpoint/2010/main" val="389704012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DICOM for Label Maps</a:t>
            </a:r>
            <a:endParaRPr lang="en-US" dirty="0"/>
          </a:p>
        </p:txBody>
      </p:sp>
      <p:sp>
        <p:nvSpPr>
          <p:cNvPr id="3" name="Content Placeholder 2"/>
          <p:cNvSpPr>
            <a:spLocks noGrp="1"/>
          </p:cNvSpPr>
          <p:nvPr>
            <p:ph idx="1"/>
          </p:nvPr>
        </p:nvSpPr>
        <p:spPr/>
        <p:txBody>
          <a:bodyPr>
            <a:normAutofit/>
          </a:bodyPr>
          <a:lstStyle/>
          <a:p>
            <a:r>
              <a:rPr lang="en-US" sz="2800" dirty="0" smtClean="0"/>
              <a:t>Which IOD (SOP Class)?</a:t>
            </a:r>
          </a:p>
          <a:p>
            <a:pPr lvl="1"/>
            <a:r>
              <a:rPr lang="en-US" sz="2400" dirty="0" smtClean="0"/>
              <a:t>Image</a:t>
            </a:r>
          </a:p>
          <a:p>
            <a:pPr lvl="1"/>
            <a:r>
              <a:rPr lang="en-US" sz="2400" dirty="0" smtClean="0"/>
              <a:t>Segmentation</a:t>
            </a:r>
          </a:p>
          <a:p>
            <a:r>
              <a:rPr lang="en-US" sz="2800" dirty="0" smtClean="0"/>
              <a:t>What encoding?</a:t>
            </a:r>
          </a:p>
          <a:p>
            <a:pPr lvl="1"/>
            <a:r>
              <a:rPr lang="en-US" sz="2400" dirty="0" smtClean="0"/>
              <a:t>Image</a:t>
            </a:r>
          </a:p>
          <a:p>
            <a:pPr lvl="2"/>
            <a:r>
              <a:rPr lang="en-US" sz="2000" dirty="0" smtClean="0"/>
              <a:t>PALETTE COLOR (each pixel is index into RGB LUTs)</a:t>
            </a:r>
          </a:p>
          <a:p>
            <a:pPr lvl="2"/>
            <a:r>
              <a:rPr lang="en-US" sz="2000" dirty="0"/>
              <a:t>n</a:t>
            </a:r>
            <a:r>
              <a:rPr lang="en-US" sz="2000" dirty="0" smtClean="0"/>
              <a:t>o semantics for value</a:t>
            </a:r>
          </a:p>
          <a:p>
            <a:pPr lvl="1"/>
            <a:r>
              <a:rPr lang="en-US" sz="2400" dirty="0" smtClean="0"/>
              <a:t>Segmentation</a:t>
            </a:r>
          </a:p>
          <a:p>
            <a:pPr lvl="2"/>
            <a:r>
              <a:rPr lang="en-US" sz="2000" dirty="0" smtClean="0"/>
              <a:t>each frame is a “segment” (one label)</a:t>
            </a:r>
          </a:p>
          <a:p>
            <a:pPr lvl="2"/>
            <a:r>
              <a:rPr lang="en-US" sz="2000" dirty="0"/>
              <a:t>e</a:t>
            </a:r>
            <a:r>
              <a:rPr lang="en-US" sz="2000" dirty="0" smtClean="0"/>
              <a:t>ach pixel (voxel) can be binary or occupancy fraction/probability</a:t>
            </a:r>
          </a:p>
          <a:p>
            <a:pPr lvl="2"/>
            <a:r>
              <a:rPr lang="en-US" sz="2000" dirty="0" smtClean="0"/>
              <a:t>segment is described with coded property category/type/anatomy</a:t>
            </a:r>
          </a:p>
        </p:txBody>
      </p:sp>
    </p:spTree>
    <p:extLst>
      <p:ext uri="{BB962C8B-B14F-4D97-AF65-F5344CB8AC3E}">
        <p14:creationId xmlns:p14="http://schemas.microsoft.com/office/powerpoint/2010/main" val="241238002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DICOM for Label Maps</a:t>
            </a:r>
            <a:endParaRPr lang="en-US" dirty="0"/>
          </a:p>
        </p:txBody>
      </p:sp>
      <p:sp>
        <p:nvSpPr>
          <p:cNvPr id="3" name="Content Placeholder 2"/>
          <p:cNvSpPr>
            <a:spLocks noGrp="1"/>
          </p:cNvSpPr>
          <p:nvPr>
            <p:ph idx="1"/>
          </p:nvPr>
        </p:nvSpPr>
        <p:spPr/>
        <p:txBody>
          <a:bodyPr>
            <a:normAutofit/>
          </a:bodyPr>
          <a:lstStyle/>
          <a:p>
            <a:r>
              <a:rPr lang="en-US" sz="2800" dirty="0" smtClean="0"/>
              <a:t>Which IOD (SOP Class)?</a:t>
            </a:r>
          </a:p>
          <a:p>
            <a:pPr lvl="1"/>
            <a:r>
              <a:rPr lang="en-US" sz="2400" dirty="0" smtClean="0"/>
              <a:t>Image</a:t>
            </a:r>
          </a:p>
          <a:p>
            <a:pPr lvl="1"/>
            <a:r>
              <a:rPr lang="en-US" sz="2400" dirty="0" smtClean="0"/>
              <a:t>Segmentation</a:t>
            </a:r>
          </a:p>
          <a:p>
            <a:r>
              <a:rPr lang="en-US" sz="2800" dirty="0" smtClean="0"/>
              <a:t>What encoding?</a:t>
            </a:r>
          </a:p>
          <a:p>
            <a:pPr lvl="1"/>
            <a:r>
              <a:rPr lang="en-US" sz="2400" dirty="0" smtClean="0"/>
              <a:t>Image </a:t>
            </a:r>
            <a:r>
              <a:rPr lang="en-US" sz="2400" dirty="0" smtClean="0">
                <a:solidFill>
                  <a:srgbClr val="FF0000"/>
                </a:solidFill>
              </a:rPr>
              <a:t>– Slicer could support</a:t>
            </a:r>
            <a:endParaRPr lang="en-US" sz="2400" dirty="0" smtClean="0"/>
          </a:p>
          <a:p>
            <a:pPr lvl="2"/>
            <a:r>
              <a:rPr lang="en-US" sz="2000" dirty="0" smtClean="0"/>
              <a:t>PALETTE COLOR (each pixel is index into RGB LUTs)</a:t>
            </a:r>
          </a:p>
          <a:p>
            <a:pPr lvl="2"/>
            <a:r>
              <a:rPr lang="en-US" sz="2000" dirty="0"/>
              <a:t>n</a:t>
            </a:r>
            <a:r>
              <a:rPr lang="en-US" sz="2000" dirty="0" smtClean="0"/>
              <a:t>o semantics for value</a:t>
            </a:r>
            <a:r>
              <a:rPr lang="en-US" sz="2000" dirty="0" smtClean="0">
                <a:solidFill>
                  <a:srgbClr val="FF0000"/>
                </a:solidFill>
              </a:rPr>
              <a:t> – could extend standard to add properties</a:t>
            </a:r>
          </a:p>
          <a:p>
            <a:pPr lvl="1"/>
            <a:r>
              <a:rPr lang="en-US" sz="2400" dirty="0" smtClean="0"/>
              <a:t>Segmentation</a:t>
            </a:r>
            <a:r>
              <a:rPr lang="en-US" sz="2400" dirty="0" smtClean="0">
                <a:solidFill>
                  <a:srgbClr val="FF0000"/>
                </a:solidFill>
              </a:rPr>
              <a:t> – Slicer should definitely support</a:t>
            </a:r>
          </a:p>
          <a:p>
            <a:pPr lvl="2"/>
            <a:r>
              <a:rPr lang="en-US" sz="2000" dirty="0" smtClean="0"/>
              <a:t>each frame is a “segment” (one label)</a:t>
            </a:r>
          </a:p>
          <a:p>
            <a:pPr lvl="2"/>
            <a:r>
              <a:rPr lang="en-US" sz="2000" dirty="0"/>
              <a:t>e</a:t>
            </a:r>
            <a:r>
              <a:rPr lang="en-US" sz="2000" dirty="0" smtClean="0"/>
              <a:t>ach pixel (voxel) can be binary or occupancy fraction/probability</a:t>
            </a:r>
          </a:p>
          <a:p>
            <a:pPr lvl="2"/>
            <a:r>
              <a:rPr lang="en-US" sz="2000" dirty="0" smtClean="0"/>
              <a:t>segment is described with coded property category/type/anatomy</a:t>
            </a:r>
          </a:p>
        </p:txBody>
      </p:sp>
    </p:spTree>
    <p:extLst>
      <p:ext uri="{BB962C8B-B14F-4D97-AF65-F5344CB8AC3E}">
        <p14:creationId xmlns:p14="http://schemas.microsoft.com/office/powerpoint/2010/main" val="382465254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Segmentation Possibilities</a:t>
            </a:r>
            <a:endParaRPr lang="en-US" dirty="0"/>
          </a:p>
        </p:txBody>
      </p:sp>
      <p:sp>
        <p:nvSpPr>
          <p:cNvPr id="3" name="Content Placeholder 2"/>
          <p:cNvSpPr>
            <a:spLocks noGrp="1"/>
          </p:cNvSpPr>
          <p:nvPr>
            <p:ph idx="1"/>
          </p:nvPr>
        </p:nvSpPr>
        <p:spPr/>
        <p:txBody>
          <a:bodyPr/>
          <a:lstStyle/>
          <a:p>
            <a:r>
              <a:rPr lang="en-US" dirty="0" smtClean="0"/>
              <a:t>Simple encoding of single ROI (segment) on one or more spatial slices (e.g., 3D tumor)</a:t>
            </a:r>
          </a:p>
          <a:p>
            <a:r>
              <a:rPr lang="en-US" dirty="0" smtClean="0"/>
              <a:t>Different tissue types in one lesion (e.g., necrotic part, solid part, enhancing part)</a:t>
            </a:r>
          </a:p>
          <a:p>
            <a:r>
              <a:rPr lang="en-US" dirty="0" smtClean="0"/>
              <a:t>Multiple lesions in one object, each a separate segment</a:t>
            </a:r>
          </a:p>
          <a:p>
            <a:r>
              <a:rPr lang="en-US" dirty="0" smtClean="0"/>
              <a:t>An entire classification of tissues in a volume (e.g., brain atlas)</a:t>
            </a:r>
            <a:endParaRPr lang="en-US" dirty="0"/>
          </a:p>
        </p:txBody>
      </p:sp>
    </p:spTree>
    <p:extLst>
      <p:ext uri="{BB962C8B-B14F-4D97-AF65-F5344CB8AC3E}">
        <p14:creationId xmlns:p14="http://schemas.microsoft.com/office/powerpoint/2010/main" val="379382243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Segmentation Possibilities</a:t>
            </a:r>
            <a:endParaRPr lang="en-US" dirty="0"/>
          </a:p>
        </p:txBody>
      </p:sp>
      <p:sp>
        <p:nvSpPr>
          <p:cNvPr id="3" name="Content Placeholder 2"/>
          <p:cNvSpPr>
            <a:spLocks noGrp="1"/>
          </p:cNvSpPr>
          <p:nvPr>
            <p:ph idx="1"/>
          </p:nvPr>
        </p:nvSpPr>
        <p:spPr/>
        <p:txBody>
          <a:bodyPr/>
          <a:lstStyle/>
          <a:p>
            <a:r>
              <a:rPr lang="en-US" dirty="0" smtClean="0"/>
              <a:t>Simple encoding of single ROI (segment) on one or more spatial slices (e.g., 3D tumor)</a:t>
            </a:r>
          </a:p>
          <a:p>
            <a:r>
              <a:rPr lang="en-US" dirty="0" smtClean="0"/>
              <a:t>Different tissue types in one lesion (e.g., necrotic part, solid part, enhancing part)</a:t>
            </a:r>
          </a:p>
          <a:p>
            <a:r>
              <a:rPr lang="en-US" dirty="0" smtClean="0"/>
              <a:t>Multiple lesions in one object, each a separate segment</a:t>
            </a:r>
          </a:p>
          <a:p>
            <a:r>
              <a:rPr lang="en-US" dirty="0" smtClean="0"/>
              <a:t>An entire classification of tissues in a volume (e.g., brain atlas)</a:t>
            </a:r>
          </a:p>
          <a:p>
            <a:r>
              <a:rPr lang="en-US" dirty="0" smtClean="0">
                <a:solidFill>
                  <a:srgbClr val="FF0000"/>
                </a:solidFill>
              </a:rPr>
              <a:t>Slicer should support all that it can create</a:t>
            </a:r>
            <a:endParaRPr lang="en-US" dirty="0">
              <a:solidFill>
                <a:srgbClr val="FF0000"/>
              </a:solidFill>
            </a:endParaRPr>
          </a:p>
        </p:txBody>
      </p:sp>
    </p:spTree>
    <p:extLst>
      <p:ext uri="{BB962C8B-B14F-4D97-AF65-F5344CB8AC3E}">
        <p14:creationId xmlns:p14="http://schemas.microsoft.com/office/powerpoint/2010/main" val="321577602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Harvard SPL Brain Atlas</a:t>
            </a:r>
            <a:endParaRPr lang="en-US" dirty="0"/>
          </a:p>
        </p:txBody>
      </p:sp>
      <p:sp>
        <p:nvSpPr>
          <p:cNvPr id="3" name="Content Placeholder 2"/>
          <p:cNvSpPr>
            <a:spLocks noGrp="1"/>
          </p:cNvSpPr>
          <p:nvPr>
            <p:ph idx="1"/>
          </p:nvPr>
        </p:nvSpPr>
        <p:spPr/>
        <p:txBody>
          <a:bodyPr/>
          <a:lstStyle/>
          <a:p>
            <a:r>
              <a:rPr lang="en-US" dirty="0" smtClean="0"/>
              <a:t>Took NRRD files</a:t>
            </a:r>
          </a:p>
          <a:p>
            <a:pPr lvl="1"/>
            <a:r>
              <a:rPr lang="en-US" dirty="0"/>
              <a:t>c</a:t>
            </a:r>
            <a:r>
              <a:rPr lang="en-US" dirty="0" smtClean="0"/>
              <a:t>onverted LUT indices to codes</a:t>
            </a:r>
          </a:p>
          <a:p>
            <a:pPr lvl="1"/>
            <a:r>
              <a:rPr lang="en-US" dirty="0"/>
              <a:t>f</a:t>
            </a:r>
            <a:r>
              <a:rPr lang="en-US" dirty="0" smtClean="0"/>
              <a:t>or each slice of LUT indices, made a binary frame of each index</a:t>
            </a:r>
          </a:p>
          <a:p>
            <a:r>
              <a:rPr lang="en-US" dirty="0" smtClean="0"/>
              <a:t>Resulting SEG object</a:t>
            </a:r>
          </a:p>
          <a:p>
            <a:pPr lvl="1"/>
            <a:r>
              <a:rPr lang="en-US" dirty="0" smtClean="0"/>
              <a:t>315 segments, 6463 frames</a:t>
            </a:r>
          </a:p>
          <a:p>
            <a:r>
              <a:rPr lang="en-US" dirty="0" smtClean="0"/>
              <a:t>Not a very efficient representation</a:t>
            </a:r>
          </a:p>
          <a:p>
            <a:pPr lvl="1"/>
            <a:r>
              <a:rPr lang="en-US" dirty="0"/>
              <a:t>s</a:t>
            </a:r>
            <a:r>
              <a:rPr lang="en-US" dirty="0" smtClean="0"/>
              <a:t>parse, so compresses very well (zip 71:1)</a:t>
            </a:r>
          </a:p>
          <a:p>
            <a:pPr lvl="1"/>
            <a:r>
              <a:rPr lang="en-US" dirty="0"/>
              <a:t>s</a:t>
            </a:r>
            <a:r>
              <a:rPr lang="en-US" dirty="0" smtClean="0"/>
              <a:t>acrificing space allows overlapping segments</a:t>
            </a:r>
            <a:endParaRPr lang="en-US" dirty="0"/>
          </a:p>
        </p:txBody>
      </p:sp>
    </p:spTree>
    <p:extLst>
      <p:ext uri="{BB962C8B-B14F-4D97-AF65-F5344CB8AC3E}">
        <p14:creationId xmlns:p14="http://schemas.microsoft.com/office/powerpoint/2010/main" val="343022742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Harvard SPL Brain Atlas</a:t>
            </a:r>
            <a:endParaRPr lang="en-US" dirty="0"/>
          </a:p>
        </p:txBody>
      </p:sp>
      <p:pic>
        <p:nvPicPr>
          <p:cNvPr id="4" name="Picture 3" descr="testsuperimposed_000000010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0180" y="1478635"/>
            <a:ext cx="4459515" cy="4955017"/>
          </a:xfrm>
          <a:prstGeom prst="rect">
            <a:avLst/>
          </a:prstGeom>
        </p:spPr>
      </p:pic>
    </p:spTree>
    <p:extLst>
      <p:ext uri="{BB962C8B-B14F-4D97-AF65-F5344CB8AC3E}">
        <p14:creationId xmlns:p14="http://schemas.microsoft.com/office/powerpoint/2010/main" val="117067338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DICOM for Quantitative Results</a:t>
            </a:r>
            <a:endParaRPr lang="en-US" dirty="0"/>
          </a:p>
        </p:txBody>
      </p:sp>
      <p:sp>
        <p:nvSpPr>
          <p:cNvPr id="3" name="Content Placeholder 2"/>
          <p:cNvSpPr>
            <a:spLocks noGrp="1"/>
          </p:cNvSpPr>
          <p:nvPr>
            <p:ph idx="1"/>
          </p:nvPr>
        </p:nvSpPr>
        <p:spPr/>
        <p:txBody>
          <a:bodyPr/>
          <a:lstStyle/>
          <a:p>
            <a:r>
              <a:rPr lang="en-US" dirty="0" smtClean="0"/>
              <a:t>Parametric maps are one quantitative result</a:t>
            </a:r>
          </a:p>
          <a:p>
            <a:r>
              <a:rPr lang="en-US" dirty="0" smtClean="0"/>
              <a:t>Need to encode Regions of Interest (ROIs)</a:t>
            </a:r>
          </a:p>
          <a:p>
            <a:r>
              <a:rPr lang="en-US" dirty="0" smtClean="0"/>
              <a:t>Applied to original images &amp; parametric maps</a:t>
            </a:r>
          </a:p>
          <a:p>
            <a:r>
              <a:rPr lang="en-US" dirty="0" smtClean="0"/>
              <a:t>Where is the ROI?</a:t>
            </a:r>
          </a:p>
          <a:p>
            <a:pPr lvl="1"/>
            <a:r>
              <a:rPr lang="en-US" dirty="0"/>
              <a:t>c</a:t>
            </a:r>
            <a:r>
              <a:rPr lang="en-US" dirty="0" smtClean="0"/>
              <a:t>ontours or segments</a:t>
            </a:r>
          </a:p>
          <a:p>
            <a:pPr lvl="1"/>
            <a:r>
              <a:rPr lang="en-US" dirty="0" smtClean="0"/>
              <a:t>2D (image-referenced) or 3D (frame of reference)</a:t>
            </a:r>
          </a:p>
          <a:p>
            <a:r>
              <a:rPr lang="en-US" dirty="0" smtClean="0"/>
              <a:t>What is (are) the resulting calculations(s)?</a:t>
            </a:r>
          </a:p>
          <a:p>
            <a:pPr lvl="1"/>
            <a:r>
              <a:rPr lang="en-US" dirty="0"/>
              <a:t>t</a:t>
            </a:r>
            <a:r>
              <a:rPr lang="en-US" dirty="0" smtClean="0"/>
              <a:t>ype, value, units</a:t>
            </a:r>
            <a:endParaRPr lang="en-US" dirty="0"/>
          </a:p>
        </p:txBody>
      </p:sp>
    </p:spTree>
    <p:extLst>
      <p:ext uri="{BB962C8B-B14F-4D97-AF65-F5344CB8AC3E}">
        <p14:creationId xmlns:p14="http://schemas.microsoft.com/office/powerpoint/2010/main" val="2960237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DICOM Encoding of ROIs</a:t>
            </a:r>
            <a:endParaRPr lang="en-US" dirty="0"/>
          </a:p>
        </p:txBody>
      </p:sp>
      <p:sp>
        <p:nvSpPr>
          <p:cNvPr id="3" name="Content Placeholder 2"/>
          <p:cNvSpPr>
            <a:spLocks noGrp="1"/>
          </p:cNvSpPr>
          <p:nvPr>
            <p:ph idx="1"/>
          </p:nvPr>
        </p:nvSpPr>
        <p:spPr/>
        <p:txBody>
          <a:bodyPr/>
          <a:lstStyle/>
          <a:p>
            <a:r>
              <a:rPr lang="en-US" dirty="0" smtClean="0"/>
              <a:t>Private elements (evil &amp; must be stopped)</a:t>
            </a:r>
          </a:p>
          <a:p>
            <a:r>
              <a:rPr lang="en-US" dirty="0" smtClean="0"/>
              <a:t>Curves in image (weak semantics, old, retired)</a:t>
            </a:r>
          </a:p>
          <a:p>
            <a:r>
              <a:rPr lang="en-US" dirty="0" smtClean="0"/>
              <a:t>Overlays in image (weak semantics)</a:t>
            </a:r>
          </a:p>
          <a:p>
            <a:r>
              <a:rPr lang="en-US" dirty="0" smtClean="0"/>
              <a:t>Presentation States (weak semantics, PACS favorite)</a:t>
            </a:r>
          </a:p>
          <a:p>
            <a:r>
              <a:rPr lang="en-US" dirty="0" smtClean="0"/>
              <a:t>Structured </a:t>
            </a:r>
            <a:r>
              <a:rPr lang="en-US" dirty="0"/>
              <a:t>R</a:t>
            </a:r>
            <a:r>
              <a:rPr lang="en-US" dirty="0" smtClean="0"/>
              <a:t>eports (best choice, more work)</a:t>
            </a:r>
          </a:p>
          <a:p>
            <a:r>
              <a:rPr lang="en-US" dirty="0" smtClean="0"/>
              <a:t>RT Structure Sets (coordinates only)</a:t>
            </a:r>
          </a:p>
          <a:p>
            <a:r>
              <a:rPr lang="en-US" dirty="0" smtClean="0"/>
              <a:t>Segmentations (per-voxel ROIs; use with SR)</a:t>
            </a:r>
            <a:endParaRPr lang="en-US" dirty="0"/>
          </a:p>
        </p:txBody>
      </p:sp>
    </p:spTree>
    <p:extLst>
      <p:ext uri="{BB962C8B-B14F-4D97-AF65-F5344CB8AC3E}">
        <p14:creationId xmlns:p14="http://schemas.microsoft.com/office/powerpoint/2010/main" val="262590997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DICOM Encoding of ROIs</a:t>
            </a:r>
            <a:endParaRPr lang="en-US" dirty="0"/>
          </a:p>
        </p:txBody>
      </p:sp>
      <p:sp>
        <p:nvSpPr>
          <p:cNvPr id="3" name="Content Placeholder 2"/>
          <p:cNvSpPr>
            <a:spLocks noGrp="1"/>
          </p:cNvSpPr>
          <p:nvPr>
            <p:ph idx="1"/>
          </p:nvPr>
        </p:nvSpPr>
        <p:spPr/>
        <p:txBody>
          <a:bodyPr/>
          <a:lstStyle/>
          <a:p>
            <a:r>
              <a:rPr lang="en-US" dirty="0" smtClean="0"/>
              <a:t>Private elements</a:t>
            </a:r>
            <a:r>
              <a:rPr lang="en-US" dirty="0" smtClean="0">
                <a:solidFill>
                  <a:srgbClr val="FF0000"/>
                </a:solidFill>
              </a:rPr>
              <a:t> – Not relevant to Slicer</a:t>
            </a:r>
          </a:p>
          <a:p>
            <a:r>
              <a:rPr lang="en-US" dirty="0" smtClean="0"/>
              <a:t>Curves in image </a:t>
            </a:r>
            <a:r>
              <a:rPr lang="en-US" dirty="0" smtClean="0">
                <a:solidFill>
                  <a:srgbClr val="FF0000"/>
                </a:solidFill>
              </a:rPr>
              <a:t>– Not relevant to Slicer</a:t>
            </a:r>
            <a:endParaRPr lang="en-US" dirty="0" smtClean="0"/>
          </a:p>
          <a:p>
            <a:r>
              <a:rPr lang="en-US" dirty="0" smtClean="0"/>
              <a:t>Overlays in image</a:t>
            </a:r>
            <a:r>
              <a:rPr lang="en-US" dirty="0" smtClean="0">
                <a:solidFill>
                  <a:srgbClr val="FF0000"/>
                </a:solidFill>
              </a:rPr>
              <a:t> – ?? Slicer Export</a:t>
            </a:r>
          </a:p>
          <a:p>
            <a:r>
              <a:rPr lang="en-US" dirty="0" smtClean="0"/>
              <a:t>Presentation States</a:t>
            </a:r>
            <a:r>
              <a:rPr lang="en-US" dirty="0" smtClean="0">
                <a:solidFill>
                  <a:srgbClr val="FF0000"/>
                </a:solidFill>
              </a:rPr>
              <a:t> – ?? Slicer Export since PACS favorite</a:t>
            </a:r>
            <a:endParaRPr lang="en-US" dirty="0" smtClean="0"/>
          </a:p>
          <a:p>
            <a:r>
              <a:rPr lang="en-US" dirty="0" smtClean="0"/>
              <a:t>Structured Reports</a:t>
            </a:r>
            <a:r>
              <a:rPr lang="en-US" dirty="0" smtClean="0">
                <a:solidFill>
                  <a:srgbClr val="FF0000"/>
                </a:solidFill>
              </a:rPr>
              <a:t> – Slicer Import/Export</a:t>
            </a:r>
            <a:endParaRPr lang="en-US" dirty="0" smtClean="0"/>
          </a:p>
          <a:p>
            <a:r>
              <a:rPr lang="en-US" dirty="0" smtClean="0"/>
              <a:t>RT Structure Sets </a:t>
            </a:r>
            <a:r>
              <a:rPr lang="en-US" dirty="0" smtClean="0">
                <a:solidFill>
                  <a:srgbClr val="FF0000"/>
                </a:solidFill>
              </a:rPr>
              <a:t>– Slicer Import/Export</a:t>
            </a:r>
            <a:endParaRPr lang="en-US" dirty="0" smtClean="0"/>
          </a:p>
          <a:p>
            <a:r>
              <a:rPr lang="en-US" dirty="0" smtClean="0"/>
              <a:t>Segmentations </a:t>
            </a:r>
            <a:r>
              <a:rPr lang="en-US" dirty="0" smtClean="0">
                <a:solidFill>
                  <a:srgbClr val="FF0000"/>
                </a:solidFill>
              </a:rPr>
              <a:t>– Slicer Import/Export</a:t>
            </a:r>
            <a:endParaRPr lang="en-US" dirty="0"/>
          </a:p>
        </p:txBody>
      </p:sp>
    </p:spTree>
    <p:extLst>
      <p:ext uri="{BB962C8B-B14F-4D97-AF65-F5344CB8AC3E}">
        <p14:creationId xmlns:p14="http://schemas.microsoft.com/office/powerpoint/2010/main" val="393521851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DICOM Structured Reports</a:t>
            </a:r>
            <a:endParaRPr lang="en-US" dirty="0"/>
          </a:p>
        </p:txBody>
      </p:sp>
      <p:sp>
        <p:nvSpPr>
          <p:cNvPr id="3" name="Content Placeholder 2"/>
          <p:cNvSpPr>
            <a:spLocks noGrp="1"/>
          </p:cNvSpPr>
          <p:nvPr>
            <p:ph idx="1"/>
          </p:nvPr>
        </p:nvSpPr>
        <p:spPr/>
        <p:txBody>
          <a:bodyPr>
            <a:noAutofit/>
          </a:bodyPr>
          <a:lstStyle/>
          <a:p>
            <a:r>
              <a:rPr lang="en-US" sz="2800" dirty="0" smtClean="0"/>
              <a:t>Hierarchical structure</a:t>
            </a:r>
          </a:p>
          <a:p>
            <a:pPr lvl="1"/>
            <a:r>
              <a:rPr lang="en-US" sz="2400" dirty="0"/>
              <a:t>c</a:t>
            </a:r>
            <a:r>
              <a:rPr lang="en-US" sz="2400" dirty="0" smtClean="0"/>
              <a:t>odes, numbers, coordinates, image references, etc.</a:t>
            </a:r>
          </a:p>
          <a:p>
            <a:r>
              <a:rPr lang="en-US" sz="2800" dirty="0" smtClean="0"/>
              <a:t>Flexibility is constrained by templates</a:t>
            </a:r>
          </a:p>
          <a:p>
            <a:pPr lvl="1"/>
            <a:r>
              <a:rPr lang="en-US" sz="2400" dirty="0"/>
              <a:t>j</a:t>
            </a:r>
            <a:r>
              <a:rPr lang="en-US" sz="2400" dirty="0" smtClean="0"/>
              <a:t>ust as XML is constrained by DTD or Schema</a:t>
            </a:r>
          </a:p>
          <a:p>
            <a:r>
              <a:rPr lang="en-US" sz="2800" dirty="0" smtClean="0"/>
              <a:t>Standard DICOM binary representation</a:t>
            </a:r>
          </a:p>
          <a:p>
            <a:pPr lvl="1"/>
            <a:r>
              <a:rPr lang="en-US" sz="2400" dirty="0" smtClean="0"/>
              <a:t>easily stored in PACS though visualization remains challenging</a:t>
            </a:r>
          </a:p>
          <a:p>
            <a:pPr lvl="1"/>
            <a:r>
              <a:rPr lang="en-US" sz="2400" dirty="0" smtClean="0"/>
              <a:t>easily transcoded to XML for processing</a:t>
            </a:r>
          </a:p>
          <a:p>
            <a:r>
              <a:rPr lang="en-US" sz="2800" dirty="0" smtClean="0"/>
              <a:t>Widely used in existing quantitative modalities</a:t>
            </a:r>
            <a:endParaRPr lang="en-US" sz="2800" dirty="0"/>
          </a:p>
          <a:p>
            <a:pPr lvl="1"/>
            <a:r>
              <a:rPr lang="en-US" sz="2400" dirty="0"/>
              <a:t>e</a:t>
            </a:r>
            <a:r>
              <a:rPr lang="en-US" sz="2400" dirty="0" smtClean="0"/>
              <a:t>cho-</a:t>
            </a:r>
            <a:r>
              <a:rPr lang="en-US" sz="2400" dirty="0" err="1" smtClean="0"/>
              <a:t>cardiography</a:t>
            </a:r>
            <a:r>
              <a:rPr lang="en-US" sz="2400" dirty="0" smtClean="0"/>
              <a:t>, obstetric ultrasound</a:t>
            </a:r>
            <a:endParaRPr lang="en-US" sz="2400" dirty="0"/>
          </a:p>
        </p:txBody>
      </p:sp>
    </p:spTree>
    <p:extLst>
      <p:ext uri="{BB962C8B-B14F-4D97-AF65-F5344CB8AC3E}">
        <p14:creationId xmlns:p14="http://schemas.microsoft.com/office/powerpoint/2010/main" val="23743220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DICOM needs for Specific Aims</a:t>
            </a:r>
            <a:endParaRPr lang="en-US" dirty="0"/>
          </a:p>
        </p:txBody>
      </p:sp>
      <p:sp>
        <p:nvSpPr>
          <p:cNvPr id="3" name="Content Placeholder 2"/>
          <p:cNvSpPr>
            <a:spLocks noGrp="1"/>
          </p:cNvSpPr>
          <p:nvPr>
            <p:ph idx="1"/>
          </p:nvPr>
        </p:nvSpPr>
        <p:spPr/>
        <p:txBody>
          <a:bodyPr>
            <a:normAutofit/>
          </a:bodyPr>
          <a:lstStyle/>
          <a:p>
            <a:r>
              <a:rPr lang="en-US" sz="2800" dirty="0" smtClean="0"/>
              <a:t>SA2: “</a:t>
            </a:r>
            <a:r>
              <a:rPr lang="en-US" sz="2800" i="1" dirty="0" smtClean="0"/>
              <a:t>Standards-based </a:t>
            </a:r>
            <a:r>
              <a:rPr lang="en-US" sz="2800" b="1" i="1" u="sng" dirty="0" smtClean="0"/>
              <a:t>structured reporting</a:t>
            </a:r>
            <a:r>
              <a:rPr lang="en-US" sz="2800" i="1" dirty="0" smtClean="0"/>
              <a:t> and representation of </a:t>
            </a:r>
            <a:r>
              <a:rPr lang="en-US" sz="2800" b="1" i="1" u="sng" dirty="0" smtClean="0"/>
              <a:t>quantitative analysis results</a:t>
            </a:r>
            <a:r>
              <a:rPr lang="en-US" sz="2800" i="1" dirty="0" smtClean="0"/>
              <a:t>. The internal organization of the software developed in SA1 will be analyzed and mapped into interoperable format according to the DICOM standard </a:t>
            </a:r>
            <a:r>
              <a:rPr lang="en-US" sz="2800" b="1" i="1" u="sng" dirty="0" smtClean="0"/>
              <a:t>compatible with commodity PACS technology</a:t>
            </a:r>
            <a:r>
              <a:rPr lang="en-US" sz="2800" i="1" dirty="0" smtClean="0"/>
              <a:t>. The developed functionality will be used to </a:t>
            </a:r>
            <a:r>
              <a:rPr lang="en-US" sz="2800" b="1" i="1" u="sng" dirty="0" smtClean="0"/>
              <a:t>store and share the results of analyses</a:t>
            </a:r>
            <a:r>
              <a:rPr lang="en-US" sz="2800" i="1" dirty="0" smtClean="0"/>
              <a:t> produced by the clinical projects.</a:t>
            </a:r>
            <a:r>
              <a:rPr lang="en-US" sz="2800" dirty="0" smtClean="0"/>
              <a:t>”</a:t>
            </a:r>
            <a:endParaRPr lang="en-US" sz="2800" dirty="0"/>
          </a:p>
        </p:txBody>
      </p:sp>
    </p:spTree>
    <p:extLst>
      <p:ext uri="{BB962C8B-B14F-4D97-AF65-F5344CB8AC3E}">
        <p14:creationId xmlns:p14="http://schemas.microsoft.com/office/powerpoint/2010/main" val="418255927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SR – Questions &amp; Answers</a:t>
            </a:r>
            <a:endParaRPr lang="en-US" dirty="0"/>
          </a:p>
        </p:txBody>
      </p:sp>
      <p:sp>
        <p:nvSpPr>
          <p:cNvPr id="4" name="Content Placeholder 3"/>
          <p:cNvSpPr>
            <a:spLocks noGrp="1"/>
          </p:cNvSpPr>
          <p:nvPr>
            <p:ph idx="1"/>
          </p:nvPr>
        </p:nvSpPr>
        <p:spPr/>
        <p:txBody>
          <a:bodyPr>
            <a:noAutofit/>
          </a:bodyPr>
          <a:lstStyle/>
          <a:p>
            <a:r>
              <a:rPr lang="en-US" sz="2800" dirty="0" smtClean="0"/>
              <a:t>Basic structure is name-value pair</a:t>
            </a:r>
          </a:p>
          <a:p>
            <a:pPr lvl="1"/>
            <a:r>
              <a:rPr lang="en-US" sz="2400" dirty="0"/>
              <a:t>n</a:t>
            </a:r>
            <a:r>
              <a:rPr lang="en-US" sz="2400" dirty="0" smtClean="0"/>
              <a:t>ame is the “question” (code)</a:t>
            </a:r>
          </a:p>
          <a:p>
            <a:pPr lvl="1"/>
            <a:r>
              <a:rPr lang="en-US" sz="2400" dirty="0"/>
              <a:t>v</a:t>
            </a:r>
            <a:r>
              <a:rPr lang="en-US" sz="2400" dirty="0" smtClean="0"/>
              <a:t>alue is the “answer” (text, code, numeric, etc.)</a:t>
            </a:r>
          </a:p>
          <a:p>
            <a:r>
              <a:rPr lang="en-US" sz="2800" dirty="0" smtClean="0"/>
              <a:t>Different style choices possible, e.g.</a:t>
            </a:r>
          </a:p>
          <a:p>
            <a:pPr lvl="1"/>
            <a:r>
              <a:rPr lang="en-US" sz="2400" dirty="0"/>
              <a:t>(M-</a:t>
            </a:r>
            <a:r>
              <a:rPr lang="en-US" sz="2400" dirty="0" smtClean="0"/>
              <a:t>54000,SRT,“</a:t>
            </a:r>
            <a:r>
              <a:rPr lang="en-US" sz="2400" dirty="0"/>
              <a:t>Necrosis”) = (G-</a:t>
            </a:r>
            <a:r>
              <a:rPr lang="en-US" sz="2400" dirty="0" smtClean="0"/>
              <a:t>A203,SRT,“Present”)</a:t>
            </a:r>
          </a:p>
          <a:p>
            <a:pPr lvl="1"/>
            <a:r>
              <a:rPr lang="en-US" sz="2400" dirty="0"/>
              <a:t>(F-00005,SRT,</a:t>
            </a:r>
            <a:r>
              <a:rPr lang="en-US" sz="2400" dirty="0" smtClean="0"/>
              <a:t>“Finding”) = (</a:t>
            </a:r>
            <a:r>
              <a:rPr lang="en-US" sz="2400" dirty="0"/>
              <a:t>M-54000,SRT,“Necrosis</a:t>
            </a:r>
            <a:r>
              <a:rPr lang="en-US" sz="2400" dirty="0" smtClean="0"/>
              <a:t>”)</a:t>
            </a:r>
          </a:p>
          <a:p>
            <a:r>
              <a:rPr lang="en-US" sz="2800" dirty="0" smtClean="0"/>
              <a:t>Template of questions &amp; value sets</a:t>
            </a:r>
          </a:p>
          <a:p>
            <a:pPr lvl="1"/>
            <a:r>
              <a:rPr lang="en-US" sz="2400" dirty="0"/>
              <a:t>p</a:t>
            </a:r>
            <a:r>
              <a:rPr lang="en-US" sz="2400" dirty="0" smtClean="0"/>
              <a:t>opulated by human (pick lists from value sets)</a:t>
            </a:r>
          </a:p>
          <a:p>
            <a:pPr lvl="1"/>
            <a:r>
              <a:rPr lang="en-US" sz="2400" dirty="0"/>
              <a:t>e</a:t>
            </a:r>
            <a:r>
              <a:rPr lang="en-US" sz="2400" dirty="0" smtClean="0"/>
              <a:t>ncode image processing results (e.g., detect signal)</a:t>
            </a:r>
          </a:p>
          <a:p>
            <a:pPr lvl="1"/>
            <a:r>
              <a:rPr lang="en-US" sz="2400" dirty="0" smtClean="0"/>
              <a:t>rule based (e.g., too small to measure)</a:t>
            </a:r>
          </a:p>
        </p:txBody>
      </p:sp>
    </p:spTree>
    <p:extLst>
      <p:ext uri="{BB962C8B-B14F-4D97-AF65-F5344CB8AC3E}">
        <p14:creationId xmlns:p14="http://schemas.microsoft.com/office/powerpoint/2010/main" val="203604080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DICOM SR – details inside</a:t>
            </a:r>
            <a:endParaRPr lang="en-US" dirty="0"/>
          </a:p>
        </p:txBody>
      </p:sp>
      <p:pic>
        <p:nvPicPr>
          <p:cNvPr id="4" name="Picture 3" descr="screenshotofgbmsr.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22909" y="1433727"/>
            <a:ext cx="8875947" cy="5331455"/>
          </a:xfrm>
          <a:prstGeom prst="rect">
            <a:avLst/>
          </a:prstGeom>
        </p:spPr>
      </p:pic>
    </p:spTree>
    <p:extLst>
      <p:ext uri="{BB962C8B-B14F-4D97-AF65-F5344CB8AC3E}">
        <p14:creationId xmlns:p14="http://schemas.microsoft.com/office/powerpoint/2010/main" val="414579972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DICOM SR – as visualized</a:t>
            </a:r>
            <a:endParaRPr lang="en-US" dirty="0"/>
          </a:p>
        </p:txBody>
      </p:sp>
      <p:pic>
        <p:nvPicPr>
          <p:cNvPr id="10" name="Picture 9" descr="screenshotofgbmsr.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22909" y="1433727"/>
            <a:ext cx="8875947" cy="5331455"/>
          </a:xfrm>
          <a:prstGeom prst="rect">
            <a:avLst/>
          </a:prstGeom>
        </p:spPr>
      </p:pic>
      <p:pic>
        <p:nvPicPr>
          <p:cNvPr id="7" name="Picture 6" descr="gbm_withoutline.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210300" y="4078465"/>
            <a:ext cx="2381890" cy="2515304"/>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694347579"/>
              </p:ext>
            </p:extLst>
          </p:nvPr>
        </p:nvGraphicFramePr>
        <p:xfrm>
          <a:off x="5689599" y="1919950"/>
          <a:ext cx="3126958" cy="949751"/>
        </p:xfrm>
        <a:graphic>
          <a:graphicData uri="http://schemas.openxmlformats.org/drawingml/2006/table">
            <a:tbl>
              <a:tblPr firstRow="1" bandRow="1">
                <a:tableStyleId>{5C22544A-7EE6-4342-B048-85BDC9FD1C3A}</a:tableStyleId>
              </a:tblPr>
              <a:tblGrid>
                <a:gridCol w="973668"/>
                <a:gridCol w="702733"/>
                <a:gridCol w="687848"/>
                <a:gridCol w="762709"/>
              </a:tblGrid>
              <a:tr h="279191">
                <a:tc>
                  <a:txBody>
                    <a:bodyPr/>
                    <a:lstStyle/>
                    <a:p>
                      <a:pPr algn="ctr" fontAlgn="b"/>
                      <a:r>
                        <a:rPr lang="en-US" sz="1500" b="0" i="0" u="none" strike="noStrike" dirty="0" smtClean="0">
                          <a:solidFill>
                            <a:srgbClr val="000000"/>
                          </a:solidFill>
                          <a:effectLst/>
                          <a:latin typeface="Calibri"/>
                        </a:rPr>
                        <a:t>Date</a:t>
                      </a:r>
                      <a:endParaRPr lang="en-US" sz="1500" b="0" i="0" u="none" strike="noStrike" dirty="0">
                        <a:solidFill>
                          <a:srgbClr val="000000"/>
                        </a:solidFill>
                        <a:effectLst/>
                        <a:latin typeface="Calibri"/>
                      </a:endParaRPr>
                    </a:p>
                  </a:txBody>
                  <a:tcPr marL="12700" marR="12700" marT="16933" marB="0" anchor="b"/>
                </a:tc>
                <a:tc>
                  <a:txBody>
                    <a:bodyPr/>
                    <a:lstStyle/>
                    <a:p>
                      <a:pPr algn="ctr" fontAlgn="b"/>
                      <a:r>
                        <a:rPr lang="en-US" sz="1500" b="0" i="0" u="none" strike="noStrike" dirty="0">
                          <a:solidFill>
                            <a:srgbClr val="000000"/>
                          </a:solidFill>
                          <a:effectLst/>
                          <a:latin typeface="Calibri"/>
                        </a:rPr>
                        <a:t>Volume</a:t>
                      </a:r>
                    </a:p>
                  </a:txBody>
                  <a:tcPr marL="12700" marR="12700" marT="16933" marB="0" anchor="b"/>
                </a:tc>
                <a:tc>
                  <a:txBody>
                    <a:bodyPr/>
                    <a:lstStyle/>
                    <a:p>
                      <a:pPr algn="ctr" fontAlgn="b"/>
                      <a:r>
                        <a:rPr lang="en-US" sz="1500" b="0" i="0" u="none" strike="noStrike" dirty="0">
                          <a:solidFill>
                            <a:srgbClr val="000000"/>
                          </a:solidFill>
                          <a:effectLst/>
                          <a:latin typeface="Calibri"/>
                        </a:rPr>
                        <a:t>Auto LD</a:t>
                      </a:r>
                    </a:p>
                  </a:txBody>
                  <a:tcPr marL="12700" marR="12700" marT="16933" marB="0" anchor="b"/>
                </a:tc>
                <a:tc>
                  <a:txBody>
                    <a:bodyPr/>
                    <a:lstStyle/>
                    <a:p>
                      <a:pPr algn="ctr" fontAlgn="b"/>
                      <a:r>
                        <a:rPr lang="en-US" sz="1500" b="0" i="0" u="none" strike="noStrike" dirty="0">
                          <a:solidFill>
                            <a:srgbClr val="000000"/>
                          </a:solidFill>
                          <a:effectLst/>
                          <a:latin typeface="Calibri"/>
                        </a:rPr>
                        <a:t>Auto SD</a:t>
                      </a:r>
                    </a:p>
                  </a:txBody>
                  <a:tcPr marL="12700" marR="12700" marT="16933" marB="0" anchor="b"/>
                </a:tc>
              </a:tr>
              <a:tr h="335280">
                <a:tc>
                  <a:txBody>
                    <a:bodyPr/>
                    <a:lstStyle/>
                    <a:p>
                      <a:r>
                        <a:rPr lang="en-US" sz="1400" dirty="0" smtClean="0"/>
                        <a:t>20021207</a:t>
                      </a:r>
                      <a:endParaRPr lang="en-US" sz="1400" dirty="0"/>
                    </a:p>
                  </a:txBody>
                  <a:tcPr marT="60960" marB="60960"/>
                </a:tc>
                <a:tc>
                  <a:txBody>
                    <a:bodyPr/>
                    <a:lstStyle/>
                    <a:p>
                      <a:r>
                        <a:rPr lang="en-US" sz="1400" dirty="0" smtClean="0"/>
                        <a:t>27080</a:t>
                      </a:r>
                      <a:endParaRPr lang="en-US" sz="1400" dirty="0"/>
                    </a:p>
                  </a:txBody>
                  <a:tcPr marT="60960" marB="60960"/>
                </a:tc>
                <a:tc>
                  <a:txBody>
                    <a:bodyPr/>
                    <a:lstStyle/>
                    <a:p>
                      <a:r>
                        <a:rPr lang="en-US" sz="1400" dirty="0" smtClean="0"/>
                        <a:t>49</a:t>
                      </a:r>
                      <a:endParaRPr lang="en-US" sz="1400" dirty="0"/>
                    </a:p>
                  </a:txBody>
                  <a:tcPr marT="60960" marB="60960"/>
                </a:tc>
                <a:tc>
                  <a:txBody>
                    <a:bodyPr/>
                    <a:lstStyle/>
                    <a:p>
                      <a:r>
                        <a:rPr lang="en-US" sz="1400" dirty="0" smtClean="0"/>
                        <a:t>27</a:t>
                      </a:r>
                      <a:endParaRPr lang="en-US" sz="1400" dirty="0"/>
                    </a:p>
                  </a:txBody>
                  <a:tcPr marT="60960" marB="60960"/>
                </a:tc>
              </a:tr>
              <a:tr h="335280">
                <a:tc>
                  <a:txBody>
                    <a:bodyPr/>
                    <a:lstStyle/>
                    <a:p>
                      <a:r>
                        <a:rPr lang="en-US" sz="1400" dirty="0" smtClean="0"/>
                        <a:t>…</a:t>
                      </a:r>
                      <a:endParaRPr lang="en-US" sz="1400" dirty="0"/>
                    </a:p>
                  </a:txBody>
                  <a:tcPr marT="60960" marB="60960"/>
                </a:tc>
                <a:tc>
                  <a:txBody>
                    <a:bodyPr/>
                    <a:lstStyle/>
                    <a:p>
                      <a:r>
                        <a:rPr lang="en-US" sz="1400" dirty="0" smtClean="0"/>
                        <a:t>…</a:t>
                      </a:r>
                      <a:endParaRPr lang="en-US" sz="1400" dirty="0"/>
                    </a:p>
                  </a:txBody>
                  <a:tcPr marT="60960" marB="60960"/>
                </a:tc>
                <a:tc>
                  <a:txBody>
                    <a:bodyPr/>
                    <a:lstStyle/>
                    <a:p>
                      <a:r>
                        <a:rPr lang="en-US" sz="1400" dirty="0" smtClean="0"/>
                        <a:t>…</a:t>
                      </a:r>
                      <a:endParaRPr lang="en-US" sz="1400" dirty="0"/>
                    </a:p>
                  </a:txBody>
                  <a:tcPr marT="60960" marB="60960"/>
                </a:tc>
                <a:tc>
                  <a:txBody>
                    <a:bodyPr/>
                    <a:lstStyle/>
                    <a:p>
                      <a:r>
                        <a:rPr lang="en-US" sz="1400" dirty="0" smtClean="0"/>
                        <a:t>…</a:t>
                      </a:r>
                      <a:endParaRPr lang="en-US" sz="1400" dirty="0"/>
                    </a:p>
                  </a:txBody>
                  <a:tcPr marT="60960" marB="60960"/>
                </a:tc>
              </a:tr>
            </a:tbl>
          </a:graphicData>
        </a:graphic>
      </p:graphicFrame>
      <p:cxnSp>
        <p:nvCxnSpPr>
          <p:cNvPr id="12" name="Straight Arrow Connector 11"/>
          <p:cNvCxnSpPr/>
          <p:nvPr/>
        </p:nvCxnSpPr>
        <p:spPr>
          <a:xfrm flipV="1">
            <a:off x="2870200" y="2521427"/>
            <a:ext cx="3997722" cy="1444756"/>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endCxn id="9" idx="1"/>
          </p:cNvCxnSpPr>
          <p:nvPr/>
        </p:nvCxnSpPr>
        <p:spPr>
          <a:xfrm>
            <a:off x="2362200" y="2079717"/>
            <a:ext cx="3327399" cy="31510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V="1">
            <a:off x="3098800" y="2539831"/>
            <a:ext cx="4362733" cy="3699316"/>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V="1">
            <a:off x="3098800" y="2530628"/>
            <a:ext cx="5032268" cy="4063141"/>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flipV="1">
            <a:off x="3098800" y="5254505"/>
            <a:ext cx="3829050" cy="98464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flipV="1">
            <a:off x="3098800" y="5410201"/>
            <a:ext cx="3829050" cy="118356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26" idx="2"/>
          </p:cNvCxnSpPr>
          <p:nvPr/>
        </p:nvCxnSpPr>
        <p:spPr>
          <a:xfrm flipH="1">
            <a:off x="3454400" y="4934466"/>
            <a:ext cx="506617" cy="814401"/>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3350325" y="4565134"/>
            <a:ext cx="1221383" cy="369332"/>
          </a:xfrm>
          <a:prstGeom prst="rect">
            <a:avLst/>
          </a:prstGeom>
          <a:noFill/>
        </p:spPr>
        <p:txBody>
          <a:bodyPr wrap="none" rtlCol="0">
            <a:spAutoFit/>
          </a:bodyPr>
          <a:lstStyle/>
          <a:p>
            <a:r>
              <a:rPr lang="en-US" dirty="0" smtClean="0"/>
              <a:t>Ref. to SEG</a:t>
            </a:r>
            <a:endParaRPr lang="en-US" dirty="0"/>
          </a:p>
        </p:txBody>
      </p:sp>
    </p:spTree>
    <p:extLst>
      <p:ext uri="{BB962C8B-B14F-4D97-AF65-F5344CB8AC3E}">
        <p14:creationId xmlns:p14="http://schemas.microsoft.com/office/powerpoint/2010/main" val="394815695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DICOM RT Structure Sets</a:t>
            </a:r>
            <a:endParaRPr lang="en-US" dirty="0"/>
          </a:p>
        </p:txBody>
      </p:sp>
      <p:sp>
        <p:nvSpPr>
          <p:cNvPr id="3" name="Content Placeholder 2"/>
          <p:cNvSpPr>
            <a:spLocks noGrp="1"/>
          </p:cNvSpPr>
          <p:nvPr>
            <p:ph idx="1"/>
          </p:nvPr>
        </p:nvSpPr>
        <p:spPr/>
        <p:txBody>
          <a:bodyPr>
            <a:noAutofit/>
          </a:bodyPr>
          <a:lstStyle/>
          <a:p>
            <a:r>
              <a:rPr lang="en-US" sz="2800" dirty="0" smtClean="0"/>
              <a:t>Simple structure</a:t>
            </a:r>
          </a:p>
          <a:p>
            <a:pPr lvl="1"/>
            <a:r>
              <a:rPr lang="en-US" sz="2400" dirty="0"/>
              <a:t>f</a:t>
            </a:r>
            <a:r>
              <a:rPr lang="en-US" sz="2400" dirty="0" smtClean="0"/>
              <a:t>ocus: </a:t>
            </a:r>
            <a:r>
              <a:rPr lang="en-US" sz="2400" dirty="0" err="1" smtClean="0"/>
              <a:t>iso</a:t>
            </a:r>
            <a:r>
              <a:rPr lang="en-US" sz="2400" dirty="0" smtClean="0"/>
              <a:t>-contour 3D coordinates regions to treat/spare</a:t>
            </a:r>
          </a:p>
          <a:p>
            <a:pPr lvl="1"/>
            <a:r>
              <a:rPr lang="en-US" sz="2400" dirty="0"/>
              <a:t>v</a:t>
            </a:r>
            <a:r>
              <a:rPr lang="en-US" sz="2400" dirty="0" smtClean="0"/>
              <a:t>ery limited semantics</a:t>
            </a:r>
          </a:p>
          <a:p>
            <a:pPr lvl="1"/>
            <a:r>
              <a:rPr lang="en-US" sz="2400" dirty="0"/>
              <a:t>n</a:t>
            </a:r>
            <a:r>
              <a:rPr lang="en-US" sz="2400" dirty="0" smtClean="0"/>
              <a:t>o standard/extensible measurements, just volume</a:t>
            </a:r>
          </a:p>
          <a:p>
            <a:r>
              <a:rPr lang="en-US" sz="2800" dirty="0" smtClean="0"/>
              <a:t>Standard DICOM binary representation</a:t>
            </a:r>
          </a:p>
          <a:p>
            <a:pPr lvl="1"/>
            <a:r>
              <a:rPr lang="en-US" sz="2400" dirty="0"/>
              <a:t>e</a:t>
            </a:r>
            <a:r>
              <a:rPr lang="en-US" sz="2400" dirty="0" smtClean="0"/>
              <a:t>asily transcoded to other DICOM objects like SR or PS if 3D (patient-relative) to 2D (image-relative) coordinate mapping is available (e.g., via source images or an SR image library)</a:t>
            </a:r>
          </a:p>
          <a:p>
            <a:r>
              <a:rPr lang="en-US" sz="2800" dirty="0" smtClean="0"/>
              <a:t>Widely used in existing RT &amp; non-RT workstations</a:t>
            </a:r>
          </a:p>
          <a:p>
            <a:pPr lvl="1"/>
            <a:r>
              <a:rPr lang="en-US" sz="2400" dirty="0"/>
              <a:t>a</a:t>
            </a:r>
            <a:r>
              <a:rPr lang="en-US" sz="2400" dirty="0" smtClean="0"/>
              <a:t>lso understood by many academic software tools</a:t>
            </a:r>
            <a:endParaRPr lang="en-US" sz="2400" dirty="0"/>
          </a:p>
        </p:txBody>
      </p:sp>
    </p:spTree>
    <p:extLst>
      <p:ext uri="{BB962C8B-B14F-4D97-AF65-F5344CB8AC3E}">
        <p14:creationId xmlns:p14="http://schemas.microsoft.com/office/powerpoint/2010/main" val="1358375483"/>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DICOM Presentation States</a:t>
            </a:r>
            <a:endParaRPr lang="en-US" dirty="0"/>
          </a:p>
        </p:txBody>
      </p:sp>
      <p:sp>
        <p:nvSpPr>
          <p:cNvPr id="3" name="Content Placeholder 2"/>
          <p:cNvSpPr>
            <a:spLocks noGrp="1"/>
          </p:cNvSpPr>
          <p:nvPr>
            <p:ph idx="1"/>
          </p:nvPr>
        </p:nvSpPr>
        <p:spPr/>
        <p:txBody>
          <a:bodyPr>
            <a:noAutofit/>
          </a:bodyPr>
          <a:lstStyle/>
          <a:p>
            <a:r>
              <a:rPr lang="en-US" sz="2800" dirty="0" smtClean="0"/>
              <a:t>Intended to preserve appearance</a:t>
            </a:r>
          </a:p>
          <a:p>
            <a:pPr lvl="1"/>
            <a:r>
              <a:rPr lang="en-US" sz="2400" dirty="0" err="1"/>
              <a:t>g</a:t>
            </a:r>
            <a:r>
              <a:rPr lang="en-US" sz="2400" dirty="0" err="1" smtClean="0"/>
              <a:t>rayscale</a:t>
            </a:r>
            <a:r>
              <a:rPr lang="en-US" sz="2400" dirty="0" smtClean="0"/>
              <a:t> pipeline (window)</a:t>
            </a:r>
          </a:p>
          <a:p>
            <a:pPr lvl="1"/>
            <a:r>
              <a:rPr lang="en-US" sz="2400" dirty="0" smtClean="0"/>
              <a:t>spatial transformation (pan/zoom)</a:t>
            </a:r>
          </a:p>
          <a:p>
            <a:pPr lvl="1"/>
            <a:r>
              <a:rPr lang="en-US" sz="2400" dirty="0"/>
              <a:t>a</a:t>
            </a:r>
            <a:r>
              <a:rPr lang="en-US" sz="2400" dirty="0" smtClean="0"/>
              <a:t>nnotation (text, overlays, vector graphics)</a:t>
            </a:r>
          </a:p>
          <a:p>
            <a:r>
              <a:rPr lang="en-US" sz="2800" dirty="0" smtClean="0"/>
              <a:t>Lack semantics</a:t>
            </a:r>
          </a:p>
          <a:p>
            <a:pPr lvl="1"/>
            <a:r>
              <a:rPr lang="en-US" sz="2400" dirty="0"/>
              <a:t>w</a:t>
            </a:r>
            <a:r>
              <a:rPr lang="en-US" sz="2400" dirty="0" smtClean="0"/>
              <a:t>hat does text “mean”?</a:t>
            </a:r>
          </a:p>
          <a:p>
            <a:pPr lvl="1"/>
            <a:r>
              <a:rPr lang="en-US" sz="2400" dirty="0"/>
              <a:t>w</a:t>
            </a:r>
            <a:r>
              <a:rPr lang="en-US" sz="2400" dirty="0" smtClean="0"/>
              <a:t>hich graphic is it associated with?</a:t>
            </a:r>
          </a:p>
          <a:p>
            <a:r>
              <a:rPr lang="en-US" sz="2800" dirty="0" smtClean="0"/>
              <a:t>Overall, a poor choice for quantitation</a:t>
            </a:r>
          </a:p>
          <a:p>
            <a:pPr lvl="1"/>
            <a:r>
              <a:rPr lang="en-US" sz="2400" dirty="0"/>
              <a:t>m</a:t>
            </a:r>
            <a:r>
              <a:rPr lang="en-US" sz="2400" dirty="0" smtClean="0"/>
              <a:t>ay be all that is available in many PACS (to create/view)</a:t>
            </a:r>
            <a:endParaRPr lang="en-US" sz="2400" dirty="0"/>
          </a:p>
        </p:txBody>
      </p:sp>
    </p:spTree>
    <p:extLst>
      <p:ext uri="{BB962C8B-B14F-4D97-AF65-F5344CB8AC3E}">
        <p14:creationId xmlns:p14="http://schemas.microsoft.com/office/powerpoint/2010/main" val="27095735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Show Your Work</a:t>
            </a:r>
            <a:endParaRPr lang="en-US" dirty="0"/>
          </a:p>
        </p:txBody>
      </p:sp>
      <p:sp>
        <p:nvSpPr>
          <p:cNvPr id="3" name="Content Placeholder 2"/>
          <p:cNvSpPr>
            <a:spLocks noGrp="1"/>
          </p:cNvSpPr>
          <p:nvPr>
            <p:ph idx="1"/>
          </p:nvPr>
        </p:nvSpPr>
        <p:spPr/>
        <p:txBody>
          <a:bodyPr>
            <a:noAutofit/>
          </a:bodyPr>
          <a:lstStyle/>
          <a:p>
            <a:r>
              <a:rPr lang="en-US" sz="2800" dirty="0" smtClean="0"/>
              <a:t>Save/restore state +/- undo/repeat</a:t>
            </a:r>
          </a:p>
          <a:p>
            <a:r>
              <a:rPr lang="en-US" sz="2800" dirty="0" smtClean="0"/>
              <a:t>Intermediate images </a:t>
            </a:r>
          </a:p>
          <a:p>
            <a:pPr lvl="1"/>
            <a:r>
              <a:rPr lang="en-US" sz="2400" dirty="0" smtClean="0"/>
              <a:t>floating point, propagation of composite context</a:t>
            </a:r>
          </a:p>
          <a:p>
            <a:r>
              <a:rPr lang="en-US" sz="2800" dirty="0" smtClean="0"/>
              <a:t>Description of steps</a:t>
            </a:r>
          </a:p>
          <a:p>
            <a:pPr lvl="1"/>
            <a:r>
              <a:rPr lang="en-US" sz="2400" dirty="0" smtClean="0"/>
              <a:t>codes in SR templates</a:t>
            </a:r>
          </a:p>
          <a:p>
            <a:r>
              <a:rPr lang="en-US" sz="2800" dirty="0" smtClean="0"/>
              <a:t>Are other common artifacts that aren’t images</a:t>
            </a:r>
            <a:endParaRPr lang="en-US" sz="2800" dirty="0"/>
          </a:p>
          <a:p>
            <a:pPr lvl="1"/>
            <a:r>
              <a:rPr lang="en-US" sz="2400" dirty="0" smtClean="0"/>
              <a:t>Registration objects (REG)</a:t>
            </a:r>
          </a:p>
          <a:p>
            <a:pPr lvl="1"/>
            <a:r>
              <a:rPr lang="en-US" sz="2400" dirty="0" smtClean="0"/>
              <a:t>Real World Value Maps (RWVM)</a:t>
            </a:r>
          </a:p>
          <a:p>
            <a:pPr lvl="1"/>
            <a:r>
              <a:rPr lang="en-US" sz="2400" dirty="0" err="1" smtClean="0"/>
              <a:t>Fiducials</a:t>
            </a:r>
            <a:endParaRPr lang="en-US" sz="2400" dirty="0" smtClean="0"/>
          </a:p>
          <a:p>
            <a:pPr lvl="1"/>
            <a:r>
              <a:rPr lang="en-US" sz="2400" dirty="0" smtClean="0"/>
              <a:t>Surfaces (Surface SEG)</a:t>
            </a:r>
          </a:p>
        </p:txBody>
      </p:sp>
    </p:spTree>
    <p:extLst>
      <p:ext uri="{BB962C8B-B14F-4D97-AF65-F5344CB8AC3E}">
        <p14:creationId xmlns:p14="http://schemas.microsoft.com/office/powerpoint/2010/main" val="1208102884"/>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DICOM Registration &amp; </a:t>
            </a:r>
            <a:r>
              <a:rPr lang="en-US" dirty="0" err="1" smtClean="0"/>
              <a:t>Fiducials</a:t>
            </a:r>
            <a:endParaRPr lang="en-US" dirty="0"/>
          </a:p>
        </p:txBody>
      </p:sp>
      <p:sp>
        <p:nvSpPr>
          <p:cNvPr id="3" name="Content Placeholder 2"/>
          <p:cNvSpPr>
            <a:spLocks noGrp="1"/>
          </p:cNvSpPr>
          <p:nvPr>
            <p:ph idx="1"/>
          </p:nvPr>
        </p:nvSpPr>
        <p:spPr/>
        <p:txBody>
          <a:bodyPr>
            <a:normAutofit/>
          </a:bodyPr>
          <a:lstStyle/>
          <a:p>
            <a:r>
              <a:rPr lang="en-US" dirty="0" smtClean="0"/>
              <a:t>Mapping between 3D coordinates</a:t>
            </a:r>
          </a:p>
          <a:p>
            <a:pPr lvl="1"/>
            <a:r>
              <a:rPr lang="en-US" dirty="0" smtClean="0"/>
              <a:t>DICOM Registration – rigid matrix</a:t>
            </a:r>
          </a:p>
          <a:p>
            <a:pPr lvl="1"/>
            <a:r>
              <a:rPr lang="en-US" dirty="0" smtClean="0"/>
              <a:t>DICOM Deformable Registration</a:t>
            </a:r>
          </a:p>
          <a:p>
            <a:r>
              <a:rPr lang="en-US" dirty="0" smtClean="0"/>
              <a:t>Location of specific points</a:t>
            </a:r>
          </a:p>
          <a:p>
            <a:pPr lvl="1"/>
            <a:r>
              <a:rPr lang="en-US" dirty="0" smtClean="0"/>
              <a:t>DICOM </a:t>
            </a:r>
            <a:r>
              <a:rPr lang="en-US" dirty="0" err="1" smtClean="0"/>
              <a:t>Fiducial</a:t>
            </a:r>
            <a:endParaRPr lang="en-US" dirty="0" smtClean="0"/>
          </a:p>
          <a:p>
            <a:r>
              <a:rPr lang="en-US" dirty="0" smtClean="0"/>
              <a:t>Used to save manual or automated results</a:t>
            </a:r>
          </a:p>
          <a:p>
            <a:pPr lvl="1"/>
            <a:r>
              <a:rPr lang="en-US" dirty="0"/>
              <a:t>s</a:t>
            </a:r>
            <a:r>
              <a:rPr lang="en-US" dirty="0" smtClean="0"/>
              <a:t>ave application state for further work later</a:t>
            </a:r>
          </a:p>
          <a:p>
            <a:pPr lvl="1"/>
            <a:r>
              <a:rPr lang="en-US" dirty="0"/>
              <a:t>r</a:t>
            </a:r>
            <a:r>
              <a:rPr lang="en-US" dirty="0" smtClean="0"/>
              <a:t>e-use for other purposes (e.g., sync’d scrolling)</a:t>
            </a:r>
          </a:p>
        </p:txBody>
      </p:sp>
    </p:spTree>
    <p:extLst>
      <p:ext uri="{BB962C8B-B14F-4D97-AF65-F5344CB8AC3E}">
        <p14:creationId xmlns:p14="http://schemas.microsoft.com/office/powerpoint/2010/main" val="1558396875"/>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DICOM Real World Value Maps</a:t>
            </a:r>
            <a:endParaRPr lang="en-US" dirty="0"/>
          </a:p>
        </p:txBody>
      </p:sp>
      <p:sp>
        <p:nvSpPr>
          <p:cNvPr id="3" name="Content Placeholder 2"/>
          <p:cNvSpPr>
            <a:spLocks noGrp="1"/>
          </p:cNvSpPr>
          <p:nvPr>
            <p:ph idx="1"/>
          </p:nvPr>
        </p:nvSpPr>
        <p:spPr/>
        <p:txBody>
          <a:bodyPr>
            <a:noAutofit/>
          </a:bodyPr>
          <a:lstStyle/>
          <a:p>
            <a:r>
              <a:rPr lang="en-US" sz="2800" dirty="0" smtClean="0"/>
              <a:t>Separate pipelines based on pixels</a:t>
            </a:r>
          </a:p>
          <a:p>
            <a:pPr lvl="1"/>
            <a:r>
              <a:rPr lang="en-US" sz="2400" dirty="0"/>
              <a:t>w</a:t>
            </a:r>
            <a:r>
              <a:rPr lang="en-US" sz="2400" dirty="0" smtClean="0"/>
              <a:t>hat to show on the display</a:t>
            </a:r>
          </a:p>
          <a:p>
            <a:pPr lvl="1"/>
            <a:r>
              <a:rPr lang="en-US" sz="2400" dirty="0"/>
              <a:t>w</a:t>
            </a:r>
            <a:r>
              <a:rPr lang="en-US" sz="2400" dirty="0" smtClean="0"/>
              <a:t>hat the pixel (voxel) “means”</a:t>
            </a:r>
          </a:p>
          <a:p>
            <a:r>
              <a:rPr lang="en-US" sz="2800" dirty="0" smtClean="0"/>
              <a:t>e.g., MR pixel values</a:t>
            </a:r>
          </a:p>
          <a:p>
            <a:pPr lvl="1"/>
            <a:r>
              <a:rPr lang="en-US" sz="2400" dirty="0"/>
              <a:t>s</a:t>
            </a:r>
            <a:r>
              <a:rPr lang="en-US" sz="2400" dirty="0" smtClean="0"/>
              <a:t>ignal intensity windowed for display</a:t>
            </a:r>
          </a:p>
          <a:p>
            <a:pPr lvl="1"/>
            <a:r>
              <a:rPr lang="en-US" sz="2400" dirty="0" smtClean="0"/>
              <a:t>mapped to physical unit (e.g. velocity for phase contrast)</a:t>
            </a:r>
          </a:p>
          <a:p>
            <a:r>
              <a:rPr lang="en-US" sz="2800" dirty="0" smtClean="0"/>
              <a:t>DICOM implementation</a:t>
            </a:r>
          </a:p>
          <a:p>
            <a:pPr lvl="1"/>
            <a:r>
              <a:rPr lang="en-US" sz="2400" dirty="0"/>
              <a:t>w</a:t>
            </a:r>
            <a:r>
              <a:rPr lang="en-US" sz="2400" dirty="0" smtClean="0"/>
              <a:t>ithin image or separate object (e.g., derived later)</a:t>
            </a:r>
          </a:p>
          <a:p>
            <a:pPr lvl="1"/>
            <a:r>
              <a:rPr lang="en-US" sz="2400" dirty="0"/>
              <a:t>l</a:t>
            </a:r>
            <a:r>
              <a:rPr lang="en-US" sz="2400" dirty="0" smtClean="0"/>
              <a:t>inear equation or LUT, applied to all or sub-set of range</a:t>
            </a:r>
          </a:p>
          <a:p>
            <a:pPr lvl="1"/>
            <a:r>
              <a:rPr lang="en-US" sz="2400" dirty="0"/>
              <a:t>p</a:t>
            </a:r>
            <a:r>
              <a:rPr lang="en-US" sz="2400" dirty="0" smtClean="0"/>
              <a:t>oint operation (all voxels) (unlike US Region Calibration)</a:t>
            </a:r>
            <a:endParaRPr lang="en-US" sz="2400" dirty="0"/>
          </a:p>
        </p:txBody>
      </p:sp>
    </p:spTree>
    <p:extLst>
      <p:ext uri="{BB962C8B-B14F-4D97-AF65-F5344CB8AC3E}">
        <p14:creationId xmlns:p14="http://schemas.microsoft.com/office/powerpoint/2010/main" val="1334392533"/>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Real World Value Maps</a:t>
            </a:r>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1588645251"/>
              </p:ext>
            </p:extLst>
          </p:nvPr>
        </p:nvGraphicFramePr>
        <p:xfrm>
          <a:off x="429390" y="2151210"/>
          <a:ext cx="8289503" cy="4266523"/>
        </p:xfrm>
        <a:graphic>
          <a:graphicData uri="http://schemas.openxmlformats.org/presentationml/2006/ole">
            <mc:AlternateContent xmlns:mc="http://schemas.openxmlformats.org/markup-compatibility/2006">
              <mc:Choice xmlns:v="urn:schemas-microsoft-com:vml" Requires="v">
                <p:oleObj spid="_x0000_s34828" name="Picture" r:id="rId3" imgW="9423400" imgH="4851400" progId="Word.Picture.8">
                  <p:embed/>
                </p:oleObj>
              </mc:Choice>
              <mc:Fallback>
                <p:oleObj name="Picture" r:id="rId3" imgW="9423400" imgH="4851400" progId="Word.Picture.8">
                  <p:embed/>
                  <p:pic>
                    <p:nvPicPr>
                      <p:cNvPr id="0" name=""/>
                      <p:cNvPicPr/>
                      <p:nvPr/>
                    </p:nvPicPr>
                    <p:blipFill>
                      <a:blip r:embed="rId4"/>
                      <a:stretch>
                        <a:fillRect/>
                      </a:stretch>
                    </p:blipFill>
                    <p:spPr>
                      <a:xfrm>
                        <a:off x="429390" y="2151210"/>
                        <a:ext cx="8289503" cy="4266523"/>
                      </a:xfrm>
                      <a:prstGeom prst="rect">
                        <a:avLst/>
                      </a:prstGeom>
                    </p:spPr>
                  </p:pic>
                </p:oleObj>
              </mc:Fallback>
            </mc:AlternateContent>
          </a:graphicData>
        </a:graphic>
      </p:graphicFrame>
    </p:spTree>
    <p:extLst>
      <p:ext uri="{BB962C8B-B14F-4D97-AF65-F5344CB8AC3E}">
        <p14:creationId xmlns:p14="http://schemas.microsoft.com/office/powerpoint/2010/main" val="2655757942"/>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Arrow Connector 60"/>
          <p:cNvCxnSpPr>
            <a:stCxn id="13" idx="2"/>
            <a:endCxn id="5" idx="1"/>
          </p:cNvCxnSpPr>
          <p:nvPr/>
        </p:nvCxnSpPr>
        <p:spPr>
          <a:xfrm rot="5400000" flipH="1">
            <a:off x="3970391" y="523913"/>
            <a:ext cx="528159" cy="7379081"/>
          </a:xfrm>
          <a:prstGeom prst="bentConnector4">
            <a:avLst>
              <a:gd name="adj1" fmla="val -387011"/>
              <a:gd name="adj2" fmla="val 103098"/>
            </a:avLst>
          </a:prstGeom>
          <a:ln>
            <a:tailEnd type="arrow"/>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Putting it all together …	</a:t>
            </a:r>
            <a:endParaRPr lang="en-US" dirty="0"/>
          </a:p>
        </p:txBody>
      </p:sp>
      <p:sp>
        <p:nvSpPr>
          <p:cNvPr id="4" name="Display 3"/>
          <p:cNvSpPr/>
          <p:nvPr/>
        </p:nvSpPr>
        <p:spPr>
          <a:xfrm>
            <a:off x="2440487" y="3429000"/>
            <a:ext cx="1564971" cy="1048531"/>
          </a:xfrm>
          <a:prstGeom prst="flowChartDisplay">
            <a:avLst/>
          </a:prstGeom>
          <a:solidFill>
            <a:schemeClr val="accent5"/>
          </a:solidFill>
          <a:ln>
            <a:solidFill>
              <a:schemeClr val="accent1"/>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1200" dirty="0" smtClean="0">
                <a:solidFill>
                  <a:srgbClr val="000000"/>
                </a:solidFill>
              </a:rPr>
              <a:t>Analysis Workstation</a:t>
            </a:r>
            <a:endParaRPr lang="en-US" sz="1200" dirty="0">
              <a:solidFill>
                <a:srgbClr val="000000"/>
              </a:solidFill>
            </a:endParaRPr>
          </a:p>
        </p:txBody>
      </p:sp>
      <p:sp>
        <p:nvSpPr>
          <p:cNvPr id="5" name="Stored Data 4"/>
          <p:cNvSpPr/>
          <p:nvPr/>
        </p:nvSpPr>
        <p:spPr>
          <a:xfrm>
            <a:off x="544930" y="3456608"/>
            <a:ext cx="1470937" cy="985528"/>
          </a:xfrm>
          <a:prstGeom prst="flowChartOnlineStorag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000000"/>
                </a:solidFill>
              </a:rPr>
              <a:t>Current DICOM Images from Modality</a:t>
            </a:r>
            <a:endParaRPr lang="en-US" sz="1100" dirty="0">
              <a:solidFill>
                <a:srgbClr val="000000"/>
              </a:solidFill>
            </a:endParaRPr>
          </a:p>
        </p:txBody>
      </p:sp>
      <p:sp>
        <p:nvSpPr>
          <p:cNvPr id="8" name="Document 7"/>
          <p:cNvSpPr/>
          <p:nvPr/>
        </p:nvSpPr>
        <p:spPr>
          <a:xfrm>
            <a:off x="5331290" y="1766837"/>
            <a:ext cx="1190251" cy="797468"/>
          </a:xfrm>
          <a:prstGeom prst="flowChartDocumen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smtClean="0">
                <a:solidFill>
                  <a:srgbClr val="000000"/>
                </a:solidFill>
              </a:rPr>
              <a:t>DICOM Segmentation</a:t>
            </a:r>
            <a:endParaRPr lang="en-US" sz="1200" dirty="0">
              <a:solidFill>
                <a:srgbClr val="000000"/>
              </a:solidFill>
            </a:endParaRPr>
          </a:p>
        </p:txBody>
      </p:sp>
      <p:sp>
        <p:nvSpPr>
          <p:cNvPr id="9" name="Document 8"/>
          <p:cNvSpPr/>
          <p:nvPr/>
        </p:nvSpPr>
        <p:spPr>
          <a:xfrm>
            <a:off x="5331290" y="2650999"/>
            <a:ext cx="1190251" cy="797468"/>
          </a:xfrm>
          <a:prstGeom prst="flowChartDocumen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smtClean="0">
                <a:solidFill>
                  <a:srgbClr val="000000"/>
                </a:solidFill>
              </a:rPr>
              <a:t>DICOM Registration</a:t>
            </a:r>
            <a:endParaRPr lang="en-US" sz="1200" dirty="0">
              <a:solidFill>
                <a:srgbClr val="000000"/>
              </a:solidFill>
            </a:endParaRPr>
          </a:p>
        </p:txBody>
      </p:sp>
      <p:sp>
        <p:nvSpPr>
          <p:cNvPr id="10" name="Document 9"/>
          <p:cNvSpPr/>
          <p:nvPr/>
        </p:nvSpPr>
        <p:spPr>
          <a:xfrm>
            <a:off x="4489246" y="3553565"/>
            <a:ext cx="1190251" cy="797468"/>
          </a:xfrm>
          <a:prstGeom prst="flowChartDocument">
            <a:avLst/>
          </a:prstGeom>
          <a:solidFill>
            <a:srgbClr val="FF000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smtClean="0">
                <a:solidFill>
                  <a:srgbClr val="000000"/>
                </a:solidFill>
              </a:rPr>
              <a:t>DICOM SR</a:t>
            </a:r>
            <a:endParaRPr lang="en-US" sz="1200" dirty="0">
              <a:solidFill>
                <a:srgbClr val="000000"/>
              </a:solidFill>
            </a:endParaRPr>
          </a:p>
        </p:txBody>
      </p:sp>
      <p:sp>
        <p:nvSpPr>
          <p:cNvPr id="11" name="Document 10"/>
          <p:cNvSpPr/>
          <p:nvPr/>
        </p:nvSpPr>
        <p:spPr>
          <a:xfrm>
            <a:off x="5331290" y="4492942"/>
            <a:ext cx="1190251" cy="797468"/>
          </a:xfrm>
          <a:prstGeom prst="flowChartDocumen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smtClean="0">
                <a:solidFill>
                  <a:srgbClr val="000000"/>
                </a:solidFill>
              </a:rPr>
              <a:t>DICOM Real World Value</a:t>
            </a:r>
            <a:endParaRPr lang="en-US" sz="1200" dirty="0">
              <a:solidFill>
                <a:srgbClr val="000000"/>
              </a:solidFill>
            </a:endParaRPr>
          </a:p>
        </p:txBody>
      </p:sp>
      <p:sp>
        <p:nvSpPr>
          <p:cNvPr id="12" name="Document 11"/>
          <p:cNvSpPr/>
          <p:nvPr/>
        </p:nvSpPr>
        <p:spPr>
          <a:xfrm>
            <a:off x="5331290" y="5370333"/>
            <a:ext cx="1190251" cy="797468"/>
          </a:xfrm>
          <a:prstGeom prst="flowChartDocumen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smtClean="0">
                <a:solidFill>
                  <a:srgbClr val="000000"/>
                </a:solidFill>
              </a:rPr>
              <a:t>DICOM Parametric Map Images</a:t>
            </a:r>
            <a:endParaRPr lang="en-US" sz="1200" dirty="0">
              <a:solidFill>
                <a:srgbClr val="000000"/>
              </a:solidFill>
            </a:endParaRPr>
          </a:p>
        </p:txBody>
      </p:sp>
      <p:sp>
        <p:nvSpPr>
          <p:cNvPr id="13" name="Display 12"/>
          <p:cNvSpPr/>
          <p:nvPr/>
        </p:nvSpPr>
        <p:spPr>
          <a:xfrm>
            <a:off x="7141525" y="3429000"/>
            <a:ext cx="1564971" cy="1048531"/>
          </a:xfrm>
          <a:prstGeom prst="flowChartDisplay">
            <a:avLst/>
          </a:prstGeom>
          <a:solidFill>
            <a:schemeClr val="accent5"/>
          </a:solidFill>
          <a:ln>
            <a:solidFill>
              <a:schemeClr val="accent1"/>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1200" dirty="0" smtClean="0">
                <a:solidFill>
                  <a:srgbClr val="000000"/>
                </a:solidFill>
              </a:rPr>
              <a:t>PACS Store, Distribute and Review</a:t>
            </a:r>
            <a:endParaRPr lang="en-US" sz="1200" dirty="0">
              <a:solidFill>
                <a:srgbClr val="000000"/>
              </a:solidFill>
            </a:endParaRPr>
          </a:p>
        </p:txBody>
      </p:sp>
      <p:cxnSp>
        <p:nvCxnSpPr>
          <p:cNvPr id="14" name="Straight Arrow Connector 60"/>
          <p:cNvCxnSpPr>
            <a:stCxn id="5" idx="3"/>
            <a:endCxn id="4" idx="1"/>
          </p:cNvCxnSpPr>
          <p:nvPr/>
        </p:nvCxnSpPr>
        <p:spPr>
          <a:xfrm>
            <a:off x="1770710" y="3949372"/>
            <a:ext cx="669776" cy="3893"/>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17" name="Stored Data 16"/>
          <p:cNvSpPr/>
          <p:nvPr/>
        </p:nvSpPr>
        <p:spPr>
          <a:xfrm>
            <a:off x="552381" y="5021745"/>
            <a:ext cx="1470937" cy="985528"/>
          </a:xfrm>
          <a:prstGeom prst="flowChartOnlineStorag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000000"/>
                </a:solidFill>
              </a:rPr>
              <a:t>Previous DICOM Images from PACS</a:t>
            </a:r>
            <a:endParaRPr lang="en-US" sz="1100" dirty="0">
              <a:solidFill>
                <a:srgbClr val="000000"/>
              </a:solidFill>
            </a:endParaRPr>
          </a:p>
        </p:txBody>
      </p:sp>
      <p:cxnSp>
        <p:nvCxnSpPr>
          <p:cNvPr id="18" name="Straight Arrow Connector 60"/>
          <p:cNvCxnSpPr>
            <a:stCxn id="17" idx="3"/>
            <a:endCxn id="4" idx="1"/>
          </p:cNvCxnSpPr>
          <p:nvPr/>
        </p:nvCxnSpPr>
        <p:spPr>
          <a:xfrm flipV="1">
            <a:off x="1778162" y="3953266"/>
            <a:ext cx="662325" cy="1561244"/>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60"/>
          <p:cNvCxnSpPr>
            <a:stCxn id="13" idx="2"/>
            <a:endCxn id="17" idx="2"/>
          </p:cNvCxnSpPr>
          <p:nvPr/>
        </p:nvCxnSpPr>
        <p:spPr>
          <a:xfrm rot="5400000">
            <a:off x="3841060" y="1924322"/>
            <a:ext cx="1529743" cy="6636161"/>
          </a:xfrm>
          <a:prstGeom prst="bentConnector3">
            <a:avLst>
              <a:gd name="adj1" fmla="val 119925"/>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60"/>
          <p:cNvCxnSpPr>
            <a:stCxn id="10" idx="3"/>
            <a:endCxn id="13" idx="1"/>
          </p:cNvCxnSpPr>
          <p:nvPr/>
        </p:nvCxnSpPr>
        <p:spPr>
          <a:xfrm>
            <a:off x="5679496" y="3952299"/>
            <a:ext cx="1462028" cy="967"/>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60"/>
          <p:cNvCxnSpPr>
            <a:stCxn id="4" idx="3"/>
            <a:endCxn id="10" idx="1"/>
          </p:cNvCxnSpPr>
          <p:nvPr/>
        </p:nvCxnSpPr>
        <p:spPr>
          <a:xfrm flipV="1">
            <a:off x="4005457" y="3952299"/>
            <a:ext cx="483788" cy="967"/>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grpSp>
        <p:nvGrpSpPr>
          <p:cNvPr id="38" name="Group 37"/>
          <p:cNvGrpSpPr/>
          <p:nvPr/>
        </p:nvGrpSpPr>
        <p:grpSpPr>
          <a:xfrm>
            <a:off x="2322427" y="1804398"/>
            <a:ext cx="1495051" cy="1203868"/>
            <a:chOff x="3109277" y="1298082"/>
            <a:chExt cx="1495051" cy="902901"/>
          </a:xfrm>
        </p:grpSpPr>
        <p:sp>
          <p:nvSpPr>
            <p:cNvPr id="35" name="Document 34"/>
            <p:cNvSpPr/>
            <p:nvPr/>
          </p:nvSpPr>
          <p:spPr>
            <a:xfrm>
              <a:off x="3109277" y="1298082"/>
              <a:ext cx="1190251" cy="598101"/>
            </a:xfrm>
            <a:prstGeom prst="flowChartDocumen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200" dirty="0">
                <a:solidFill>
                  <a:srgbClr val="000000"/>
                </a:solidFill>
              </a:endParaRPr>
            </a:p>
          </p:txBody>
        </p:sp>
        <p:sp>
          <p:nvSpPr>
            <p:cNvPr id="36" name="Document 35"/>
            <p:cNvSpPr/>
            <p:nvPr/>
          </p:nvSpPr>
          <p:spPr>
            <a:xfrm>
              <a:off x="3261677" y="1450482"/>
              <a:ext cx="1190251" cy="598101"/>
            </a:xfrm>
            <a:prstGeom prst="flowChartDocumen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200" dirty="0">
                <a:solidFill>
                  <a:srgbClr val="000000"/>
                </a:solidFill>
              </a:endParaRPr>
            </a:p>
          </p:txBody>
        </p:sp>
        <p:sp>
          <p:nvSpPr>
            <p:cNvPr id="37" name="Document 36"/>
            <p:cNvSpPr/>
            <p:nvPr/>
          </p:nvSpPr>
          <p:spPr>
            <a:xfrm>
              <a:off x="3414077" y="1602882"/>
              <a:ext cx="1190251" cy="598101"/>
            </a:xfrm>
            <a:prstGeom prst="flowChartDocumen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smtClean="0">
                  <a:solidFill>
                    <a:srgbClr val="000000"/>
                  </a:solidFill>
                </a:rPr>
                <a:t>Previous DICOM SR </a:t>
              </a:r>
              <a:r>
                <a:rPr lang="en-US" sz="1200" dirty="0" err="1" smtClean="0">
                  <a:solidFill>
                    <a:srgbClr val="000000"/>
                  </a:solidFill>
                </a:rPr>
                <a:t>etc</a:t>
              </a:r>
              <a:endParaRPr lang="en-US" sz="1200" dirty="0">
                <a:solidFill>
                  <a:srgbClr val="000000"/>
                </a:solidFill>
              </a:endParaRPr>
            </a:p>
          </p:txBody>
        </p:sp>
      </p:grpSp>
      <p:cxnSp>
        <p:nvCxnSpPr>
          <p:cNvPr id="39" name="Straight Arrow Connector 60"/>
          <p:cNvCxnSpPr>
            <a:stCxn id="37" idx="2"/>
            <a:endCxn id="4" idx="0"/>
          </p:cNvCxnSpPr>
          <p:nvPr/>
        </p:nvCxnSpPr>
        <p:spPr>
          <a:xfrm rot="16200000" flipH="1">
            <a:off x="2985934" y="3191962"/>
            <a:ext cx="473456" cy="620"/>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6" name="Straight Arrow Connector 60"/>
          <p:cNvCxnSpPr>
            <a:stCxn id="13" idx="0"/>
            <a:endCxn id="35" idx="0"/>
          </p:cNvCxnSpPr>
          <p:nvPr/>
        </p:nvCxnSpPr>
        <p:spPr>
          <a:xfrm rot="16200000" flipV="1">
            <a:off x="4608480" y="113470"/>
            <a:ext cx="1624603" cy="5006458"/>
          </a:xfrm>
          <a:prstGeom prst="bentConnector3">
            <a:avLst>
              <a:gd name="adj1" fmla="val 11876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60"/>
          <p:cNvCxnSpPr>
            <a:stCxn id="8" idx="3"/>
            <a:endCxn id="13" idx="1"/>
          </p:cNvCxnSpPr>
          <p:nvPr/>
        </p:nvCxnSpPr>
        <p:spPr>
          <a:xfrm>
            <a:off x="6521540" y="2165571"/>
            <a:ext cx="619984" cy="1787695"/>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3" name="Straight Arrow Connector 60"/>
          <p:cNvCxnSpPr>
            <a:stCxn id="9" idx="3"/>
            <a:endCxn id="13" idx="1"/>
          </p:cNvCxnSpPr>
          <p:nvPr/>
        </p:nvCxnSpPr>
        <p:spPr>
          <a:xfrm>
            <a:off x="6521540" y="3049734"/>
            <a:ext cx="619984" cy="903532"/>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6" name="Straight Arrow Connector 60"/>
          <p:cNvCxnSpPr>
            <a:stCxn id="12" idx="3"/>
            <a:endCxn id="13" idx="1"/>
          </p:cNvCxnSpPr>
          <p:nvPr/>
        </p:nvCxnSpPr>
        <p:spPr>
          <a:xfrm flipV="1">
            <a:off x="6521540" y="3953266"/>
            <a:ext cx="619984" cy="1815801"/>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a:stCxn id="11" idx="3"/>
            <a:endCxn id="13" idx="1"/>
          </p:cNvCxnSpPr>
          <p:nvPr/>
        </p:nvCxnSpPr>
        <p:spPr>
          <a:xfrm flipV="1">
            <a:off x="6521540" y="3953265"/>
            <a:ext cx="619984" cy="938411"/>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5" name="Straight Arrow Connector 60"/>
          <p:cNvCxnSpPr>
            <a:stCxn id="4" idx="3"/>
            <a:endCxn id="8" idx="1"/>
          </p:cNvCxnSpPr>
          <p:nvPr/>
        </p:nvCxnSpPr>
        <p:spPr>
          <a:xfrm flipV="1">
            <a:off x="4005457" y="2165571"/>
            <a:ext cx="1325832" cy="1787695"/>
          </a:xfrm>
          <a:prstGeom prst="bentConnector3">
            <a:avLst>
              <a:gd name="adj1" fmla="val 19284"/>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0" name="Straight Arrow Connector 60"/>
          <p:cNvCxnSpPr>
            <a:stCxn id="4" idx="3"/>
            <a:endCxn id="9" idx="1"/>
          </p:cNvCxnSpPr>
          <p:nvPr/>
        </p:nvCxnSpPr>
        <p:spPr>
          <a:xfrm flipV="1">
            <a:off x="4005457" y="3049734"/>
            <a:ext cx="1325832" cy="903532"/>
          </a:xfrm>
          <a:prstGeom prst="bentConnector3">
            <a:avLst>
              <a:gd name="adj1" fmla="val 20325"/>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5" name="Straight Arrow Connector 60"/>
          <p:cNvCxnSpPr>
            <a:stCxn id="4" idx="3"/>
            <a:endCxn id="12" idx="1"/>
          </p:cNvCxnSpPr>
          <p:nvPr/>
        </p:nvCxnSpPr>
        <p:spPr>
          <a:xfrm>
            <a:off x="4005457" y="3953266"/>
            <a:ext cx="1325832" cy="1815801"/>
          </a:xfrm>
          <a:prstGeom prst="bentConnector3">
            <a:avLst>
              <a:gd name="adj1" fmla="val 20325"/>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0" name="Straight Arrow Connector 60"/>
          <p:cNvCxnSpPr>
            <a:stCxn id="4" idx="3"/>
            <a:endCxn id="11" idx="1"/>
          </p:cNvCxnSpPr>
          <p:nvPr/>
        </p:nvCxnSpPr>
        <p:spPr>
          <a:xfrm>
            <a:off x="4005457" y="3953265"/>
            <a:ext cx="1325832" cy="938411"/>
          </a:xfrm>
          <a:prstGeom prst="bentConnector3">
            <a:avLst>
              <a:gd name="adj1" fmla="val 20325"/>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1" name="Straight Arrow Connector 49"/>
          <p:cNvCxnSpPr>
            <a:stCxn id="10" idx="0"/>
            <a:endCxn id="8" idx="1"/>
          </p:cNvCxnSpPr>
          <p:nvPr/>
        </p:nvCxnSpPr>
        <p:spPr>
          <a:xfrm rot="5400000" flipH="1" flipV="1">
            <a:off x="4513835" y="2736109"/>
            <a:ext cx="1387993" cy="246918"/>
          </a:xfrm>
          <a:prstGeom prst="bentConnector2">
            <a:avLst/>
          </a:prstGeom>
          <a:ln>
            <a:solidFill>
              <a:schemeClr val="accent2"/>
            </a:solidFill>
            <a:prstDash val="sysDot"/>
            <a:tailEnd type="arrow"/>
          </a:ln>
        </p:spPr>
        <p:style>
          <a:lnRef idx="2">
            <a:schemeClr val="accent1"/>
          </a:lnRef>
          <a:fillRef idx="0">
            <a:schemeClr val="accent1"/>
          </a:fillRef>
          <a:effectRef idx="1">
            <a:schemeClr val="accent1"/>
          </a:effectRef>
          <a:fontRef idx="minor">
            <a:schemeClr val="tx1"/>
          </a:fontRef>
        </p:style>
      </p:cxnSp>
      <p:cxnSp>
        <p:nvCxnSpPr>
          <p:cNvPr id="94" name="Straight Arrow Connector 49"/>
          <p:cNvCxnSpPr>
            <a:stCxn id="10" idx="0"/>
            <a:endCxn id="9" idx="1"/>
          </p:cNvCxnSpPr>
          <p:nvPr/>
        </p:nvCxnSpPr>
        <p:spPr>
          <a:xfrm rot="5400000" flipH="1" flipV="1">
            <a:off x="4955916" y="3178190"/>
            <a:ext cx="503831" cy="246918"/>
          </a:xfrm>
          <a:prstGeom prst="bentConnector2">
            <a:avLst/>
          </a:prstGeom>
          <a:ln>
            <a:solidFill>
              <a:schemeClr val="accent2"/>
            </a:solidFill>
            <a:prstDash val="sysDot"/>
            <a:tailEnd type="arrow"/>
          </a:ln>
        </p:spPr>
        <p:style>
          <a:lnRef idx="2">
            <a:schemeClr val="accent1"/>
          </a:lnRef>
          <a:fillRef idx="0">
            <a:schemeClr val="accent1"/>
          </a:fillRef>
          <a:effectRef idx="1">
            <a:schemeClr val="accent1"/>
          </a:effectRef>
          <a:fontRef idx="minor">
            <a:schemeClr val="tx1"/>
          </a:fontRef>
        </p:style>
      </p:cxnSp>
      <p:cxnSp>
        <p:nvCxnSpPr>
          <p:cNvPr id="97" name="Straight Arrow Connector 49"/>
          <p:cNvCxnSpPr>
            <a:stCxn id="10" idx="2"/>
            <a:endCxn id="11" idx="1"/>
          </p:cNvCxnSpPr>
          <p:nvPr/>
        </p:nvCxnSpPr>
        <p:spPr>
          <a:xfrm rot="16200000" flipH="1">
            <a:off x="4911147" y="4471534"/>
            <a:ext cx="593365" cy="246918"/>
          </a:xfrm>
          <a:prstGeom prst="bentConnector2">
            <a:avLst/>
          </a:prstGeom>
          <a:ln>
            <a:solidFill>
              <a:schemeClr val="accent2"/>
            </a:solidFill>
            <a:prstDash val="sysDot"/>
            <a:tailEnd type="arrow"/>
          </a:ln>
        </p:spPr>
        <p:style>
          <a:lnRef idx="2">
            <a:schemeClr val="accent1"/>
          </a:lnRef>
          <a:fillRef idx="0">
            <a:schemeClr val="accent1"/>
          </a:fillRef>
          <a:effectRef idx="1">
            <a:schemeClr val="accent1"/>
          </a:effectRef>
          <a:fontRef idx="minor">
            <a:schemeClr val="tx1"/>
          </a:fontRef>
        </p:style>
      </p:cxnSp>
      <p:cxnSp>
        <p:nvCxnSpPr>
          <p:cNvPr id="101" name="Straight Arrow Connector 49"/>
          <p:cNvCxnSpPr>
            <a:stCxn id="10" idx="2"/>
            <a:endCxn id="12" idx="1"/>
          </p:cNvCxnSpPr>
          <p:nvPr/>
        </p:nvCxnSpPr>
        <p:spPr>
          <a:xfrm rot="16200000" flipH="1">
            <a:off x="4472453" y="4910229"/>
            <a:ext cx="1470756" cy="246918"/>
          </a:xfrm>
          <a:prstGeom prst="bentConnector2">
            <a:avLst/>
          </a:prstGeom>
          <a:ln>
            <a:solidFill>
              <a:schemeClr val="accent2"/>
            </a:solidFill>
            <a:prstDash val="sysDot"/>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0283286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DICOM needs for Specific Aims</a:t>
            </a:r>
            <a:endParaRPr lang="en-US" dirty="0"/>
          </a:p>
        </p:txBody>
      </p:sp>
      <p:sp>
        <p:nvSpPr>
          <p:cNvPr id="3" name="Content Placeholder 2"/>
          <p:cNvSpPr>
            <a:spLocks noGrp="1"/>
          </p:cNvSpPr>
          <p:nvPr>
            <p:ph idx="1"/>
          </p:nvPr>
        </p:nvSpPr>
        <p:spPr/>
        <p:txBody>
          <a:bodyPr>
            <a:normAutofit/>
          </a:bodyPr>
          <a:lstStyle/>
          <a:p>
            <a:r>
              <a:rPr lang="en-US" sz="2800" dirty="0" smtClean="0"/>
              <a:t>SA3: “</a:t>
            </a:r>
            <a:r>
              <a:rPr lang="en-US" sz="2800" i="1" dirty="0" smtClean="0"/>
              <a:t>User- and developer-level </a:t>
            </a:r>
            <a:r>
              <a:rPr lang="en-US" sz="2800" b="1" i="1" u="sng" dirty="0" smtClean="0"/>
              <a:t>interfaces to data archives</a:t>
            </a:r>
            <a:r>
              <a:rPr lang="en-US" sz="2800" i="1" dirty="0" smtClean="0"/>
              <a:t>. </a:t>
            </a:r>
            <a:r>
              <a:rPr lang="en-US" sz="2800" b="1" i="1" u="sng" dirty="0" smtClean="0"/>
              <a:t>Interoperability of data objects</a:t>
            </a:r>
            <a:r>
              <a:rPr lang="en-US" sz="2800" i="1" dirty="0" smtClean="0"/>
              <a:t> defined in SA2 with locally installed and national data archives for cancer imaging research will be established. User-level interfaces will be created in 3D Slicer to interface data archives, such as The Cancer Image Archive (TCIA).</a:t>
            </a:r>
            <a:r>
              <a:rPr lang="en-US" sz="2800" dirty="0" smtClean="0"/>
              <a:t>”</a:t>
            </a:r>
            <a:endParaRPr lang="en-US" sz="2800" dirty="0"/>
          </a:p>
        </p:txBody>
      </p:sp>
    </p:spTree>
    <p:extLst>
      <p:ext uri="{BB962C8B-B14F-4D97-AF65-F5344CB8AC3E}">
        <p14:creationId xmlns:p14="http://schemas.microsoft.com/office/powerpoint/2010/main" val="3681279471"/>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from Commercial Example</a:t>
            </a:r>
            <a:endParaRPr lang="en-US" dirty="0"/>
          </a:p>
        </p:txBody>
      </p:sp>
      <p:sp>
        <p:nvSpPr>
          <p:cNvPr id="3" name="Content Placeholder 2"/>
          <p:cNvSpPr>
            <a:spLocks noGrp="1"/>
          </p:cNvSpPr>
          <p:nvPr>
            <p:ph idx="1"/>
          </p:nvPr>
        </p:nvSpPr>
        <p:spPr/>
        <p:txBody>
          <a:bodyPr>
            <a:noAutofit/>
          </a:bodyPr>
          <a:lstStyle/>
          <a:p>
            <a:r>
              <a:rPr lang="en-US" dirty="0" smtClean="0"/>
              <a:t>Siemens </a:t>
            </a:r>
            <a:r>
              <a:rPr lang="en-US" dirty="0" err="1" smtClean="0"/>
              <a:t>syngo.Via</a:t>
            </a:r>
            <a:r>
              <a:rPr lang="en-US" dirty="0" smtClean="0"/>
              <a:t> </a:t>
            </a:r>
            <a:r>
              <a:rPr lang="en-US" dirty="0" err="1" smtClean="0"/>
              <a:t>MultiModality</a:t>
            </a:r>
            <a:r>
              <a:rPr lang="en-US" dirty="0" smtClean="0"/>
              <a:t> Oncology</a:t>
            </a:r>
          </a:p>
          <a:p>
            <a:r>
              <a:rPr lang="en-US" dirty="0" smtClean="0"/>
              <a:t>REG, RWVM (PET SUV calculation), SEG</a:t>
            </a:r>
          </a:p>
          <a:p>
            <a:r>
              <a:rPr lang="en-US" dirty="0" smtClean="0"/>
              <a:t>SR with measurements, co-</a:t>
            </a:r>
            <a:r>
              <a:rPr lang="en-US" dirty="0" err="1" smtClean="0"/>
              <a:t>ords</a:t>
            </a:r>
            <a:r>
              <a:rPr lang="en-US" dirty="0" smtClean="0"/>
              <a:t> &amp; references</a:t>
            </a:r>
          </a:p>
          <a:p>
            <a:r>
              <a:rPr lang="en-US" dirty="0" smtClean="0"/>
              <a:t>Encoding changes as concept of template &amp; standard support is improved (3D </a:t>
            </a:r>
            <a:r>
              <a:rPr lang="en-US" dirty="0" err="1" smtClean="0"/>
              <a:t>coords</a:t>
            </a:r>
            <a:r>
              <a:rPr lang="en-US" dirty="0" smtClean="0"/>
              <a:t>)</a:t>
            </a:r>
          </a:p>
          <a:p>
            <a:r>
              <a:rPr lang="en-US" dirty="0" smtClean="0"/>
              <a:t>Bugs … bit order in SEG for table removal</a:t>
            </a:r>
          </a:p>
          <a:p>
            <a:r>
              <a:rPr lang="en-US" dirty="0" smtClean="0"/>
              <a:t>Need to support old “versions” of templates</a:t>
            </a:r>
          </a:p>
          <a:p>
            <a:r>
              <a:rPr lang="en-US" dirty="0" smtClean="0"/>
              <a:t>Avowed goal is save/restore state only</a:t>
            </a:r>
            <a:endParaRPr lang="en-US" dirty="0"/>
          </a:p>
        </p:txBody>
      </p:sp>
    </p:spTree>
    <p:extLst>
      <p:ext uri="{BB962C8B-B14F-4D97-AF65-F5344CB8AC3E}">
        <p14:creationId xmlns:p14="http://schemas.microsoft.com/office/powerpoint/2010/main" val="1901944924"/>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Toolkit support</a:t>
            </a:r>
            <a:endParaRPr lang="en-US" dirty="0"/>
          </a:p>
        </p:txBody>
      </p:sp>
      <p:sp>
        <p:nvSpPr>
          <p:cNvPr id="3" name="Content Placeholder 2"/>
          <p:cNvSpPr>
            <a:spLocks noGrp="1"/>
          </p:cNvSpPr>
          <p:nvPr>
            <p:ph idx="1"/>
          </p:nvPr>
        </p:nvSpPr>
        <p:spPr/>
        <p:txBody>
          <a:bodyPr>
            <a:normAutofit/>
          </a:bodyPr>
          <a:lstStyle/>
          <a:p>
            <a:r>
              <a:rPr lang="en-US" sz="2800" dirty="0" smtClean="0"/>
              <a:t>DICOM network (send/receive/query/retrieve)</a:t>
            </a:r>
          </a:p>
          <a:p>
            <a:r>
              <a:rPr lang="en-US" sz="2800" dirty="0" smtClean="0"/>
              <a:t>DICOM parsing (nested lists of attribute)</a:t>
            </a:r>
          </a:p>
          <a:p>
            <a:r>
              <a:rPr lang="en-US" sz="2800" dirty="0" smtClean="0"/>
              <a:t>DICOM &lt;-&gt; XML conversion</a:t>
            </a:r>
          </a:p>
          <a:p>
            <a:r>
              <a:rPr lang="en-US" sz="2800" dirty="0" smtClean="0"/>
              <a:t>Extraction of “models” (classes?) of content</a:t>
            </a:r>
          </a:p>
          <a:p>
            <a:pPr lvl="1"/>
            <a:r>
              <a:rPr lang="en-US" sz="2400" dirty="0"/>
              <a:t>i</a:t>
            </a:r>
            <a:r>
              <a:rPr lang="en-US" sz="2400" dirty="0" smtClean="0"/>
              <a:t>mage extraction (8/16/32 bit, gray or RGB)</a:t>
            </a:r>
          </a:p>
          <a:p>
            <a:pPr lvl="2"/>
            <a:r>
              <a:rPr lang="en-US" sz="2000" dirty="0"/>
              <a:t>c</a:t>
            </a:r>
            <a:r>
              <a:rPr lang="en-US" sz="2000" dirty="0" smtClean="0"/>
              <a:t>ompression/decompression (codecs)</a:t>
            </a:r>
          </a:p>
          <a:p>
            <a:pPr lvl="1"/>
            <a:r>
              <a:rPr lang="en-US" sz="2400" dirty="0"/>
              <a:t>s</a:t>
            </a:r>
            <a:r>
              <a:rPr lang="en-US" sz="2400" dirty="0" smtClean="0"/>
              <a:t>tructured report “content tree”</a:t>
            </a:r>
          </a:p>
          <a:p>
            <a:pPr lvl="1"/>
            <a:r>
              <a:rPr lang="en-US" sz="2400" dirty="0"/>
              <a:t>e</a:t>
            </a:r>
            <a:r>
              <a:rPr lang="en-US" sz="2400" dirty="0" smtClean="0"/>
              <a:t>nhanced multi-frame concepts (esp. SEG)</a:t>
            </a:r>
          </a:p>
          <a:p>
            <a:pPr lvl="2"/>
            <a:r>
              <a:rPr lang="en-US" sz="2000" dirty="0"/>
              <a:t>g</a:t>
            </a:r>
            <a:r>
              <a:rPr lang="en-US" sz="2000" dirty="0" smtClean="0"/>
              <a:t>eometry – spacing, orientation, position</a:t>
            </a:r>
          </a:p>
          <a:p>
            <a:pPr lvl="2"/>
            <a:r>
              <a:rPr lang="en-US" sz="2000" dirty="0"/>
              <a:t>d</a:t>
            </a:r>
            <a:r>
              <a:rPr lang="en-US" sz="2000" dirty="0" smtClean="0"/>
              <a:t>imensions, stacks, timing</a:t>
            </a:r>
          </a:p>
          <a:p>
            <a:r>
              <a:rPr lang="en-US" sz="2800" dirty="0" smtClean="0"/>
              <a:t>Coded content (SNOMED, LOINC, </a:t>
            </a:r>
            <a:r>
              <a:rPr lang="en-US" sz="2800" dirty="0" err="1" smtClean="0"/>
              <a:t>RadLex</a:t>
            </a:r>
            <a:r>
              <a:rPr lang="en-US" sz="2800" dirty="0" smtClean="0"/>
              <a:t>, FMA)</a:t>
            </a:r>
          </a:p>
        </p:txBody>
      </p:sp>
    </p:spTree>
    <p:extLst>
      <p:ext uri="{BB962C8B-B14F-4D97-AF65-F5344CB8AC3E}">
        <p14:creationId xmlns:p14="http://schemas.microsoft.com/office/powerpoint/2010/main" val="1766892171"/>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Gaps in </a:t>
            </a:r>
            <a:r>
              <a:rPr lang="en-US" smtClean="0"/>
              <a:t>DICOM Standard</a:t>
            </a:r>
            <a:endParaRPr lang="en-US" dirty="0"/>
          </a:p>
        </p:txBody>
      </p:sp>
      <p:sp>
        <p:nvSpPr>
          <p:cNvPr id="3" name="Content Placeholder 2"/>
          <p:cNvSpPr>
            <a:spLocks noGrp="1"/>
          </p:cNvSpPr>
          <p:nvPr>
            <p:ph idx="1"/>
          </p:nvPr>
        </p:nvSpPr>
        <p:spPr/>
        <p:txBody>
          <a:bodyPr>
            <a:normAutofit/>
          </a:bodyPr>
          <a:lstStyle/>
          <a:p>
            <a:r>
              <a:rPr lang="en-US" sz="2800" dirty="0" smtClean="0"/>
              <a:t>Floating point pixel data</a:t>
            </a:r>
          </a:p>
          <a:p>
            <a:pPr lvl="1"/>
            <a:r>
              <a:rPr lang="en-US" sz="2400" dirty="0"/>
              <a:t>e</a:t>
            </a:r>
            <a:r>
              <a:rPr lang="en-US" sz="2400" dirty="0" smtClean="0"/>
              <a:t>xisting objects scaled integers only</a:t>
            </a:r>
          </a:p>
          <a:p>
            <a:pPr lvl="1"/>
            <a:r>
              <a:rPr lang="en-US" sz="2400" dirty="0" smtClean="0"/>
              <a:t>do have OF and OD data types</a:t>
            </a:r>
          </a:p>
          <a:p>
            <a:pPr lvl="1"/>
            <a:r>
              <a:rPr lang="en-US" sz="2400" dirty="0"/>
              <a:t>u</a:t>
            </a:r>
            <a:r>
              <a:rPr lang="en-US" sz="2400" dirty="0" smtClean="0"/>
              <a:t>se with “private” objects</a:t>
            </a:r>
          </a:p>
          <a:p>
            <a:pPr lvl="1"/>
            <a:r>
              <a:rPr lang="en-US" sz="2400" dirty="0" err="1" smtClean="0"/>
              <a:t>PixelData</a:t>
            </a:r>
            <a:r>
              <a:rPr lang="en-US" sz="2400" dirty="0" smtClean="0"/>
              <a:t> (7FE0,0010) with OF or OD</a:t>
            </a:r>
          </a:p>
          <a:p>
            <a:pPr lvl="2"/>
            <a:r>
              <a:rPr lang="en-US" sz="2000" dirty="0"/>
              <a:t>w</a:t>
            </a:r>
            <a:r>
              <a:rPr lang="en-US" sz="2000" dirty="0" smtClean="0"/>
              <a:t>orks, but problem with big/little endian conversions</a:t>
            </a:r>
          </a:p>
          <a:p>
            <a:pPr lvl="1"/>
            <a:r>
              <a:rPr lang="en-US" sz="2400" dirty="0" smtClean="0"/>
              <a:t>new “Floating” </a:t>
            </a:r>
            <a:r>
              <a:rPr lang="en-US" sz="2400" dirty="0" err="1" smtClean="0"/>
              <a:t>PixelData</a:t>
            </a:r>
            <a:r>
              <a:rPr lang="en-US" sz="2400" dirty="0" smtClean="0"/>
              <a:t> (7FE0, ????)</a:t>
            </a:r>
          </a:p>
          <a:p>
            <a:pPr lvl="2"/>
            <a:r>
              <a:rPr lang="en-US" sz="2000" dirty="0" smtClean="0"/>
              <a:t>a bit more work for all toolkits, but probably safer</a:t>
            </a:r>
          </a:p>
          <a:p>
            <a:pPr lvl="1"/>
            <a:r>
              <a:rPr lang="en-US" sz="2400" dirty="0"/>
              <a:t>n</a:t>
            </a:r>
            <a:r>
              <a:rPr lang="en-US" sz="2400" dirty="0" smtClean="0"/>
              <a:t>eed convincing (low risk) “use case” for committee acceptance</a:t>
            </a:r>
            <a:endParaRPr lang="en-US" sz="2400" dirty="0"/>
          </a:p>
        </p:txBody>
      </p:sp>
    </p:spTree>
    <p:extLst>
      <p:ext uri="{BB962C8B-B14F-4D97-AF65-F5344CB8AC3E}">
        <p14:creationId xmlns:p14="http://schemas.microsoft.com/office/powerpoint/2010/main" val="3484196497"/>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Selected Tools</a:t>
            </a:r>
            <a:endParaRPr lang="en-US" dirty="0"/>
          </a:p>
        </p:txBody>
      </p:sp>
      <p:sp>
        <p:nvSpPr>
          <p:cNvPr id="3" name="Content Placeholder 2"/>
          <p:cNvSpPr>
            <a:spLocks noGrp="1"/>
          </p:cNvSpPr>
          <p:nvPr>
            <p:ph idx="1"/>
          </p:nvPr>
        </p:nvSpPr>
        <p:spPr/>
        <p:txBody>
          <a:bodyPr>
            <a:normAutofit/>
          </a:bodyPr>
          <a:lstStyle/>
          <a:p>
            <a:r>
              <a:rPr lang="en-US" sz="2800" dirty="0" smtClean="0"/>
              <a:t>Slicer, CTK, </a:t>
            </a:r>
            <a:r>
              <a:rPr lang="en-US" sz="2800" dirty="0" err="1" smtClean="0"/>
              <a:t>dcmtk</a:t>
            </a:r>
            <a:endParaRPr lang="en-US" sz="2800" dirty="0" smtClean="0"/>
          </a:p>
          <a:p>
            <a:r>
              <a:rPr lang="en-US" sz="2800" dirty="0" err="1"/>
              <a:t>d</a:t>
            </a:r>
            <a:r>
              <a:rPr lang="en-US" sz="2800" dirty="0" err="1" smtClean="0"/>
              <a:t>cmtk</a:t>
            </a:r>
            <a:r>
              <a:rPr lang="en-US" sz="2800" dirty="0" smtClean="0"/>
              <a:t> – good SR, XML support, no enhanced multi-frame or geometry abstractions, excellent network, compression, security support</a:t>
            </a:r>
          </a:p>
          <a:p>
            <a:r>
              <a:rPr lang="en-US" sz="2800" dirty="0" smtClean="0"/>
              <a:t>CTK –widgets using (most recent ?) </a:t>
            </a:r>
            <a:r>
              <a:rPr lang="en-US" sz="2800" dirty="0" err="1" smtClean="0"/>
              <a:t>dcmtk</a:t>
            </a:r>
            <a:r>
              <a:rPr lang="en-US" sz="2800" dirty="0" smtClean="0"/>
              <a:t> ??</a:t>
            </a:r>
          </a:p>
          <a:p>
            <a:r>
              <a:rPr lang="en-US" sz="2800" dirty="0" smtClean="0"/>
              <a:t>Slicer – </a:t>
            </a:r>
            <a:r>
              <a:rPr lang="en-US" sz="2800" dirty="0" err="1" smtClean="0"/>
              <a:t>dcmtk</a:t>
            </a:r>
            <a:r>
              <a:rPr lang="en-US" sz="2800" dirty="0" smtClean="0"/>
              <a:t> and ITK geometry handling (need gap analysis re. multi-frame geometry translations)</a:t>
            </a:r>
          </a:p>
          <a:p>
            <a:r>
              <a:rPr lang="en-US" sz="2800" dirty="0" smtClean="0"/>
              <a:t>? handling of abstractions like extracting 3D/4D/</a:t>
            </a:r>
            <a:r>
              <a:rPr lang="en-US" sz="2800" dirty="0" err="1" smtClean="0"/>
              <a:t>nD</a:t>
            </a:r>
            <a:r>
              <a:rPr lang="en-US" sz="2800" dirty="0" smtClean="0"/>
              <a:t> volume data set from mixed series, etc. (“frameset” “partitioning” problem)</a:t>
            </a:r>
            <a:endParaRPr lang="en-US" sz="2800" dirty="0"/>
          </a:p>
        </p:txBody>
      </p:sp>
    </p:spTree>
    <p:extLst>
      <p:ext uri="{BB962C8B-B14F-4D97-AF65-F5344CB8AC3E}">
        <p14:creationId xmlns:p14="http://schemas.microsoft.com/office/powerpoint/2010/main" val="2730555911"/>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Archival Aspects – Legacy Images</a:t>
            </a:r>
            <a:endParaRPr lang="en-US" dirty="0"/>
          </a:p>
        </p:txBody>
      </p:sp>
      <p:sp>
        <p:nvSpPr>
          <p:cNvPr id="3" name="Content Placeholder 2"/>
          <p:cNvSpPr>
            <a:spLocks noGrp="1"/>
          </p:cNvSpPr>
          <p:nvPr>
            <p:ph idx="1"/>
          </p:nvPr>
        </p:nvSpPr>
        <p:spPr/>
        <p:txBody>
          <a:bodyPr>
            <a:noAutofit/>
          </a:bodyPr>
          <a:lstStyle/>
          <a:p>
            <a:r>
              <a:rPr lang="en-US" sz="2400" dirty="0"/>
              <a:t>W</a:t>
            </a:r>
            <a:r>
              <a:rPr lang="en-US" sz="2400" dirty="0" smtClean="0"/>
              <a:t>ell supported in existing open image archives (OAIs) (or generic OTS/COTS DICOM archives/VNAs)</a:t>
            </a:r>
          </a:p>
          <a:p>
            <a:r>
              <a:rPr lang="en-US" sz="2400" dirty="0" smtClean="0"/>
              <a:t>Ingestion – file import, C-STORE SCP, web submit (+/- de-identification)</a:t>
            </a:r>
          </a:p>
          <a:p>
            <a:r>
              <a:rPr lang="en-US" sz="2400" dirty="0" smtClean="0"/>
              <a:t>Indexing – parse DICOM “header” and extract patient(subject)/study/series/image values</a:t>
            </a:r>
          </a:p>
          <a:p>
            <a:r>
              <a:rPr lang="en-US" sz="2400" dirty="0" smtClean="0"/>
              <a:t>Query – search using extracted header values – C-FIND SCP, web page, web services (SOAP or </a:t>
            </a:r>
            <a:r>
              <a:rPr lang="en-US" sz="2400" dirty="0" err="1" smtClean="0"/>
              <a:t>RESTful</a:t>
            </a:r>
            <a:r>
              <a:rPr lang="en-US" sz="2400" dirty="0" smtClean="0"/>
              <a:t>)</a:t>
            </a:r>
          </a:p>
          <a:p>
            <a:r>
              <a:rPr lang="en-US" sz="2400" dirty="0" smtClean="0"/>
              <a:t>Retrieve – C-MOVE (C-GET less common), web </a:t>
            </a:r>
            <a:r>
              <a:rPr lang="en-US" sz="2400" dirty="0"/>
              <a:t>p</a:t>
            </a:r>
            <a:r>
              <a:rPr lang="en-US" sz="2400" dirty="0" smtClean="0"/>
              <a:t>age (immediate or shopping cart), web services (SOAP or </a:t>
            </a:r>
            <a:r>
              <a:rPr lang="en-US" sz="2400" dirty="0" err="1" smtClean="0"/>
              <a:t>RESTful</a:t>
            </a:r>
            <a:r>
              <a:rPr lang="en-US" sz="2400" dirty="0" smtClean="0"/>
              <a:t>)</a:t>
            </a:r>
          </a:p>
        </p:txBody>
      </p:sp>
    </p:spTree>
    <p:extLst>
      <p:ext uri="{BB962C8B-B14F-4D97-AF65-F5344CB8AC3E}">
        <p14:creationId xmlns:p14="http://schemas.microsoft.com/office/powerpoint/2010/main" val="4287826944"/>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Archival Aspects – Other Objects</a:t>
            </a:r>
            <a:endParaRPr lang="en-US" dirty="0"/>
          </a:p>
        </p:txBody>
      </p:sp>
      <p:sp>
        <p:nvSpPr>
          <p:cNvPr id="3" name="Content Placeholder 2"/>
          <p:cNvSpPr>
            <a:spLocks noGrp="1"/>
          </p:cNvSpPr>
          <p:nvPr>
            <p:ph idx="1"/>
          </p:nvPr>
        </p:nvSpPr>
        <p:spPr/>
        <p:txBody>
          <a:bodyPr>
            <a:noAutofit/>
          </a:bodyPr>
          <a:lstStyle/>
          <a:p>
            <a:r>
              <a:rPr lang="en-US" sz="2800" dirty="0"/>
              <a:t>M</a:t>
            </a:r>
            <a:r>
              <a:rPr lang="en-US" sz="2800" dirty="0" smtClean="0"/>
              <a:t>ore recent image objects</a:t>
            </a:r>
          </a:p>
          <a:p>
            <a:pPr lvl="1"/>
            <a:r>
              <a:rPr lang="en-US" sz="2400" dirty="0" smtClean="0"/>
              <a:t>enhanced CT/MR – ?? Indexing/query limitations</a:t>
            </a:r>
          </a:p>
          <a:p>
            <a:r>
              <a:rPr lang="en-US" sz="2800" dirty="0" smtClean="0"/>
              <a:t>SEGs, RWVMs, REGs, SRs</a:t>
            </a:r>
          </a:p>
          <a:p>
            <a:pPr lvl="1"/>
            <a:r>
              <a:rPr lang="en-US" sz="2400" dirty="0" smtClean="0"/>
              <a:t>indexed like images – retrievable (esp. whole study)</a:t>
            </a:r>
          </a:p>
          <a:p>
            <a:pPr lvl="1"/>
            <a:r>
              <a:rPr lang="en-US" sz="2400" dirty="0" smtClean="0"/>
              <a:t>no specific query support</a:t>
            </a:r>
          </a:p>
          <a:p>
            <a:pPr lvl="1"/>
            <a:r>
              <a:rPr lang="en-US" sz="2400" dirty="0" smtClean="0"/>
              <a:t>no “structured querying of analysis results”</a:t>
            </a:r>
          </a:p>
          <a:p>
            <a:pPr lvl="1"/>
            <a:r>
              <a:rPr lang="en-US" sz="2400" dirty="0" smtClean="0"/>
              <a:t>Is XML conversion a panacea? (separate database)</a:t>
            </a:r>
          </a:p>
          <a:p>
            <a:pPr lvl="1"/>
            <a:r>
              <a:rPr lang="en-US" sz="2400" dirty="0" smtClean="0"/>
              <a:t>need appropriate XML form</a:t>
            </a:r>
          </a:p>
          <a:p>
            <a:pPr lvl="1"/>
            <a:r>
              <a:rPr lang="en-US" sz="2400" dirty="0" smtClean="0"/>
              <a:t>sufficiently clear coded concepts</a:t>
            </a:r>
          </a:p>
          <a:p>
            <a:pPr lvl="1"/>
            <a:r>
              <a:rPr lang="en-US" sz="2400" dirty="0" smtClean="0"/>
              <a:t>search by code or search by string, for anatomy, finding, segmented property type, etc.</a:t>
            </a:r>
          </a:p>
        </p:txBody>
      </p:sp>
    </p:spTree>
    <p:extLst>
      <p:ext uri="{BB962C8B-B14F-4D97-AF65-F5344CB8AC3E}">
        <p14:creationId xmlns:p14="http://schemas.microsoft.com/office/powerpoint/2010/main" val="1320361730"/>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Segmentation Object</a:t>
            </a:r>
            <a:endParaRPr lang="en-US" dirty="0"/>
          </a:p>
        </p:txBody>
      </p:sp>
      <p:sp>
        <p:nvSpPr>
          <p:cNvPr id="3" name="Content Placeholder 2"/>
          <p:cNvSpPr>
            <a:spLocks noGrp="1"/>
          </p:cNvSpPr>
          <p:nvPr>
            <p:ph idx="1"/>
          </p:nvPr>
        </p:nvSpPr>
        <p:spPr/>
        <p:txBody>
          <a:bodyPr>
            <a:noAutofit/>
          </a:bodyPr>
          <a:lstStyle/>
          <a:p>
            <a:r>
              <a:rPr lang="en-US" sz="2800" dirty="0" smtClean="0"/>
              <a:t>Just an Enhanced Multi-frame “image”</a:t>
            </a:r>
          </a:p>
          <a:p>
            <a:pPr lvl="1"/>
            <a:r>
              <a:rPr lang="en-US" sz="2400" dirty="0" smtClean="0"/>
              <a:t>Functional Groups and Dimensions</a:t>
            </a:r>
          </a:p>
          <a:p>
            <a:r>
              <a:rPr lang="en-US" sz="2800" dirty="0" smtClean="0"/>
              <a:t>Each frame is (part of) a segment</a:t>
            </a:r>
          </a:p>
          <a:p>
            <a:r>
              <a:rPr lang="en-US" sz="2800" dirty="0" smtClean="0"/>
              <a:t>One slice in space/time</a:t>
            </a:r>
          </a:p>
          <a:p>
            <a:pPr lvl="1"/>
            <a:r>
              <a:rPr lang="en-US" sz="2400" dirty="0" smtClean="0"/>
              <a:t>each pixel (voxel) is either binary (in segment or not) or fractional occupancy/probability</a:t>
            </a:r>
          </a:p>
          <a:p>
            <a:pPr lvl="1"/>
            <a:r>
              <a:rPr lang="en-US" sz="2400" dirty="0" smtClean="0"/>
              <a:t>bits packed into bytes or words</a:t>
            </a:r>
          </a:p>
          <a:p>
            <a:r>
              <a:rPr lang="en-US" sz="2800" dirty="0" smtClean="0"/>
              <a:t>Multiple segments, each numbered</a:t>
            </a:r>
          </a:p>
          <a:p>
            <a:r>
              <a:rPr lang="en-US" sz="2800" dirty="0" smtClean="0"/>
              <a:t>Frames described with “vector” of characteristics</a:t>
            </a:r>
          </a:p>
          <a:p>
            <a:pPr lvl="1"/>
            <a:r>
              <a:rPr lang="en-US" sz="2400" dirty="0" smtClean="0"/>
              <a:t>segment #, position, orientation … order irrelevant</a:t>
            </a:r>
          </a:p>
        </p:txBody>
      </p:sp>
    </p:spTree>
    <p:extLst>
      <p:ext uri="{BB962C8B-B14F-4D97-AF65-F5344CB8AC3E}">
        <p14:creationId xmlns:p14="http://schemas.microsoft.com/office/powerpoint/2010/main" val="939233256"/>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Segmentation Object</a:t>
            </a:r>
            <a:endParaRPr lang="en-US" dirty="0"/>
          </a:p>
        </p:txBody>
      </p:sp>
      <p:sp>
        <p:nvSpPr>
          <p:cNvPr id="3" name="Content Placeholder 2"/>
          <p:cNvSpPr>
            <a:spLocks noGrp="1"/>
          </p:cNvSpPr>
          <p:nvPr>
            <p:ph idx="1"/>
          </p:nvPr>
        </p:nvSpPr>
        <p:spPr/>
        <p:txBody>
          <a:bodyPr>
            <a:noAutofit/>
          </a:bodyPr>
          <a:lstStyle/>
          <a:p>
            <a:r>
              <a:rPr lang="en-US" sz="2800" dirty="0" smtClean="0"/>
              <a:t>Can overlap</a:t>
            </a:r>
          </a:p>
          <a:p>
            <a:pPr lvl="1"/>
            <a:r>
              <a:rPr lang="en-US" sz="2400" dirty="0" smtClean="0"/>
              <a:t>e.g., one voxel in space may be in multiple segments</a:t>
            </a:r>
          </a:p>
          <a:p>
            <a:pPr lvl="1"/>
            <a:r>
              <a:rPr lang="en-US" sz="2400" dirty="0" smtClean="0"/>
              <a:t>cw. “label map” style encoding with each pixel an index of (one choice) of segment</a:t>
            </a:r>
          </a:p>
          <a:p>
            <a:r>
              <a:rPr lang="en-US" sz="2800" dirty="0" smtClean="0"/>
              <a:t>May be 1:1 with voxels of source image (wasteful)</a:t>
            </a:r>
          </a:p>
          <a:p>
            <a:pPr lvl="1"/>
            <a:r>
              <a:rPr lang="en-US" sz="2400" dirty="0" smtClean="0"/>
              <a:t>or just (3D) bounding box around segmented voxels</a:t>
            </a:r>
          </a:p>
          <a:p>
            <a:pPr lvl="1"/>
            <a:r>
              <a:rPr lang="en-US" sz="2400" dirty="0" smtClean="0"/>
              <a:t>may also be sampled differently, down-sampled or up-sampled in-plane or between slices</a:t>
            </a:r>
          </a:p>
          <a:p>
            <a:r>
              <a:rPr lang="en-US" sz="2800" dirty="0" smtClean="0"/>
              <a:t>May explicitly reference source images</a:t>
            </a:r>
          </a:p>
          <a:p>
            <a:pPr lvl="1"/>
            <a:r>
              <a:rPr lang="en-US" sz="2400" dirty="0" smtClean="0"/>
              <a:t>or be generalized in 3D space (frame of reference UID)</a:t>
            </a:r>
          </a:p>
          <a:p>
            <a:pPr lvl="1"/>
            <a:r>
              <a:rPr lang="en-US" sz="2400" dirty="0" smtClean="0"/>
              <a:t>recipient has to choose which image series</a:t>
            </a:r>
            <a:endParaRPr lang="en-US" sz="2400" dirty="0"/>
          </a:p>
        </p:txBody>
      </p:sp>
    </p:spTree>
    <p:extLst>
      <p:ext uri="{BB962C8B-B14F-4D97-AF65-F5344CB8AC3E}">
        <p14:creationId xmlns:p14="http://schemas.microsoft.com/office/powerpoint/2010/main" val="408235281"/>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Enhanced Multi-Frame</a:t>
            </a:r>
            <a:endParaRPr lang="en-US" dirty="0"/>
          </a:p>
        </p:txBody>
      </p:sp>
      <p:sp>
        <p:nvSpPr>
          <p:cNvPr id="3" name="Content Placeholder 2"/>
          <p:cNvSpPr>
            <a:spLocks noGrp="1"/>
          </p:cNvSpPr>
          <p:nvPr>
            <p:ph idx="1"/>
          </p:nvPr>
        </p:nvSpPr>
        <p:spPr/>
        <p:txBody>
          <a:bodyPr/>
          <a:lstStyle/>
          <a:p>
            <a:r>
              <a:rPr lang="en-US" sz="2800" dirty="0" smtClean="0"/>
              <a:t>More like NRRD (etc.) volume in one “file”</a:t>
            </a:r>
          </a:p>
          <a:p>
            <a:r>
              <a:rPr lang="en-US" sz="2800" dirty="0" smtClean="0"/>
              <a:t>All slices in single DICOM Instance</a:t>
            </a:r>
          </a:p>
          <a:p>
            <a:r>
              <a:rPr lang="en-US" dirty="0" smtClean="0"/>
              <a:t>“Vector” of attributes describing each frame</a:t>
            </a:r>
          </a:p>
          <a:p>
            <a:r>
              <a:rPr lang="en-US" sz="2800" dirty="0" smtClean="0"/>
              <a:t>Attributes grouped with similar siblings</a:t>
            </a:r>
          </a:p>
          <a:p>
            <a:pPr lvl="1"/>
            <a:r>
              <a:rPr lang="en-US" sz="2400" dirty="0" smtClean="0"/>
              <a:t>“functional groups”</a:t>
            </a:r>
          </a:p>
          <a:p>
            <a:r>
              <a:rPr lang="en-US" sz="2800" dirty="0" smtClean="0"/>
              <a:t>Itemized per-frame</a:t>
            </a:r>
          </a:p>
          <a:p>
            <a:pPr lvl="1"/>
            <a:r>
              <a:rPr lang="en-US" sz="2400" dirty="0" smtClean="0"/>
              <a:t>Per-Frame Functional Groups Sequence</a:t>
            </a:r>
          </a:p>
          <a:p>
            <a:pPr lvl="1"/>
            <a:r>
              <a:rPr lang="en-US" sz="2400" dirty="0"/>
              <a:t>s</a:t>
            </a:r>
            <a:r>
              <a:rPr lang="en-US" sz="2400" dirty="0" smtClean="0"/>
              <a:t>ame order as encoded frames in Pixel Data</a:t>
            </a:r>
          </a:p>
          <a:p>
            <a:r>
              <a:rPr lang="en-US" sz="2800" dirty="0" smtClean="0"/>
              <a:t>Commonality factored out</a:t>
            </a:r>
          </a:p>
          <a:p>
            <a:pPr lvl="1"/>
            <a:r>
              <a:rPr lang="en-US" sz="2400" dirty="0" smtClean="0"/>
              <a:t>Shared Functional Groups Sequence</a:t>
            </a:r>
            <a:endParaRPr lang="en-US" dirty="0"/>
          </a:p>
        </p:txBody>
      </p:sp>
    </p:spTree>
    <p:extLst>
      <p:ext uri="{BB962C8B-B14F-4D97-AF65-F5344CB8AC3E}">
        <p14:creationId xmlns:p14="http://schemas.microsoft.com/office/powerpoint/2010/main" val="2125369632"/>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ChangeArrowheads="1"/>
          </p:cNvSpPr>
          <p:nvPr/>
        </p:nvSpPr>
        <p:spPr bwMode="auto">
          <a:xfrm>
            <a:off x="2606675" y="6083300"/>
            <a:ext cx="1460500" cy="368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7155" name="Text Box 3"/>
          <p:cNvSpPr txBox="1">
            <a:spLocks noChangeArrowheads="1"/>
          </p:cNvSpPr>
          <p:nvPr/>
        </p:nvSpPr>
        <p:spPr bwMode="auto">
          <a:xfrm>
            <a:off x="4189413" y="5581650"/>
            <a:ext cx="2203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atin typeface="Helvetica" charset="0"/>
              </a:rPr>
              <a:t>Per-frame attributes</a:t>
            </a:r>
            <a:endParaRPr lang="en-US" sz="2400">
              <a:latin typeface="Times" charset="0"/>
            </a:endParaRPr>
          </a:p>
        </p:txBody>
      </p:sp>
      <p:sp>
        <p:nvSpPr>
          <p:cNvPr id="177156" name="Text Box 4"/>
          <p:cNvSpPr txBox="1">
            <a:spLocks noChangeArrowheads="1"/>
          </p:cNvSpPr>
          <p:nvPr/>
        </p:nvSpPr>
        <p:spPr bwMode="auto">
          <a:xfrm>
            <a:off x="4210050" y="6054725"/>
            <a:ext cx="1187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atin typeface="Helvetica" charset="0"/>
              </a:rPr>
              <a:t>Pixel data</a:t>
            </a:r>
            <a:endParaRPr lang="en-US" sz="2400">
              <a:latin typeface="Times" charset="0"/>
            </a:endParaRPr>
          </a:p>
        </p:txBody>
      </p:sp>
      <p:sp>
        <p:nvSpPr>
          <p:cNvPr id="177157" name="Line 5"/>
          <p:cNvSpPr>
            <a:spLocks noChangeShapeType="1"/>
          </p:cNvSpPr>
          <p:nvPr/>
        </p:nvSpPr>
        <p:spPr bwMode="auto">
          <a:xfrm>
            <a:off x="827088" y="4795838"/>
            <a:ext cx="7596187" cy="0"/>
          </a:xfrm>
          <a:prstGeom prst="line">
            <a:avLst/>
          </a:prstGeom>
          <a:noFill/>
          <a:ln w="762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7158" name="Rectangle 6"/>
          <p:cNvSpPr>
            <a:spLocks noChangeArrowheads="1"/>
          </p:cNvSpPr>
          <p:nvPr/>
        </p:nvSpPr>
        <p:spPr bwMode="auto">
          <a:xfrm>
            <a:off x="3773488" y="5060950"/>
            <a:ext cx="307975" cy="3683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7159" name="Text Box 7"/>
          <p:cNvSpPr txBox="1">
            <a:spLocks noChangeArrowheads="1"/>
          </p:cNvSpPr>
          <p:nvPr/>
        </p:nvSpPr>
        <p:spPr bwMode="auto">
          <a:xfrm>
            <a:off x="4211638" y="5076825"/>
            <a:ext cx="19256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atin typeface="Helvetica" charset="0"/>
              </a:rPr>
              <a:t>Shared attributes</a:t>
            </a:r>
            <a:endParaRPr lang="en-US" sz="2400">
              <a:latin typeface="Times" charset="0"/>
            </a:endParaRPr>
          </a:p>
        </p:txBody>
      </p:sp>
      <p:sp>
        <p:nvSpPr>
          <p:cNvPr id="177160" name="Rectangle 8"/>
          <p:cNvSpPr>
            <a:spLocks noChangeArrowheads="1"/>
          </p:cNvSpPr>
          <p:nvPr/>
        </p:nvSpPr>
        <p:spPr bwMode="auto">
          <a:xfrm>
            <a:off x="3765550" y="5599113"/>
            <a:ext cx="287338" cy="368300"/>
          </a:xfrm>
          <a:prstGeom prst="rect">
            <a:avLst/>
          </a:prstGeom>
          <a:solidFill>
            <a:srgbClr val="CA20B2"/>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77161" name="Group 9"/>
          <p:cNvGrpSpPr>
            <a:grpSpLocks/>
          </p:cNvGrpSpPr>
          <p:nvPr/>
        </p:nvGrpSpPr>
        <p:grpSpPr bwMode="auto">
          <a:xfrm>
            <a:off x="493713" y="3640138"/>
            <a:ext cx="2022475" cy="369887"/>
            <a:chOff x="311" y="2293"/>
            <a:chExt cx="1274" cy="233"/>
          </a:xfrm>
        </p:grpSpPr>
        <p:sp>
          <p:nvSpPr>
            <p:cNvPr id="177162" name="Rectangle 10"/>
            <p:cNvSpPr>
              <a:spLocks noChangeArrowheads="1"/>
            </p:cNvSpPr>
            <p:nvPr/>
          </p:nvSpPr>
          <p:spPr bwMode="auto">
            <a:xfrm>
              <a:off x="311" y="2294"/>
              <a:ext cx="173" cy="232"/>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7163" name="Rectangle 11"/>
            <p:cNvSpPr>
              <a:spLocks noChangeArrowheads="1"/>
            </p:cNvSpPr>
            <p:nvPr/>
          </p:nvSpPr>
          <p:spPr bwMode="auto">
            <a:xfrm>
              <a:off x="665" y="2293"/>
              <a:ext cx="920" cy="23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7164" name="Rectangle 12"/>
            <p:cNvSpPr>
              <a:spLocks noChangeArrowheads="1"/>
            </p:cNvSpPr>
            <p:nvPr/>
          </p:nvSpPr>
          <p:spPr bwMode="auto">
            <a:xfrm>
              <a:off x="484" y="2294"/>
              <a:ext cx="181" cy="232"/>
            </a:xfrm>
            <a:prstGeom prst="rect">
              <a:avLst/>
            </a:prstGeom>
            <a:solidFill>
              <a:srgbClr val="CA20B2"/>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77165" name="Group 13"/>
          <p:cNvGrpSpPr>
            <a:grpSpLocks/>
          </p:cNvGrpSpPr>
          <p:nvPr/>
        </p:nvGrpSpPr>
        <p:grpSpPr bwMode="auto">
          <a:xfrm>
            <a:off x="2779713" y="3640138"/>
            <a:ext cx="2022475" cy="369887"/>
            <a:chOff x="311" y="2293"/>
            <a:chExt cx="1274" cy="233"/>
          </a:xfrm>
        </p:grpSpPr>
        <p:sp>
          <p:nvSpPr>
            <p:cNvPr id="177166" name="Rectangle 14"/>
            <p:cNvSpPr>
              <a:spLocks noChangeArrowheads="1"/>
            </p:cNvSpPr>
            <p:nvPr/>
          </p:nvSpPr>
          <p:spPr bwMode="auto">
            <a:xfrm>
              <a:off x="311" y="2294"/>
              <a:ext cx="173" cy="232"/>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7167" name="Rectangle 15"/>
            <p:cNvSpPr>
              <a:spLocks noChangeArrowheads="1"/>
            </p:cNvSpPr>
            <p:nvPr/>
          </p:nvSpPr>
          <p:spPr bwMode="auto">
            <a:xfrm>
              <a:off x="665" y="2293"/>
              <a:ext cx="920" cy="23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7168" name="Rectangle 16"/>
            <p:cNvSpPr>
              <a:spLocks noChangeArrowheads="1"/>
            </p:cNvSpPr>
            <p:nvPr/>
          </p:nvSpPr>
          <p:spPr bwMode="auto">
            <a:xfrm>
              <a:off x="484" y="2294"/>
              <a:ext cx="181" cy="232"/>
            </a:xfrm>
            <a:prstGeom prst="rect">
              <a:avLst/>
            </a:prstGeom>
            <a:solidFill>
              <a:srgbClr val="CA20B2"/>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77169" name="Group 17"/>
          <p:cNvGrpSpPr>
            <a:grpSpLocks/>
          </p:cNvGrpSpPr>
          <p:nvPr/>
        </p:nvGrpSpPr>
        <p:grpSpPr bwMode="auto">
          <a:xfrm>
            <a:off x="6665913" y="3640138"/>
            <a:ext cx="2022475" cy="369887"/>
            <a:chOff x="311" y="2293"/>
            <a:chExt cx="1274" cy="233"/>
          </a:xfrm>
        </p:grpSpPr>
        <p:sp>
          <p:nvSpPr>
            <p:cNvPr id="177170" name="Rectangle 18"/>
            <p:cNvSpPr>
              <a:spLocks noChangeArrowheads="1"/>
            </p:cNvSpPr>
            <p:nvPr/>
          </p:nvSpPr>
          <p:spPr bwMode="auto">
            <a:xfrm>
              <a:off x="311" y="2294"/>
              <a:ext cx="173" cy="232"/>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7171" name="Rectangle 19"/>
            <p:cNvSpPr>
              <a:spLocks noChangeArrowheads="1"/>
            </p:cNvSpPr>
            <p:nvPr/>
          </p:nvSpPr>
          <p:spPr bwMode="auto">
            <a:xfrm>
              <a:off x="665" y="2293"/>
              <a:ext cx="920" cy="23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7172" name="Rectangle 20"/>
            <p:cNvSpPr>
              <a:spLocks noChangeArrowheads="1"/>
            </p:cNvSpPr>
            <p:nvPr/>
          </p:nvSpPr>
          <p:spPr bwMode="auto">
            <a:xfrm>
              <a:off x="484" y="2294"/>
              <a:ext cx="181" cy="232"/>
            </a:xfrm>
            <a:prstGeom prst="rect">
              <a:avLst/>
            </a:prstGeom>
            <a:solidFill>
              <a:srgbClr val="CA20B2"/>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77173" name="Group 21"/>
          <p:cNvGrpSpPr>
            <a:grpSpLocks/>
          </p:cNvGrpSpPr>
          <p:nvPr/>
        </p:nvGrpSpPr>
        <p:grpSpPr bwMode="auto">
          <a:xfrm>
            <a:off x="5499100" y="3759200"/>
            <a:ext cx="444500" cy="139700"/>
            <a:chOff x="3304" y="2400"/>
            <a:chExt cx="280" cy="88"/>
          </a:xfrm>
        </p:grpSpPr>
        <p:sp>
          <p:nvSpPr>
            <p:cNvPr id="177174" name="Oval 22"/>
            <p:cNvSpPr>
              <a:spLocks noChangeArrowheads="1"/>
            </p:cNvSpPr>
            <p:nvPr/>
          </p:nvSpPr>
          <p:spPr bwMode="auto">
            <a:xfrm>
              <a:off x="3304" y="2400"/>
              <a:ext cx="88" cy="88"/>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7175" name="Oval 23"/>
            <p:cNvSpPr>
              <a:spLocks noChangeArrowheads="1"/>
            </p:cNvSpPr>
            <p:nvPr/>
          </p:nvSpPr>
          <p:spPr bwMode="auto">
            <a:xfrm>
              <a:off x="3400" y="2400"/>
              <a:ext cx="88" cy="88"/>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7176" name="Oval 24"/>
            <p:cNvSpPr>
              <a:spLocks noChangeArrowheads="1"/>
            </p:cNvSpPr>
            <p:nvPr/>
          </p:nvSpPr>
          <p:spPr bwMode="auto">
            <a:xfrm>
              <a:off x="3496" y="2400"/>
              <a:ext cx="88" cy="88"/>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77177" name="Rectangle 25"/>
          <p:cNvSpPr>
            <a:spLocks noChangeArrowheads="1"/>
          </p:cNvSpPr>
          <p:nvPr/>
        </p:nvSpPr>
        <p:spPr bwMode="auto">
          <a:xfrm>
            <a:off x="430213" y="1597025"/>
            <a:ext cx="250825" cy="3683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7178" name="Rectangle 26"/>
          <p:cNvSpPr>
            <a:spLocks noChangeArrowheads="1"/>
          </p:cNvSpPr>
          <p:nvPr/>
        </p:nvSpPr>
        <p:spPr bwMode="auto">
          <a:xfrm>
            <a:off x="1949450" y="1595438"/>
            <a:ext cx="6688138" cy="368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7179" name="Rectangle 27"/>
          <p:cNvSpPr>
            <a:spLocks noChangeArrowheads="1"/>
          </p:cNvSpPr>
          <p:nvPr/>
        </p:nvSpPr>
        <p:spPr bwMode="auto">
          <a:xfrm>
            <a:off x="681038" y="1597025"/>
            <a:ext cx="1268412" cy="368300"/>
          </a:xfrm>
          <a:prstGeom prst="rect">
            <a:avLst/>
          </a:prstGeom>
          <a:solidFill>
            <a:srgbClr val="CA20B2"/>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cxnSp>
        <p:nvCxnSpPr>
          <p:cNvPr id="177180" name="AutoShape 28"/>
          <p:cNvCxnSpPr>
            <a:cxnSpLocks noChangeShapeType="1"/>
            <a:stCxn id="177162" idx="0"/>
            <a:endCxn id="177177" idx="2"/>
          </p:cNvCxnSpPr>
          <p:nvPr/>
        </p:nvCxnSpPr>
        <p:spPr bwMode="auto">
          <a:xfrm flipH="1" flipV="1">
            <a:off x="555625" y="1965325"/>
            <a:ext cx="76200" cy="167640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77181" name="AutoShape 29"/>
          <p:cNvCxnSpPr>
            <a:cxnSpLocks noChangeShapeType="1"/>
            <a:stCxn id="177164" idx="0"/>
            <a:endCxn id="177179" idx="2"/>
          </p:cNvCxnSpPr>
          <p:nvPr/>
        </p:nvCxnSpPr>
        <p:spPr bwMode="auto">
          <a:xfrm flipV="1">
            <a:off x="912813" y="1965325"/>
            <a:ext cx="403225" cy="167640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77182" name="AutoShape 30"/>
          <p:cNvCxnSpPr>
            <a:cxnSpLocks noChangeShapeType="1"/>
            <a:stCxn id="177163" idx="0"/>
            <a:endCxn id="177178" idx="2"/>
          </p:cNvCxnSpPr>
          <p:nvPr/>
        </p:nvCxnSpPr>
        <p:spPr bwMode="auto">
          <a:xfrm flipV="1">
            <a:off x="1785938" y="1963738"/>
            <a:ext cx="3508375" cy="167640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77183" name="AutoShape 31"/>
          <p:cNvCxnSpPr>
            <a:cxnSpLocks noChangeShapeType="1"/>
            <a:stCxn id="177168" idx="0"/>
            <a:endCxn id="177179" idx="2"/>
          </p:cNvCxnSpPr>
          <p:nvPr/>
        </p:nvCxnSpPr>
        <p:spPr bwMode="auto">
          <a:xfrm flipH="1" flipV="1">
            <a:off x="1316038" y="1965325"/>
            <a:ext cx="1882775" cy="167640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77184" name="AutoShape 32"/>
          <p:cNvCxnSpPr>
            <a:cxnSpLocks noChangeShapeType="1"/>
            <a:stCxn id="177172" idx="0"/>
            <a:endCxn id="177179" idx="2"/>
          </p:cNvCxnSpPr>
          <p:nvPr/>
        </p:nvCxnSpPr>
        <p:spPr bwMode="auto">
          <a:xfrm flipH="1" flipV="1">
            <a:off x="1316038" y="1965325"/>
            <a:ext cx="5768975" cy="167640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77185" name="AutoShape 33"/>
          <p:cNvCxnSpPr>
            <a:cxnSpLocks noChangeShapeType="1"/>
            <a:stCxn id="177167" idx="0"/>
            <a:endCxn id="177178" idx="2"/>
          </p:cNvCxnSpPr>
          <p:nvPr/>
        </p:nvCxnSpPr>
        <p:spPr bwMode="auto">
          <a:xfrm flipV="1">
            <a:off x="4071938" y="1963738"/>
            <a:ext cx="1222375" cy="167640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77186" name="AutoShape 34"/>
          <p:cNvCxnSpPr>
            <a:cxnSpLocks noChangeShapeType="1"/>
            <a:stCxn id="177171" idx="0"/>
            <a:endCxn id="177178" idx="2"/>
          </p:cNvCxnSpPr>
          <p:nvPr/>
        </p:nvCxnSpPr>
        <p:spPr bwMode="auto">
          <a:xfrm flipH="1" flipV="1">
            <a:off x="5294313" y="1963738"/>
            <a:ext cx="2663825" cy="167640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77187" name="Rectangle 35"/>
          <p:cNvSpPr>
            <a:spLocks noGrp="1" noChangeArrowheads="1"/>
          </p:cNvSpPr>
          <p:nvPr>
            <p:ph type="title"/>
          </p:nvPr>
        </p:nvSpPr>
        <p:spPr/>
        <p:txBody>
          <a:bodyPr/>
          <a:lstStyle/>
          <a:p>
            <a:r>
              <a:rPr lang="en-US"/>
              <a:t>Multi-frame Functional Groups</a:t>
            </a:r>
            <a:br>
              <a:rPr lang="en-US"/>
            </a:br>
            <a:endParaRPr lang="en-US"/>
          </a:p>
        </p:txBody>
      </p:sp>
    </p:spTree>
    <p:extLst>
      <p:ext uri="{BB962C8B-B14F-4D97-AF65-F5344CB8AC3E}">
        <p14:creationId xmlns:p14="http://schemas.microsoft.com/office/powerpoint/2010/main" val="363528331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DICOM needs – why?</a:t>
            </a:r>
            <a:endParaRPr lang="en-US" dirty="0"/>
          </a:p>
        </p:txBody>
      </p:sp>
      <p:sp>
        <p:nvSpPr>
          <p:cNvPr id="3" name="Content Placeholder 2"/>
          <p:cNvSpPr>
            <a:spLocks noGrp="1"/>
          </p:cNvSpPr>
          <p:nvPr>
            <p:ph idx="1"/>
          </p:nvPr>
        </p:nvSpPr>
        <p:spPr/>
        <p:txBody>
          <a:bodyPr/>
          <a:lstStyle/>
          <a:p>
            <a:r>
              <a:rPr lang="en-US" dirty="0" smtClean="0"/>
              <a:t>Compatible with commodity PACS</a:t>
            </a:r>
          </a:p>
          <a:p>
            <a:r>
              <a:rPr lang="en-US" dirty="0" smtClean="0"/>
              <a:t>Store and share the results of analyses</a:t>
            </a:r>
          </a:p>
          <a:p>
            <a:r>
              <a:rPr lang="en-US" dirty="0" smtClean="0"/>
              <a:t>Interoperability of data objects</a:t>
            </a:r>
          </a:p>
          <a:p>
            <a:endParaRPr lang="en-US" dirty="0"/>
          </a:p>
        </p:txBody>
      </p:sp>
    </p:spTree>
    <p:extLst>
      <p:ext uri="{BB962C8B-B14F-4D97-AF65-F5344CB8AC3E}">
        <p14:creationId xmlns:p14="http://schemas.microsoft.com/office/powerpoint/2010/main" val="3314944741"/>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Enhanced Multi-frame</a:t>
            </a:r>
            <a:endParaRPr lang="en-US" dirty="0"/>
          </a:p>
        </p:txBody>
      </p:sp>
      <p:sp>
        <p:nvSpPr>
          <p:cNvPr id="3" name="Content Placeholder 2"/>
          <p:cNvSpPr>
            <a:spLocks noGrp="1"/>
          </p:cNvSpPr>
          <p:nvPr>
            <p:ph idx="1"/>
          </p:nvPr>
        </p:nvSpPr>
        <p:spPr/>
        <p:txBody>
          <a:bodyPr>
            <a:normAutofit/>
          </a:bodyPr>
          <a:lstStyle/>
          <a:p>
            <a:r>
              <a:rPr lang="en-US" sz="2800" dirty="0" smtClean="0"/>
              <a:t>Single slice</a:t>
            </a:r>
          </a:p>
          <a:p>
            <a:pPr lvl="1"/>
            <a:r>
              <a:rPr lang="en-US" sz="2400" dirty="0" smtClean="0"/>
              <a:t>top level dataset</a:t>
            </a:r>
          </a:p>
          <a:p>
            <a:pPr lvl="2"/>
            <a:r>
              <a:rPr lang="en-US" sz="2000" dirty="0" smtClean="0"/>
              <a:t>Image Position (Patient)</a:t>
            </a:r>
          </a:p>
          <a:p>
            <a:pPr lvl="2"/>
            <a:r>
              <a:rPr lang="en-US" sz="2000" dirty="0" smtClean="0"/>
              <a:t>Image Orientation (Patient)</a:t>
            </a:r>
          </a:p>
          <a:p>
            <a:pPr lvl="1"/>
            <a:r>
              <a:rPr lang="en-US" sz="2400" dirty="0" smtClean="0"/>
              <a:t>Pixel Spacing</a:t>
            </a:r>
          </a:p>
          <a:p>
            <a:r>
              <a:rPr lang="en-US" sz="2800" dirty="0" smtClean="0"/>
              <a:t>Multi-frame</a:t>
            </a:r>
          </a:p>
          <a:p>
            <a:pPr lvl="1"/>
            <a:r>
              <a:rPr lang="en-US" sz="2400" dirty="0" smtClean="0"/>
              <a:t>Shared Functional Group Sequence (1 item)</a:t>
            </a:r>
          </a:p>
          <a:p>
            <a:pPr lvl="2"/>
            <a:r>
              <a:rPr lang="en-US" sz="2000" dirty="0" smtClean="0"/>
              <a:t>Pixel Measures Sequence &gt; Pixel Spacing</a:t>
            </a:r>
          </a:p>
          <a:p>
            <a:pPr lvl="2"/>
            <a:r>
              <a:rPr lang="en-US" sz="2000" dirty="0" smtClean="0"/>
              <a:t>Plane Orientation Sequence &gt; Image Orientation (Patient)</a:t>
            </a:r>
          </a:p>
          <a:p>
            <a:pPr lvl="1"/>
            <a:r>
              <a:rPr lang="en-US" sz="2400" dirty="0" smtClean="0"/>
              <a:t>Per-Frame Functional Group Sequence (n items)</a:t>
            </a:r>
          </a:p>
          <a:p>
            <a:pPr lvl="2"/>
            <a:r>
              <a:rPr lang="en-US" sz="2000" dirty="0" smtClean="0"/>
              <a:t>Plane Position Sequence &gt; Image Position (Patient)</a:t>
            </a:r>
          </a:p>
        </p:txBody>
      </p:sp>
    </p:spTree>
    <p:extLst>
      <p:ext uri="{BB962C8B-B14F-4D97-AF65-F5344CB8AC3E}">
        <p14:creationId xmlns:p14="http://schemas.microsoft.com/office/powerpoint/2010/main" val="3157810558"/>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Enhanced Multi-frame</a:t>
            </a:r>
            <a:endParaRPr lang="en-US" dirty="0"/>
          </a:p>
        </p:txBody>
      </p:sp>
      <p:sp>
        <p:nvSpPr>
          <p:cNvPr id="3" name="Content Placeholder 2"/>
          <p:cNvSpPr>
            <a:spLocks noGrp="1"/>
          </p:cNvSpPr>
          <p:nvPr>
            <p:ph idx="1"/>
          </p:nvPr>
        </p:nvSpPr>
        <p:spPr/>
        <p:txBody>
          <a:bodyPr>
            <a:normAutofit/>
          </a:bodyPr>
          <a:lstStyle/>
          <a:p>
            <a:r>
              <a:rPr lang="en-US" sz="2800" dirty="0" smtClean="0"/>
              <a:t>Single slice</a:t>
            </a:r>
          </a:p>
          <a:p>
            <a:pPr lvl="1"/>
            <a:r>
              <a:rPr lang="en-US" sz="2400" dirty="0" smtClean="0"/>
              <a:t>top level dataset</a:t>
            </a:r>
          </a:p>
          <a:p>
            <a:pPr lvl="2"/>
            <a:r>
              <a:rPr lang="en-US" sz="2000" dirty="0" smtClean="0"/>
              <a:t>Image Position (Patient)</a:t>
            </a:r>
          </a:p>
          <a:p>
            <a:pPr lvl="2"/>
            <a:r>
              <a:rPr lang="en-US" sz="2000" dirty="0" smtClean="0"/>
              <a:t>Image Orientation (Patient)</a:t>
            </a:r>
          </a:p>
          <a:p>
            <a:pPr lvl="2"/>
            <a:r>
              <a:rPr lang="en-US" sz="2000" dirty="0" smtClean="0"/>
              <a:t>Pixel Spacing</a:t>
            </a:r>
          </a:p>
          <a:p>
            <a:r>
              <a:rPr lang="en-US" sz="2800" dirty="0" smtClean="0"/>
              <a:t>Multi-frame</a:t>
            </a:r>
          </a:p>
          <a:p>
            <a:pPr lvl="1"/>
            <a:r>
              <a:rPr lang="en-US" sz="2400" dirty="0" smtClean="0"/>
              <a:t>Shared Functional Group Sequence (1 item)</a:t>
            </a:r>
          </a:p>
          <a:p>
            <a:pPr lvl="2"/>
            <a:r>
              <a:rPr lang="en-US" sz="2000" dirty="0" smtClean="0"/>
              <a:t>Pixel Measures Sequence &gt; Pixel Spacing</a:t>
            </a:r>
          </a:p>
          <a:p>
            <a:pPr lvl="2"/>
            <a:r>
              <a:rPr lang="en-US" sz="2000" dirty="0" smtClean="0"/>
              <a:t>Plane Orientation Sequence &gt; Image Orientation (Patient)</a:t>
            </a:r>
          </a:p>
          <a:p>
            <a:pPr lvl="1"/>
            <a:r>
              <a:rPr lang="en-US" sz="2400" dirty="0" smtClean="0"/>
              <a:t>Per-Frame Functional Group Sequence (n items)</a:t>
            </a:r>
          </a:p>
          <a:p>
            <a:pPr lvl="2"/>
            <a:r>
              <a:rPr lang="en-US" sz="2000" dirty="0" smtClean="0"/>
              <a:t>Plane Position Sequence &gt; Image Position (Patient)</a:t>
            </a:r>
          </a:p>
          <a:p>
            <a:pPr lvl="2"/>
            <a:r>
              <a:rPr lang="en-US" sz="2000" dirty="0" smtClean="0"/>
              <a:t>Frame Content Sequence &gt; Stack ID and In-Stack Position</a:t>
            </a:r>
            <a:endParaRPr lang="en-US" sz="2000" dirty="0"/>
          </a:p>
        </p:txBody>
      </p:sp>
    </p:spTree>
    <p:extLst>
      <p:ext uri="{BB962C8B-B14F-4D97-AF65-F5344CB8AC3E}">
        <p14:creationId xmlns:p14="http://schemas.microsoft.com/office/powerpoint/2010/main" val="3053404484"/>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Text Box 2"/>
          <p:cNvSpPr txBox="1">
            <a:spLocks noChangeArrowheads="1"/>
          </p:cNvSpPr>
          <p:nvPr/>
        </p:nvSpPr>
        <p:spPr bwMode="auto">
          <a:xfrm>
            <a:off x="7678738" y="6226175"/>
            <a:ext cx="904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2000"/>
              <a:t>Space</a:t>
            </a:r>
          </a:p>
        </p:txBody>
      </p:sp>
      <p:sp>
        <p:nvSpPr>
          <p:cNvPr id="183299" name="Line 3"/>
          <p:cNvSpPr>
            <a:spLocks noChangeShapeType="1"/>
          </p:cNvSpPr>
          <p:nvPr/>
        </p:nvSpPr>
        <p:spPr bwMode="auto">
          <a:xfrm flipV="1">
            <a:off x="7234238" y="5827713"/>
            <a:ext cx="806450" cy="7969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nchor="ctr"/>
          <a:lstStyle/>
          <a:p>
            <a:endParaRPr lang="en-US"/>
          </a:p>
        </p:txBody>
      </p:sp>
      <p:pic>
        <p:nvPicPr>
          <p:cNvPr id="1833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213" y="3900488"/>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3301" name="Text Box 5"/>
          <p:cNvSpPr txBox="1">
            <a:spLocks noChangeArrowheads="1"/>
          </p:cNvSpPr>
          <p:nvPr/>
        </p:nvSpPr>
        <p:spPr bwMode="auto">
          <a:xfrm>
            <a:off x="4303713" y="5362575"/>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5</a:t>
            </a:r>
          </a:p>
        </p:txBody>
      </p:sp>
      <p:sp>
        <p:nvSpPr>
          <p:cNvPr id="183302" name="Text Box 6"/>
          <p:cNvSpPr txBox="1">
            <a:spLocks noChangeArrowheads="1"/>
          </p:cNvSpPr>
          <p:nvPr/>
        </p:nvSpPr>
        <p:spPr bwMode="auto">
          <a:xfrm>
            <a:off x="2836863" y="6362700"/>
            <a:ext cx="13525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In-Stack Position</a:t>
            </a:r>
          </a:p>
        </p:txBody>
      </p:sp>
      <p:sp>
        <p:nvSpPr>
          <p:cNvPr id="183303" name="Text Box 7"/>
          <p:cNvSpPr txBox="1">
            <a:spLocks noChangeArrowheads="1"/>
          </p:cNvSpPr>
          <p:nvPr/>
        </p:nvSpPr>
        <p:spPr bwMode="auto">
          <a:xfrm>
            <a:off x="4573588" y="3835400"/>
            <a:ext cx="10096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Stack ID = 1</a:t>
            </a:r>
          </a:p>
        </p:txBody>
      </p:sp>
      <p:sp>
        <p:nvSpPr>
          <p:cNvPr id="183304" name="Line 8"/>
          <p:cNvSpPr>
            <a:spLocks noChangeShapeType="1"/>
          </p:cNvSpPr>
          <p:nvPr/>
        </p:nvSpPr>
        <p:spPr bwMode="auto">
          <a:xfrm flipV="1">
            <a:off x="3983038" y="5541963"/>
            <a:ext cx="806450" cy="7969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nchor="ctr"/>
          <a:lstStyle/>
          <a:p>
            <a:endParaRPr lang="en-US"/>
          </a:p>
        </p:txBody>
      </p:sp>
      <p:pic>
        <p:nvPicPr>
          <p:cNvPr id="18330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6363" y="4094163"/>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3306" name="Text Box 10"/>
          <p:cNvSpPr txBox="1">
            <a:spLocks noChangeArrowheads="1"/>
          </p:cNvSpPr>
          <p:nvPr/>
        </p:nvSpPr>
        <p:spPr bwMode="auto">
          <a:xfrm>
            <a:off x="4083050" y="5545138"/>
            <a:ext cx="273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4</a:t>
            </a:r>
          </a:p>
        </p:txBody>
      </p:sp>
      <p:pic>
        <p:nvPicPr>
          <p:cNvPr id="183307"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9513" y="4287838"/>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3308" name="Text Box 12"/>
          <p:cNvSpPr txBox="1">
            <a:spLocks noChangeArrowheads="1"/>
          </p:cNvSpPr>
          <p:nvPr/>
        </p:nvSpPr>
        <p:spPr bwMode="auto">
          <a:xfrm>
            <a:off x="3887788" y="5746750"/>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3</a:t>
            </a:r>
          </a:p>
        </p:txBody>
      </p:sp>
      <p:pic>
        <p:nvPicPr>
          <p:cNvPr id="183309"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2663" y="4481513"/>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3310" name="Text Box 14"/>
          <p:cNvSpPr txBox="1">
            <a:spLocks noChangeArrowheads="1"/>
          </p:cNvSpPr>
          <p:nvPr/>
        </p:nvSpPr>
        <p:spPr bwMode="auto">
          <a:xfrm>
            <a:off x="3689350" y="5929313"/>
            <a:ext cx="273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2</a:t>
            </a:r>
          </a:p>
        </p:txBody>
      </p:sp>
      <p:pic>
        <p:nvPicPr>
          <p:cNvPr id="183311"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5813" y="4675188"/>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3312" name="Text Box 16"/>
          <p:cNvSpPr txBox="1">
            <a:spLocks noChangeArrowheads="1"/>
          </p:cNvSpPr>
          <p:nvPr/>
        </p:nvSpPr>
        <p:spPr bwMode="auto">
          <a:xfrm>
            <a:off x="3492500" y="6111875"/>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a:t>
            </a:r>
          </a:p>
        </p:txBody>
      </p:sp>
      <p:sp>
        <p:nvSpPr>
          <p:cNvPr id="183313" name="Text Box 17"/>
          <p:cNvSpPr txBox="1">
            <a:spLocks noChangeArrowheads="1"/>
          </p:cNvSpPr>
          <p:nvPr/>
        </p:nvSpPr>
        <p:spPr bwMode="auto">
          <a:xfrm>
            <a:off x="5700713" y="1298575"/>
            <a:ext cx="3011487"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a:spAutoFit/>
          </a:bodyPr>
          <a:lstStyle/>
          <a:p>
            <a:r>
              <a:rPr lang="en-US"/>
              <a:t>Start with a dimension of space.</a:t>
            </a:r>
          </a:p>
          <a:p>
            <a:endParaRPr lang="en-US"/>
          </a:p>
          <a:p>
            <a:r>
              <a:rPr lang="en-US"/>
              <a:t>A set of contiguous slices through the heart.</a:t>
            </a:r>
            <a:endParaRPr lang="en-US" sz="1600"/>
          </a:p>
        </p:txBody>
      </p:sp>
      <p:sp>
        <p:nvSpPr>
          <p:cNvPr id="183314" name="Rectangle 18"/>
          <p:cNvSpPr>
            <a:spLocks noGrp="1" noChangeArrowheads="1"/>
          </p:cNvSpPr>
          <p:nvPr>
            <p:ph type="title"/>
          </p:nvPr>
        </p:nvSpPr>
        <p:spPr>
          <a:xfrm>
            <a:off x="828675" y="177800"/>
            <a:ext cx="7772400" cy="1143000"/>
          </a:xfrm>
        </p:spPr>
        <p:txBody>
          <a:bodyPr/>
          <a:lstStyle/>
          <a:p>
            <a:r>
              <a:rPr lang="en-US"/>
              <a:t>Dimensions</a:t>
            </a:r>
          </a:p>
        </p:txBody>
      </p:sp>
    </p:spTree>
    <p:extLst>
      <p:ext uri="{BB962C8B-B14F-4D97-AF65-F5344CB8AC3E}">
        <p14:creationId xmlns:p14="http://schemas.microsoft.com/office/powerpoint/2010/main" val="708750191"/>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Text Box 2"/>
          <p:cNvSpPr txBox="1">
            <a:spLocks noChangeArrowheads="1"/>
          </p:cNvSpPr>
          <p:nvPr/>
        </p:nvSpPr>
        <p:spPr bwMode="auto">
          <a:xfrm>
            <a:off x="1092200" y="287338"/>
            <a:ext cx="1042988"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Temporal</a:t>
            </a:r>
            <a:br>
              <a:rPr lang="en-US" sz="1600"/>
            </a:br>
            <a:r>
              <a:rPr lang="en-US" sz="1600"/>
              <a:t>Position</a:t>
            </a:r>
            <a:br>
              <a:rPr lang="en-US" sz="1600"/>
            </a:br>
            <a:r>
              <a:rPr lang="en-US" sz="1600"/>
              <a:t>Index</a:t>
            </a:r>
          </a:p>
        </p:txBody>
      </p:sp>
      <p:sp>
        <p:nvSpPr>
          <p:cNvPr id="185347" name="Text Box 3"/>
          <p:cNvSpPr txBox="1">
            <a:spLocks noChangeArrowheads="1"/>
          </p:cNvSpPr>
          <p:nvPr/>
        </p:nvSpPr>
        <p:spPr bwMode="auto">
          <a:xfrm>
            <a:off x="1466850" y="2170113"/>
            <a:ext cx="296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2</a:t>
            </a:r>
          </a:p>
        </p:txBody>
      </p:sp>
      <p:sp>
        <p:nvSpPr>
          <p:cNvPr id="185348" name="Text Box 4"/>
          <p:cNvSpPr txBox="1">
            <a:spLocks noChangeArrowheads="1"/>
          </p:cNvSpPr>
          <p:nvPr/>
        </p:nvSpPr>
        <p:spPr bwMode="auto">
          <a:xfrm>
            <a:off x="1463675" y="5219700"/>
            <a:ext cx="296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1</a:t>
            </a:r>
          </a:p>
        </p:txBody>
      </p:sp>
      <p:sp>
        <p:nvSpPr>
          <p:cNvPr id="185349" name="Text Box 5"/>
          <p:cNvSpPr txBox="1">
            <a:spLocks noChangeArrowheads="1"/>
          </p:cNvSpPr>
          <p:nvPr/>
        </p:nvSpPr>
        <p:spPr bwMode="auto">
          <a:xfrm>
            <a:off x="274638" y="285750"/>
            <a:ext cx="827087"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Trigger</a:t>
            </a:r>
            <a:br>
              <a:rPr lang="en-US" sz="1600"/>
            </a:br>
            <a:r>
              <a:rPr lang="en-US" sz="1600"/>
              <a:t>Delay</a:t>
            </a:r>
            <a:br>
              <a:rPr lang="en-US" sz="1600"/>
            </a:br>
            <a:r>
              <a:rPr lang="en-US" sz="1600"/>
              <a:t>Time</a:t>
            </a:r>
          </a:p>
        </p:txBody>
      </p:sp>
      <p:sp>
        <p:nvSpPr>
          <p:cNvPr id="185350" name="Text Box 6"/>
          <p:cNvSpPr txBox="1">
            <a:spLocks noChangeArrowheads="1"/>
          </p:cNvSpPr>
          <p:nvPr/>
        </p:nvSpPr>
        <p:spPr bwMode="auto">
          <a:xfrm>
            <a:off x="319088" y="2168525"/>
            <a:ext cx="7381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48 ms</a:t>
            </a:r>
          </a:p>
        </p:txBody>
      </p:sp>
      <p:sp>
        <p:nvSpPr>
          <p:cNvPr id="185351" name="Text Box 7"/>
          <p:cNvSpPr txBox="1">
            <a:spLocks noChangeArrowheads="1"/>
          </p:cNvSpPr>
          <p:nvPr/>
        </p:nvSpPr>
        <p:spPr bwMode="auto">
          <a:xfrm>
            <a:off x="371475" y="5218113"/>
            <a:ext cx="6238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0 ms</a:t>
            </a:r>
          </a:p>
        </p:txBody>
      </p:sp>
      <p:sp>
        <p:nvSpPr>
          <p:cNvPr id="185352" name="Text Box 8"/>
          <p:cNvSpPr txBox="1">
            <a:spLocks noChangeArrowheads="1"/>
          </p:cNvSpPr>
          <p:nvPr/>
        </p:nvSpPr>
        <p:spPr bwMode="auto">
          <a:xfrm>
            <a:off x="7678738" y="6226175"/>
            <a:ext cx="904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2000"/>
              <a:t>Space</a:t>
            </a:r>
          </a:p>
        </p:txBody>
      </p:sp>
      <p:sp>
        <p:nvSpPr>
          <p:cNvPr id="185353" name="Line 9"/>
          <p:cNvSpPr>
            <a:spLocks noChangeShapeType="1"/>
          </p:cNvSpPr>
          <p:nvPr/>
        </p:nvSpPr>
        <p:spPr bwMode="auto">
          <a:xfrm flipV="1">
            <a:off x="7234238" y="5827713"/>
            <a:ext cx="806450" cy="7969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nchor="ctr"/>
          <a:lstStyle/>
          <a:p>
            <a:endParaRPr lang="en-US"/>
          </a:p>
        </p:txBody>
      </p:sp>
      <p:sp>
        <p:nvSpPr>
          <p:cNvPr id="185354" name="Line 10"/>
          <p:cNvSpPr>
            <a:spLocks noChangeShapeType="1"/>
          </p:cNvSpPr>
          <p:nvPr/>
        </p:nvSpPr>
        <p:spPr bwMode="auto">
          <a:xfrm flipH="1" flipV="1">
            <a:off x="7053263" y="5183188"/>
            <a:ext cx="0" cy="138906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nchor="ctr"/>
          <a:lstStyle/>
          <a:p>
            <a:endParaRPr lang="en-US"/>
          </a:p>
        </p:txBody>
      </p:sp>
      <p:sp>
        <p:nvSpPr>
          <p:cNvPr id="185355" name="Text Box 11"/>
          <p:cNvSpPr txBox="1">
            <a:spLocks noChangeArrowheads="1"/>
          </p:cNvSpPr>
          <p:nvPr/>
        </p:nvSpPr>
        <p:spPr bwMode="auto">
          <a:xfrm>
            <a:off x="6678613" y="4654550"/>
            <a:ext cx="749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2000"/>
              <a:t>Time</a:t>
            </a:r>
          </a:p>
        </p:txBody>
      </p:sp>
      <p:pic>
        <p:nvPicPr>
          <p:cNvPr id="185356"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213" y="3900488"/>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5357" name="Text Box 13"/>
          <p:cNvSpPr txBox="1">
            <a:spLocks noChangeArrowheads="1"/>
          </p:cNvSpPr>
          <p:nvPr/>
        </p:nvSpPr>
        <p:spPr bwMode="auto">
          <a:xfrm>
            <a:off x="4303713" y="5362575"/>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5</a:t>
            </a:r>
          </a:p>
        </p:txBody>
      </p:sp>
      <p:sp>
        <p:nvSpPr>
          <p:cNvPr id="185358" name="Text Box 14"/>
          <p:cNvSpPr txBox="1">
            <a:spLocks noChangeArrowheads="1"/>
          </p:cNvSpPr>
          <p:nvPr/>
        </p:nvSpPr>
        <p:spPr bwMode="auto">
          <a:xfrm>
            <a:off x="2836863" y="6362700"/>
            <a:ext cx="13525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In-Stack Position</a:t>
            </a:r>
          </a:p>
        </p:txBody>
      </p:sp>
      <p:sp>
        <p:nvSpPr>
          <p:cNvPr id="185359" name="Text Box 15"/>
          <p:cNvSpPr txBox="1">
            <a:spLocks noChangeArrowheads="1"/>
          </p:cNvSpPr>
          <p:nvPr/>
        </p:nvSpPr>
        <p:spPr bwMode="auto">
          <a:xfrm>
            <a:off x="4573588" y="3835400"/>
            <a:ext cx="10096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Stack ID = 1</a:t>
            </a:r>
          </a:p>
        </p:txBody>
      </p:sp>
      <p:sp>
        <p:nvSpPr>
          <p:cNvPr id="185360" name="Line 16"/>
          <p:cNvSpPr>
            <a:spLocks noChangeShapeType="1"/>
          </p:cNvSpPr>
          <p:nvPr/>
        </p:nvSpPr>
        <p:spPr bwMode="auto">
          <a:xfrm flipV="1">
            <a:off x="3983038" y="5541963"/>
            <a:ext cx="806450" cy="7969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nchor="ctr"/>
          <a:lstStyle/>
          <a:p>
            <a:endParaRPr lang="en-US"/>
          </a:p>
        </p:txBody>
      </p:sp>
      <p:pic>
        <p:nvPicPr>
          <p:cNvPr id="185361"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6363" y="4094163"/>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5362" name="Text Box 18"/>
          <p:cNvSpPr txBox="1">
            <a:spLocks noChangeArrowheads="1"/>
          </p:cNvSpPr>
          <p:nvPr/>
        </p:nvSpPr>
        <p:spPr bwMode="auto">
          <a:xfrm>
            <a:off x="4083050" y="5545138"/>
            <a:ext cx="273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4</a:t>
            </a:r>
          </a:p>
        </p:txBody>
      </p:sp>
      <p:pic>
        <p:nvPicPr>
          <p:cNvPr id="185363"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9513" y="4287838"/>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5364" name="Text Box 20"/>
          <p:cNvSpPr txBox="1">
            <a:spLocks noChangeArrowheads="1"/>
          </p:cNvSpPr>
          <p:nvPr/>
        </p:nvSpPr>
        <p:spPr bwMode="auto">
          <a:xfrm>
            <a:off x="3887788" y="5746750"/>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3</a:t>
            </a:r>
          </a:p>
        </p:txBody>
      </p:sp>
      <p:pic>
        <p:nvPicPr>
          <p:cNvPr id="185365"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2663" y="4481513"/>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5366" name="Text Box 22"/>
          <p:cNvSpPr txBox="1">
            <a:spLocks noChangeArrowheads="1"/>
          </p:cNvSpPr>
          <p:nvPr/>
        </p:nvSpPr>
        <p:spPr bwMode="auto">
          <a:xfrm>
            <a:off x="3689350" y="5929313"/>
            <a:ext cx="273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2</a:t>
            </a:r>
          </a:p>
        </p:txBody>
      </p:sp>
      <p:pic>
        <p:nvPicPr>
          <p:cNvPr id="185367" name="Picture 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5813" y="4675188"/>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5368" name="Text Box 24"/>
          <p:cNvSpPr txBox="1">
            <a:spLocks noChangeArrowheads="1"/>
          </p:cNvSpPr>
          <p:nvPr/>
        </p:nvSpPr>
        <p:spPr bwMode="auto">
          <a:xfrm>
            <a:off x="3492500" y="6111875"/>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a:t>
            </a:r>
          </a:p>
        </p:txBody>
      </p:sp>
      <p:pic>
        <p:nvPicPr>
          <p:cNvPr id="185369" name="Picture 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2738" y="663575"/>
            <a:ext cx="1452562" cy="14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5370" name="Text Box 26"/>
          <p:cNvSpPr txBox="1">
            <a:spLocks noChangeArrowheads="1"/>
          </p:cNvSpPr>
          <p:nvPr/>
        </p:nvSpPr>
        <p:spPr bwMode="auto">
          <a:xfrm>
            <a:off x="4313238" y="2125663"/>
            <a:ext cx="273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5</a:t>
            </a:r>
          </a:p>
        </p:txBody>
      </p:sp>
      <p:sp>
        <p:nvSpPr>
          <p:cNvPr id="185371" name="Text Box 27"/>
          <p:cNvSpPr txBox="1">
            <a:spLocks noChangeArrowheads="1"/>
          </p:cNvSpPr>
          <p:nvPr/>
        </p:nvSpPr>
        <p:spPr bwMode="auto">
          <a:xfrm>
            <a:off x="2846388" y="3125788"/>
            <a:ext cx="13525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In-Stack Position</a:t>
            </a:r>
          </a:p>
        </p:txBody>
      </p:sp>
      <p:sp>
        <p:nvSpPr>
          <p:cNvPr id="185372" name="Text Box 28"/>
          <p:cNvSpPr txBox="1">
            <a:spLocks noChangeArrowheads="1"/>
          </p:cNvSpPr>
          <p:nvPr/>
        </p:nvSpPr>
        <p:spPr bwMode="auto">
          <a:xfrm>
            <a:off x="4583113" y="598488"/>
            <a:ext cx="10096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Stack ID = 1</a:t>
            </a:r>
          </a:p>
        </p:txBody>
      </p:sp>
      <p:sp>
        <p:nvSpPr>
          <p:cNvPr id="185373" name="Line 29"/>
          <p:cNvSpPr>
            <a:spLocks noChangeShapeType="1"/>
          </p:cNvSpPr>
          <p:nvPr/>
        </p:nvSpPr>
        <p:spPr bwMode="auto">
          <a:xfrm flipV="1">
            <a:off x="3992563" y="2305050"/>
            <a:ext cx="806450" cy="7969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nchor="ctr"/>
          <a:lstStyle/>
          <a:p>
            <a:endParaRPr lang="en-US"/>
          </a:p>
        </p:txBody>
      </p:sp>
      <p:pic>
        <p:nvPicPr>
          <p:cNvPr id="185374" name="Picture 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5888" y="857250"/>
            <a:ext cx="1452562" cy="14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5375" name="Text Box 31"/>
          <p:cNvSpPr txBox="1">
            <a:spLocks noChangeArrowheads="1"/>
          </p:cNvSpPr>
          <p:nvPr/>
        </p:nvSpPr>
        <p:spPr bwMode="auto">
          <a:xfrm>
            <a:off x="4092575" y="2308225"/>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4</a:t>
            </a:r>
          </a:p>
        </p:txBody>
      </p:sp>
      <p:pic>
        <p:nvPicPr>
          <p:cNvPr id="185376" name="Picture 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9038" y="1050925"/>
            <a:ext cx="1452562" cy="14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5377" name="Text Box 33"/>
          <p:cNvSpPr txBox="1">
            <a:spLocks noChangeArrowheads="1"/>
          </p:cNvSpPr>
          <p:nvPr/>
        </p:nvSpPr>
        <p:spPr bwMode="auto">
          <a:xfrm>
            <a:off x="3897313" y="2509838"/>
            <a:ext cx="273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3</a:t>
            </a:r>
          </a:p>
        </p:txBody>
      </p:sp>
      <p:pic>
        <p:nvPicPr>
          <p:cNvPr id="185378" name="Picture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2188" y="1244600"/>
            <a:ext cx="1452562" cy="14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5379" name="Text Box 35"/>
          <p:cNvSpPr txBox="1">
            <a:spLocks noChangeArrowheads="1"/>
          </p:cNvSpPr>
          <p:nvPr/>
        </p:nvSpPr>
        <p:spPr bwMode="auto">
          <a:xfrm>
            <a:off x="3698875" y="2692400"/>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2</a:t>
            </a:r>
          </a:p>
        </p:txBody>
      </p:sp>
      <p:pic>
        <p:nvPicPr>
          <p:cNvPr id="185380" name="Picture 3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5338" y="1438275"/>
            <a:ext cx="1452562" cy="14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5381" name="Text Box 37"/>
          <p:cNvSpPr txBox="1">
            <a:spLocks noChangeArrowheads="1"/>
          </p:cNvSpPr>
          <p:nvPr/>
        </p:nvSpPr>
        <p:spPr bwMode="auto">
          <a:xfrm>
            <a:off x="3502025" y="2874963"/>
            <a:ext cx="273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a:t>
            </a:r>
          </a:p>
        </p:txBody>
      </p:sp>
      <p:sp>
        <p:nvSpPr>
          <p:cNvPr id="185382" name="Text Box 38"/>
          <p:cNvSpPr txBox="1">
            <a:spLocks noChangeArrowheads="1"/>
          </p:cNvSpPr>
          <p:nvPr/>
        </p:nvSpPr>
        <p:spPr bwMode="auto">
          <a:xfrm>
            <a:off x="5700713" y="1298575"/>
            <a:ext cx="3011487"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a:spAutoFit/>
          </a:bodyPr>
          <a:lstStyle/>
          <a:p>
            <a:r>
              <a:rPr lang="en-US"/>
              <a:t>Add dimension of time (delay time from R-wave).</a:t>
            </a:r>
          </a:p>
          <a:p>
            <a:endParaRPr lang="en-US"/>
          </a:p>
          <a:p>
            <a:r>
              <a:rPr lang="en-US"/>
              <a:t>Sets of contiguous slices throughout cardiac cycle.</a:t>
            </a:r>
            <a:endParaRPr lang="en-US" sz="1600"/>
          </a:p>
        </p:txBody>
      </p:sp>
    </p:spTree>
    <p:extLst>
      <p:ext uri="{BB962C8B-B14F-4D97-AF65-F5344CB8AC3E}">
        <p14:creationId xmlns:p14="http://schemas.microsoft.com/office/powerpoint/2010/main" val="3801803316"/>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AutoShape 1026"/>
          <p:cNvSpPr>
            <a:spLocks noChangeArrowheads="1"/>
          </p:cNvSpPr>
          <p:nvPr/>
        </p:nvSpPr>
        <p:spPr bwMode="auto">
          <a:xfrm>
            <a:off x="5726113" y="1203325"/>
            <a:ext cx="968375" cy="700088"/>
          </a:xfrm>
          <a:prstGeom prst="wedgeRoundRectCallout">
            <a:avLst>
              <a:gd name="adj1" fmla="val -15736"/>
              <a:gd name="adj2" fmla="val 90815"/>
              <a:gd name="adj3" fmla="val 16667"/>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400"/>
          </a:p>
        </p:txBody>
      </p:sp>
      <p:sp>
        <p:nvSpPr>
          <p:cNvPr id="187395" name="Text Box 1027"/>
          <p:cNvSpPr txBox="1">
            <a:spLocks noChangeArrowheads="1"/>
          </p:cNvSpPr>
          <p:nvPr/>
        </p:nvSpPr>
        <p:spPr bwMode="auto">
          <a:xfrm>
            <a:off x="1092200" y="287338"/>
            <a:ext cx="1042988"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Temporal</a:t>
            </a:r>
            <a:br>
              <a:rPr lang="en-US" sz="1600"/>
            </a:br>
            <a:r>
              <a:rPr lang="en-US" sz="1600"/>
              <a:t>Position</a:t>
            </a:r>
            <a:br>
              <a:rPr lang="en-US" sz="1600"/>
            </a:br>
            <a:r>
              <a:rPr lang="en-US" sz="1600"/>
              <a:t>Index</a:t>
            </a:r>
          </a:p>
        </p:txBody>
      </p:sp>
      <p:sp>
        <p:nvSpPr>
          <p:cNvPr id="187396" name="Text Box 1028"/>
          <p:cNvSpPr txBox="1">
            <a:spLocks noChangeArrowheads="1"/>
          </p:cNvSpPr>
          <p:nvPr/>
        </p:nvSpPr>
        <p:spPr bwMode="auto">
          <a:xfrm>
            <a:off x="1466850" y="2170113"/>
            <a:ext cx="296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2</a:t>
            </a:r>
          </a:p>
        </p:txBody>
      </p:sp>
      <p:sp>
        <p:nvSpPr>
          <p:cNvPr id="187397" name="Text Box 1029"/>
          <p:cNvSpPr txBox="1">
            <a:spLocks noChangeArrowheads="1"/>
          </p:cNvSpPr>
          <p:nvPr/>
        </p:nvSpPr>
        <p:spPr bwMode="auto">
          <a:xfrm>
            <a:off x="1463675" y="5219700"/>
            <a:ext cx="296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1</a:t>
            </a:r>
          </a:p>
        </p:txBody>
      </p:sp>
      <p:sp>
        <p:nvSpPr>
          <p:cNvPr id="187398" name="Text Box 1030"/>
          <p:cNvSpPr txBox="1">
            <a:spLocks noChangeArrowheads="1"/>
          </p:cNvSpPr>
          <p:nvPr/>
        </p:nvSpPr>
        <p:spPr bwMode="auto">
          <a:xfrm>
            <a:off x="274638" y="285750"/>
            <a:ext cx="827087"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Trigger</a:t>
            </a:r>
            <a:br>
              <a:rPr lang="en-US" sz="1600"/>
            </a:br>
            <a:r>
              <a:rPr lang="en-US" sz="1600"/>
              <a:t>Delay</a:t>
            </a:r>
            <a:br>
              <a:rPr lang="en-US" sz="1600"/>
            </a:br>
            <a:r>
              <a:rPr lang="en-US" sz="1600"/>
              <a:t>Time</a:t>
            </a:r>
          </a:p>
        </p:txBody>
      </p:sp>
      <p:sp>
        <p:nvSpPr>
          <p:cNvPr id="187399" name="Text Box 1031"/>
          <p:cNvSpPr txBox="1">
            <a:spLocks noChangeArrowheads="1"/>
          </p:cNvSpPr>
          <p:nvPr/>
        </p:nvSpPr>
        <p:spPr bwMode="auto">
          <a:xfrm>
            <a:off x="319088" y="2168525"/>
            <a:ext cx="7381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48 ms</a:t>
            </a:r>
          </a:p>
        </p:txBody>
      </p:sp>
      <p:sp>
        <p:nvSpPr>
          <p:cNvPr id="187400" name="Text Box 1032"/>
          <p:cNvSpPr txBox="1">
            <a:spLocks noChangeArrowheads="1"/>
          </p:cNvSpPr>
          <p:nvPr/>
        </p:nvSpPr>
        <p:spPr bwMode="auto">
          <a:xfrm>
            <a:off x="371475" y="5218113"/>
            <a:ext cx="6238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0 ms</a:t>
            </a:r>
          </a:p>
        </p:txBody>
      </p:sp>
      <p:sp>
        <p:nvSpPr>
          <p:cNvPr id="187401" name="Text Box 1033"/>
          <p:cNvSpPr txBox="1">
            <a:spLocks noChangeArrowheads="1"/>
          </p:cNvSpPr>
          <p:nvPr/>
        </p:nvSpPr>
        <p:spPr bwMode="auto">
          <a:xfrm>
            <a:off x="7678738" y="6226175"/>
            <a:ext cx="1285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2000"/>
              <a:t>Space (1)</a:t>
            </a:r>
          </a:p>
        </p:txBody>
      </p:sp>
      <p:sp>
        <p:nvSpPr>
          <p:cNvPr id="187402" name="Line 1034"/>
          <p:cNvSpPr>
            <a:spLocks noChangeShapeType="1"/>
          </p:cNvSpPr>
          <p:nvPr/>
        </p:nvSpPr>
        <p:spPr bwMode="auto">
          <a:xfrm flipV="1">
            <a:off x="7234238" y="5827713"/>
            <a:ext cx="806450" cy="7969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nchor="ctr"/>
          <a:lstStyle/>
          <a:p>
            <a:endParaRPr lang="en-US"/>
          </a:p>
        </p:txBody>
      </p:sp>
      <p:sp>
        <p:nvSpPr>
          <p:cNvPr id="187403" name="Line 1035"/>
          <p:cNvSpPr>
            <a:spLocks noChangeShapeType="1"/>
          </p:cNvSpPr>
          <p:nvPr/>
        </p:nvSpPr>
        <p:spPr bwMode="auto">
          <a:xfrm flipH="1" flipV="1">
            <a:off x="7053263" y="5183188"/>
            <a:ext cx="0" cy="138906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nchor="ctr"/>
          <a:lstStyle/>
          <a:p>
            <a:endParaRPr lang="en-US"/>
          </a:p>
        </p:txBody>
      </p:sp>
      <p:sp>
        <p:nvSpPr>
          <p:cNvPr id="187404" name="Text Box 1036"/>
          <p:cNvSpPr txBox="1">
            <a:spLocks noChangeArrowheads="1"/>
          </p:cNvSpPr>
          <p:nvPr/>
        </p:nvSpPr>
        <p:spPr bwMode="auto">
          <a:xfrm>
            <a:off x="6678613" y="4654550"/>
            <a:ext cx="1130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2000"/>
              <a:t>Time (2)</a:t>
            </a:r>
          </a:p>
        </p:txBody>
      </p:sp>
      <p:grpSp>
        <p:nvGrpSpPr>
          <p:cNvPr id="187405" name="Group 1037"/>
          <p:cNvGrpSpPr>
            <a:grpSpLocks/>
          </p:cNvGrpSpPr>
          <p:nvPr/>
        </p:nvGrpSpPr>
        <p:grpSpPr bwMode="auto">
          <a:xfrm>
            <a:off x="5753100" y="1377950"/>
            <a:ext cx="906463" cy="346075"/>
            <a:chOff x="4728" y="955"/>
            <a:chExt cx="571" cy="218"/>
          </a:xfrm>
        </p:grpSpPr>
        <p:sp>
          <p:nvSpPr>
            <p:cNvPr id="187406" name="Text Box 1038"/>
            <p:cNvSpPr txBox="1">
              <a:spLocks noChangeArrowheads="1"/>
            </p:cNvSpPr>
            <p:nvPr/>
          </p:nvSpPr>
          <p:spPr bwMode="auto">
            <a:xfrm>
              <a:off x="4728" y="961"/>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1</a:t>
              </a:r>
            </a:p>
          </p:txBody>
        </p:sp>
        <p:sp>
          <p:nvSpPr>
            <p:cNvPr id="187407" name="Text Box 1039"/>
            <p:cNvSpPr txBox="1">
              <a:spLocks noChangeArrowheads="1"/>
            </p:cNvSpPr>
            <p:nvPr/>
          </p:nvSpPr>
          <p:spPr bwMode="auto">
            <a:xfrm>
              <a:off x="4841" y="959"/>
              <a:ext cx="15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a:t>
              </a:r>
            </a:p>
          </p:txBody>
        </p:sp>
        <p:sp>
          <p:nvSpPr>
            <p:cNvPr id="187408" name="Text Box 1040"/>
            <p:cNvSpPr txBox="1">
              <a:spLocks noChangeArrowheads="1"/>
            </p:cNvSpPr>
            <p:nvPr/>
          </p:nvSpPr>
          <p:spPr bwMode="auto">
            <a:xfrm>
              <a:off x="4920" y="957"/>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5</a:t>
              </a:r>
            </a:p>
          </p:txBody>
        </p:sp>
        <p:sp>
          <p:nvSpPr>
            <p:cNvPr id="187409" name="Text Box 1041"/>
            <p:cNvSpPr txBox="1">
              <a:spLocks noChangeArrowheads="1"/>
            </p:cNvSpPr>
            <p:nvPr/>
          </p:nvSpPr>
          <p:spPr bwMode="auto">
            <a:xfrm>
              <a:off x="5033" y="955"/>
              <a:ext cx="15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a:t>
              </a:r>
            </a:p>
          </p:txBody>
        </p:sp>
        <p:sp>
          <p:nvSpPr>
            <p:cNvPr id="187410" name="Text Box 1042"/>
            <p:cNvSpPr txBox="1">
              <a:spLocks noChangeArrowheads="1"/>
            </p:cNvSpPr>
            <p:nvPr/>
          </p:nvSpPr>
          <p:spPr bwMode="auto">
            <a:xfrm>
              <a:off x="5112" y="960"/>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2</a:t>
              </a:r>
            </a:p>
          </p:txBody>
        </p:sp>
      </p:grpSp>
      <p:cxnSp>
        <p:nvCxnSpPr>
          <p:cNvPr id="187411" name="AutoShape 1043"/>
          <p:cNvCxnSpPr>
            <a:cxnSpLocks noChangeShapeType="1"/>
            <a:stCxn id="187406" idx="0"/>
            <a:endCxn id="187432" idx="3"/>
          </p:cNvCxnSpPr>
          <p:nvPr/>
        </p:nvCxnSpPr>
        <p:spPr bwMode="auto">
          <a:xfrm rot="5400000" flipH="1">
            <a:off x="5422106" y="907257"/>
            <a:ext cx="650875" cy="309562"/>
          </a:xfrm>
          <a:prstGeom prst="bentConnector2">
            <a:avLst/>
          </a:prstGeom>
          <a:noFill/>
          <a:ln w="38100">
            <a:solidFill>
              <a:srgbClr val="E002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87412" name="AutoShape 1044"/>
          <p:cNvCxnSpPr>
            <a:cxnSpLocks noChangeShapeType="1"/>
            <a:stCxn id="187408" idx="2"/>
            <a:endCxn id="187430" idx="3"/>
          </p:cNvCxnSpPr>
          <p:nvPr/>
        </p:nvCxnSpPr>
        <p:spPr bwMode="auto">
          <a:xfrm rot="5400000">
            <a:off x="5123657" y="1180306"/>
            <a:ext cx="546100" cy="1620837"/>
          </a:xfrm>
          <a:prstGeom prst="bentConnector2">
            <a:avLst/>
          </a:prstGeom>
          <a:noFill/>
          <a:ln w="38100">
            <a:solidFill>
              <a:srgbClr val="E002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87413" name="AutoShape 1045"/>
          <p:cNvCxnSpPr>
            <a:cxnSpLocks noChangeShapeType="1"/>
            <a:stCxn id="187410" idx="0"/>
            <a:endCxn id="187396" idx="0"/>
          </p:cNvCxnSpPr>
          <p:nvPr/>
        </p:nvCxnSpPr>
        <p:spPr bwMode="auto">
          <a:xfrm rot="16200000" flipH="1" flipV="1">
            <a:off x="3671887" y="-669924"/>
            <a:ext cx="784225" cy="4895850"/>
          </a:xfrm>
          <a:prstGeom prst="bentConnector3">
            <a:avLst>
              <a:gd name="adj1" fmla="val -29148"/>
            </a:avLst>
          </a:prstGeom>
          <a:noFill/>
          <a:ln w="38100">
            <a:solidFill>
              <a:srgbClr val="E002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87414" name="Text Box 1046"/>
          <p:cNvSpPr txBox="1">
            <a:spLocks noChangeArrowheads="1"/>
          </p:cNvSpPr>
          <p:nvPr/>
        </p:nvSpPr>
        <p:spPr bwMode="auto">
          <a:xfrm>
            <a:off x="6921500" y="1169988"/>
            <a:ext cx="1144588"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Dimension</a:t>
            </a:r>
            <a:br>
              <a:rPr lang="en-US" sz="1600"/>
            </a:br>
            <a:r>
              <a:rPr lang="en-US" sz="1600"/>
              <a:t>Index</a:t>
            </a:r>
            <a:br>
              <a:rPr lang="en-US" sz="1600"/>
            </a:br>
            <a:r>
              <a:rPr lang="en-US" sz="1600"/>
              <a:t>Values</a:t>
            </a:r>
          </a:p>
        </p:txBody>
      </p:sp>
      <p:sp>
        <p:nvSpPr>
          <p:cNvPr id="187415" name="Text Box 1047"/>
          <p:cNvSpPr txBox="1">
            <a:spLocks noChangeArrowheads="1"/>
          </p:cNvSpPr>
          <p:nvPr/>
        </p:nvSpPr>
        <p:spPr bwMode="auto">
          <a:xfrm>
            <a:off x="6161088" y="3128963"/>
            <a:ext cx="28321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lvl1pPr marL="457200" indent="-457200">
              <a:defRPr>
                <a:solidFill>
                  <a:schemeClr val="tx1"/>
                </a:solidFill>
                <a:latin typeface="Arial" charset="0"/>
                <a:ea typeface="ＭＳ Ｐゴシック" charset="0"/>
              </a:defRPr>
            </a:lvl1pPr>
            <a:lvl2pPr marL="914400" indent="-457200">
              <a:defRPr>
                <a:solidFill>
                  <a:schemeClr val="tx1"/>
                </a:solidFill>
                <a:latin typeface="Arial" charset="0"/>
                <a:ea typeface="ＭＳ Ｐゴシック" charset="0"/>
              </a:defRPr>
            </a:lvl2pPr>
            <a:lvl3pPr marL="1371600" indent="-457200">
              <a:defRPr>
                <a:solidFill>
                  <a:schemeClr val="tx1"/>
                </a:solidFill>
                <a:latin typeface="Arial" charset="0"/>
                <a:ea typeface="ＭＳ Ｐゴシック" charset="0"/>
              </a:defRPr>
            </a:lvl3pPr>
            <a:lvl4pPr marL="1828800" indent="-457200">
              <a:defRPr>
                <a:solidFill>
                  <a:schemeClr val="tx1"/>
                </a:solidFill>
                <a:latin typeface="Arial" charset="0"/>
                <a:ea typeface="ＭＳ Ｐゴシック" charset="0"/>
              </a:defRPr>
            </a:lvl4pPr>
            <a:lvl5pPr marL="2286000" indent="-457200">
              <a:defRPr>
                <a:solidFill>
                  <a:schemeClr val="tx1"/>
                </a:solidFill>
                <a:latin typeface="Arial" charset="0"/>
                <a:ea typeface="ＭＳ Ｐゴシック" charset="0"/>
              </a:defRPr>
            </a:lvl5pPr>
            <a:lvl6pPr marL="2743200" indent="-457200" fontAlgn="base">
              <a:spcBef>
                <a:spcPct val="0"/>
              </a:spcBef>
              <a:spcAft>
                <a:spcPct val="0"/>
              </a:spcAft>
              <a:defRPr>
                <a:solidFill>
                  <a:schemeClr val="tx1"/>
                </a:solidFill>
                <a:latin typeface="Arial" charset="0"/>
                <a:ea typeface="ＭＳ Ｐゴシック" charset="0"/>
              </a:defRPr>
            </a:lvl6pPr>
            <a:lvl7pPr marL="3200400" indent="-457200" fontAlgn="base">
              <a:spcBef>
                <a:spcPct val="0"/>
              </a:spcBef>
              <a:spcAft>
                <a:spcPct val="0"/>
              </a:spcAft>
              <a:defRPr>
                <a:solidFill>
                  <a:schemeClr val="tx1"/>
                </a:solidFill>
                <a:latin typeface="Arial" charset="0"/>
                <a:ea typeface="ＭＳ Ｐゴシック" charset="0"/>
              </a:defRPr>
            </a:lvl7pPr>
            <a:lvl8pPr marL="3657600" indent="-457200" fontAlgn="base">
              <a:spcBef>
                <a:spcPct val="0"/>
              </a:spcBef>
              <a:spcAft>
                <a:spcPct val="0"/>
              </a:spcAft>
              <a:defRPr>
                <a:solidFill>
                  <a:schemeClr val="tx1"/>
                </a:solidFill>
                <a:latin typeface="Arial" charset="0"/>
                <a:ea typeface="ＭＳ Ｐゴシック" charset="0"/>
              </a:defRPr>
            </a:lvl8pPr>
            <a:lvl9pPr marL="4114800" indent="-457200" fontAlgn="base">
              <a:spcBef>
                <a:spcPct val="0"/>
              </a:spcBef>
              <a:spcAft>
                <a:spcPct val="0"/>
              </a:spcAft>
              <a:defRPr>
                <a:solidFill>
                  <a:schemeClr val="tx1"/>
                </a:solidFill>
                <a:latin typeface="Arial" charset="0"/>
                <a:ea typeface="ＭＳ Ｐゴシック" charset="0"/>
              </a:defRPr>
            </a:lvl9pPr>
          </a:lstStyle>
          <a:p>
            <a:r>
              <a:rPr lang="en-US" sz="1600"/>
              <a:t>Dimension Index Pointers:</a:t>
            </a:r>
          </a:p>
          <a:p>
            <a:pPr>
              <a:buFont typeface="Times" charset="0"/>
              <a:buAutoNum type="arabicPeriod"/>
            </a:pPr>
            <a:r>
              <a:rPr lang="en-US" sz="1600"/>
              <a:t>Stack ID</a:t>
            </a:r>
          </a:p>
          <a:p>
            <a:pPr>
              <a:buFont typeface="Times" charset="0"/>
              <a:buAutoNum type="arabicPeriod"/>
            </a:pPr>
            <a:r>
              <a:rPr lang="en-US" sz="1600"/>
              <a:t>In-Stack Position</a:t>
            </a:r>
          </a:p>
          <a:p>
            <a:pPr>
              <a:buFont typeface="Times" charset="0"/>
              <a:buAutoNum type="arabicPeriod"/>
            </a:pPr>
            <a:r>
              <a:rPr lang="en-US" sz="1600"/>
              <a:t>Temporal Position Index</a:t>
            </a:r>
          </a:p>
        </p:txBody>
      </p:sp>
      <p:pic>
        <p:nvPicPr>
          <p:cNvPr id="187416" name="Picture 10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213" y="3900488"/>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7417" name="Text Box 1049"/>
          <p:cNvSpPr txBox="1">
            <a:spLocks noChangeArrowheads="1"/>
          </p:cNvSpPr>
          <p:nvPr/>
        </p:nvSpPr>
        <p:spPr bwMode="auto">
          <a:xfrm>
            <a:off x="4303713" y="5362575"/>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5</a:t>
            </a:r>
          </a:p>
        </p:txBody>
      </p:sp>
      <p:sp>
        <p:nvSpPr>
          <p:cNvPr id="187418" name="Text Box 1050"/>
          <p:cNvSpPr txBox="1">
            <a:spLocks noChangeArrowheads="1"/>
          </p:cNvSpPr>
          <p:nvPr/>
        </p:nvSpPr>
        <p:spPr bwMode="auto">
          <a:xfrm>
            <a:off x="2836863" y="6362700"/>
            <a:ext cx="13525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In-Stack Position</a:t>
            </a:r>
          </a:p>
        </p:txBody>
      </p:sp>
      <p:sp>
        <p:nvSpPr>
          <p:cNvPr id="187419" name="Text Box 1051"/>
          <p:cNvSpPr txBox="1">
            <a:spLocks noChangeArrowheads="1"/>
          </p:cNvSpPr>
          <p:nvPr/>
        </p:nvSpPr>
        <p:spPr bwMode="auto">
          <a:xfrm>
            <a:off x="4573588" y="3835400"/>
            <a:ext cx="10096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Stack ID = 1</a:t>
            </a:r>
          </a:p>
        </p:txBody>
      </p:sp>
      <p:sp>
        <p:nvSpPr>
          <p:cNvPr id="187420" name="Line 1052"/>
          <p:cNvSpPr>
            <a:spLocks noChangeShapeType="1"/>
          </p:cNvSpPr>
          <p:nvPr/>
        </p:nvSpPr>
        <p:spPr bwMode="auto">
          <a:xfrm flipV="1">
            <a:off x="3983038" y="5541963"/>
            <a:ext cx="806450" cy="7969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nchor="ctr"/>
          <a:lstStyle/>
          <a:p>
            <a:endParaRPr lang="en-US"/>
          </a:p>
        </p:txBody>
      </p:sp>
      <p:pic>
        <p:nvPicPr>
          <p:cNvPr id="187421" name="Picture 105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6363" y="4094163"/>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7422" name="Text Box 1054"/>
          <p:cNvSpPr txBox="1">
            <a:spLocks noChangeArrowheads="1"/>
          </p:cNvSpPr>
          <p:nvPr/>
        </p:nvSpPr>
        <p:spPr bwMode="auto">
          <a:xfrm>
            <a:off x="4083050" y="5545138"/>
            <a:ext cx="273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4</a:t>
            </a:r>
          </a:p>
        </p:txBody>
      </p:sp>
      <p:pic>
        <p:nvPicPr>
          <p:cNvPr id="187423" name="Picture 105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9513" y="4287838"/>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7424" name="Text Box 1056"/>
          <p:cNvSpPr txBox="1">
            <a:spLocks noChangeArrowheads="1"/>
          </p:cNvSpPr>
          <p:nvPr/>
        </p:nvSpPr>
        <p:spPr bwMode="auto">
          <a:xfrm>
            <a:off x="3887788" y="5746750"/>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3</a:t>
            </a:r>
          </a:p>
        </p:txBody>
      </p:sp>
      <p:pic>
        <p:nvPicPr>
          <p:cNvPr id="187425" name="Picture 105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2663" y="4481513"/>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7426" name="Text Box 1058"/>
          <p:cNvSpPr txBox="1">
            <a:spLocks noChangeArrowheads="1"/>
          </p:cNvSpPr>
          <p:nvPr/>
        </p:nvSpPr>
        <p:spPr bwMode="auto">
          <a:xfrm>
            <a:off x="3689350" y="5929313"/>
            <a:ext cx="273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2</a:t>
            </a:r>
          </a:p>
        </p:txBody>
      </p:sp>
      <p:pic>
        <p:nvPicPr>
          <p:cNvPr id="187427" name="Picture 105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5813" y="4675188"/>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7428" name="Text Box 1060"/>
          <p:cNvSpPr txBox="1">
            <a:spLocks noChangeArrowheads="1"/>
          </p:cNvSpPr>
          <p:nvPr/>
        </p:nvSpPr>
        <p:spPr bwMode="auto">
          <a:xfrm>
            <a:off x="3492500" y="6111875"/>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a:t>
            </a:r>
          </a:p>
        </p:txBody>
      </p:sp>
      <p:pic>
        <p:nvPicPr>
          <p:cNvPr id="187429" name="Picture 106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2738" y="663575"/>
            <a:ext cx="1452562" cy="14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7430" name="Text Box 1062"/>
          <p:cNvSpPr txBox="1">
            <a:spLocks noChangeArrowheads="1"/>
          </p:cNvSpPr>
          <p:nvPr/>
        </p:nvSpPr>
        <p:spPr bwMode="auto">
          <a:xfrm>
            <a:off x="4313238" y="2125663"/>
            <a:ext cx="273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5</a:t>
            </a:r>
          </a:p>
        </p:txBody>
      </p:sp>
      <p:sp>
        <p:nvSpPr>
          <p:cNvPr id="187431" name="Text Box 1063"/>
          <p:cNvSpPr txBox="1">
            <a:spLocks noChangeArrowheads="1"/>
          </p:cNvSpPr>
          <p:nvPr/>
        </p:nvSpPr>
        <p:spPr bwMode="auto">
          <a:xfrm>
            <a:off x="2846388" y="3125788"/>
            <a:ext cx="13525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In-Stack Position</a:t>
            </a:r>
          </a:p>
        </p:txBody>
      </p:sp>
      <p:sp>
        <p:nvSpPr>
          <p:cNvPr id="187432" name="Text Box 1064"/>
          <p:cNvSpPr txBox="1">
            <a:spLocks noChangeArrowheads="1"/>
          </p:cNvSpPr>
          <p:nvPr/>
        </p:nvSpPr>
        <p:spPr bwMode="auto">
          <a:xfrm>
            <a:off x="4583113" y="598488"/>
            <a:ext cx="10096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Stack ID = 1</a:t>
            </a:r>
          </a:p>
        </p:txBody>
      </p:sp>
      <p:sp>
        <p:nvSpPr>
          <p:cNvPr id="187433" name="Line 1065"/>
          <p:cNvSpPr>
            <a:spLocks noChangeShapeType="1"/>
          </p:cNvSpPr>
          <p:nvPr/>
        </p:nvSpPr>
        <p:spPr bwMode="auto">
          <a:xfrm flipV="1">
            <a:off x="3992563" y="2305050"/>
            <a:ext cx="806450" cy="7969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nchor="ctr"/>
          <a:lstStyle/>
          <a:p>
            <a:endParaRPr lang="en-US"/>
          </a:p>
        </p:txBody>
      </p:sp>
      <p:pic>
        <p:nvPicPr>
          <p:cNvPr id="187434" name="Picture 106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5888" y="857250"/>
            <a:ext cx="1452562" cy="14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7435" name="Text Box 1067"/>
          <p:cNvSpPr txBox="1">
            <a:spLocks noChangeArrowheads="1"/>
          </p:cNvSpPr>
          <p:nvPr/>
        </p:nvSpPr>
        <p:spPr bwMode="auto">
          <a:xfrm>
            <a:off x="4092575" y="2308225"/>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4</a:t>
            </a:r>
          </a:p>
        </p:txBody>
      </p:sp>
      <p:pic>
        <p:nvPicPr>
          <p:cNvPr id="187436" name="Picture 106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9038" y="1050925"/>
            <a:ext cx="1452562" cy="14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7437" name="Text Box 1069"/>
          <p:cNvSpPr txBox="1">
            <a:spLocks noChangeArrowheads="1"/>
          </p:cNvSpPr>
          <p:nvPr/>
        </p:nvSpPr>
        <p:spPr bwMode="auto">
          <a:xfrm>
            <a:off x="3897313" y="2509838"/>
            <a:ext cx="273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3</a:t>
            </a:r>
          </a:p>
        </p:txBody>
      </p:sp>
      <p:pic>
        <p:nvPicPr>
          <p:cNvPr id="187438" name="Picture 107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2188" y="1244600"/>
            <a:ext cx="1452562" cy="14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7439" name="Text Box 1071"/>
          <p:cNvSpPr txBox="1">
            <a:spLocks noChangeArrowheads="1"/>
          </p:cNvSpPr>
          <p:nvPr/>
        </p:nvSpPr>
        <p:spPr bwMode="auto">
          <a:xfrm>
            <a:off x="3698875" y="2692400"/>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2</a:t>
            </a:r>
          </a:p>
        </p:txBody>
      </p:sp>
      <p:pic>
        <p:nvPicPr>
          <p:cNvPr id="187440" name="Picture 107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5338" y="1438275"/>
            <a:ext cx="1452562" cy="14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7441" name="Text Box 1073"/>
          <p:cNvSpPr txBox="1">
            <a:spLocks noChangeArrowheads="1"/>
          </p:cNvSpPr>
          <p:nvPr/>
        </p:nvSpPr>
        <p:spPr bwMode="auto">
          <a:xfrm>
            <a:off x="3502025" y="2874963"/>
            <a:ext cx="273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a:t>
            </a:r>
          </a:p>
        </p:txBody>
      </p:sp>
    </p:spTree>
    <p:extLst>
      <p:ext uri="{BB962C8B-B14F-4D97-AF65-F5344CB8AC3E}">
        <p14:creationId xmlns:p14="http://schemas.microsoft.com/office/powerpoint/2010/main" val="2294648261"/>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AutoShape 2"/>
          <p:cNvSpPr>
            <a:spLocks noChangeArrowheads="1"/>
          </p:cNvSpPr>
          <p:nvPr/>
        </p:nvSpPr>
        <p:spPr bwMode="auto">
          <a:xfrm>
            <a:off x="5726113" y="1203325"/>
            <a:ext cx="968375" cy="700088"/>
          </a:xfrm>
          <a:prstGeom prst="wedgeRoundRectCallout">
            <a:avLst>
              <a:gd name="adj1" fmla="val -15736"/>
              <a:gd name="adj2" fmla="val 90815"/>
              <a:gd name="adj3" fmla="val 16667"/>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400"/>
          </a:p>
        </p:txBody>
      </p:sp>
      <p:sp>
        <p:nvSpPr>
          <p:cNvPr id="189443" name="Text Box 3"/>
          <p:cNvSpPr txBox="1">
            <a:spLocks noChangeArrowheads="1"/>
          </p:cNvSpPr>
          <p:nvPr/>
        </p:nvSpPr>
        <p:spPr bwMode="auto">
          <a:xfrm>
            <a:off x="1092200" y="287338"/>
            <a:ext cx="1042988"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Temporal</a:t>
            </a:r>
            <a:br>
              <a:rPr lang="en-US" sz="1600"/>
            </a:br>
            <a:r>
              <a:rPr lang="en-US" sz="1600"/>
              <a:t>Position</a:t>
            </a:r>
            <a:br>
              <a:rPr lang="en-US" sz="1600"/>
            </a:br>
            <a:r>
              <a:rPr lang="en-US" sz="1600"/>
              <a:t>Index</a:t>
            </a:r>
          </a:p>
        </p:txBody>
      </p:sp>
      <p:sp>
        <p:nvSpPr>
          <p:cNvPr id="189444" name="Text Box 4"/>
          <p:cNvSpPr txBox="1">
            <a:spLocks noChangeArrowheads="1"/>
          </p:cNvSpPr>
          <p:nvPr/>
        </p:nvSpPr>
        <p:spPr bwMode="auto">
          <a:xfrm>
            <a:off x="1466850" y="2170113"/>
            <a:ext cx="296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2</a:t>
            </a:r>
          </a:p>
        </p:txBody>
      </p:sp>
      <p:sp>
        <p:nvSpPr>
          <p:cNvPr id="189445" name="Text Box 5"/>
          <p:cNvSpPr txBox="1">
            <a:spLocks noChangeArrowheads="1"/>
          </p:cNvSpPr>
          <p:nvPr/>
        </p:nvSpPr>
        <p:spPr bwMode="auto">
          <a:xfrm>
            <a:off x="1463675" y="5219700"/>
            <a:ext cx="296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1</a:t>
            </a:r>
          </a:p>
        </p:txBody>
      </p:sp>
      <p:sp>
        <p:nvSpPr>
          <p:cNvPr id="189446" name="Text Box 6"/>
          <p:cNvSpPr txBox="1">
            <a:spLocks noChangeArrowheads="1"/>
          </p:cNvSpPr>
          <p:nvPr/>
        </p:nvSpPr>
        <p:spPr bwMode="auto">
          <a:xfrm>
            <a:off x="274638" y="285750"/>
            <a:ext cx="827087"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Trigger</a:t>
            </a:r>
            <a:br>
              <a:rPr lang="en-US" sz="1600"/>
            </a:br>
            <a:r>
              <a:rPr lang="en-US" sz="1600"/>
              <a:t>Delay</a:t>
            </a:r>
            <a:br>
              <a:rPr lang="en-US" sz="1600"/>
            </a:br>
            <a:r>
              <a:rPr lang="en-US" sz="1600"/>
              <a:t>Time</a:t>
            </a:r>
          </a:p>
        </p:txBody>
      </p:sp>
      <p:sp>
        <p:nvSpPr>
          <p:cNvPr id="189447" name="Text Box 7"/>
          <p:cNvSpPr txBox="1">
            <a:spLocks noChangeArrowheads="1"/>
          </p:cNvSpPr>
          <p:nvPr/>
        </p:nvSpPr>
        <p:spPr bwMode="auto">
          <a:xfrm>
            <a:off x="319088" y="2168525"/>
            <a:ext cx="7381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48 ms</a:t>
            </a:r>
          </a:p>
        </p:txBody>
      </p:sp>
      <p:sp>
        <p:nvSpPr>
          <p:cNvPr id="189448" name="Text Box 8"/>
          <p:cNvSpPr txBox="1">
            <a:spLocks noChangeArrowheads="1"/>
          </p:cNvSpPr>
          <p:nvPr/>
        </p:nvSpPr>
        <p:spPr bwMode="auto">
          <a:xfrm>
            <a:off x="371475" y="5218113"/>
            <a:ext cx="6238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0 ms</a:t>
            </a:r>
          </a:p>
        </p:txBody>
      </p:sp>
      <p:sp>
        <p:nvSpPr>
          <p:cNvPr id="189449" name="Text Box 9"/>
          <p:cNvSpPr txBox="1">
            <a:spLocks noChangeArrowheads="1"/>
          </p:cNvSpPr>
          <p:nvPr/>
        </p:nvSpPr>
        <p:spPr bwMode="auto">
          <a:xfrm>
            <a:off x="7678738" y="6226175"/>
            <a:ext cx="1285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2000"/>
              <a:t>Space (1)</a:t>
            </a:r>
          </a:p>
        </p:txBody>
      </p:sp>
      <p:sp>
        <p:nvSpPr>
          <p:cNvPr id="189450" name="Line 10"/>
          <p:cNvSpPr>
            <a:spLocks noChangeShapeType="1"/>
          </p:cNvSpPr>
          <p:nvPr/>
        </p:nvSpPr>
        <p:spPr bwMode="auto">
          <a:xfrm flipV="1">
            <a:off x="7234238" y="5827713"/>
            <a:ext cx="806450" cy="7969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nchor="ctr"/>
          <a:lstStyle/>
          <a:p>
            <a:endParaRPr lang="en-US"/>
          </a:p>
        </p:txBody>
      </p:sp>
      <p:sp>
        <p:nvSpPr>
          <p:cNvPr id="189451" name="Line 11"/>
          <p:cNvSpPr>
            <a:spLocks noChangeShapeType="1"/>
          </p:cNvSpPr>
          <p:nvPr/>
        </p:nvSpPr>
        <p:spPr bwMode="auto">
          <a:xfrm flipH="1" flipV="1">
            <a:off x="7053263" y="5183188"/>
            <a:ext cx="0" cy="138906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nchor="ctr"/>
          <a:lstStyle/>
          <a:p>
            <a:endParaRPr lang="en-US"/>
          </a:p>
        </p:txBody>
      </p:sp>
      <p:sp>
        <p:nvSpPr>
          <p:cNvPr id="189452" name="Text Box 12"/>
          <p:cNvSpPr txBox="1">
            <a:spLocks noChangeArrowheads="1"/>
          </p:cNvSpPr>
          <p:nvPr/>
        </p:nvSpPr>
        <p:spPr bwMode="auto">
          <a:xfrm>
            <a:off x="6678613" y="4654550"/>
            <a:ext cx="1130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2000"/>
              <a:t>Time (2)</a:t>
            </a:r>
          </a:p>
        </p:txBody>
      </p:sp>
      <p:grpSp>
        <p:nvGrpSpPr>
          <p:cNvPr id="189453" name="Group 13"/>
          <p:cNvGrpSpPr>
            <a:grpSpLocks/>
          </p:cNvGrpSpPr>
          <p:nvPr/>
        </p:nvGrpSpPr>
        <p:grpSpPr bwMode="auto">
          <a:xfrm>
            <a:off x="5753100" y="1377950"/>
            <a:ext cx="906463" cy="346075"/>
            <a:chOff x="4728" y="955"/>
            <a:chExt cx="571" cy="218"/>
          </a:xfrm>
        </p:grpSpPr>
        <p:sp>
          <p:nvSpPr>
            <p:cNvPr id="189454" name="Text Box 14"/>
            <p:cNvSpPr txBox="1">
              <a:spLocks noChangeArrowheads="1"/>
            </p:cNvSpPr>
            <p:nvPr/>
          </p:nvSpPr>
          <p:spPr bwMode="auto">
            <a:xfrm>
              <a:off x="4728" y="961"/>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1</a:t>
              </a:r>
            </a:p>
          </p:txBody>
        </p:sp>
        <p:sp>
          <p:nvSpPr>
            <p:cNvPr id="189455" name="Text Box 15"/>
            <p:cNvSpPr txBox="1">
              <a:spLocks noChangeArrowheads="1"/>
            </p:cNvSpPr>
            <p:nvPr/>
          </p:nvSpPr>
          <p:spPr bwMode="auto">
            <a:xfrm>
              <a:off x="4841" y="959"/>
              <a:ext cx="15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a:t>
              </a:r>
            </a:p>
          </p:txBody>
        </p:sp>
        <p:sp>
          <p:nvSpPr>
            <p:cNvPr id="189456" name="Text Box 16"/>
            <p:cNvSpPr txBox="1">
              <a:spLocks noChangeArrowheads="1"/>
            </p:cNvSpPr>
            <p:nvPr/>
          </p:nvSpPr>
          <p:spPr bwMode="auto">
            <a:xfrm>
              <a:off x="4920" y="957"/>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5</a:t>
              </a:r>
            </a:p>
          </p:txBody>
        </p:sp>
        <p:sp>
          <p:nvSpPr>
            <p:cNvPr id="189457" name="Text Box 17"/>
            <p:cNvSpPr txBox="1">
              <a:spLocks noChangeArrowheads="1"/>
            </p:cNvSpPr>
            <p:nvPr/>
          </p:nvSpPr>
          <p:spPr bwMode="auto">
            <a:xfrm>
              <a:off x="5033" y="955"/>
              <a:ext cx="15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a:t>
              </a:r>
            </a:p>
          </p:txBody>
        </p:sp>
        <p:sp>
          <p:nvSpPr>
            <p:cNvPr id="189458" name="Text Box 18"/>
            <p:cNvSpPr txBox="1">
              <a:spLocks noChangeArrowheads="1"/>
            </p:cNvSpPr>
            <p:nvPr/>
          </p:nvSpPr>
          <p:spPr bwMode="auto">
            <a:xfrm>
              <a:off x="5112" y="960"/>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2</a:t>
              </a:r>
            </a:p>
          </p:txBody>
        </p:sp>
      </p:grpSp>
      <p:cxnSp>
        <p:nvCxnSpPr>
          <p:cNvPr id="189459" name="AutoShape 19"/>
          <p:cNvCxnSpPr>
            <a:cxnSpLocks noChangeShapeType="1"/>
            <a:stCxn id="189454" idx="0"/>
            <a:endCxn id="189486" idx="3"/>
          </p:cNvCxnSpPr>
          <p:nvPr/>
        </p:nvCxnSpPr>
        <p:spPr bwMode="auto">
          <a:xfrm rot="5400000" flipH="1">
            <a:off x="5422106" y="907257"/>
            <a:ext cx="650875" cy="309562"/>
          </a:xfrm>
          <a:prstGeom prst="bentConnector2">
            <a:avLst/>
          </a:prstGeom>
          <a:noFill/>
          <a:ln w="38100">
            <a:solidFill>
              <a:srgbClr val="E002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89460" name="AutoShape 20"/>
          <p:cNvCxnSpPr>
            <a:cxnSpLocks noChangeShapeType="1"/>
            <a:stCxn id="189456" idx="2"/>
            <a:endCxn id="189483" idx="3"/>
          </p:cNvCxnSpPr>
          <p:nvPr/>
        </p:nvCxnSpPr>
        <p:spPr bwMode="auto">
          <a:xfrm rot="5400000">
            <a:off x="5123657" y="1180306"/>
            <a:ext cx="546100" cy="1620837"/>
          </a:xfrm>
          <a:prstGeom prst="bentConnector2">
            <a:avLst/>
          </a:prstGeom>
          <a:noFill/>
          <a:ln w="38100">
            <a:solidFill>
              <a:srgbClr val="E002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89461" name="AutoShape 21"/>
          <p:cNvCxnSpPr>
            <a:cxnSpLocks noChangeShapeType="1"/>
            <a:stCxn id="189458" idx="0"/>
            <a:endCxn id="189444" idx="0"/>
          </p:cNvCxnSpPr>
          <p:nvPr/>
        </p:nvCxnSpPr>
        <p:spPr bwMode="auto">
          <a:xfrm rot="16200000" flipH="1" flipV="1">
            <a:off x="3671887" y="-669924"/>
            <a:ext cx="784225" cy="4895850"/>
          </a:xfrm>
          <a:prstGeom prst="bentConnector3">
            <a:avLst>
              <a:gd name="adj1" fmla="val -29148"/>
            </a:avLst>
          </a:prstGeom>
          <a:noFill/>
          <a:ln w="38100">
            <a:solidFill>
              <a:srgbClr val="E002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89462" name="Text Box 22"/>
          <p:cNvSpPr txBox="1">
            <a:spLocks noChangeArrowheads="1"/>
          </p:cNvSpPr>
          <p:nvPr/>
        </p:nvSpPr>
        <p:spPr bwMode="auto">
          <a:xfrm>
            <a:off x="6921500" y="1169988"/>
            <a:ext cx="1144588"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Dimension</a:t>
            </a:r>
            <a:br>
              <a:rPr lang="en-US" sz="1600"/>
            </a:br>
            <a:r>
              <a:rPr lang="en-US" sz="1600"/>
              <a:t>Index</a:t>
            </a:r>
            <a:br>
              <a:rPr lang="en-US" sz="1600"/>
            </a:br>
            <a:r>
              <a:rPr lang="en-US" sz="1600"/>
              <a:t>Values</a:t>
            </a:r>
          </a:p>
        </p:txBody>
      </p:sp>
      <p:sp>
        <p:nvSpPr>
          <p:cNvPr id="189463" name="Text Box 23"/>
          <p:cNvSpPr txBox="1">
            <a:spLocks noChangeArrowheads="1"/>
          </p:cNvSpPr>
          <p:nvPr/>
        </p:nvSpPr>
        <p:spPr bwMode="auto">
          <a:xfrm>
            <a:off x="6161088" y="3128963"/>
            <a:ext cx="28321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lvl1pPr marL="457200" indent="-457200">
              <a:defRPr>
                <a:solidFill>
                  <a:schemeClr val="tx1"/>
                </a:solidFill>
                <a:latin typeface="Arial" charset="0"/>
                <a:ea typeface="ＭＳ Ｐゴシック" charset="0"/>
              </a:defRPr>
            </a:lvl1pPr>
            <a:lvl2pPr marL="914400" indent="-457200">
              <a:defRPr>
                <a:solidFill>
                  <a:schemeClr val="tx1"/>
                </a:solidFill>
                <a:latin typeface="Arial" charset="0"/>
                <a:ea typeface="ＭＳ Ｐゴシック" charset="0"/>
              </a:defRPr>
            </a:lvl2pPr>
            <a:lvl3pPr marL="1371600" indent="-457200">
              <a:defRPr>
                <a:solidFill>
                  <a:schemeClr val="tx1"/>
                </a:solidFill>
                <a:latin typeface="Arial" charset="0"/>
                <a:ea typeface="ＭＳ Ｐゴシック" charset="0"/>
              </a:defRPr>
            </a:lvl3pPr>
            <a:lvl4pPr marL="1828800" indent="-457200">
              <a:defRPr>
                <a:solidFill>
                  <a:schemeClr val="tx1"/>
                </a:solidFill>
                <a:latin typeface="Arial" charset="0"/>
                <a:ea typeface="ＭＳ Ｐゴシック" charset="0"/>
              </a:defRPr>
            </a:lvl4pPr>
            <a:lvl5pPr marL="2286000" indent="-457200">
              <a:defRPr>
                <a:solidFill>
                  <a:schemeClr val="tx1"/>
                </a:solidFill>
                <a:latin typeface="Arial" charset="0"/>
                <a:ea typeface="ＭＳ Ｐゴシック" charset="0"/>
              </a:defRPr>
            </a:lvl5pPr>
            <a:lvl6pPr marL="2743200" indent="-457200" fontAlgn="base">
              <a:spcBef>
                <a:spcPct val="0"/>
              </a:spcBef>
              <a:spcAft>
                <a:spcPct val="0"/>
              </a:spcAft>
              <a:defRPr>
                <a:solidFill>
                  <a:schemeClr val="tx1"/>
                </a:solidFill>
                <a:latin typeface="Arial" charset="0"/>
                <a:ea typeface="ＭＳ Ｐゴシック" charset="0"/>
              </a:defRPr>
            </a:lvl6pPr>
            <a:lvl7pPr marL="3200400" indent="-457200" fontAlgn="base">
              <a:spcBef>
                <a:spcPct val="0"/>
              </a:spcBef>
              <a:spcAft>
                <a:spcPct val="0"/>
              </a:spcAft>
              <a:defRPr>
                <a:solidFill>
                  <a:schemeClr val="tx1"/>
                </a:solidFill>
                <a:latin typeface="Arial" charset="0"/>
                <a:ea typeface="ＭＳ Ｐゴシック" charset="0"/>
              </a:defRPr>
            </a:lvl7pPr>
            <a:lvl8pPr marL="3657600" indent="-457200" fontAlgn="base">
              <a:spcBef>
                <a:spcPct val="0"/>
              </a:spcBef>
              <a:spcAft>
                <a:spcPct val="0"/>
              </a:spcAft>
              <a:defRPr>
                <a:solidFill>
                  <a:schemeClr val="tx1"/>
                </a:solidFill>
                <a:latin typeface="Arial" charset="0"/>
                <a:ea typeface="ＭＳ Ｐゴシック" charset="0"/>
              </a:defRPr>
            </a:lvl8pPr>
            <a:lvl9pPr marL="4114800" indent="-457200" fontAlgn="base">
              <a:spcBef>
                <a:spcPct val="0"/>
              </a:spcBef>
              <a:spcAft>
                <a:spcPct val="0"/>
              </a:spcAft>
              <a:defRPr>
                <a:solidFill>
                  <a:schemeClr val="tx1"/>
                </a:solidFill>
                <a:latin typeface="Arial" charset="0"/>
                <a:ea typeface="ＭＳ Ｐゴシック" charset="0"/>
              </a:defRPr>
            </a:lvl9pPr>
          </a:lstStyle>
          <a:p>
            <a:r>
              <a:rPr lang="en-US" sz="1600"/>
              <a:t>Dimension Index Pointers:</a:t>
            </a:r>
          </a:p>
          <a:p>
            <a:pPr>
              <a:buFont typeface="Times" charset="0"/>
              <a:buAutoNum type="arabicPeriod"/>
            </a:pPr>
            <a:r>
              <a:rPr lang="en-US" sz="1600"/>
              <a:t>Stack ID</a:t>
            </a:r>
          </a:p>
          <a:p>
            <a:pPr>
              <a:buFont typeface="Times" charset="0"/>
              <a:buAutoNum type="arabicPeriod"/>
            </a:pPr>
            <a:r>
              <a:rPr lang="en-US" sz="1600"/>
              <a:t>In-Stack Position</a:t>
            </a:r>
          </a:p>
          <a:p>
            <a:pPr>
              <a:buFont typeface="Times" charset="0"/>
              <a:buAutoNum type="arabicPeriod"/>
            </a:pPr>
            <a:r>
              <a:rPr lang="en-US" sz="1600"/>
              <a:t>Temporal Position Index</a:t>
            </a:r>
          </a:p>
        </p:txBody>
      </p:sp>
      <p:pic>
        <p:nvPicPr>
          <p:cNvPr id="189464" name="Picture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213" y="3900488"/>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9465" name="Text Box 25"/>
          <p:cNvSpPr txBox="1">
            <a:spLocks noChangeArrowheads="1"/>
          </p:cNvSpPr>
          <p:nvPr/>
        </p:nvSpPr>
        <p:spPr bwMode="auto">
          <a:xfrm>
            <a:off x="4303713" y="5362575"/>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5</a:t>
            </a:r>
          </a:p>
        </p:txBody>
      </p:sp>
      <p:sp>
        <p:nvSpPr>
          <p:cNvPr id="189466" name="Text Box 26"/>
          <p:cNvSpPr txBox="1">
            <a:spLocks noChangeArrowheads="1"/>
          </p:cNvSpPr>
          <p:nvPr/>
        </p:nvSpPr>
        <p:spPr bwMode="auto">
          <a:xfrm>
            <a:off x="5791200" y="5367338"/>
            <a:ext cx="527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1\5\1</a:t>
            </a:r>
          </a:p>
        </p:txBody>
      </p:sp>
      <p:sp>
        <p:nvSpPr>
          <p:cNvPr id="189467" name="Text Box 27"/>
          <p:cNvSpPr txBox="1">
            <a:spLocks noChangeArrowheads="1"/>
          </p:cNvSpPr>
          <p:nvPr/>
        </p:nvSpPr>
        <p:spPr bwMode="auto">
          <a:xfrm>
            <a:off x="2836863" y="6362700"/>
            <a:ext cx="13525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In-Stack Position</a:t>
            </a:r>
          </a:p>
        </p:txBody>
      </p:sp>
      <p:sp>
        <p:nvSpPr>
          <p:cNvPr id="189468" name="Text Box 28"/>
          <p:cNvSpPr txBox="1">
            <a:spLocks noChangeArrowheads="1"/>
          </p:cNvSpPr>
          <p:nvPr/>
        </p:nvSpPr>
        <p:spPr bwMode="auto">
          <a:xfrm>
            <a:off x="4573588" y="3835400"/>
            <a:ext cx="10096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Stack ID = 1</a:t>
            </a:r>
          </a:p>
        </p:txBody>
      </p:sp>
      <p:sp>
        <p:nvSpPr>
          <p:cNvPr id="189469" name="Line 29"/>
          <p:cNvSpPr>
            <a:spLocks noChangeShapeType="1"/>
          </p:cNvSpPr>
          <p:nvPr/>
        </p:nvSpPr>
        <p:spPr bwMode="auto">
          <a:xfrm flipV="1">
            <a:off x="3983038" y="5541963"/>
            <a:ext cx="806450" cy="7969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nchor="ctr"/>
          <a:lstStyle/>
          <a:p>
            <a:endParaRPr lang="en-US"/>
          </a:p>
        </p:txBody>
      </p:sp>
      <p:pic>
        <p:nvPicPr>
          <p:cNvPr id="189470" name="Picture 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6363" y="4094163"/>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9471" name="Text Box 31"/>
          <p:cNvSpPr txBox="1">
            <a:spLocks noChangeArrowheads="1"/>
          </p:cNvSpPr>
          <p:nvPr/>
        </p:nvSpPr>
        <p:spPr bwMode="auto">
          <a:xfrm>
            <a:off x="4083050" y="5545138"/>
            <a:ext cx="273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4</a:t>
            </a:r>
          </a:p>
        </p:txBody>
      </p:sp>
      <p:sp>
        <p:nvSpPr>
          <p:cNvPr id="189472" name="Text Box 32"/>
          <p:cNvSpPr txBox="1">
            <a:spLocks noChangeArrowheads="1"/>
          </p:cNvSpPr>
          <p:nvPr/>
        </p:nvSpPr>
        <p:spPr bwMode="auto">
          <a:xfrm>
            <a:off x="5570538" y="5549900"/>
            <a:ext cx="527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1\4\1</a:t>
            </a:r>
          </a:p>
        </p:txBody>
      </p:sp>
      <p:pic>
        <p:nvPicPr>
          <p:cNvPr id="189473" name="Picture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9513" y="4287838"/>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9474" name="Text Box 34"/>
          <p:cNvSpPr txBox="1">
            <a:spLocks noChangeArrowheads="1"/>
          </p:cNvSpPr>
          <p:nvPr/>
        </p:nvSpPr>
        <p:spPr bwMode="auto">
          <a:xfrm>
            <a:off x="3887788" y="5746750"/>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3</a:t>
            </a:r>
          </a:p>
        </p:txBody>
      </p:sp>
      <p:sp>
        <p:nvSpPr>
          <p:cNvPr id="189475" name="Text Box 35"/>
          <p:cNvSpPr txBox="1">
            <a:spLocks noChangeArrowheads="1"/>
          </p:cNvSpPr>
          <p:nvPr/>
        </p:nvSpPr>
        <p:spPr bwMode="auto">
          <a:xfrm>
            <a:off x="5375275" y="5751513"/>
            <a:ext cx="527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1\3\1</a:t>
            </a:r>
          </a:p>
        </p:txBody>
      </p:sp>
      <p:pic>
        <p:nvPicPr>
          <p:cNvPr id="189476" name="Picture 3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2663" y="4481513"/>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9477" name="Text Box 37"/>
          <p:cNvSpPr txBox="1">
            <a:spLocks noChangeArrowheads="1"/>
          </p:cNvSpPr>
          <p:nvPr/>
        </p:nvSpPr>
        <p:spPr bwMode="auto">
          <a:xfrm>
            <a:off x="3689350" y="5929313"/>
            <a:ext cx="273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2</a:t>
            </a:r>
          </a:p>
        </p:txBody>
      </p:sp>
      <p:sp>
        <p:nvSpPr>
          <p:cNvPr id="189478" name="Text Box 38"/>
          <p:cNvSpPr txBox="1">
            <a:spLocks noChangeArrowheads="1"/>
          </p:cNvSpPr>
          <p:nvPr/>
        </p:nvSpPr>
        <p:spPr bwMode="auto">
          <a:xfrm>
            <a:off x="5176838" y="5934075"/>
            <a:ext cx="527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1\2\1</a:t>
            </a:r>
          </a:p>
        </p:txBody>
      </p:sp>
      <p:pic>
        <p:nvPicPr>
          <p:cNvPr id="189479" name="Picture 3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5813" y="4675188"/>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9480" name="Text Box 40"/>
          <p:cNvSpPr txBox="1">
            <a:spLocks noChangeArrowheads="1"/>
          </p:cNvSpPr>
          <p:nvPr/>
        </p:nvSpPr>
        <p:spPr bwMode="auto">
          <a:xfrm>
            <a:off x="3492500" y="6111875"/>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a:t>
            </a:r>
          </a:p>
        </p:txBody>
      </p:sp>
      <p:sp>
        <p:nvSpPr>
          <p:cNvPr id="189481" name="Text Box 41"/>
          <p:cNvSpPr txBox="1">
            <a:spLocks noChangeArrowheads="1"/>
          </p:cNvSpPr>
          <p:nvPr/>
        </p:nvSpPr>
        <p:spPr bwMode="auto">
          <a:xfrm>
            <a:off x="4979988" y="6116638"/>
            <a:ext cx="527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1\1\1</a:t>
            </a:r>
          </a:p>
        </p:txBody>
      </p:sp>
      <p:pic>
        <p:nvPicPr>
          <p:cNvPr id="189482" name="Picture 4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2738" y="663575"/>
            <a:ext cx="1452562" cy="14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9483" name="Text Box 43"/>
          <p:cNvSpPr txBox="1">
            <a:spLocks noChangeArrowheads="1"/>
          </p:cNvSpPr>
          <p:nvPr/>
        </p:nvSpPr>
        <p:spPr bwMode="auto">
          <a:xfrm>
            <a:off x="4313238" y="2125663"/>
            <a:ext cx="273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5</a:t>
            </a:r>
          </a:p>
        </p:txBody>
      </p:sp>
      <p:sp>
        <p:nvSpPr>
          <p:cNvPr id="189484" name="Text Box 44"/>
          <p:cNvSpPr txBox="1">
            <a:spLocks noChangeArrowheads="1"/>
          </p:cNvSpPr>
          <p:nvPr/>
        </p:nvSpPr>
        <p:spPr bwMode="auto">
          <a:xfrm>
            <a:off x="5800725" y="2130425"/>
            <a:ext cx="527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1\5\2</a:t>
            </a:r>
          </a:p>
        </p:txBody>
      </p:sp>
      <p:sp>
        <p:nvSpPr>
          <p:cNvPr id="189485" name="Text Box 45"/>
          <p:cNvSpPr txBox="1">
            <a:spLocks noChangeArrowheads="1"/>
          </p:cNvSpPr>
          <p:nvPr/>
        </p:nvSpPr>
        <p:spPr bwMode="auto">
          <a:xfrm>
            <a:off x="2846388" y="3125788"/>
            <a:ext cx="13525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In-Stack Position</a:t>
            </a:r>
          </a:p>
        </p:txBody>
      </p:sp>
      <p:sp>
        <p:nvSpPr>
          <p:cNvPr id="189486" name="Text Box 46"/>
          <p:cNvSpPr txBox="1">
            <a:spLocks noChangeArrowheads="1"/>
          </p:cNvSpPr>
          <p:nvPr/>
        </p:nvSpPr>
        <p:spPr bwMode="auto">
          <a:xfrm>
            <a:off x="4583113" y="598488"/>
            <a:ext cx="10096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Stack ID = 1</a:t>
            </a:r>
          </a:p>
        </p:txBody>
      </p:sp>
      <p:sp>
        <p:nvSpPr>
          <p:cNvPr id="189487" name="Line 47"/>
          <p:cNvSpPr>
            <a:spLocks noChangeShapeType="1"/>
          </p:cNvSpPr>
          <p:nvPr/>
        </p:nvSpPr>
        <p:spPr bwMode="auto">
          <a:xfrm flipV="1">
            <a:off x="3992563" y="2305050"/>
            <a:ext cx="806450" cy="7969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nchor="ctr"/>
          <a:lstStyle/>
          <a:p>
            <a:endParaRPr lang="en-US"/>
          </a:p>
        </p:txBody>
      </p:sp>
      <p:pic>
        <p:nvPicPr>
          <p:cNvPr id="189488" name="Picture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5888" y="857250"/>
            <a:ext cx="1452562" cy="14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9489" name="Text Box 49"/>
          <p:cNvSpPr txBox="1">
            <a:spLocks noChangeArrowheads="1"/>
          </p:cNvSpPr>
          <p:nvPr/>
        </p:nvSpPr>
        <p:spPr bwMode="auto">
          <a:xfrm>
            <a:off x="4092575" y="2308225"/>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4</a:t>
            </a:r>
          </a:p>
        </p:txBody>
      </p:sp>
      <p:sp>
        <p:nvSpPr>
          <p:cNvPr id="189490" name="Text Box 50"/>
          <p:cNvSpPr txBox="1">
            <a:spLocks noChangeArrowheads="1"/>
          </p:cNvSpPr>
          <p:nvPr/>
        </p:nvSpPr>
        <p:spPr bwMode="auto">
          <a:xfrm>
            <a:off x="5580063" y="2312988"/>
            <a:ext cx="527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1\4\2</a:t>
            </a:r>
          </a:p>
        </p:txBody>
      </p:sp>
      <p:pic>
        <p:nvPicPr>
          <p:cNvPr id="189491" name="Picture 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9038" y="1050925"/>
            <a:ext cx="1452562" cy="14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9492" name="Text Box 52"/>
          <p:cNvSpPr txBox="1">
            <a:spLocks noChangeArrowheads="1"/>
          </p:cNvSpPr>
          <p:nvPr/>
        </p:nvSpPr>
        <p:spPr bwMode="auto">
          <a:xfrm>
            <a:off x="3897313" y="2509838"/>
            <a:ext cx="273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3</a:t>
            </a:r>
          </a:p>
        </p:txBody>
      </p:sp>
      <p:sp>
        <p:nvSpPr>
          <p:cNvPr id="189493" name="Text Box 53"/>
          <p:cNvSpPr txBox="1">
            <a:spLocks noChangeArrowheads="1"/>
          </p:cNvSpPr>
          <p:nvPr/>
        </p:nvSpPr>
        <p:spPr bwMode="auto">
          <a:xfrm>
            <a:off x="5384800" y="2514600"/>
            <a:ext cx="527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1\3\2</a:t>
            </a:r>
          </a:p>
        </p:txBody>
      </p:sp>
      <p:pic>
        <p:nvPicPr>
          <p:cNvPr id="189494" name="Picture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2188" y="1244600"/>
            <a:ext cx="1452562" cy="14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9495" name="Text Box 55"/>
          <p:cNvSpPr txBox="1">
            <a:spLocks noChangeArrowheads="1"/>
          </p:cNvSpPr>
          <p:nvPr/>
        </p:nvSpPr>
        <p:spPr bwMode="auto">
          <a:xfrm>
            <a:off x="3698875" y="2692400"/>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2</a:t>
            </a:r>
          </a:p>
        </p:txBody>
      </p:sp>
      <p:sp>
        <p:nvSpPr>
          <p:cNvPr id="189496" name="Text Box 56"/>
          <p:cNvSpPr txBox="1">
            <a:spLocks noChangeArrowheads="1"/>
          </p:cNvSpPr>
          <p:nvPr/>
        </p:nvSpPr>
        <p:spPr bwMode="auto">
          <a:xfrm>
            <a:off x="5186363" y="2697163"/>
            <a:ext cx="527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1\2\2</a:t>
            </a:r>
          </a:p>
        </p:txBody>
      </p:sp>
      <p:pic>
        <p:nvPicPr>
          <p:cNvPr id="189497" name="Picture 5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5338" y="1438275"/>
            <a:ext cx="1452562" cy="14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9498" name="Text Box 58"/>
          <p:cNvSpPr txBox="1">
            <a:spLocks noChangeArrowheads="1"/>
          </p:cNvSpPr>
          <p:nvPr/>
        </p:nvSpPr>
        <p:spPr bwMode="auto">
          <a:xfrm>
            <a:off x="3502025" y="2874963"/>
            <a:ext cx="273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a:t>
            </a:r>
          </a:p>
        </p:txBody>
      </p:sp>
      <p:sp>
        <p:nvSpPr>
          <p:cNvPr id="189499" name="Text Box 59"/>
          <p:cNvSpPr txBox="1">
            <a:spLocks noChangeArrowheads="1"/>
          </p:cNvSpPr>
          <p:nvPr/>
        </p:nvSpPr>
        <p:spPr bwMode="auto">
          <a:xfrm>
            <a:off x="4989513" y="2879725"/>
            <a:ext cx="527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1\1\2</a:t>
            </a:r>
          </a:p>
        </p:txBody>
      </p:sp>
    </p:spTree>
    <p:extLst>
      <p:ext uri="{BB962C8B-B14F-4D97-AF65-F5344CB8AC3E}">
        <p14:creationId xmlns:p14="http://schemas.microsoft.com/office/powerpoint/2010/main" val="3894549874"/>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AutoShape 2"/>
          <p:cNvSpPr>
            <a:spLocks noChangeArrowheads="1"/>
          </p:cNvSpPr>
          <p:nvPr/>
        </p:nvSpPr>
        <p:spPr bwMode="auto">
          <a:xfrm>
            <a:off x="5726113" y="1203325"/>
            <a:ext cx="968375" cy="700088"/>
          </a:xfrm>
          <a:prstGeom prst="wedgeRoundRectCallout">
            <a:avLst>
              <a:gd name="adj1" fmla="val -15736"/>
              <a:gd name="adj2" fmla="val 90815"/>
              <a:gd name="adj3" fmla="val 16667"/>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400"/>
          </a:p>
        </p:txBody>
      </p:sp>
      <p:sp>
        <p:nvSpPr>
          <p:cNvPr id="191491" name="Text Box 3"/>
          <p:cNvSpPr txBox="1">
            <a:spLocks noChangeArrowheads="1"/>
          </p:cNvSpPr>
          <p:nvPr/>
        </p:nvSpPr>
        <p:spPr bwMode="auto">
          <a:xfrm>
            <a:off x="1092200" y="287338"/>
            <a:ext cx="1042988"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Temporal</a:t>
            </a:r>
            <a:br>
              <a:rPr lang="en-US" sz="1600"/>
            </a:br>
            <a:r>
              <a:rPr lang="en-US" sz="1600"/>
              <a:t>Position</a:t>
            </a:r>
            <a:br>
              <a:rPr lang="en-US" sz="1600"/>
            </a:br>
            <a:r>
              <a:rPr lang="en-US" sz="1600"/>
              <a:t>Index</a:t>
            </a:r>
          </a:p>
        </p:txBody>
      </p:sp>
      <p:sp>
        <p:nvSpPr>
          <p:cNvPr id="191492" name="Text Box 4"/>
          <p:cNvSpPr txBox="1">
            <a:spLocks noChangeArrowheads="1"/>
          </p:cNvSpPr>
          <p:nvPr/>
        </p:nvSpPr>
        <p:spPr bwMode="auto">
          <a:xfrm>
            <a:off x="1466850" y="2170113"/>
            <a:ext cx="296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2</a:t>
            </a:r>
          </a:p>
        </p:txBody>
      </p:sp>
      <p:sp>
        <p:nvSpPr>
          <p:cNvPr id="191493" name="Text Box 5"/>
          <p:cNvSpPr txBox="1">
            <a:spLocks noChangeArrowheads="1"/>
          </p:cNvSpPr>
          <p:nvPr/>
        </p:nvSpPr>
        <p:spPr bwMode="auto">
          <a:xfrm>
            <a:off x="1463675" y="5219700"/>
            <a:ext cx="296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1</a:t>
            </a:r>
          </a:p>
        </p:txBody>
      </p:sp>
      <p:sp>
        <p:nvSpPr>
          <p:cNvPr id="191494" name="Text Box 6"/>
          <p:cNvSpPr txBox="1">
            <a:spLocks noChangeArrowheads="1"/>
          </p:cNvSpPr>
          <p:nvPr/>
        </p:nvSpPr>
        <p:spPr bwMode="auto">
          <a:xfrm>
            <a:off x="274638" y="285750"/>
            <a:ext cx="827087"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Trigger</a:t>
            </a:r>
            <a:br>
              <a:rPr lang="en-US" sz="1600"/>
            </a:br>
            <a:r>
              <a:rPr lang="en-US" sz="1600"/>
              <a:t>Delay</a:t>
            </a:r>
            <a:br>
              <a:rPr lang="en-US" sz="1600"/>
            </a:br>
            <a:r>
              <a:rPr lang="en-US" sz="1600"/>
              <a:t>Time</a:t>
            </a:r>
          </a:p>
        </p:txBody>
      </p:sp>
      <p:sp>
        <p:nvSpPr>
          <p:cNvPr id="191495" name="Text Box 7"/>
          <p:cNvSpPr txBox="1">
            <a:spLocks noChangeArrowheads="1"/>
          </p:cNvSpPr>
          <p:nvPr/>
        </p:nvSpPr>
        <p:spPr bwMode="auto">
          <a:xfrm>
            <a:off x="319088" y="2168525"/>
            <a:ext cx="7381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48 ms</a:t>
            </a:r>
          </a:p>
        </p:txBody>
      </p:sp>
      <p:sp>
        <p:nvSpPr>
          <p:cNvPr id="191496" name="Text Box 8"/>
          <p:cNvSpPr txBox="1">
            <a:spLocks noChangeArrowheads="1"/>
          </p:cNvSpPr>
          <p:nvPr/>
        </p:nvSpPr>
        <p:spPr bwMode="auto">
          <a:xfrm>
            <a:off x="371475" y="5218113"/>
            <a:ext cx="6238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0 ms</a:t>
            </a:r>
          </a:p>
        </p:txBody>
      </p:sp>
      <p:sp>
        <p:nvSpPr>
          <p:cNvPr id="191497" name="Text Box 9"/>
          <p:cNvSpPr txBox="1">
            <a:spLocks noChangeArrowheads="1"/>
          </p:cNvSpPr>
          <p:nvPr/>
        </p:nvSpPr>
        <p:spPr bwMode="auto">
          <a:xfrm>
            <a:off x="7678738" y="6226175"/>
            <a:ext cx="1285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2000"/>
              <a:t>Space (2)</a:t>
            </a:r>
          </a:p>
        </p:txBody>
      </p:sp>
      <p:sp>
        <p:nvSpPr>
          <p:cNvPr id="191498" name="Line 10"/>
          <p:cNvSpPr>
            <a:spLocks noChangeShapeType="1"/>
          </p:cNvSpPr>
          <p:nvPr/>
        </p:nvSpPr>
        <p:spPr bwMode="auto">
          <a:xfrm flipV="1">
            <a:off x="7234238" y="5827713"/>
            <a:ext cx="806450" cy="7969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nchor="ctr"/>
          <a:lstStyle/>
          <a:p>
            <a:endParaRPr lang="en-US"/>
          </a:p>
        </p:txBody>
      </p:sp>
      <p:sp>
        <p:nvSpPr>
          <p:cNvPr id="191499" name="Line 11"/>
          <p:cNvSpPr>
            <a:spLocks noChangeShapeType="1"/>
          </p:cNvSpPr>
          <p:nvPr/>
        </p:nvSpPr>
        <p:spPr bwMode="auto">
          <a:xfrm flipH="1" flipV="1">
            <a:off x="7053263" y="5183188"/>
            <a:ext cx="0" cy="138906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nchor="ctr"/>
          <a:lstStyle/>
          <a:p>
            <a:endParaRPr lang="en-US"/>
          </a:p>
        </p:txBody>
      </p:sp>
      <p:sp>
        <p:nvSpPr>
          <p:cNvPr id="191500" name="Text Box 12"/>
          <p:cNvSpPr txBox="1">
            <a:spLocks noChangeArrowheads="1"/>
          </p:cNvSpPr>
          <p:nvPr/>
        </p:nvSpPr>
        <p:spPr bwMode="auto">
          <a:xfrm>
            <a:off x="6678613" y="4654550"/>
            <a:ext cx="1130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2000"/>
              <a:t>Time (1)</a:t>
            </a:r>
          </a:p>
        </p:txBody>
      </p:sp>
      <p:grpSp>
        <p:nvGrpSpPr>
          <p:cNvPr id="191501" name="Group 13"/>
          <p:cNvGrpSpPr>
            <a:grpSpLocks/>
          </p:cNvGrpSpPr>
          <p:nvPr/>
        </p:nvGrpSpPr>
        <p:grpSpPr bwMode="auto">
          <a:xfrm>
            <a:off x="5753100" y="1377950"/>
            <a:ext cx="906463" cy="346075"/>
            <a:chOff x="4728" y="955"/>
            <a:chExt cx="571" cy="218"/>
          </a:xfrm>
        </p:grpSpPr>
        <p:sp>
          <p:nvSpPr>
            <p:cNvPr id="191502" name="Text Box 14"/>
            <p:cNvSpPr txBox="1">
              <a:spLocks noChangeArrowheads="1"/>
            </p:cNvSpPr>
            <p:nvPr/>
          </p:nvSpPr>
          <p:spPr bwMode="auto">
            <a:xfrm>
              <a:off x="4728" y="961"/>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2</a:t>
              </a:r>
            </a:p>
          </p:txBody>
        </p:sp>
        <p:sp>
          <p:nvSpPr>
            <p:cNvPr id="191503" name="Text Box 15"/>
            <p:cNvSpPr txBox="1">
              <a:spLocks noChangeArrowheads="1"/>
            </p:cNvSpPr>
            <p:nvPr/>
          </p:nvSpPr>
          <p:spPr bwMode="auto">
            <a:xfrm>
              <a:off x="4841" y="959"/>
              <a:ext cx="15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a:t>
              </a:r>
            </a:p>
          </p:txBody>
        </p:sp>
        <p:sp>
          <p:nvSpPr>
            <p:cNvPr id="191504" name="Text Box 16"/>
            <p:cNvSpPr txBox="1">
              <a:spLocks noChangeArrowheads="1"/>
            </p:cNvSpPr>
            <p:nvPr/>
          </p:nvSpPr>
          <p:spPr bwMode="auto">
            <a:xfrm>
              <a:off x="4920" y="957"/>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1</a:t>
              </a:r>
            </a:p>
          </p:txBody>
        </p:sp>
        <p:sp>
          <p:nvSpPr>
            <p:cNvPr id="191505" name="Text Box 17"/>
            <p:cNvSpPr txBox="1">
              <a:spLocks noChangeArrowheads="1"/>
            </p:cNvSpPr>
            <p:nvPr/>
          </p:nvSpPr>
          <p:spPr bwMode="auto">
            <a:xfrm>
              <a:off x="5033" y="955"/>
              <a:ext cx="15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a:t>
              </a:r>
            </a:p>
          </p:txBody>
        </p:sp>
        <p:sp>
          <p:nvSpPr>
            <p:cNvPr id="191506" name="Text Box 18"/>
            <p:cNvSpPr txBox="1">
              <a:spLocks noChangeArrowheads="1"/>
            </p:cNvSpPr>
            <p:nvPr/>
          </p:nvSpPr>
          <p:spPr bwMode="auto">
            <a:xfrm>
              <a:off x="5112" y="960"/>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5</a:t>
              </a:r>
            </a:p>
          </p:txBody>
        </p:sp>
      </p:grpSp>
      <p:cxnSp>
        <p:nvCxnSpPr>
          <p:cNvPr id="191507" name="AutoShape 19"/>
          <p:cNvCxnSpPr>
            <a:cxnSpLocks noChangeShapeType="1"/>
            <a:stCxn id="191504" idx="0"/>
            <a:endCxn id="191534" idx="3"/>
          </p:cNvCxnSpPr>
          <p:nvPr/>
        </p:nvCxnSpPr>
        <p:spPr bwMode="auto">
          <a:xfrm rot="5400000" flipH="1">
            <a:off x="5577681" y="751682"/>
            <a:ext cx="644525" cy="614362"/>
          </a:xfrm>
          <a:prstGeom prst="bentConnector2">
            <a:avLst/>
          </a:prstGeom>
          <a:noFill/>
          <a:ln w="38100">
            <a:solidFill>
              <a:srgbClr val="E002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91508" name="AutoShape 20"/>
          <p:cNvCxnSpPr>
            <a:cxnSpLocks noChangeShapeType="1"/>
            <a:stCxn id="191506" idx="2"/>
            <a:endCxn id="191531" idx="3"/>
          </p:cNvCxnSpPr>
          <p:nvPr/>
        </p:nvCxnSpPr>
        <p:spPr bwMode="auto">
          <a:xfrm rot="5400000">
            <a:off x="5278438" y="1030288"/>
            <a:ext cx="541337" cy="1925637"/>
          </a:xfrm>
          <a:prstGeom prst="bentConnector2">
            <a:avLst/>
          </a:prstGeom>
          <a:noFill/>
          <a:ln w="38100">
            <a:solidFill>
              <a:srgbClr val="E002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91509" name="AutoShape 21"/>
          <p:cNvCxnSpPr>
            <a:cxnSpLocks noChangeShapeType="1"/>
            <a:stCxn id="191502" idx="0"/>
            <a:endCxn id="191492" idx="0"/>
          </p:cNvCxnSpPr>
          <p:nvPr/>
        </p:nvCxnSpPr>
        <p:spPr bwMode="auto">
          <a:xfrm rot="16200000" flipH="1" flipV="1">
            <a:off x="3367881" y="-364331"/>
            <a:ext cx="782638" cy="4286250"/>
          </a:xfrm>
          <a:prstGeom prst="bentConnector3">
            <a:avLst>
              <a:gd name="adj1" fmla="val -29208"/>
            </a:avLst>
          </a:prstGeom>
          <a:noFill/>
          <a:ln w="38100">
            <a:solidFill>
              <a:srgbClr val="E002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91510" name="Text Box 22"/>
          <p:cNvSpPr txBox="1">
            <a:spLocks noChangeArrowheads="1"/>
          </p:cNvSpPr>
          <p:nvPr/>
        </p:nvSpPr>
        <p:spPr bwMode="auto">
          <a:xfrm>
            <a:off x="6921500" y="1169988"/>
            <a:ext cx="1144588"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Dimension</a:t>
            </a:r>
            <a:br>
              <a:rPr lang="en-US" sz="1600"/>
            </a:br>
            <a:r>
              <a:rPr lang="en-US" sz="1600"/>
              <a:t>Index</a:t>
            </a:r>
            <a:br>
              <a:rPr lang="en-US" sz="1600"/>
            </a:br>
            <a:r>
              <a:rPr lang="en-US" sz="1600"/>
              <a:t>Values</a:t>
            </a:r>
          </a:p>
        </p:txBody>
      </p:sp>
      <p:sp>
        <p:nvSpPr>
          <p:cNvPr id="191511" name="Text Box 23"/>
          <p:cNvSpPr txBox="1">
            <a:spLocks noChangeArrowheads="1"/>
          </p:cNvSpPr>
          <p:nvPr/>
        </p:nvSpPr>
        <p:spPr bwMode="auto">
          <a:xfrm>
            <a:off x="6161088" y="3128963"/>
            <a:ext cx="288925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lvl1pPr marL="457200" indent="-457200">
              <a:defRPr>
                <a:solidFill>
                  <a:schemeClr val="tx1"/>
                </a:solidFill>
                <a:latin typeface="Arial" charset="0"/>
                <a:ea typeface="ＭＳ Ｐゴシック" charset="0"/>
              </a:defRPr>
            </a:lvl1pPr>
            <a:lvl2pPr marL="914400" indent="-457200">
              <a:defRPr>
                <a:solidFill>
                  <a:schemeClr val="tx1"/>
                </a:solidFill>
                <a:latin typeface="Arial" charset="0"/>
                <a:ea typeface="ＭＳ Ｐゴシック" charset="0"/>
              </a:defRPr>
            </a:lvl2pPr>
            <a:lvl3pPr marL="1371600" indent="-457200">
              <a:defRPr>
                <a:solidFill>
                  <a:schemeClr val="tx1"/>
                </a:solidFill>
                <a:latin typeface="Arial" charset="0"/>
                <a:ea typeface="ＭＳ Ｐゴシック" charset="0"/>
              </a:defRPr>
            </a:lvl3pPr>
            <a:lvl4pPr marL="1828800" indent="-457200">
              <a:defRPr>
                <a:solidFill>
                  <a:schemeClr val="tx1"/>
                </a:solidFill>
                <a:latin typeface="Arial" charset="0"/>
                <a:ea typeface="ＭＳ Ｐゴシック" charset="0"/>
              </a:defRPr>
            </a:lvl4pPr>
            <a:lvl5pPr marL="2286000" indent="-457200">
              <a:defRPr>
                <a:solidFill>
                  <a:schemeClr val="tx1"/>
                </a:solidFill>
                <a:latin typeface="Arial" charset="0"/>
                <a:ea typeface="ＭＳ Ｐゴシック" charset="0"/>
              </a:defRPr>
            </a:lvl5pPr>
            <a:lvl6pPr marL="2743200" indent="-457200" fontAlgn="base">
              <a:spcBef>
                <a:spcPct val="0"/>
              </a:spcBef>
              <a:spcAft>
                <a:spcPct val="0"/>
              </a:spcAft>
              <a:defRPr>
                <a:solidFill>
                  <a:schemeClr val="tx1"/>
                </a:solidFill>
                <a:latin typeface="Arial" charset="0"/>
                <a:ea typeface="ＭＳ Ｐゴシック" charset="0"/>
              </a:defRPr>
            </a:lvl6pPr>
            <a:lvl7pPr marL="3200400" indent="-457200" fontAlgn="base">
              <a:spcBef>
                <a:spcPct val="0"/>
              </a:spcBef>
              <a:spcAft>
                <a:spcPct val="0"/>
              </a:spcAft>
              <a:defRPr>
                <a:solidFill>
                  <a:schemeClr val="tx1"/>
                </a:solidFill>
                <a:latin typeface="Arial" charset="0"/>
                <a:ea typeface="ＭＳ Ｐゴシック" charset="0"/>
              </a:defRPr>
            </a:lvl7pPr>
            <a:lvl8pPr marL="3657600" indent="-457200" fontAlgn="base">
              <a:spcBef>
                <a:spcPct val="0"/>
              </a:spcBef>
              <a:spcAft>
                <a:spcPct val="0"/>
              </a:spcAft>
              <a:defRPr>
                <a:solidFill>
                  <a:schemeClr val="tx1"/>
                </a:solidFill>
                <a:latin typeface="Arial" charset="0"/>
                <a:ea typeface="ＭＳ Ｐゴシック" charset="0"/>
              </a:defRPr>
            </a:lvl8pPr>
            <a:lvl9pPr marL="4114800" indent="-457200" fontAlgn="base">
              <a:spcBef>
                <a:spcPct val="0"/>
              </a:spcBef>
              <a:spcAft>
                <a:spcPct val="0"/>
              </a:spcAft>
              <a:defRPr>
                <a:solidFill>
                  <a:schemeClr val="tx1"/>
                </a:solidFill>
                <a:latin typeface="Arial" charset="0"/>
                <a:ea typeface="ＭＳ Ｐゴシック" charset="0"/>
              </a:defRPr>
            </a:lvl9pPr>
          </a:lstStyle>
          <a:p>
            <a:r>
              <a:rPr lang="en-US" sz="1600"/>
              <a:t>Dimension Index Pointers:</a:t>
            </a:r>
          </a:p>
          <a:p>
            <a:pPr>
              <a:buFont typeface="Times" charset="0"/>
              <a:buAutoNum type="arabicPeriod"/>
            </a:pPr>
            <a:r>
              <a:rPr lang="en-US" sz="1600"/>
              <a:t>Temporal Position Index </a:t>
            </a:r>
          </a:p>
          <a:p>
            <a:pPr>
              <a:buFont typeface="Times" charset="0"/>
              <a:buAutoNum type="arabicPeriod"/>
            </a:pPr>
            <a:r>
              <a:rPr lang="en-US" sz="1600"/>
              <a:t>Stack ID</a:t>
            </a:r>
          </a:p>
          <a:p>
            <a:pPr>
              <a:buFont typeface="Times" charset="0"/>
              <a:buAutoNum type="arabicPeriod"/>
            </a:pPr>
            <a:r>
              <a:rPr lang="en-US" sz="1600"/>
              <a:t>In-Stack Position</a:t>
            </a:r>
          </a:p>
        </p:txBody>
      </p:sp>
      <p:pic>
        <p:nvPicPr>
          <p:cNvPr id="191512" name="Picture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213" y="3900488"/>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91513" name="Text Box 25"/>
          <p:cNvSpPr txBox="1">
            <a:spLocks noChangeArrowheads="1"/>
          </p:cNvSpPr>
          <p:nvPr/>
        </p:nvSpPr>
        <p:spPr bwMode="auto">
          <a:xfrm>
            <a:off x="4303713" y="5362575"/>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5</a:t>
            </a:r>
          </a:p>
        </p:txBody>
      </p:sp>
      <p:sp>
        <p:nvSpPr>
          <p:cNvPr id="191514" name="Text Box 26"/>
          <p:cNvSpPr txBox="1">
            <a:spLocks noChangeArrowheads="1"/>
          </p:cNvSpPr>
          <p:nvPr/>
        </p:nvSpPr>
        <p:spPr bwMode="auto">
          <a:xfrm>
            <a:off x="5791200" y="5367338"/>
            <a:ext cx="527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1\1\5</a:t>
            </a:r>
          </a:p>
        </p:txBody>
      </p:sp>
      <p:sp>
        <p:nvSpPr>
          <p:cNvPr id="191515" name="Text Box 27"/>
          <p:cNvSpPr txBox="1">
            <a:spLocks noChangeArrowheads="1"/>
          </p:cNvSpPr>
          <p:nvPr/>
        </p:nvSpPr>
        <p:spPr bwMode="auto">
          <a:xfrm>
            <a:off x="2836863" y="6362700"/>
            <a:ext cx="13525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In-Stack Position</a:t>
            </a:r>
          </a:p>
        </p:txBody>
      </p:sp>
      <p:sp>
        <p:nvSpPr>
          <p:cNvPr id="191516" name="Text Box 28"/>
          <p:cNvSpPr txBox="1">
            <a:spLocks noChangeArrowheads="1"/>
          </p:cNvSpPr>
          <p:nvPr/>
        </p:nvSpPr>
        <p:spPr bwMode="auto">
          <a:xfrm>
            <a:off x="4573588" y="3835400"/>
            <a:ext cx="10096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Stack ID = 1</a:t>
            </a:r>
          </a:p>
        </p:txBody>
      </p:sp>
      <p:sp>
        <p:nvSpPr>
          <p:cNvPr id="191517" name="Line 29"/>
          <p:cNvSpPr>
            <a:spLocks noChangeShapeType="1"/>
          </p:cNvSpPr>
          <p:nvPr/>
        </p:nvSpPr>
        <p:spPr bwMode="auto">
          <a:xfrm flipV="1">
            <a:off x="3983038" y="5541963"/>
            <a:ext cx="806450" cy="7969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nchor="ctr"/>
          <a:lstStyle/>
          <a:p>
            <a:endParaRPr lang="en-US"/>
          </a:p>
        </p:txBody>
      </p:sp>
      <p:pic>
        <p:nvPicPr>
          <p:cNvPr id="191518" name="Picture 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6363" y="4094163"/>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91519" name="Text Box 31"/>
          <p:cNvSpPr txBox="1">
            <a:spLocks noChangeArrowheads="1"/>
          </p:cNvSpPr>
          <p:nvPr/>
        </p:nvSpPr>
        <p:spPr bwMode="auto">
          <a:xfrm>
            <a:off x="4083050" y="5545138"/>
            <a:ext cx="273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4</a:t>
            </a:r>
          </a:p>
        </p:txBody>
      </p:sp>
      <p:sp>
        <p:nvSpPr>
          <p:cNvPr id="191520" name="Text Box 32"/>
          <p:cNvSpPr txBox="1">
            <a:spLocks noChangeArrowheads="1"/>
          </p:cNvSpPr>
          <p:nvPr/>
        </p:nvSpPr>
        <p:spPr bwMode="auto">
          <a:xfrm>
            <a:off x="5570538" y="5549900"/>
            <a:ext cx="527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1\1\4</a:t>
            </a:r>
          </a:p>
        </p:txBody>
      </p:sp>
      <p:pic>
        <p:nvPicPr>
          <p:cNvPr id="191521" name="Picture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9513" y="4287838"/>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91522" name="Text Box 34"/>
          <p:cNvSpPr txBox="1">
            <a:spLocks noChangeArrowheads="1"/>
          </p:cNvSpPr>
          <p:nvPr/>
        </p:nvSpPr>
        <p:spPr bwMode="auto">
          <a:xfrm>
            <a:off x="3887788" y="5746750"/>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3</a:t>
            </a:r>
          </a:p>
        </p:txBody>
      </p:sp>
      <p:sp>
        <p:nvSpPr>
          <p:cNvPr id="191523" name="Text Box 35"/>
          <p:cNvSpPr txBox="1">
            <a:spLocks noChangeArrowheads="1"/>
          </p:cNvSpPr>
          <p:nvPr/>
        </p:nvSpPr>
        <p:spPr bwMode="auto">
          <a:xfrm>
            <a:off x="5375275" y="5751513"/>
            <a:ext cx="527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1\1\3</a:t>
            </a:r>
          </a:p>
        </p:txBody>
      </p:sp>
      <p:pic>
        <p:nvPicPr>
          <p:cNvPr id="191524" name="Picture 3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2663" y="4481513"/>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91525" name="Text Box 37"/>
          <p:cNvSpPr txBox="1">
            <a:spLocks noChangeArrowheads="1"/>
          </p:cNvSpPr>
          <p:nvPr/>
        </p:nvSpPr>
        <p:spPr bwMode="auto">
          <a:xfrm>
            <a:off x="3689350" y="5929313"/>
            <a:ext cx="273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2</a:t>
            </a:r>
          </a:p>
        </p:txBody>
      </p:sp>
      <p:sp>
        <p:nvSpPr>
          <p:cNvPr id="191526" name="Text Box 38"/>
          <p:cNvSpPr txBox="1">
            <a:spLocks noChangeArrowheads="1"/>
          </p:cNvSpPr>
          <p:nvPr/>
        </p:nvSpPr>
        <p:spPr bwMode="auto">
          <a:xfrm>
            <a:off x="5176838" y="5934075"/>
            <a:ext cx="527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1\1\2</a:t>
            </a:r>
          </a:p>
        </p:txBody>
      </p:sp>
      <p:pic>
        <p:nvPicPr>
          <p:cNvPr id="191527" name="Picture 3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5813" y="4675188"/>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91528" name="Text Box 40"/>
          <p:cNvSpPr txBox="1">
            <a:spLocks noChangeArrowheads="1"/>
          </p:cNvSpPr>
          <p:nvPr/>
        </p:nvSpPr>
        <p:spPr bwMode="auto">
          <a:xfrm>
            <a:off x="3492500" y="6111875"/>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a:t>
            </a:r>
          </a:p>
        </p:txBody>
      </p:sp>
      <p:sp>
        <p:nvSpPr>
          <p:cNvPr id="191529" name="Text Box 41"/>
          <p:cNvSpPr txBox="1">
            <a:spLocks noChangeArrowheads="1"/>
          </p:cNvSpPr>
          <p:nvPr/>
        </p:nvSpPr>
        <p:spPr bwMode="auto">
          <a:xfrm>
            <a:off x="4979988" y="6116638"/>
            <a:ext cx="527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1\1\1</a:t>
            </a:r>
          </a:p>
        </p:txBody>
      </p:sp>
      <p:pic>
        <p:nvPicPr>
          <p:cNvPr id="191530" name="Picture 4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2738" y="663575"/>
            <a:ext cx="1452562" cy="14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91531" name="Text Box 43"/>
          <p:cNvSpPr txBox="1">
            <a:spLocks noChangeArrowheads="1"/>
          </p:cNvSpPr>
          <p:nvPr/>
        </p:nvSpPr>
        <p:spPr bwMode="auto">
          <a:xfrm>
            <a:off x="4313238" y="2125663"/>
            <a:ext cx="273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5</a:t>
            </a:r>
          </a:p>
        </p:txBody>
      </p:sp>
      <p:sp>
        <p:nvSpPr>
          <p:cNvPr id="191532" name="Text Box 44"/>
          <p:cNvSpPr txBox="1">
            <a:spLocks noChangeArrowheads="1"/>
          </p:cNvSpPr>
          <p:nvPr/>
        </p:nvSpPr>
        <p:spPr bwMode="auto">
          <a:xfrm>
            <a:off x="5800725" y="2130425"/>
            <a:ext cx="527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2\1\5</a:t>
            </a:r>
          </a:p>
        </p:txBody>
      </p:sp>
      <p:sp>
        <p:nvSpPr>
          <p:cNvPr id="191533" name="Text Box 45"/>
          <p:cNvSpPr txBox="1">
            <a:spLocks noChangeArrowheads="1"/>
          </p:cNvSpPr>
          <p:nvPr/>
        </p:nvSpPr>
        <p:spPr bwMode="auto">
          <a:xfrm>
            <a:off x="2846388" y="3125788"/>
            <a:ext cx="13525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In-Stack Position</a:t>
            </a:r>
          </a:p>
        </p:txBody>
      </p:sp>
      <p:sp>
        <p:nvSpPr>
          <p:cNvPr id="191534" name="Text Box 46"/>
          <p:cNvSpPr txBox="1">
            <a:spLocks noChangeArrowheads="1"/>
          </p:cNvSpPr>
          <p:nvPr/>
        </p:nvSpPr>
        <p:spPr bwMode="auto">
          <a:xfrm>
            <a:off x="4583113" y="598488"/>
            <a:ext cx="10096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Stack ID = 1</a:t>
            </a:r>
          </a:p>
        </p:txBody>
      </p:sp>
      <p:sp>
        <p:nvSpPr>
          <p:cNvPr id="191535" name="Line 47"/>
          <p:cNvSpPr>
            <a:spLocks noChangeShapeType="1"/>
          </p:cNvSpPr>
          <p:nvPr/>
        </p:nvSpPr>
        <p:spPr bwMode="auto">
          <a:xfrm flipV="1">
            <a:off x="3992563" y="2305050"/>
            <a:ext cx="806450" cy="7969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nchor="ctr"/>
          <a:lstStyle/>
          <a:p>
            <a:endParaRPr lang="en-US"/>
          </a:p>
        </p:txBody>
      </p:sp>
      <p:pic>
        <p:nvPicPr>
          <p:cNvPr id="191536" name="Picture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5888" y="857250"/>
            <a:ext cx="1452562" cy="14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91537" name="Text Box 49"/>
          <p:cNvSpPr txBox="1">
            <a:spLocks noChangeArrowheads="1"/>
          </p:cNvSpPr>
          <p:nvPr/>
        </p:nvSpPr>
        <p:spPr bwMode="auto">
          <a:xfrm>
            <a:off x="4092575" y="2308225"/>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4</a:t>
            </a:r>
          </a:p>
        </p:txBody>
      </p:sp>
      <p:sp>
        <p:nvSpPr>
          <p:cNvPr id="191538" name="Text Box 50"/>
          <p:cNvSpPr txBox="1">
            <a:spLocks noChangeArrowheads="1"/>
          </p:cNvSpPr>
          <p:nvPr/>
        </p:nvSpPr>
        <p:spPr bwMode="auto">
          <a:xfrm>
            <a:off x="5580063" y="2312988"/>
            <a:ext cx="527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2\1\4</a:t>
            </a:r>
          </a:p>
        </p:txBody>
      </p:sp>
      <p:pic>
        <p:nvPicPr>
          <p:cNvPr id="191539" name="Picture 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9038" y="1050925"/>
            <a:ext cx="1452562" cy="14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91540" name="Text Box 52"/>
          <p:cNvSpPr txBox="1">
            <a:spLocks noChangeArrowheads="1"/>
          </p:cNvSpPr>
          <p:nvPr/>
        </p:nvSpPr>
        <p:spPr bwMode="auto">
          <a:xfrm>
            <a:off x="3897313" y="2509838"/>
            <a:ext cx="273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3</a:t>
            </a:r>
          </a:p>
        </p:txBody>
      </p:sp>
      <p:sp>
        <p:nvSpPr>
          <p:cNvPr id="191541" name="Text Box 53"/>
          <p:cNvSpPr txBox="1">
            <a:spLocks noChangeArrowheads="1"/>
          </p:cNvSpPr>
          <p:nvPr/>
        </p:nvSpPr>
        <p:spPr bwMode="auto">
          <a:xfrm>
            <a:off x="5384800" y="2514600"/>
            <a:ext cx="527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2\1\3</a:t>
            </a:r>
          </a:p>
        </p:txBody>
      </p:sp>
      <p:pic>
        <p:nvPicPr>
          <p:cNvPr id="191542" name="Picture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2188" y="1244600"/>
            <a:ext cx="1452562" cy="14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91543" name="Text Box 55"/>
          <p:cNvSpPr txBox="1">
            <a:spLocks noChangeArrowheads="1"/>
          </p:cNvSpPr>
          <p:nvPr/>
        </p:nvSpPr>
        <p:spPr bwMode="auto">
          <a:xfrm>
            <a:off x="3698875" y="2692400"/>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2</a:t>
            </a:r>
          </a:p>
        </p:txBody>
      </p:sp>
      <p:sp>
        <p:nvSpPr>
          <p:cNvPr id="191544" name="Text Box 56"/>
          <p:cNvSpPr txBox="1">
            <a:spLocks noChangeArrowheads="1"/>
          </p:cNvSpPr>
          <p:nvPr/>
        </p:nvSpPr>
        <p:spPr bwMode="auto">
          <a:xfrm>
            <a:off x="5186363" y="2697163"/>
            <a:ext cx="527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2\1\2</a:t>
            </a:r>
          </a:p>
        </p:txBody>
      </p:sp>
      <p:pic>
        <p:nvPicPr>
          <p:cNvPr id="191545" name="Picture 5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5338" y="1438275"/>
            <a:ext cx="1452562" cy="14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91546" name="Text Box 58"/>
          <p:cNvSpPr txBox="1">
            <a:spLocks noChangeArrowheads="1"/>
          </p:cNvSpPr>
          <p:nvPr/>
        </p:nvSpPr>
        <p:spPr bwMode="auto">
          <a:xfrm>
            <a:off x="3502025" y="2874963"/>
            <a:ext cx="273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a:t>
            </a:r>
          </a:p>
        </p:txBody>
      </p:sp>
      <p:sp>
        <p:nvSpPr>
          <p:cNvPr id="191547" name="Text Box 59"/>
          <p:cNvSpPr txBox="1">
            <a:spLocks noChangeArrowheads="1"/>
          </p:cNvSpPr>
          <p:nvPr/>
        </p:nvSpPr>
        <p:spPr bwMode="auto">
          <a:xfrm>
            <a:off x="4989513" y="2879725"/>
            <a:ext cx="527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2\1\1</a:t>
            </a:r>
          </a:p>
        </p:txBody>
      </p:sp>
    </p:spTree>
    <p:extLst>
      <p:ext uri="{BB962C8B-B14F-4D97-AF65-F5344CB8AC3E}">
        <p14:creationId xmlns:p14="http://schemas.microsoft.com/office/powerpoint/2010/main" val="746898171"/>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AutoShape 2"/>
          <p:cNvSpPr>
            <a:spLocks noChangeArrowheads="1"/>
          </p:cNvSpPr>
          <p:nvPr/>
        </p:nvSpPr>
        <p:spPr bwMode="auto">
          <a:xfrm>
            <a:off x="5726113" y="1203325"/>
            <a:ext cx="968375" cy="700088"/>
          </a:xfrm>
          <a:prstGeom prst="wedgeRoundRectCallout">
            <a:avLst>
              <a:gd name="adj1" fmla="val -15736"/>
              <a:gd name="adj2" fmla="val 90815"/>
              <a:gd name="adj3" fmla="val 16667"/>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400"/>
          </a:p>
        </p:txBody>
      </p:sp>
      <p:sp>
        <p:nvSpPr>
          <p:cNvPr id="193539" name="Text Box 3"/>
          <p:cNvSpPr txBox="1">
            <a:spLocks noChangeArrowheads="1"/>
          </p:cNvSpPr>
          <p:nvPr/>
        </p:nvSpPr>
        <p:spPr bwMode="auto">
          <a:xfrm>
            <a:off x="1092200" y="287338"/>
            <a:ext cx="1042988"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Temporal</a:t>
            </a:r>
            <a:br>
              <a:rPr lang="en-US" sz="1600"/>
            </a:br>
            <a:r>
              <a:rPr lang="en-US" sz="1600"/>
              <a:t>Position</a:t>
            </a:r>
            <a:br>
              <a:rPr lang="en-US" sz="1600"/>
            </a:br>
            <a:r>
              <a:rPr lang="en-US" sz="1600"/>
              <a:t>Index</a:t>
            </a:r>
          </a:p>
        </p:txBody>
      </p:sp>
      <p:sp>
        <p:nvSpPr>
          <p:cNvPr id="193540" name="Text Box 4"/>
          <p:cNvSpPr txBox="1">
            <a:spLocks noChangeArrowheads="1"/>
          </p:cNvSpPr>
          <p:nvPr/>
        </p:nvSpPr>
        <p:spPr bwMode="auto">
          <a:xfrm>
            <a:off x="1466850" y="2170113"/>
            <a:ext cx="296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2</a:t>
            </a:r>
          </a:p>
        </p:txBody>
      </p:sp>
      <p:sp>
        <p:nvSpPr>
          <p:cNvPr id="193541" name="Text Box 5"/>
          <p:cNvSpPr txBox="1">
            <a:spLocks noChangeArrowheads="1"/>
          </p:cNvSpPr>
          <p:nvPr/>
        </p:nvSpPr>
        <p:spPr bwMode="auto">
          <a:xfrm>
            <a:off x="1463675" y="5219700"/>
            <a:ext cx="296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1</a:t>
            </a:r>
          </a:p>
        </p:txBody>
      </p:sp>
      <p:sp>
        <p:nvSpPr>
          <p:cNvPr id="193542" name="Text Box 6"/>
          <p:cNvSpPr txBox="1">
            <a:spLocks noChangeArrowheads="1"/>
          </p:cNvSpPr>
          <p:nvPr/>
        </p:nvSpPr>
        <p:spPr bwMode="auto">
          <a:xfrm>
            <a:off x="274638" y="285750"/>
            <a:ext cx="827087"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Trigger</a:t>
            </a:r>
            <a:br>
              <a:rPr lang="en-US" sz="1600"/>
            </a:br>
            <a:r>
              <a:rPr lang="en-US" sz="1600"/>
              <a:t>Delay</a:t>
            </a:r>
            <a:br>
              <a:rPr lang="en-US" sz="1600"/>
            </a:br>
            <a:r>
              <a:rPr lang="en-US" sz="1600"/>
              <a:t>Time</a:t>
            </a:r>
          </a:p>
        </p:txBody>
      </p:sp>
      <p:sp>
        <p:nvSpPr>
          <p:cNvPr id="193543" name="Text Box 7"/>
          <p:cNvSpPr txBox="1">
            <a:spLocks noChangeArrowheads="1"/>
          </p:cNvSpPr>
          <p:nvPr/>
        </p:nvSpPr>
        <p:spPr bwMode="auto">
          <a:xfrm>
            <a:off x="319088" y="2168525"/>
            <a:ext cx="7381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48 ms</a:t>
            </a:r>
          </a:p>
        </p:txBody>
      </p:sp>
      <p:sp>
        <p:nvSpPr>
          <p:cNvPr id="193544" name="Text Box 8"/>
          <p:cNvSpPr txBox="1">
            <a:spLocks noChangeArrowheads="1"/>
          </p:cNvSpPr>
          <p:nvPr/>
        </p:nvSpPr>
        <p:spPr bwMode="auto">
          <a:xfrm>
            <a:off x="371475" y="5218113"/>
            <a:ext cx="6238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0 ms</a:t>
            </a:r>
          </a:p>
        </p:txBody>
      </p:sp>
      <p:sp>
        <p:nvSpPr>
          <p:cNvPr id="193545" name="Text Box 9"/>
          <p:cNvSpPr txBox="1">
            <a:spLocks noChangeArrowheads="1"/>
          </p:cNvSpPr>
          <p:nvPr/>
        </p:nvSpPr>
        <p:spPr bwMode="auto">
          <a:xfrm>
            <a:off x="7678738" y="6226175"/>
            <a:ext cx="1285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2000"/>
              <a:t>Space (2)</a:t>
            </a:r>
          </a:p>
        </p:txBody>
      </p:sp>
      <p:sp>
        <p:nvSpPr>
          <p:cNvPr id="193546" name="Line 10"/>
          <p:cNvSpPr>
            <a:spLocks noChangeShapeType="1"/>
          </p:cNvSpPr>
          <p:nvPr/>
        </p:nvSpPr>
        <p:spPr bwMode="auto">
          <a:xfrm flipV="1">
            <a:off x="7234238" y="5827713"/>
            <a:ext cx="806450" cy="7969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nchor="ctr"/>
          <a:lstStyle/>
          <a:p>
            <a:endParaRPr lang="en-US"/>
          </a:p>
        </p:txBody>
      </p:sp>
      <p:sp>
        <p:nvSpPr>
          <p:cNvPr id="193547" name="Line 11"/>
          <p:cNvSpPr>
            <a:spLocks noChangeShapeType="1"/>
          </p:cNvSpPr>
          <p:nvPr/>
        </p:nvSpPr>
        <p:spPr bwMode="auto">
          <a:xfrm flipH="1" flipV="1">
            <a:off x="7053263" y="5183188"/>
            <a:ext cx="0" cy="138906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nchor="ctr"/>
          <a:lstStyle/>
          <a:p>
            <a:endParaRPr lang="en-US"/>
          </a:p>
        </p:txBody>
      </p:sp>
      <p:sp>
        <p:nvSpPr>
          <p:cNvPr id="193548" name="Text Box 12"/>
          <p:cNvSpPr txBox="1">
            <a:spLocks noChangeArrowheads="1"/>
          </p:cNvSpPr>
          <p:nvPr/>
        </p:nvSpPr>
        <p:spPr bwMode="auto">
          <a:xfrm>
            <a:off x="6678613" y="4654550"/>
            <a:ext cx="1130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2000"/>
              <a:t>Time (1)</a:t>
            </a:r>
          </a:p>
        </p:txBody>
      </p:sp>
      <p:grpSp>
        <p:nvGrpSpPr>
          <p:cNvPr id="193549" name="Group 13"/>
          <p:cNvGrpSpPr>
            <a:grpSpLocks/>
          </p:cNvGrpSpPr>
          <p:nvPr/>
        </p:nvGrpSpPr>
        <p:grpSpPr bwMode="auto">
          <a:xfrm>
            <a:off x="5753100" y="1377950"/>
            <a:ext cx="906463" cy="346075"/>
            <a:chOff x="4728" y="955"/>
            <a:chExt cx="571" cy="218"/>
          </a:xfrm>
        </p:grpSpPr>
        <p:sp>
          <p:nvSpPr>
            <p:cNvPr id="193550" name="Text Box 14"/>
            <p:cNvSpPr txBox="1">
              <a:spLocks noChangeArrowheads="1"/>
            </p:cNvSpPr>
            <p:nvPr/>
          </p:nvSpPr>
          <p:spPr bwMode="auto">
            <a:xfrm>
              <a:off x="4728" y="961"/>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2</a:t>
              </a:r>
            </a:p>
          </p:txBody>
        </p:sp>
        <p:sp>
          <p:nvSpPr>
            <p:cNvPr id="193551" name="Text Box 15"/>
            <p:cNvSpPr txBox="1">
              <a:spLocks noChangeArrowheads="1"/>
            </p:cNvSpPr>
            <p:nvPr/>
          </p:nvSpPr>
          <p:spPr bwMode="auto">
            <a:xfrm>
              <a:off x="4841" y="959"/>
              <a:ext cx="15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a:t>
              </a:r>
            </a:p>
          </p:txBody>
        </p:sp>
        <p:sp>
          <p:nvSpPr>
            <p:cNvPr id="193552" name="Text Box 16"/>
            <p:cNvSpPr txBox="1">
              <a:spLocks noChangeArrowheads="1"/>
            </p:cNvSpPr>
            <p:nvPr/>
          </p:nvSpPr>
          <p:spPr bwMode="auto">
            <a:xfrm>
              <a:off x="4920" y="957"/>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1</a:t>
              </a:r>
            </a:p>
          </p:txBody>
        </p:sp>
        <p:sp>
          <p:nvSpPr>
            <p:cNvPr id="193553" name="Text Box 17"/>
            <p:cNvSpPr txBox="1">
              <a:spLocks noChangeArrowheads="1"/>
            </p:cNvSpPr>
            <p:nvPr/>
          </p:nvSpPr>
          <p:spPr bwMode="auto">
            <a:xfrm>
              <a:off x="5033" y="955"/>
              <a:ext cx="15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a:t>
              </a:r>
            </a:p>
          </p:txBody>
        </p:sp>
        <p:sp>
          <p:nvSpPr>
            <p:cNvPr id="193554" name="Text Box 18"/>
            <p:cNvSpPr txBox="1">
              <a:spLocks noChangeArrowheads="1"/>
            </p:cNvSpPr>
            <p:nvPr/>
          </p:nvSpPr>
          <p:spPr bwMode="auto">
            <a:xfrm>
              <a:off x="5112" y="960"/>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5</a:t>
              </a:r>
            </a:p>
          </p:txBody>
        </p:sp>
      </p:grpSp>
      <p:cxnSp>
        <p:nvCxnSpPr>
          <p:cNvPr id="193555" name="AutoShape 19"/>
          <p:cNvCxnSpPr>
            <a:cxnSpLocks noChangeShapeType="1"/>
            <a:stCxn id="193552" idx="0"/>
            <a:endCxn id="193582" idx="3"/>
          </p:cNvCxnSpPr>
          <p:nvPr/>
        </p:nvCxnSpPr>
        <p:spPr bwMode="auto">
          <a:xfrm rot="5400000" flipH="1">
            <a:off x="5577681" y="751682"/>
            <a:ext cx="644525" cy="614362"/>
          </a:xfrm>
          <a:prstGeom prst="bentConnector2">
            <a:avLst/>
          </a:prstGeom>
          <a:noFill/>
          <a:ln w="38100">
            <a:solidFill>
              <a:srgbClr val="E002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93556" name="AutoShape 20"/>
          <p:cNvCxnSpPr>
            <a:cxnSpLocks noChangeShapeType="1"/>
            <a:stCxn id="193554" idx="2"/>
            <a:endCxn id="193579" idx="3"/>
          </p:cNvCxnSpPr>
          <p:nvPr/>
        </p:nvCxnSpPr>
        <p:spPr bwMode="auto">
          <a:xfrm rot="5400000">
            <a:off x="5278438" y="1030288"/>
            <a:ext cx="541337" cy="1925637"/>
          </a:xfrm>
          <a:prstGeom prst="bentConnector2">
            <a:avLst/>
          </a:prstGeom>
          <a:noFill/>
          <a:ln w="38100">
            <a:solidFill>
              <a:srgbClr val="E002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93557" name="AutoShape 21"/>
          <p:cNvCxnSpPr>
            <a:cxnSpLocks noChangeShapeType="1"/>
            <a:stCxn id="193550" idx="0"/>
            <a:endCxn id="193543" idx="0"/>
          </p:cNvCxnSpPr>
          <p:nvPr/>
        </p:nvCxnSpPr>
        <p:spPr bwMode="auto">
          <a:xfrm rot="16200000" flipH="1" flipV="1">
            <a:off x="2905125" y="-828675"/>
            <a:ext cx="781050" cy="5213350"/>
          </a:xfrm>
          <a:prstGeom prst="bentConnector3">
            <a:avLst>
              <a:gd name="adj1" fmla="val -29269"/>
            </a:avLst>
          </a:prstGeom>
          <a:noFill/>
          <a:ln w="38100">
            <a:solidFill>
              <a:srgbClr val="E002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93558" name="Text Box 22"/>
          <p:cNvSpPr txBox="1">
            <a:spLocks noChangeArrowheads="1"/>
          </p:cNvSpPr>
          <p:nvPr/>
        </p:nvSpPr>
        <p:spPr bwMode="auto">
          <a:xfrm>
            <a:off x="6921500" y="1169988"/>
            <a:ext cx="1144588"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Dimension</a:t>
            </a:r>
            <a:br>
              <a:rPr lang="en-US" sz="1600"/>
            </a:br>
            <a:r>
              <a:rPr lang="en-US" sz="1600"/>
              <a:t>Index</a:t>
            </a:r>
            <a:br>
              <a:rPr lang="en-US" sz="1600"/>
            </a:br>
            <a:r>
              <a:rPr lang="en-US" sz="1600"/>
              <a:t>Values</a:t>
            </a:r>
          </a:p>
        </p:txBody>
      </p:sp>
      <p:sp>
        <p:nvSpPr>
          <p:cNvPr id="193559" name="Text Box 23"/>
          <p:cNvSpPr txBox="1">
            <a:spLocks noChangeArrowheads="1"/>
          </p:cNvSpPr>
          <p:nvPr/>
        </p:nvSpPr>
        <p:spPr bwMode="auto">
          <a:xfrm>
            <a:off x="6161088" y="3128963"/>
            <a:ext cx="2555875"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lvl1pPr marL="457200" indent="-457200">
              <a:defRPr>
                <a:solidFill>
                  <a:schemeClr val="tx1"/>
                </a:solidFill>
                <a:latin typeface="Arial" charset="0"/>
                <a:ea typeface="ＭＳ Ｐゴシック" charset="0"/>
              </a:defRPr>
            </a:lvl1pPr>
            <a:lvl2pPr marL="914400" indent="-457200">
              <a:defRPr>
                <a:solidFill>
                  <a:schemeClr val="tx1"/>
                </a:solidFill>
                <a:latin typeface="Arial" charset="0"/>
                <a:ea typeface="ＭＳ Ｐゴシック" charset="0"/>
              </a:defRPr>
            </a:lvl2pPr>
            <a:lvl3pPr marL="1371600" indent="-457200">
              <a:defRPr>
                <a:solidFill>
                  <a:schemeClr val="tx1"/>
                </a:solidFill>
                <a:latin typeface="Arial" charset="0"/>
                <a:ea typeface="ＭＳ Ｐゴシック" charset="0"/>
              </a:defRPr>
            </a:lvl3pPr>
            <a:lvl4pPr marL="1828800" indent="-457200">
              <a:defRPr>
                <a:solidFill>
                  <a:schemeClr val="tx1"/>
                </a:solidFill>
                <a:latin typeface="Arial" charset="0"/>
                <a:ea typeface="ＭＳ Ｐゴシック" charset="0"/>
              </a:defRPr>
            </a:lvl4pPr>
            <a:lvl5pPr marL="2286000" indent="-457200">
              <a:defRPr>
                <a:solidFill>
                  <a:schemeClr val="tx1"/>
                </a:solidFill>
                <a:latin typeface="Arial" charset="0"/>
                <a:ea typeface="ＭＳ Ｐゴシック" charset="0"/>
              </a:defRPr>
            </a:lvl5pPr>
            <a:lvl6pPr marL="2743200" indent="-457200" fontAlgn="base">
              <a:spcBef>
                <a:spcPct val="0"/>
              </a:spcBef>
              <a:spcAft>
                <a:spcPct val="0"/>
              </a:spcAft>
              <a:defRPr>
                <a:solidFill>
                  <a:schemeClr val="tx1"/>
                </a:solidFill>
                <a:latin typeface="Arial" charset="0"/>
                <a:ea typeface="ＭＳ Ｐゴシック" charset="0"/>
              </a:defRPr>
            </a:lvl6pPr>
            <a:lvl7pPr marL="3200400" indent="-457200" fontAlgn="base">
              <a:spcBef>
                <a:spcPct val="0"/>
              </a:spcBef>
              <a:spcAft>
                <a:spcPct val="0"/>
              </a:spcAft>
              <a:defRPr>
                <a:solidFill>
                  <a:schemeClr val="tx1"/>
                </a:solidFill>
                <a:latin typeface="Arial" charset="0"/>
                <a:ea typeface="ＭＳ Ｐゴシック" charset="0"/>
              </a:defRPr>
            </a:lvl7pPr>
            <a:lvl8pPr marL="3657600" indent="-457200" fontAlgn="base">
              <a:spcBef>
                <a:spcPct val="0"/>
              </a:spcBef>
              <a:spcAft>
                <a:spcPct val="0"/>
              </a:spcAft>
              <a:defRPr>
                <a:solidFill>
                  <a:schemeClr val="tx1"/>
                </a:solidFill>
                <a:latin typeface="Arial" charset="0"/>
                <a:ea typeface="ＭＳ Ｐゴシック" charset="0"/>
              </a:defRPr>
            </a:lvl8pPr>
            <a:lvl9pPr marL="4114800" indent="-457200" fontAlgn="base">
              <a:spcBef>
                <a:spcPct val="0"/>
              </a:spcBef>
              <a:spcAft>
                <a:spcPct val="0"/>
              </a:spcAft>
              <a:defRPr>
                <a:solidFill>
                  <a:schemeClr val="tx1"/>
                </a:solidFill>
                <a:latin typeface="Arial" charset="0"/>
                <a:ea typeface="ＭＳ Ｐゴシック" charset="0"/>
              </a:defRPr>
            </a:lvl9pPr>
          </a:lstStyle>
          <a:p>
            <a:r>
              <a:rPr lang="en-US" sz="1600"/>
              <a:t>Dimension Index Pointers:</a:t>
            </a:r>
          </a:p>
          <a:p>
            <a:pPr>
              <a:buFont typeface="Times" charset="0"/>
              <a:buAutoNum type="arabicPeriod"/>
            </a:pPr>
            <a:r>
              <a:rPr lang="en-US" sz="1600">
                <a:solidFill>
                  <a:srgbClr val="CA20B2"/>
                </a:solidFill>
              </a:rPr>
              <a:t>Trigger Delay Time </a:t>
            </a:r>
          </a:p>
          <a:p>
            <a:pPr>
              <a:buFont typeface="Times" charset="0"/>
              <a:buAutoNum type="arabicPeriod"/>
            </a:pPr>
            <a:r>
              <a:rPr lang="en-US" sz="1600"/>
              <a:t>Stack ID</a:t>
            </a:r>
          </a:p>
          <a:p>
            <a:pPr>
              <a:buFont typeface="Times" charset="0"/>
              <a:buAutoNum type="arabicPeriod"/>
            </a:pPr>
            <a:r>
              <a:rPr lang="en-US" sz="1600"/>
              <a:t>In-Stack Position</a:t>
            </a:r>
          </a:p>
        </p:txBody>
      </p:sp>
      <p:pic>
        <p:nvPicPr>
          <p:cNvPr id="193560" name="Picture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213" y="3900488"/>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93561" name="Text Box 25"/>
          <p:cNvSpPr txBox="1">
            <a:spLocks noChangeArrowheads="1"/>
          </p:cNvSpPr>
          <p:nvPr/>
        </p:nvSpPr>
        <p:spPr bwMode="auto">
          <a:xfrm>
            <a:off x="4303713" y="5362575"/>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5</a:t>
            </a:r>
          </a:p>
        </p:txBody>
      </p:sp>
      <p:sp>
        <p:nvSpPr>
          <p:cNvPr id="193562" name="Text Box 26"/>
          <p:cNvSpPr txBox="1">
            <a:spLocks noChangeArrowheads="1"/>
          </p:cNvSpPr>
          <p:nvPr/>
        </p:nvSpPr>
        <p:spPr bwMode="auto">
          <a:xfrm>
            <a:off x="5791200" y="5367338"/>
            <a:ext cx="527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1\1\5</a:t>
            </a:r>
          </a:p>
        </p:txBody>
      </p:sp>
      <p:sp>
        <p:nvSpPr>
          <p:cNvPr id="193563" name="Text Box 27"/>
          <p:cNvSpPr txBox="1">
            <a:spLocks noChangeArrowheads="1"/>
          </p:cNvSpPr>
          <p:nvPr/>
        </p:nvSpPr>
        <p:spPr bwMode="auto">
          <a:xfrm>
            <a:off x="2836863" y="6362700"/>
            <a:ext cx="13525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In-Stack Position</a:t>
            </a:r>
          </a:p>
        </p:txBody>
      </p:sp>
      <p:sp>
        <p:nvSpPr>
          <p:cNvPr id="193564" name="Text Box 28"/>
          <p:cNvSpPr txBox="1">
            <a:spLocks noChangeArrowheads="1"/>
          </p:cNvSpPr>
          <p:nvPr/>
        </p:nvSpPr>
        <p:spPr bwMode="auto">
          <a:xfrm>
            <a:off x="4573588" y="3835400"/>
            <a:ext cx="10096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Stack ID = 1</a:t>
            </a:r>
          </a:p>
        </p:txBody>
      </p:sp>
      <p:sp>
        <p:nvSpPr>
          <p:cNvPr id="193565" name="Line 29"/>
          <p:cNvSpPr>
            <a:spLocks noChangeShapeType="1"/>
          </p:cNvSpPr>
          <p:nvPr/>
        </p:nvSpPr>
        <p:spPr bwMode="auto">
          <a:xfrm flipV="1">
            <a:off x="3983038" y="5541963"/>
            <a:ext cx="806450" cy="7969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nchor="ctr"/>
          <a:lstStyle/>
          <a:p>
            <a:endParaRPr lang="en-US"/>
          </a:p>
        </p:txBody>
      </p:sp>
      <p:pic>
        <p:nvPicPr>
          <p:cNvPr id="193566" name="Picture 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6363" y="4094163"/>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93567" name="Text Box 31"/>
          <p:cNvSpPr txBox="1">
            <a:spLocks noChangeArrowheads="1"/>
          </p:cNvSpPr>
          <p:nvPr/>
        </p:nvSpPr>
        <p:spPr bwMode="auto">
          <a:xfrm>
            <a:off x="4083050" y="5545138"/>
            <a:ext cx="273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4</a:t>
            </a:r>
          </a:p>
        </p:txBody>
      </p:sp>
      <p:sp>
        <p:nvSpPr>
          <p:cNvPr id="193568" name="Text Box 32"/>
          <p:cNvSpPr txBox="1">
            <a:spLocks noChangeArrowheads="1"/>
          </p:cNvSpPr>
          <p:nvPr/>
        </p:nvSpPr>
        <p:spPr bwMode="auto">
          <a:xfrm>
            <a:off x="5570538" y="5549900"/>
            <a:ext cx="527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1\1\4</a:t>
            </a:r>
          </a:p>
        </p:txBody>
      </p:sp>
      <p:pic>
        <p:nvPicPr>
          <p:cNvPr id="193569" name="Picture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9513" y="4287838"/>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93570" name="Text Box 34"/>
          <p:cNvSpPr txBox="1">
            <a:spLocks noChangeArrowheads="1"/>
          </p:cNvSpPr>
          <p:nvPr/>
        </p:nvSpPr>
        <p:spPr bwMode="auto">
          <a:xfrm>
            <a:off x="3887788" y="5746750"/>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3</a:t>
            </a:r>
          </a:p>
        </p:txBody>
      </p:sp>
      <p:sp>
        <p:nvSpPr>
          <p:cNvPr id="193571" name="Text Box 35"/>
          <p:cNvSpPr txBox="1">
            <a:spLocks noChangeArrowheads="1"/>
          </p:cNvSpPr>
          <p:nvPr/>
        </p:nvSpPr>
        <p:spPr bwMode="auto">
          <a:xfrm>
            <a:off x="5375275" y="5751513"/>
            <a:ext cx="527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1\1\3</a:t>
            </a:r>
          </a:p>
        </p:txBody>
      </p:sp>
      <p:pic>
        <p:nvPicPr>
          <p:cNvPr id="193572" name="Picture 3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2663" y="4481513"/>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93573" name="Text Box 37"/>
          <p:cNvSpPr txBox="1">
            <a:spLocks noChangeArrowheads="1"/>
          </p:cNvSpPr>
          <p:nvPr/>
        </p:nvSpPr>
        <p:spPr bwMode="auto">
          <a:xfrm>
            <a:off x="3689350" y="5929313"/>
            <a:ext cx="273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2</a:t>
            </a:r>
          </a:p>
        </p:txBody>
      </p:sp>
      <p:sp>
        <p:nvSpPr>
          <p:cNvPr id="193574" name="Text Box 38"/>
          <p:cNvSpPr txBox="1">
            <a:spLocks noChangeArrowheads="1"/>
          </p:cNvSpPr>
          <p:nvPr/>
        </p:nvSpPr>
        <p:spPr bwMode="auto">
          <a:xfrm>
            <a:off x="5176838" y="5934075"/>
            <a:ext cx="527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1\1\2</a:t>
            </a:r>
          </a:p>
        </p:txBody>
      </p:sp>
      <p:pic>
        <p:nvPicPr>
          <p:cNvPr id="193575" name="Picture 3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5813" y="4675188"/>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93576" name="Text Box 40"/>
          <p:cNvSpPr txBox="1">
            <a:spLocks noChangeArrowheads="1"/>
          </p:cNvSpPr>
          <p:nvPr/>
        </p:nvSpPr>
        <p:spPr bwMode="auto">
          <a:xfrm>
            <a:off x="3492500" y="6111875"/>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a:t>
            </a:r>
          </a:p>
        </p:txBody>
      </p:sp>
      <p:sp>
        <p:nvSpPr>
          <p:cNvPr id="193577" name="Text Box 41"/>
          <p:cNvSpPr txBox="1">
            <a:spLocks noChangeArrowheads="1"/>
          </p:cNvSpPr>
          <p:nvPr/>
        </p:nvSpPr>
        <p:spPr bwMode="auto">
          <a:xfrm>
            <a:off x="4979988" y="6116638"/>
            <a:ext cx="527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1\1\1</a:t>
            </a:r>
          </a:p>
        </p:txBody>
      </p:sp>
      <p:pic>
        <p:nvPicPr>
          <p:cNvPr id="193578" name="Picture 4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2738" y="663575"/>
            <a:ext cx="1452562" cy="14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93579" name="Text Box 43"/>
          <p:cNvSpPr txBox="1">
            <a:spLocks noChangeArrowheads="1"/>
          </p:cNvSpPr>
          <p:nvPr/>
        </p:nvSpPr>
        <p:spPr bwMode="auto">
          <a:xfrm>
            <a:off x="4313238" y="2125663"/>
            <a:ext cx="273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5</a:t>
            </a:r>
          </a:p>
        </p:txBody>
      </p:sp>
      <p:sp>
        <p:nvSpPr>
          <p:cNvPr id="193580" name="Text Box 44"/>
          <p:cNvSpPr txBox="1">
            <a:spLocks noChangeArrowheads="1"/>
          </p:cNvSpPr>
          <p:nvPr/>
        </p:nvSpPr>
        <p:spPr bwMode="auto">
          <a:xfrm>
            <a:off x="5800725" y="2130425"/>
            <a:ext cx="527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2\1\5</a:t>
            </a:r>
          </a:p>
        </p:txBody>
      </p:sp>
      <p:sp>
        <p:nvSpPr>
          <p:cNvPr id="193581" name="Text Box 45"/>
          <p:cNvSpPr txBox="1">
            <a:spLocks noChangeArrowheads="1"/>
          </p:cNvSpPr>
          <p:nvPr/>
        </p:nvSpPr>
        <p:spPr bwMode="auto">
          <a:xfrm>
            <a:off x="2846388" y="3125788"/>
            <a:ext cx="13525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In-Stack Position</a:t>
            </a:r>
          </a:p>
        </p:txBody>
      </p:sp>
      <p:sp>
        <p:nvSpPr>
          <p:cNvPr id="193582" name="Text Box 46"/>
          <p:cNvSpPr txBox="1">
            <a:spLocks noChangeArrowheads="1"/>
          </p:cNvSpPr>
          <p:nvPr/>
        </p:nvSpPr>
        <p:spPr bwMode="auto">
          <a:xfrm>
            <a:off x="4583113" y="598488"/>
            <a:ext cx="10096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Stack ID = 1</a:t>
            </a:r>
          </a:p>
        </p:txBody>
      </p:sp>
      <p:sp>
        <p:nvSpPr>
          <p:cNvPr id="193583" name="Line 47"/>
          <p:cNvSpPr>
            <a:spLocks noChangeShapeType="1"/>
          </p:cNvSpPr>
          <p:nvPr/>
        </p:nvSpPr>
        <p:spPr bwMode="auto">
          <a:xfrm flipV="1">
            <a:off x="3992563" y="2305050"/>
            <a:ext cx="806450" cy="7969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nchor="ctr"/>
          <a:lstStyle/>
          <a:p>
            <a:endParaRPr lang="en-US"/>
          </a:p>
        </p:txBody>
      </p:sp>
      <p:pic>
        <p:nvPicPr>
          <p:cNvPr id="193584" name="Picture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5888" y="857250"/>
            <a:ext cx="1452562" cy="14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93585" name="Text Box 49"/>
          <p:cNvSpPr txBox="1">
            <a:spLocks noChangeArrowheads="1"/>
          </p:cNvSpPr>
          <p:nvPr/>
        </p:nvSpPr>
        <p:spPr bwMode="auto">
          <a:xfrm>
            <a:off x="4092575" y="2308225"/>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4</a:t>
            </a:r>
          </a:p>
        </p:txBody>
      </p:sp>
      <p:sp>
        <p:nvSpPr>
          <p:cNvPr id="193586" name="Text Box 50"/>
          <p:cNvSpPr txBox="1">
            <a:spLocks noChangeArrowheads="1"/>
          </p:cNvSpPr>
          <p:nvPr/>
        </p:nvSpPr>
        <p:spPr bwMode="auto">
          <a:xfrm>
            <a:off x="5580063" y="2312988"/>
            <a:ext cx="527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2\1\4</a:t>
            </a:r>
          </a:p>
        </p:txBody>
      </p:sp>
      <p:pic>
        <p:nvPicPr>
          <p:cNvPr id="193587" name="Picture 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9038" y="1050925"/>
            <a:ext cx="1452562" cy="14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93588" name="Text Box 52"/>
          <p:cNvSpPr txBox="1">
            <a:spLocks noChangeArrowheads="1"/>
          </p:cNvSpPr>
          <p:nvPr/>
        </p:nvSpPr>
        <p:spPr bwMode="auto">
          <a:xfrm>
            <a:off x="3897313" y="2509838"/>
            <a:ext cx="273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3</a:t>
            </a:r>
          </a:p>
        </p:txBody>
      </p:sp>
      <p:sp>
        <p:nvSpPr>
          <p:cNvPr id="193589" name="Text Box 53"/>
          <p:cNvSpPr txBox="1">
            <a:spLocks noChangeArrowheads="1"/>
          </p:cNvSpPr>
          <p:nvPr/>
        </p:nvSpPr>
        <p:spPr bwMode="auto">
          <a:xfrm>
            <a:off x="5384800" y="2514600"/>
            <a:ext cx="527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2\1\3</a:t>
            </a:r>
          </a:p>
        </p:txBody>
      </p:sp>
      <p:pic>
        <p:nvPicPr>
          <p:cNvPr id="193590" name="Picture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2188" y="1244600"/>
            <a:ext cx="1452562" cy="14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93591" name="Text Box 55"/>
          <p:cNvSpPr txBox="1">
            <a:spLocks noChangeArrowheads="1"/>
          </p:cNvSpPr>
          <p:nvPr/>
        </p:nvSpPr>
        <p:spPr bwMode="auto">
          <a:xfrm>
            <a:off x="3698875" y="2692400"/>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2</a:t>
            </a:r>
          </a:p>
        </p:txBody>
      </p:sp>
      <p:sp>
        <p:nvSpPr>
          <p:cNvPr id="193592" name="Text Box 56"/>
          <p:cNvSpPr txBox="1">
            <a:spLocks noChangeArrowheads="1"/>
          </p:cNvSpPr>
          <p:nvPr/>
        </p:nvSpPr>
        <p:spPr bwMode="auto">
          <a:xfrm>
            <a:off x="5186363" y="2697163"/>
            <a:ext cx="527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2\1\2</a:t>
            </a:r>
          </a:p>
        </p:txBody>
      </p:sp>
      <p:pic>
        <p:nvPicPr>
          <p:cNvPr id="193593" name="Picture 5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5338" y="1438275"/>
            <a:ext cx="1452562" cy="14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93594" name="Text Box 58"/>
          <p:cNvSpPr txBox="1">
            <a:spLocks noChangeArrowheads="1"/>
          </p:cNvSpPr>
          <p:nvPr/>
        </p:nvSpPr>
        <p:spPr bwMode="auto">
          <a:xfrm>
            <a:off x="3502025" y="2874963"/>
            <a:ext cx="273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a:t>
            </a:r>
          </a:p>
        </p:txBody>
      </p:sp>
      <p:sp>
        <p:nvSpPr>
          <p:cNvPr id="193595" name="Text Box 59"/>
          <p:cNvSpPr txBox="1">
            <a:spLocks noChangeArrowheads="1"/>
          </p:cNvSpPr>
          <p:nvPr/>
        </p:nvSpPr>
        <p:spPr bwMode="auto">
          <a:xfrm>
            <a:off x="4989513" y="2879725"/>
            <a:ext cx="527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2\1\1</a:t>
            </a:r>
          </a:p>
        </p:txBody>
      </p:sp>
    </p:spTree>
    <p:extLst>
      <p:ext uri="{BB962C8B-B14F-4D97-AF65-F5344CB8AC3E}">
        <p14:creationId xmlns:p14="http://schemas.microsoft.com/office/powerpoint/2010/main" val="118914097"/>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AutoShape 2"/>
          <p:cNvSpPr>
            <a:spLocks noChangeArrowheads="1"/>
          </p:cNvSpPr>
          <p:nvPr/>
        </p:nvSpPr>
        <p:spPr bwMode="auto">
          <a:xfrm>
            <a:off x="5726113" y="1203325"/>
            <a:ext cx="968375" cy="700088"/>
          </a:xfrm>
          <a:prstGeom prst="wedgeRoundRectCallout">
            <a:avLst>
              <a:gd name="adj1" fmla="val -15736"/>
              <a:gd name="adj2" fmla="val 90815"/>
              <a:gd name="adj3" fmla="val 16667"/>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2400"/>
          </a:p>
        </p:txBody>
      </p:sp>
      <p:sp>
        <p:nvSpPr>
          <p:cNvPr id="193539" name="Text Box 3"/>
          <p:cNvSpPr txBox="1">
            <a:spLocks noChangeArrowheads="1"/>
          </p:cNvSpPr>
          <p:nvPr/>
        </p:nvSpPr>
        <p:spPr bwMode="auto">
          <a:xfrm>
            <a:off x="1092200" y="287338"/>
            <a:ext cx="1042988"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Temporal</a:t>
            </a:r>
            <a:br>
              <a:rPr lang="en-US" sz="1600"/>
            </a:br>
            <a:r>
              <a:rPr lang="en-US" sz="1600"/>
              <a:t>Position</a:t>
            </a:r>
            <a:br>
              <a:rPr lang="en-US" sz="1600"/>
            </a:br>
            <a:r>
              <a:rPr lang="en-US" sz="1600"/>
              <a:t>Index</a:t>
            </a:r>
          </a:p>
        </p:txBody>
      </p:sp>
      <p:sp>
        <p:nvSpPr>
          <p:cNvPr id="193540" name="Text Box 4"/>
          <p:cNvSpPr txBox="1">
            <a:spLocks noChangeArrowheads="1"/>
          </p:cNvSpPr>
          <p:nvPr/>
        </p:nvSpPr>
        <p:spPr bwMode="auto">
          <a:xfrm>
            <a:off x="1466850" y="2170113"/>
            <a:ext cx="296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2</a:t>
            </a:r>
          </a:p>
        </p:txBody>
      </p:sp>
      <p:sp>
        <p:nvSpPr>
          <p:cNvPr id="193541" name="Text Box 5"/>
          <p:cNvSpPr txBox="1">
            <a:spLocks noChangeArrowheads="1"/>
          </p:cNvSpPr>
          <p:nvPr/>
        </p:nvSpPr>
        <p:spPr bwMode="auto">
          <a:xfrm>
            <a:off x="1463675" y="5219700"/>
            <a:ext cx="296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1</a:t>
            </a:r>
          </a:p>
        </p:txBody>
      </p:sp>
      <p:sp>
        <p:nvSpPr>
          <p:cNvPr id="193542" name="Text Box 6"/>
          <p:cNvSpPr txBox="1">
            <a:spLocks noChangeArrowheads="1"/>
          </p:cNvSpPr>
          <p:nvPr/>
        </p:nvSpPr>
        <p:spPr bwMode="auto">
          <a:xfrm>
            <a:off x="274638" y="285750"/>
            <a:ext cx="827087"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Trigger</a:t>
            </a:r>
            <a:br>
              <a:rPr lang="en-US" sz="1600"/>
            </a:br>
            <a:r>
              <a:rPr lang="en-US" sz="1600"/>
              <a:t>Delay</a:t>
            </a:r>
            <a:br>
              <a:rPr lang="en-US" sz="1600"/>
            </a:br>
            <a:r>
              <a:rPr lang="en-US" sz="1600"/>
              <a:t>Time</a:t>
            </a:r>
          </a:p>
        </p:txBody>
      </p:sp>
      <p:sp>
        <p:nvSpPr>
          <p:cNvPr id="193543" name="Text Box 7"/>
          <p:cNvSpPr txBox="1">
            <a:spLocks noChangeArrowheads="1"/>
          </p:cNvSpPr>
          <p:nvPr/>
        </p:nvSpPr>
        <p:spPr bwMode="auto">
          <a:xfrm>
            <a:off x="319088" y="2168525"/>
            <a:ext cx="7381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48 ms</a:t>
            </a:r>
          </a:p>
        </p:txBody>
      </p:sp>
      <p:sp>
        <p:nvSpPr>
          <p:cNvPr id="193544" name="Text Box 8"/>
          <p:cNvSpPr txBox="1">
            <a:spLocks noChangeArrowheads="1"/>
          </p:cNvSpPr>
          <p:nvPr/>
        </p:nvSpPr>
        <p:spPr bwMode="auto">
          <a:xfrm>
            <a:off x="371475" y="5218113"/>
            <a:ext cx="6238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0 ms</a:t>
            </a:r>
          </a:p>
        </p:txBody>
      </p:sp>
      <p:sp>
        <p:nvSpPr>
          <p:cNvPr id="193545" name="Text Box 9"/>
          <p:cNvSpPr txBox="1">
            <a:spLocks noChangeArrowheads="1"/>
          </p:cNvSpPr>
          <p:nvPr/>
        </p:nvSpPr>
        <p:spPr bwMode="auto">
          <a:xfrm>
            <a:off x="7678738" y="6226175"/>
            <a:ext cx="1285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2000"/>
              <a:t>Space (2)</a:t>
            </a:r>
          </a:p>
        </p:txBody>
      </p:sp>
      <p:sp>
        <p:nvSpPr>
          <p:cNvPr id="193546" name="Line 10"/>
          <p:cNvSpPr>
            <a:spLocks noChangeShapeType="1"/>
          </p:cNvSpPr>
          <p:nvPr/>
        </p:nvSpPr>
        <p:spPr bwMode="auto">
          <a:xfrm flipV="1">
            <a:off x="7234238" y="5827713"/>
            <a:ext cx="806450" cy="7969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nchor="ctr"/>
          <a:lstStyle/>
          <a:p>
            <a:endParaRPr lang="en-US"/>
          </a:p>
        </p:txBody>
      </p:sp>
      <p:sp>
        <p:nvSpPr>
          <p:cNvPr id="193547" name="Line 11"/>
          <p:cNvSpPr>
            <a:spLocks noChangeShapeType="1"/>
          </p:cNvSpPr>
          <p:nvPr/>
        </p:nvSpPr>
        <p:spPr bwMode="auto">
          <a:xfrm flipH="1" flipV="1">
            <a:off x="7053263" y="5183188"/>
            <a:ext cx="0" cy="138906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nchor="ctr"/>
          <a:lstStyle/>
          <a:p>
            <a:endParaRPr lang="en-US"/>
          </a:p>
        </p:txBody>
      </p:sp>
      <p:sp>
        <p:nvSpPr>
          <p:cNvPr id="193548" name="Text Box 12"/>
          <p:cNvSpPr txBox="1">
            <a:spLocks noChangeArrowheads="1"/>
          </p:cNvSpPr>
          <p:nvPr/>
        </p:nvSpPr>
        <p:spPr bwMode="auto">
          <a:xfrm>
            <a:off x="6678613" y="4654550"/>
            <a:ext cx="1130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2000"/>
              <a:t>Time (1)</a:t>
            </a:r>
          </a:p>
        </p:txBody>
      </p:sp>
      <p:grpSp>
        <p:nvGrpSpPr>
          <p:cNvPr id="193549" name="Group 13"/>
          <p:cNvGrpSpPr>
            <a:grpSpLocks/>
          </p:cNvGrpSpPr>
          <p:nvPr/>
        </p:nvGrpSpPr>
        <p:grpSpPr bwMode="auto">
          <a:xfrm>
            <a:off x="5753100" y="1377950"/>
            <a:ext cx="620713" cy="346075"/>
            <a:chOff x="4728" y="955"/>
            <a:chExt cx="391" cy="218"/>
          </a:xfrm>
        </p:grpSpPr>
        <p:sp>
          <p:nvSpPr>
            <p:cNvPr id="193550" name="Text Box 14"/>
            <p:cNvSpPr txBox="1">
              <a:spLocks noChangeArrowheads="1"/>
            </p:cNvSpPr>
            <p:nvPr/>
          </p:nvSpPr>
          <p:spPr bwMode="auto">
            <a:xfrm>
              <a:off x="4728" y="961"/>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dirty="0"/>
                <a:t>2</a:t>
              </a:r>
            </a:p>
          </p:txBody>
        </p:sp>
        <p:sp>
          <p:nvSpPr>
            <p:cNvPr id="193551" name="Text Box 15"/>
            <p:cNvSpPr txBox="1">
              <a:spLocks noChangeArrowheads="1"/>
            </p:cNvSpPr>
            <p:nvPr/>
          </p:nvSpPr>
          <p:spPr bwMode="auto">
            <a:xfrm>
              <a:off x="4859" y="959"/>
              <a:ext cx="11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endParaRPr lang="en-US" sz="1600" dirty="0"/>
            </a:p>
          </p:txBody>
        </p:sp>
        <p:sp>
          <p:nvSpPr>
            <p:cNvPr id="193552" name="Text Box 16"/>
            <p:cNvSpPr txBox="1">
              <a:spLocks noChangeArrowheads="1"/>
            </p:cNvSpPr>
            <p:nvPr/>
          </p:nvSpPr>
          <p:spPr bwMode="auto">
            <a:xfrm>
              <a:off x="4955" y="957"/>
              <a:ext cx="11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endParaRPr lang="en-US" sz="1600" dirty="0"/>
            </a:p>
          </p:txBody>
        </p:sp>
        <p:sp>
          <p:nvSpPr>
            <p:cNvPr id="193553" name="Text Box 17"/>
            <p:cNvSpPr txBox="1">
              <a:spLocks noChangeArrowheads="1"/>
            </p:cNvSpPr>
            <p:nvPr/>
          </p:nvSpPr>
          <p:spPr bwMode="auto">
            <a:xfrm>
              <a:off x="4853" y="955"/>
              <a:ext cx="15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dirty="0"/>
                <a:t>\</a:t>
              </a:r>
            </a:p>
          </p:txBody>
        </p:sp>
        <p:sp>
          <p:nvSpPr>
            <p:cNvPr id="193554" name="Text Box 18"/>
            <p:cNvSpPr txBox="1">
              <a:spLocks noChangeArrowheads="1"/>
            </p:cNvSpPr>
            <p:nvPr/>
          </p:nvSpPr>
          <p:spPr bwMode="auto">
            <a:xfrm>
              <a:off x="4932" y="960"/>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dirty="0"/>
                <a:t>5</a:t>
              </a:r>
            </a:p>
          </p:txBody>
        </p:sp>
      </p:grpSp>
      <p:cxnSp>
        <p:nvCxnSpPr>
          <p:cNvPr id="193556" name="AutoShape 20"/>
          <p:cNvCxnSpPr>
            <a:cxnSpLocks noChangeShapeType="1"/>
            <a:stCxn id="193554" idx="2"/>
            <a:endCxn id="193579" idx="3"/>
          </p:cNvCxnSpPr>
          <p:nvPr/>
        </p:nvCxnSpPr>
        <p:spPr bwMode="auto">
          <a:xfrm rot="5400000">
            <a:off x="5135563" y="1173163"/>
            <a:ext cx="540544" cy="1639094"/>
          </a:xfrm>
          <a:prstGeom prst="bentConnector2">
            <a:avLst/>
          </a:prstGeom>
          <a:noFill/>
          <a:ln w="38100">
            <a:solidFill>
              <a:srgbClr val="E002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93557" name="AutoShape 21"/>
          <p:cNvCxnSpPr>
            <a:cxnSpLocks noChangeShapeType="1"/>
            <a:stCxn id="193550" idx="0"/>
            <a:endCxn id="193543" idx="0"/>
          </p:cNvCxnSpPr>
          <p:nvPr/>
        </p:nvCxnSpPr>
        <p:spPr bwMode="auto">
          <a:xfrm rot="16200000" flipH="1" flipV="1">
            <a:off x="2905125" y="-828675"/>
            <a:ext cx="781050" cy="5213350"/>
          </a:xfrm>
          <a:prstGeom prst="bentConnector3">
            <a:avLst>
              <a:gd name="adj1" fmla="val -29269"/>
            </a:avLst>
          </a:prstGeom>
          <a:noFill/>
          <a:ln w="38100">
            <a:solidFill>
              <a:srgbClr val="E002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93558" name="Text Box 22"/>
          <p:cNvSpPr txBox="1">
            <a:spLocks noChangeArrowheads="1"/>
          </p:cNvSpPr>
          <p:nvPr/>
        </p:nvSpPr>
        <p:spPr bwMode="auto">
          <a:xfrm>
            <a:off x="6921500" y="1169988"/>
            <a:ext cx="1144588"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pPr algn="ctr"/>
            <a:r>
              <a:rPr lang="en-US" sz="1600"/>
              <a:t>Dimension</a:t>
            </a:r>
            <a:br>
              <a:rPr lang="en-US" sz="1600"/>
            </a:br>
            <a:r>
              <a:rPr lang="en-US" sz="1600"/>
              <a:t>Index</a:t>
            </a:r>
            <a:br>
              <a:rPr lang="en-US" sz="1600"/>
            </a:br>
            <a:r>
              <a:rPr lang="en-US" sz="1600"/>
              <a:t>Values</a:t>
            </a:r>
          </a:p>
        </p:txBody>
      </p:sp>
      <p:sp>
        <p:nvSpPr>
          <p:cNvPr id="193559" name="Text Box 23"/>
          <p:cNvSpPr txBox="1">
            <a:spLocks noChangeArrowheads="1"/>
          </p:cNvSpPr>
          <p:nvPr/>
        </p:nvSpPr>
        <p:spPr bwMode="auto">
          <a:xfrm>
            <a:off x="6161088" y="3128963"/>
            <a:ext cx="281359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lvl1pPr marL="457200" indent="-457200">
              <a:defRPr>
                <a:solidFill>
                  <a:schemeClr val="tx1"/>
                </a:solidFill>
                <a:latin typeface="Arial" charset="0"/>
                <a:ea typeface="ＭＳ Ｐゴシック" charset="0"/>
              </a:defRPr>
            </a:lvl1pPr>
            <a:lvl2pPr marL="914400" indent="-457200">
              <a:defRPr>
                <a:solidFill>
                  <a:schemeClr val="tx1"/>
                </a:solidFill>
                <a:latin typeface="Arial" charset="0"/>
                <a:ea typeface="ＭＳ Ｐゴシック" charset="0"/>
              </a:defRPr>
            </a:lvl2pPr>
            <a:lvl3pPr marL="1371600" indent="-457200">
              <a:defRPr>
                <a:solidFill>
                  <a:schemeClr val="tx1"/>
                </a:solidFill>
                <a:latin typeface="Arial" charset="0"/>
                <a:ea typeface="ＭＳ Ｐゴシック" charset="0"/>
              </a:defRPr>
            </a:lvl3pPr>
            <a:lvl4pPr marL="1828800" indent="-457200">
              <a:defRPr>
                <a:solidFill>
                  <a:schemeClr val="tx1"/>
                </a:solidFill>
                <a:latin typeface="Arial" charset="0"/>
                <a:ea typeface="ＭＳ Ｐゴシック" charset="0"/>
              </a:defRPr>
            </a:lvl4pPr>
            <a:lvl5pPr marL="2286000" indent="-457200">
              <a:defRPr>
                <a:solidFill>
                  <a:schemeClr val="tx1"/>
                </a:solidFill>
                <a:latin typeface="Arial" charset="0"/>
                <a:ea typeface="ＭＳ Ｐゴシック" charset="0"/>
              </a:defRPr>
            </a:lvl5pPr>
            <a:lvl6pPr marL="2743200" indent="-457200" fontAlgn="base">
              <a:spcBef>
                <a:spcPct val="0"/>
              </a:spcBef>
              <a:spcAft>
                <a:spcPct val="0"/>
              </a:spcAft>
              <a:defRPr>
                <a:solidFill>
                  <a:schemeClr val="tx1"/>
                </a:solidFill>
                <a:latin typeface="Arial" charset="0"/>
                <a:ea typeface="ＭＳ Ｐゴシック" charset="0"/>
              </a:defRPr>
            </a:lvl6pPr>
            <a:lvl7pPr marL="3200400" indent="-457200" fontAlgn="base">
              <a:spcBef>
                <a:spcPct val="0"/>
              </a:spcBef>
              <a:spcAft>
                <a:spcPct val="0"/>
              </a:spcAft>
              <a:defRPr>
                <a:solidFill>
                  <a:schemeClr val="tx1"/>
                </a:solidFill>
                <a:latin typeface="Arial" charset="0"/>
                <a:ea typeface="ＭＳ Ｐゴシック" charset="0"/>
              </a:defRPr>
            </a:lvl7pPr>
            <a:lvl8pPr marL="3657600" indent="-457200" fontAlgn="base">
              <a:spcBef>
                <a:spcPct val="0"/>
              </a:spcBef>
              <a:spcAft>
                <a:spcPct val="0"/>
              </a:spcAft>
              <a:defRPr>
                <a:solidFill>
                  <a:schemeClr val="tx1"/>
                </a:solidFill>
                <a:latin typeface="Arial" charset="0"/>
                <a:ea typeface="ＭＳ Ｐゴシック" charset="0"/>
              </a:defRPr>
            </a:lvl8pPr>
            <a:lvl9pPr marL="4114800" indent="-457200" fontAlgn="base">
              <a:spcBef>
                <a:spcPct val="0"/>
              </a:spcBef>
              <a:spcAft>
                <a:spcPct val="0"/>
              </a:spcAft>
              <a:defRPr>
                <a:solidFill>
                  <a:schemeClr val="tx1"/>
                </a:solidFill>
                <a:latin typeface="Arial" charset="0"/>
                <a:ea typeface="ＭＳ Ｐゴシック" charset="0"/>
              </a:defRPr>
            </a:lvl9pPr>
          </a:lstStyle>
          <a:p>
            <a:r>
              <a:rPr lang="en-US" sz="1600" dirty="0"/>
              <a:t>Dimension Index Pointers:</a:t>
            </a:r>
          </a:p>
          <a:p>
            <a:pPr>
              <a:buFont typeface="Times" charset="0"/>
              <a:buAutoNum type="arabicPeriod"/>
            </a:pPr>
            <a:r>
              <a:rPr lang="en-US" sz="1600" dirty="0"/>
              <a:t>Trigger Delay </a:t>
            </a:r>
            <a:r>
              <a:rPr lang="en-US" sz="1600" dirty="0" smtClean="0"/>
              <a:t>Time</a:t>
            </a:r>
            <a:endParaRPr lang="en-US" sz="1600" dirty="0"/>
          </a:p>
          <a:p>
            <a:pPr>
              <a:buFont typeface="Times" charset="0"/>
              <a:buAutoNum type="arabicPeriod"/>
            </a:pPr>
            <a:r>
              <a:rPr lang="en-US" sz="1600" dirty="0" smtClean="0">
                <a:solidFill>
                  <a:srgbClr val="CA20B2"/>
                </a:solidFill>
              </a:rPr>
              <a:t>Image Position (Patient)</a:t>
            </a:r>
          </a:p>
        </p:txBody>
      </p:sp>
      <p:pic>
        <p:nvPicPr>
          <p:cNvPr id="193560" name="Picture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213" y="3900488"/>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93561" name="Text Box 25"/>
          <p:cNvSpPr txBox="1">
            <a:spLocks noChangeArrowheads="1"/>
          </p:cNvSpPr>
          <p:nvPr/>
        </p:nvSpPr>
        <p:spPr bwMode="auto">
          <a:xfrm>
            <a:off x="4303713" y="5362575"/>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5</a:t>
            </a:r>
          </a:p>
        </p:txBody>
      </p:sp>
      <p:sp>
        <p:nvSpPr>
          <p:cNvPr id="193562" name="Text Box 26"/>
          <p:cNvSpPr txBox="1">
            <a:spLocks noChangeArrowheads="1"/>
          </p:cNvSpPr>
          <p:nvPr/>
        </p:nvSpPr>
        <p:spPr bwMode="auto">
          <a:xfrm>
            <a:off x="5791200" y="5367338"/>
            <a:ext cx="40009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dirty="0" smtClean="0"/>
              <a:t>1\</a:t>
            </a:r>
            <a:r>
              <a:rPr lang="en-US" sz="1200" dirty="0"/>
              <a:t>5</a:t>
            </a:r>
          </a:p>
        </p:txBody>
      </p:sp>
      <p:sp>
        <p:nvSpPr>
          <p:cNvPr id="193563" name="Text Box 27"/>
          <p:cNvSpPr txBox="1">
            <a:spLocks noChangeArrowheads="1"/>
          </p:cNvSpPr>
          <p:nvPr/>
        </p:nvSpPr>
        <p:spPr bwMode="auto">
          <a:xfrm>
            <a:off x="2836863" y="6362700"/>
            <a:ext cx="22251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dirty="0" smtClean="0"/>
              <a:t>Index of Image Position (Patient)</a:t>
            </a:r>
            <a:endParaRPr lang="en-US" sz="1200" dirty="0"/>
          </a:p>
        </p:txBody>
      </p:sp>
      <p:sp>
        <p:nvSpPr>
          <p:cNvPr id="193565" name="Line 29"/>
          <p:cNvSpPr>
            <a:spLocks noChangeShapeType="1"/>
          </p:cNvSpPr>
          <p:nvPr/>
        </p:nvSpPr>
        <p:spPr bwMode="auto">
          <a:xfrm flipV="1">
            <a:off x="3983038" y="5541963"/>
            <a:ext cx="806450" cy="7969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nchor="ctr"/>
          <a:lstStyle/>
          <a:p>
            <a:endParaRPr lang="en-US"/>
          </a:p>
        </p:txBody>
      </p:sp>
      <p:pic>
        <p:nvPicPr>
          <p:cNvPr id="193566" name="Picture 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6363" y="4094163"/>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93567" name="Text Box 31"/>
          <p:cNvSpPr txBox="1">
            <a:spLocks noChangeArrowheads="1"/>
          </p:cNvSpPr>
          <p:nvPr/>
        </p:nvSpPr>
        <p:spPr bwMode="auto">
          <a:xfrm>
            <a:off x="4083050" y="5545138"/>
            <a:ext cx="273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4</a:t>
            </a:r>
          </a:p>
        </p:txBody>
      </p:sp>
      <p:sp>
        <p:nvSpPr>
          <p:cNvPr id="193568" name="Text Box 32"/>
          <p:cNvSpPr txBox="1">
            <a:spLocks noChangeArrowheads="1"/>
          </p:cNvSpPr>
          <p:nvPr/>
        </p:nvSpPr>
        <p:spPr bwMode="auto">
          <a:xfrm>
            <a:off x="5570538" y="5549900"/>
            <a:ext cx="4026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dirty="0" smtClean="0"/>
              <a:t>1\</a:t>
            </a:r>
            <a:r>
              <a:rPr lang="en-US" sz="1200" dirty="0"/>
              <a:t>4</a:t>
            </a:r>
          </a:p>
        </p:txBody>
      </p:sp>
      <p:pic>
        <p:nvPicPr>
          <p:cNvPr id="193569" name="Picture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9513" y="4287838"/>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93570" name="Text Box 34"/>
          <p:cNvSpPr txBox="1">
            <a:spLocks noChangeArrowheads="1"/>
          </p:cNvSpPr>
          <p:nvPr/>
        </p:nvSpPr>
        <p:spPr bwMode="auto">
          <a:xfrm>
            <a:off x="3887788" y="5746750"/>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3</a:t>
            </a:r>
          </a:p>
        </p:txBody>
      </p:sp>
      <p:sp>
        <p:nvSpPr>
          <p:cNvPr id="193571" name="Text Box 35"/>
          <p:cNvSpPr txBox="1">
            <a:spLocks noChangeArrowheads="1"/>
          </p:cNvSpPr>
          <p:nvPr/>
        </p:nvSpPr>
        <p:spPr bwMode="auto">
          <a:xfrm>
            <a:off x="5375275" y="5751513"/>
            <a:ext cx="4026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dirty="0" smtClean="0"/>
              <a:t>1\</a:t>
            </a:r>
            <a:r>
              <a:rPr lang="en-US" sz="1200" dirty="0"/>
              <a:t>3</a:t>
            </a:r>
          </a:p>
        </p:txBody>
      </p:sp>
      <p:pic>
        <p:nvPicPr>
          <p:cNvPr id="193572" name="Picture 3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2663" y="4481513"/>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93573" name="Text Box 37"/>
          <p:cNvSpPr txBox="1">
            <a:spLocks noChangeArrowheads="1"/>
          </p:cNvSpPr>
          <p:nvPr/>
        </p:nvSpPr>
        <p:spPr bwMode="auto">
          <a:xfrm>
            <a:off x="3689350" y="5929313"/>
            <a:ext cx="273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2</a:t>
            </a:r>
          </a:p>
        </p:txBody>
      </p:sp>
      <p:sp>
        <p:nvSpPr>
          <p:cNvPr id="193574" name="Text Box 38"/>
          <p:cNvSpPr txBox="1">
            <a:spLocks noChangeArrowheads="1"/>
          </p:cNvSpPr>
          <p:nvPr/>
        </p:nvSpPr>
        <p:spPr bwMode="auto">
          <a:xfrm>
            <a:off x="5176838" y="5934075"/>
            <a:ext cx="4026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dirty="0" smtClean="0"/>
              <a:t>1\</a:t>
            </a:r>
            <a:r>
              <a:rPr lang="en-US" sz="1200" dirty="0"/>
              <a:t>2</a:t>
            </a:r>
          </a:p>
        </p:txBody>
      </p:sp>
      <p:pic>
        <p:nvPicPr>
          <p:cNvPr id="193575" name="Picture 3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5813" y="4675188"/>
            <a:ext cx="1452562" cy="145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93576" name="Text Box 40"/>
          <p:cNvSpPr txBox="1">
            <a:spLocks noChangeArrowheads="1"/>
          </p:cNvSpPr>
          <p:nvPr/>
        </p:nvSpPr>
        <p:spPr bwMode="auto">
          <a:xfrm>
            <a:off x="3492500" y="6111875"/>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a:t>
            </a:r>
          </a:p>
        </p:txBody>
      </p:sp>
      <p:sp>
        <p:nvSpPr>
          <p:cNvPr id="193577" name="Text Box 41"/>
          <p:cNvSpPr txBox="1">
            <a:spLocks noChangeArrowheads="1"/>
          </p:cNvSpPr>
          <p:nvPr/>
        </p:nvSpPr>
        <p:spPr bwMode="auto">
          <a:xfrm>
            <a:off x="4979988" y="6116638"/>
            <a:ext cx="4026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dirty="0" smtClean="0"/>
              <a:t>1\</a:t>
            </a:r>
            <a:r>
              <a:rPr lang="en-US" sz="1200" dirty="0"/>
              <a:t>1</a:t>
            </a:r>
          </a:p>
        </p:txBody>
      </p:sp>
      <p:pic>
        <p:nvPicPr>
          <p:cNvPr id="193578" name="Picture 4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2738" y="663575"/>
            <a:ext cx="1452562" cy="14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93579" name="Text Box 43"/>
          <p:cNvSpPr txBox="1">
            <a:spLocks noChangeArrowheads="1"/>
          </p:cNvSpPr>
          <p:nvPr/>
        </p:nvSpPr>
        <p:spPr bwMode="auto">
          <a:xfrm>
            <a:off x="4313238" y="2125663"/>
            <a:ext cx="273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5</a:t>
            </a:r>
          </a:p>
        </p:txBody>
      </p:sp>
      <p:sp>
        <p:nvSpPr>
          <p:cNvPr id="193580" name="Text Box 44"/>
          <p:cNvSpPr txBox="1">
            <a:spLocks noChangeArrowheads="1"/>
          </p:cNvSpPr>
          <p:nvPr/>
        </p:nvSpPr>
        <p:spPr bwMode="auto">
          <a:xfrm>
            <a:off x="5800725" y="2130425"/>
            <a:ext cx="40009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dirty="0" smtClean="0"/>
              <a:t>2\</a:t>
            </a:r>
            <a:r>
              <a:rPr lang="en-US" sz="1200" dirty="0"/>
              <a:t>5</a:t>
            </a:r>
          </a:p>
        </p:txBody>
      </p:sp>
      <p:sp>
        <p:nvSpPr>
          <p:cNvPr id="193581" name="Text Box 45"/>
          <p:cNvSpPr txBox="1">
            <a:spLocks noChangeArrowheads="1"/>
          </p:cNvSpPr>
          <p:nvPr/>
        </p:nvSpPr>
        <p:spPr bwMode="auto">
          <a:xfrm>
            <a:off x="2846388" y="3125788"/>
            <a:ext cx="22251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dirty="0" smtClean="0"/>
              <a:t>Index of Image Position (Patient)</a:t>
            </a:r>
            <a:endParaRPr lang="en-US" sz="1200" dirty="0"/>
          </a:p>
        </p:txBody>
      </p:sp>
      <p:sp>
        <p:nvSpPr>
          <p:cNvPr id="193583" name="Line 47"/>
          <p:cNvSpPr>
            <a:spLocks noChangeShapeType="1"/>
          </p:cNvSpPr>
          <p:nvPr/>
        </p:nvSpPr>
        <p:spPr bwMode="auto">
          <a:xfrm flipV="1">
            <a:off x="3992563" y="2305050"/>
            <a:ext cx="806450" cy="7969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nchor="ctr"/>
          <a:lstStyle/>
          <a:p>
            <a:endParaRPr lang="en-US"/>
          </a:p>
        </p:txBody>
      </p:sp>
      <p:pic>
        <p:nvPicPr>
          <p:cNvPr id="193584" name="Picture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5888" y="857250"/>
            <a:ext cx="1452562" cy="14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93585" name="Text Box 49"/>
          <p:cNvSpPr txBox="1">
            <a:spLocks noChangeArrowheads="1"/>
          </p:cNvSpPr>
          <p:nvPr/>
        </p:nvSpPr>
        <p:spPr bwMode="auto">
          <a:xfrm>
            <a:off x="4092575" y="2308225"/>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4</a:t>
            </a:r>
          </a:p>
        </p:txBody>
      </p:sp>
      <p:sp>
        <p:nvSpPr>
          <p:cNvPr id="193586" name="Text Box 50"/>
          <p:cNvSpPr txBox="1">
            <a:spLocks noChangeArrowheads="1"/>
          </p:cNvSpPr>
          <p:nvPr/>
        </p:nvSpPr>
        <p:spPr bwMode="auto">
          <a:xfrm>
            <a:off x="5580063" y="2312988"/>
            <a:ext cx="4026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dirty="0" smtClean="0"/>
              <a:t>2\</a:t>
            </a:r>
            <a:r>
              <a:rPr lang="en-US" sz="1200" dirty="0"/>
              <a:t>4</a:t>
            </a:r>
          </a:p>
        </p:txBody>
      </p:sp>
      <p:pic>
        <p:nvPicPr>
          <p:cNvPr id="193587" name="Picture 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9038" y="1050925"/>
            <a:ext cx="1452562" cy="14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93588" name="Text Box 52"/>
          <p:cNvSpPr txBox="1">
            <a:spLocks noChangeArrowheads="1"/>
          </p:cNvSpPr>
          <p:nvPr/>
        </p:nvSpPr>
        <p:spPr bwMode="auto">
          <a:xfrm>
            <a:off x="3897313" y="2509838"/>
            <a:ext cx="273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3</a:t>
            </a:r>
          </a:p>
        </p:txBody>
      </p:sp>
      <p:sp>
        <p:nvSpPr>
          <p:cNvPr id="193589" name="Text Box 53"/>
          <p:cNvSpPr txBox="1">
            <a:spLocks noChangeArrowheads="1"/>
          </p:cNvSpPr>
          <p:nvPr/>
        </p:nvSpPr>
        <p:spPr bwMode="auto">
          <a:xfrm>
            <a:off x="5384800" y="2514600"/>
            <a:ext cx="4026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dirty="0" smtClean="0"/>
              <a:t>2\</a:t>
            </a:r>
            <a:r>
              <a:rPr lang="en-US" sz="1200" dirty="0"/>
              <a:t>3</a:t>
            </a:r>
          </a:p>
        </p:txBody>
      </p:sp>
      <p:pic>
        <p:nvPicPr>
          <p:cNvPr id="193590" name="Picture 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2188" y="1244600"/>
            <a:ext cx="1452562" cy="14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93591" name="Text Box 55"/>
          <p:cNvSpPr txBox="1">
            <a:spLocks noChangeArrowheads="1"/>
          </p:cNvSpPr>
          <p:nvPr/>
        </p:nvSpPr>
        <p:spPr bwMode="auto">
          <a:xfrm>
            <a:off x="3698875" y="2692400"/>
            <a:ext cx="273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2</a:t>
            </a:r>
          </a:p>
        </p:txBody>
      </p:sp>
      <p:sp>
        <p:nvSpPr>
          <p:cNvPr id="193592" name="Text Box 56"/>
          <p:cNvSpPr txBox="1">
            <a:spLocks noChangeArrowheads="1"/>
          </p:cNvSpPr>
          <p:nvPr/>
        </p:nvSpPr>
        <p:spPr bwMode="auto">
          <a:xfrm>
            <a:off x="5186363" y="2697163"/>
            <a:ext cx="4026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dirty="0" smtClean="0"/>
              <a:t>2\</a:t>
            </a:r>
            <a:r>
              <a:rPr lang="en-US" sz="1200" dirty="0"/>
              <a:t>2</a:t>
            </a:r>
          </a:p>
        </p:txBody>
      </p:sp>
      <p:pic>
        <p:nvPicPr>
          <p:cNvPr id="193593" name="Picture 5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5338" y="1438275"/>
            <a:ext cx="1452562" cy="145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93594" name="Text Box 58"/>
          <p:cNvSpPr txBox="1">
            <a:spLocks noChangeArrowheads="1"/>
          </p:cNvSpPr>
          <p:nvPr/>
        </p:nvSpPr>
        <p:spPr bwMode="auto">
          <a:xfrm>
            <a:off x="3502025" y="2874963"/>
            <a:ext cx="2730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a:t>1</a:t>
            </a:r>
          </a:p>
        </p:txBody>
      </p:sp>
      <p:sp>
        <p:nvSpPr>
          <p:cNvPr id="193595" name="Text Box 59"/>
          <p:cNvSpPr txBox="1">
            <a:spLocks noChangeArrowheads="1"/>
          </p:cNvSpPr>
          <p:nvPr/>
        </p:nvSpPr>
        <p:spPr bwMode="auto">
          <a:xfrm>
            <a:off x="4989513" y="2879725"/>
            <a:ext cx="4026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wrap="none">
            <a:spAutoFit/>
          </a:bodyPr>
          <a:lstStyle/>
          <a:p>
            <a:r>
              <a:rPr lang="en-US" sz="1200" dirty="0" smtClean="0"/>
              <a:t>2\</a:t>
            </a:r>
            <a:r>
              <a:rPr lang="en-US" sz="1200" dirty="0"/>
              <a:t>1</a:t>
            </a:r>
          </a:p>
        </p:txBody>
      </p:sp>
    </p:spTree>
    <p:extLst>
      <p:ext uri="{BB962C8B-B14F-4D97-AF65-F5344CB8AC3E}">
        <p14:creationId xmlns:p14="http://schemas.microsoft.com/office/powerpoint/2010/main" val="41733291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DICOM needs – what?</a:t>
            </a:r>
            <a:endParaRPr lang="en-US" dirty="0"/>
          </a:p>
        </p:txBody>
      </p:sp>
      <p:sp>
        <p:nvSpPr>
          <p:cNvPr id="3" name="Content Placeholder 2"/>
          <p:cNvSpPr>
            <a:spLocks noGrp="1"/>
          </p:cNvSpPr>
          <p:nvPr>
            <p:ph idx="1"/>
          </p:nvPr>
        </p:nvSpPr>
        <p:spPr/>
        <p:txBody>
          <a:bodyPr/>
          <a:lstStyle/>
          <a:p>
            <a:r>
              <a:rPr lang="en-US" dirty="0" smtClean="0"/>
              <a:t>Longitudinal imaging</a:t>
            </a:r>
          </a:p>
          <a:p>
            <a:r>
              <a:rPr lang="en-US" dirty="0" smtClean="0"/>
              <a:t>Derived data</a:t>
            </a:r>
          </a:p>
          <a:p>
            <a:r>
              <a:rPr lang="en-US" dirty="0" smtClean="0"/>
              <a:t>Multi-parametric data</a:t>
            </a:r>
          </a:p>
          <a:p>
            <a:r>
              <a:rPr lang="en-US" dirty="0" smtClean="0"/>
              <a:t>Micro-vascular properties (DCE-MR)</a:t>
            </a:r>
          </a:p>
          <a:p>
            <a:r>
              <a:rPr lang="en-US" dirty="0" smtClean="0"/>
              <a:t>Structured reporting</a:t>
            </a:r>
          </a:p>
          <a:p>
            <a:r>
              <a:rPr lang="en-US" dirty="0" smtClean="0"/>
              <a:t>Quantitative analysis results</a:t>
            </a:r>
          </a:p>
        </p:txBody>
      </p:sp>
    </p:spTree>
    <p:extLst>
      <p:ext uri="{BB962C8B-B14F-4D97-AF65-F5344CB8AC3E}">
        <p14:creationId xmlns:p14="http://schemas.microsoft.com/office/powerpoint/2010/main" val="168064845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DICOM versus NRRD etc.</a:t>
            </a:r>
            <a:endParaRPr lang="en-US" dirty="0"/>
          </a:p>
        </p:txBody>
      </p:sp>
      <p:sp>
        <p:nvSpPr>
          <p:cNvPr id="3" name="Content Placeholder 2"/>
          <p:cNvSpPr>
            <a:spLocks noGrp="1"/>
          </p:cNvSpPr>
          <p:nvPr>
            <p:ph idx="1"/>
          </p:nvPr>
        </p:nvSpPr>
        <p:spPr/>
        <p:txBody>
          <a:bodyPr/>
          <a:lstStyle/>
          <a:p>
            <a:r>
              <a:rPr lang="en-US" dirty="0" smtClean="0"/>
              <a:t>DICOM objects contain “composite context”</a:t>
            </a:r>
          </a:p>
          <a:p>
            <a:pPr lvl="1"/>
            <a:r>
              <a:rPr lang="en-US" dirty="0" smtClean="0"/>
              <a:t>Patient … same for all instances for patient</a:t>
            </a:r>
          </a:p>
          <a:p>
            <a:pPr lvl="1"/>
            <a:r>
              <a:rPr lang="en-US" dirty="0" smtClean="0"/>
              <a:t>Study … same for all instances for procedure</a:t>
            </a:r>
          </a:p>
          <a:p>
            <a:pPr lvl="1"/>
            <a:r>
              <a:rPr lang="en-US" dirty="0" smtClean="0"/>
              <a:t>Series … new for each derivation</a:t>
            </a:r>
          </a:p>
          <a:p>
            <a:pPr lvl="1"/>
            <a:r>
              <a:rPr lang="en-US" dirty="0" smtClean="0"/>
              <a:t>Equipment</a:t>
            </a:r>
          </a:p>
          <a:p>
            <a:pPr lvl="1"/>
            <a:r>
              <a:rPr lang="en-US" dirty="0" smtClean="0"/>
              <a:t>Frame of Reference</a:t>
            </a:r>
          </a:p>
          <a:p>
            <a:r>
              <a:rPr lang="en-US" dirty="0" smtClean="0"/>
              <a:t>Needs to be de-identified or access restricted</a:t>
            </a:r>
          </a:p>
        </p:txBody>
      </p:sp>
    </p:spTree>
    <p:extLst>
      <p:ext uri="{BB962C8B-B14F-4D97-AF65-F5344CB8AC3E}">
        <p14:creationId xmlns:p14="http://schemas.microsoft.com/office/powerpoint/2010/main" val="68444425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DICOM versus NRRD etc.</a:t>
            </a:r>
            <a:endParaRPr lang="en-US" dirty="0"/>
          </a:p>
        </p:txBody>
      </p:sp>
      <p:sp>
        <p:nvSpPr>
          <p:cNvPr id="3" name="Content Placeholder 2"/>
          <p:cNvSpPr>
            <a:spLocks noGrp="1"/>
          </p:cNvSpPr>
          <p:nvPr>
            <p:ph idx="1"/>
          </p:nvPr>
        </p:nvSpPr>
        <p:spPr/>
        <p:txBody>
          <a:bodyPr/>
          <a:lstStyle/>
          <a:p>
            <a:r>
              <a:rPr lang="en-US" dirty="0" smtClean="0"/>
              <a:t>DICOM objects contain “composite context”</a:t>
            </a:r>
          </a:p>
          <a:p>
            <a:pPr lvl="1"/>
            <a:r>
              <a:rPr lang="en-US" dirty="0" smtClean="0"/>
              <a:t>Patient … same for all instances for patient</a:t>
            </a:r>
          </a:p>
          <a:p>
            <a:pPr lvl="1"/>
            <a:r>
              <a:rPr lang="en-US" dirty="0" smtClean="0"/>
              <a:t>Study … same for all instances for procedure</a:t>
            </a:r>
          </a:p>
          <a:p>
            <a:pPr lvl="1"/>
            <a:r>
              <a:rPr lang="en-US" dirty="0" smtClean="0"/>
              <a:t>Series … new for each derivation</a:t>
            </a:r>
          </a:p>
          <a:p>
            <a:pPr lvl="1"/>
            <a:r>
              <a:rPr lang="en-US" dirty="0" smtClean="0"/>
              <a:t>Equipment</a:t>
            </a:r>
          </a:p>
          <a:p>
            <a:pPr lvl="1"/>
            <a:r>
              <a:rPr lang="en-US" dirty="0" smtClean="0"/>
              <a:t>Frame of Reference</a:t>
            </a:r>
          </a:p>
          <a:p>
            <a:r>
              <a:rPr lang="en-US" dirty="0" smtClean="0"/>
              <a:t>Needs to be de-identified or access restricted</a:t>
            </a:r>
          </a:p>
          <a:p>
            <a:r>
              <a:rPr lang="en-US" dirty="0" smtClean="0">
                <a:solidFill>
                  <a:srgbClr val="FF0000"/>
                </a:solidFill>
              </a:rPr>
              <a:t>Slicer needs to preserve </a:t>
            </a:r>
            <a:r>
              <a:rPr lang="en-US" i="1" u="sng" dirty="0" smtClean="0">
                <a:solidFill>
                  <a:srgbClr val="FF0000"/>
                </a:solidFill>
              </a:rPr>
              <a:t>and propagate</a:t>
            </a:r>
          </a:p>
          <a:p>
            <a:pPr lvl="1"/>
            <a:r>
              <a:rPr lang="en-US" i="1" u="sng" dirty="0">
                <a:solidFill>
                  <a:srgbClr val="FF0000"/>
                </a:solidFill>
              </a:rPr>
              <a:t>i</a:t>
            </a:r>
            <a:r>
              <a:rPr lang="en-US" i="1" u="sng" dirty="0" smtClean="0">
                <a:solidFill>
                  <a:srgbClr val="FF0000"/>
                </a:solidFill>
              </a:rPr>
              <a:t>nto derived objects (images, SEG, REG, SR etc.)</a:t>
            </a:r>
            <a:endParaRPr lang="en-US" i="1" u="sng" dirty="0">
              <a:solidFill>
                <a:srgbClr val="FF0000"/>
              </a:solidFill>
            </a:endParaRPr>
          </a:p>
        </p:txBody>
      </p:sp>
    </p:spTree>
    <p:extLst>
      <p:ext uri="{BB962C8B-B14F-4D97-AF65-F5344CB8AC3E}">
        <p14:creationId xmlns:p14="http://schemas.microsoft.com/office/powerpoint/2010/main" val="332459444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DICOM for Imaging in General</a:t>
            </a:r>
            <a:endParaRPr lang="en-US" dirty="0"/>
          </a:p>
        </p:txBody>
      </p:sp>
      <p:sp>
        <p:nvSpPr>
          <p:cNvPr id="3" name="Content Placeholder 2"/>
          <p:cNvSpPr>
            <a:spLocks noGrp="1"/>
          </p:cNvSpPr>
          <p:nvPr>
            <p:ph idx="1"/>
          </p:nvPr>
        </p:nvSpPr>
        <p:spPr/>
        <p:txBody>
          <a:bodyPr/>
          <a:lstStyle/>
          <a:p>
            <a:r>
              <a:rPr lang="en-US" dirty="0" smtClean="0"/>
              <a:t>Slicer supports import sets of slices</a:t>
            </a:r>
          </a:p>
          <a:p>
            <a:r>
              <a:rPr lang="en-US" dirty="0" smtClean="0"/>
              <a:t>“</a:t>
            </a:r>
            <a:r>
              <a:rPr lang="en-US" i="1" dirty="0" smtClean="0"/>
              <a:t>map from acquisition data organization into volume representation</a:t>
            </a:r>
            <a:r>
              <a:rPr lang="en-US" dirty="0" smtClean="0"/>
              <a:t>” [Slicer wiki]</a:t>
            </a:r>
          </a:p>
          <a:p>
            <a:r>
              <a:rPr lang="en-US" dirty="0" smtClean="0"/>
              <a:t>Slicer cannot export back to DICOM</a:t>
            </a:r>
          </a:p>
          <a:p>
            <a:r>
              <a:rPr lang="en-US" dirty="0" smtClean="0"/>
              <a:t>Import supports only single-frame (legacy) rather than “enhanced multi-frame” DICOM CT and MR objects</a:t>
            </a:r>
          </a:p>
        </p:txBody>
      </p:sp>
    </p:spTree>
    <p:extLst>
      <p:ext uri="{BB962C8B-B14F-4D97-AF65-F5344CB8AC3E}">
        <p14:creationId xmlns:p14="http://schemas.microsoft.com/office/powerpoint/2010/main" val="28542079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1979</TotalTime>
  <Words>3766</Words>
  <Application>Microsoft Macintosh PowerPoint</Application>
  <PresentationFormat>On-screen Show (4:3)</PresentationFormat>
  <Paragraphs>658</Paragraphs>
  <Slides>58</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0" baseType="lpstr">
      <vt:lpstr>Office Theme</vt:lpstr>
      <vt:lpstr>Picture</vt:lpstr>
      <vt:lpstr>Slicer QIICR The Relevant Parts of DICOM</vt:lpstr>
      <vt:lpstr>DICOM needs for Specific Aims</vt:lpstr>
      <vt:lpstr>DICOM needs for Specific Aims</vt:lpstr>
      <vt:lpstr>DICOM needs for Specific Aims</vt:lpstr>
      <vt:lpstr>DICOM needs – why?</vt:lpstr>
      <vt:lpstr>DICOM needs – what?</vt:lpstr>
      <vt:lpstr>DICOM versus NRRD etc.</vt:lpstr>
      <vt:lpstr>DICOM versus NRRD etc.</vt:lpstr>
      <vt:lpstr>DICOM for Imaging in General</vt:lpstr>
      <vt:lpstr>DICOM for Imaging in General</vt:lpstr>
      <vt:lpstr>Enhanced Multi-Frame</vt:lpstr>
      <vt:lpstr>Multi-frame Functional Groups </vt:lpstr>
      <vt:lpstr>Slicer &amp; DICOM Import/Export</vt:lpstr>
      <vt:lpstr>Slicer &amp; DICOM Import/Export</vt:lpstr>
      <vt:lpstr>DICOM for Longitudinal Imaging</vt:lpstr>
      <vt:lpstr>DICOM for Longitudinal Imaging</vt:lpstr>
      <vt:lpstr>DICOM for Derived Data</vt:lpstr>
      <vt:lpstr>DICOM for Parametric Maps</vt:lpstr>
      <vt:lpstr>DICOM for Parametric Maps</vt:lpstr>
      <vt:lpstr>DICOM for Label Maps</vt:lpstr>
      <vt:lpstr>DICOM for Label Maps</vt:lpstr>
      <vt:lpstr>Segmentation Possibilities</vt:lpstr>
      <vt:lpstr>Segmentation Possibilities</vt:lpstr>
      <vt:lpstr>Harvard SPL Brain Atlas</vt:lpstr>
      <vt:lpstr>Harvard SPL Brain Atlas</vt:lpstr>
      <vt:lpstr>DICOM for Quantitative Results</vt:lpstr>
      <vt:lpstr>DICOM Encoding of ROIs</vt:lpstr>
      <vt:lpstr>DICOM Encoding of ROIs</vt:lpstr>
      <vt:lpstr>DICOM Structured Reports</vt:lpstr>
      <vt:lpstr>SR – Questions &amp; Answers</vt:lpstr>
      <vt:lpstr>DICOM SR – details inside</vt:lpstr>
      <vt:lpstr>DICOM SR – as visualized</vt:lpstr>
      <vt:lpstr>DICOM RT Structure Sets</vt:lpstr>
      <vt:lpstr>DICOM Presentation States</vt:lpstr>
      <vt:lpstr>Show Your Work</vt:lpstr>
      <vt:lpstr>DICOM Registration &amp; Fiducials</vt:lpstr>
      <vt:lpstr>DICOM Real World Value Maps</vt:lpstr>
      <vt:lpstr>Real World Value Maps</vt:lpstr>
      <vt:lpstr>Putting it all together … </vt:lpstr>
      <vt:lpstr>Lessons from Commercial Example</vt:lpstr>
      <vt:lpstr>Toolkit support</vt:lpstr>
      <vt:lpstr>Gaps in DICOM Standard</vt:lpstr>
      <vt:lpstr>Selected Tools</vt:lpstr>
      <vt:lpstr>Archival Aspects – Legacy Images</vt:lpstr>
      <vt:lpstr>Archival Aspects – Other Objects</vt:lpstr>
      <vt:lpstr>Segmentation Object</vt:lpstr>
      <vt:lpstr>Segmentation Object</vt:lpstr>
      <vt:lpstr>Enhanced Multi-Frame</vt:lpstr>
      <vt:lpstr>Multi-frame Functional Groups </vt:lpstr>
      <vt:lpstr>Enhanced Multi-frame</vt:lpstr>
      <vt:lpstr>Enhanced Multi-frame</vt:lpstr>
      <vt:lpstr>Dimensions</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Clunie</dc:creator>
  <cp:lastModifiedBy>David Clunie</cp:lastModifiedBy>
  <cp:revision>213</cp:revision>
  <dcterms:created xsi:type="dcterms:W3CDTF">2013-10-20T14:24:14Z</dcterms:created>
  <dcterms:modified xsi:type="dcterms:W3CDTF">2013-10-22T12:05:47Z</dcterms:modified>
</cp:coreProperties>
</file>