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48"/>
  </p:notesMasterIdLst>
  <p:sldIdLst>
    <p:sldId id="256" r:id="rId3"/>
    <p:sldId id="257" r:id="rId4"/>
    <p:sldId id="334" r:id="rId5"/>
    <p:sldId id="259" r:id="rId6"/>
    <p:sldId id="260" r:id="rId7"/>
    <p:sldId id="261" r:id="rId8"/>
    <p:sldId id="295" r:id="rId9"/>
    <p:sldId id="296" r:id="rId10"/>
    <p:sldId id="314" r:id="rId11"/>
    <p:sldId id="300" r:id="rId12"/>
    <p:sldId id="301" r:id="rId13"/>
    <p:sldId id="297" r:id="rId14"/>
    <p:sldId id="315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6" r:id="rId26"/>
    <p:sldId id="312" r:id="rId27"/>
    <p:sldId id="313" r:id="rId28"/>
    <p:sldId id="321" r:id="rId29"/>
    <p:sldId id="318" r:id="rId30"/>
    <p:sldId id="319" r:id="rId31"/>
    <p:sldId id="320" r:id="rId32"/>
    <p:sldId id="322" r:id="rId33"/>
    <p:sldId id="323" r:id="rId34"/>
    <p:sldId id="317" r:id="rId35"/>
    <p:sldId id="324" r:id="rId36"/>
    <p:sldId id="325" r:id="rId37"/>
    <p:sldId id="326" r:id="rId38"/>
    <p:sldId id="327" r:id="rId39"/>
    <p:sldId id="330" r:id="rId40"/>
    <p:sldId id="328" r:id="rId41"/>
    <p:sldId id="331" r:id="rId42"/>
    <p:sldId id="329" r:id="rId43"/>
    <p:sldId id="332" r:id="rId44"/>
    <p:sldId id="333" r:id="rId45"/>
    <p:sldId id="262" r:id="rId46"/>
    <p:sldId id="263" r:id="rId47"/>
  </p:sldIdLst>
  <p:sldSz cx="9144000" cy="6858000" type="screen4x3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1554" y="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5607" y="8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3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95125" cy="1248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6" name="Rectangle 4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36947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ＭＳ Ｐゴシック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960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/>
          <p:cNvSpPr txBox="1">
            <a:spLocks noChangeArrowheads="1"/>
          </p:cNvSpPr>
          <p:nvPr/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C88E4-35E8-374F-9B72-0B340C384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36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4A6BD-E748-324D-A1D1-326F384565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29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0513" y="412750"/>
            <a:ext cx="1808162" cy="5522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4438" y="412750"/>
            <a:ext cx="5273675" cy="5522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78325-889D-E14A-9B31-B7730C02A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21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412750"/>
            <a:ext cx="7234237" cy="13731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76C3A-9DA9-0C40-89CF-A1CD01A8B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76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3087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9267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8589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5425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4963"/>
            <a:ext cx="4037013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6812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6187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8603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410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2A5A1-20D6-8142-9BF1-DC70E7012A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934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5069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14294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55623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1604963"/>
            <a:ext cx="2055813" cy="452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6625" cy="452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1874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3" y="1982788"/>
            <a:ext cx="7080250" cy="17510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5679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E06D5-B50D-E946-A77D-D205F081D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57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4438" y="1671638"/>
            <a:ext cx="3540125" cy="4264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6963" y="1671638"/>
            <a:ext cx="3541712" cy="4264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73EC5-5032-7D43-8A83-7A14DBA6C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55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F50D9-38D7-D149-8DDE-206994790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37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6F4C2-F360-7747-BC8E-1E085A6818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57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12007-D416-134C-90A8-A875FF859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90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A2645-481D-6845-9681-D872E3D38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67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27A36-27E1-C442-83AA-9617D17D2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6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14438" y="412750"/>
            <a:ext cx="7234237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4438" y="1671638"/>
            <a:ext cx="7234237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0238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pPr>
              <a:defRPr/>
            </a:pPr>
            <a:fld id="{59A15E86-28E6-084E-A229-49C335D54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1209675" y="6248400"/>
            <a:ext cx="34004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200" i="1">
                <a:solidFill>
                  <a:srgbClr val="000000"/>
                </a:solidFill>
                <a:latin typeface="Arial" charset="0"/>
                <a:cs typeface="DejaVu Sans" charset="0"/>
              </a:rPr>
              <a:t>National Alliance for Medical Image Computing </a:t>
            </a:r>
            <a:br>
              <a:rPr lang="en-US" sz="1200" i="1">
                <a:solidFill>
                  <a:srgbClr val="000000"/>
                </a:solidFill>
                <a:latin typeface="Arial" charset="0"/>
                <a:cs typeface="DejaVu Sans" charset="0"/>
              </a:rPr>
            </a:br>
            <a:r>
              <a:rPr lang="en-US" sz="1200" i="1">
                <a:solidFill>
                  <a:srgbClr val="000000"/>
                </a:solidFill>
                <a:latin typeface="Arial" charset="0"/>
                <a:cs typeface="DejaVu Sans" charset="0"/>
              </a:rPr>
              <a:t>http://www.na-mic.org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 b="1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 b="1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 b="1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 b="1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 b="1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5pPr>
      <a:lvl6pPr marL="25146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 b="1">
          <a:solidFill>
            <a:srgbClr val="000000"/>
          </a:solidFill>
          <a:latin typeface="Arial" charset="0"/>
          <a:ea typeface="DejaVu Sans" charset="0"/>
          <a:cs typeface="DejaVu Sans" charset="0"/>
        </a:defRPr>
      </a:lvl6pPr>
      <a:lvl7pPr marL="29718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 b="1">
          <a:solidFill>
            <a:srgbClr val="000000"/>
          </a:solidFill>
          <a:latin typeface="Arial" charset="0"/>
          <a:ea typeface="DejaVu Sans" charset="0"/>
          <a:cs typeface="DejaVu Sans" charset="0"/>
        </a:defRPr>
      </a:lvl7pPr>
      <a:lvl8pPr marL="3429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 b="1">
          <a:solidFill>
            <a:srgbClr val="000000"/>
          </a:solidFill>
          <a:latin typeface="Arial" charset="0"/>
          <a:ea typeface="DejaVu Sans" charset="0"/>
          <a:cs typeface="DejaVu Sans" charset="0"/>
        </a:defRPr>
      </a:lvl8pPr>
      <a:lvl9pPr marL="3886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 b="1">
          <a:solidFill>
            <a:srgbClr val="000000"/>
          </a:solidFill>
          <a:latin typeface="Arial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1982788"/>
            <a:ext cx="7080250" cy="175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1357313" y="381000"/>
            <a:ext cx="60674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200" i="1">
                <a:solidFill>
                  <a:srgbClr val="000000"/>
                </a:solidFill>
                <a:latin typeface="Arial" charset="0"/>
                <a:cs typeface="DejaVu Sans" charset="0"/>
              </a:rPr>
              <a:t>NA-MIC</a:t>
            </a:r>
          </a:p>
          <a:p>
            <a:pPr>
              <a:defRPr/>
            </a:pPr>
            <a:r>
              <a:rPr lang="en-US" sz="2200" i="1">
                <a:solidFill>
                  <a:srgbClr val="000000"/>
                </a:solidFill>
                <a:latin typeface="Arial" charset="0"/>
                <a:cs typeface="DejaVu Sans" charset="0"/>
              </a:rPr>
              <a:t>National Alliance for Medical Image Computing </a:t>
            </a:r>
            <a:br>
              <a:rPr lang="en-US" sz="2200" i="1">
                <a:solidFill>
                  <a:srgbClr val="000000"/>
                </a:solidFill>
                <a:latin typeface="Arial" charset="0"/>
                <a:cs typeface="DejaVu Sans" charset="0"/>
              </a:rPr>
            </a:br>
            <a:r>
              <a:rPr lang="en-US" sz="2200" i="1">
                <a:solidFill>
                  <a:srgbClr val="000000"/>
                </a:solidFill>
                <a:latin typeface="Arial" charset="0"/>
                <a:cs typeface="DejaVu Sans" charset="0"/>
              </a:rPr>
              <a:t>http://www.na-mic.org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4838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 b="1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 b="1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 b="1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 b="1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 b="1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5pPr>
      <a:lvl6pPr marL="25146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 b="1">
          <a:solidFill>
            <a:srgbClr val="000000"/>
          </a:solidFill>
          <a:latin typeface="Arial" charset="0"/>
          <a:ea typeface="DejaVu Sans" charset="0"/>
          <a:cs typeface="DejaVu Sans" charset="0"/>
        </a:defRPr>
      </a:lvl6pPr>
      <a:lvl7pPr marL="29718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 b="1">
          <a:solidFill>
            <a:srgbClr val="000000"/>
          </a:solidFill>
          <a:latin typeface="Arial" charset="0"/>
          <a:ea typeface="DejaVu Sans" charset="0"/>
          <a:cs typeface="DejaVu Sans" charset="0"/>
        </a:defRPr>
      </a:lvl7pPr>
      <a:lvl8pPr marL="3429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 b="1">
          <a:solidFill>
            <a:srgbClr val="000000"/>
          </a:solidFill>
          <a:latin typeface="Arial" charset="0"/>
          <a:ea typeface="DejaVu Sans" charset="0"/>
          <a:cs typeface="DejaVu Sans" charset="0"/>
        </a:defRPr>
      </a:lvl8pPr>
      <a:lvl9pPr marL="3886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 b="1">
          <a:solidFill>
            <a:srgbClr val="000000"/>
          </a:solidFill>
          <a:latin typeface="Arial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hyperlink" Target="http://www.na-mic.org/Wiki/images/1/1e/BasePiece.st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perk.cs.queensu.ca/sites/perkd7.cs.queensu.ca/files/Moult2013a.pdf" TargetMode="Externa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download.slicer.org/" TargetMode="External"/><Relationship Id="rId7" Type="http://schemas.openxmlformats.org/officeDocument/2006/relationships/hyperlink" Target="https://www.slicer.org/wiki/Documentation/Nightly/Modules/SegmentEditor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licer.org/wiki/Documentation/Nightly/Modules/Segmentations" TargetMode="External"/><Relationship Id="rId5" Type="http://schemas.openxmlformats.org/officeDocument/2006/relationships/hyperlink" Target="http://perk-software.cs.queensu.ca/plus/doc/nightly/modelcatalog/" TargetMode="External"/><Relationship Id="rId4" Type="http://schemas.openxmlformats.org/officeDocument/2006/relationships/hyperlink" Target="http://www.na-mic.org/Wiki/images/1/1e/BasePiece.stl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519113" y="1568450"/>
            <a:ext cx="793908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200" b="1" dirty="0">
                <a:solidFill>
                  <a:srgbClr val="000000"/>
                </a:solidFill>
                <a:latin typeface="Arial" charset="0"/>
              </a:rPr>
              <a:t>Segmentation for</a:t>
            </a:r>
            <a:br>
              <a:rPr lang="en-US" sz="4200" b="1" dirty="0">
                <a:solidFill>
                  <a:srgbClr val="000000"/>
                </a:solidFill>
                <a:latin typeface="Arial" charset="0"/>
              </a:rPr>
            </a:br>
            <a:r>
              <a:rPr lang="en-US" sz="4200" b="1" dirty="0">
                <a:solidFill>
                  <a:srgbClr val="000000"/>
                </a:solidFill>
                <a:latin typeface="Arial" charset="0"/>
              </a:rPr>
              <a:t>3D printing</a:t>
            </a:r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904875" y="3278188"/>
            <a:ext cx="7086600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700"/>
              </a:spcBef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Csaba Pinter</a:t>
            </a:r>
          </a:p>
          <a:p>
            <a:pPr algn="ctr" eaLnBrk="1" hangingPunct="1">
              <a:spcBef>
                <a:spcPts val="700"/>
              </a:spcBef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Queen’s University, Canada</a:t>
            </a:r>
          </a:p>
          <a:p>
            <a:pPr algn="ctr" eaLnBrk="1" hangingPunct="1">
              <a:spcBef>
                <a:spcPts val="700"/>
              </a:spcBef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csaba.pinter@queensu.ca</a:t>
            </a:r>
          </a:p>
          <a:p>
            <a:pPr algn="ctr" eaLnBrk="1" hangingPunct="1">
              <a:spcBef>
                <a:spcPts val="700"/>
              </a:spcBef>
            </a:pPr>
            <a:endParaRPr lang="en-US" sz="2800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spcBef>
                <a:spcPts val="600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NA-MIC Tutorial Contest: Winter 2017</a:t>
            </a:r>
          </a:p>
          <a:p>
            <a:pPr algn="ctr" eaLnBrk="1" hangingPunct="1">
              <a:spcBef>
                <a:spcPts val="700"/>
              </a:spcBef>
            </a:pPr>
            <a:endParaRPr lang="en-US" sz="2800" dirty="0">
              <a:solidFill>
                <a:srgbClr val="000000"/>
              </a:solidFill>
            </a:endParaRPr>
          </a:p>
          <a:p>
            <a:pPr algn="ctr" eaLnBrk="1" hangingPunct="1">
              <a:spcBef>
                <a:spcPts val="700"/>
              </a:spcBef>
            </a:pP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234237" cy="1373188"/>
          </a:xfrm>
        </p:spPr>
        <p:txBody>
          <a:bodyPr/>
          <a:lstStyle/>
          <a:p>
            <a:r>
              <a:rPr lang="en-US" dirty="0"/>
              <a:t>1/2: Sample CT loaded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6556"/>
          <a:stretch/>
        </p:blipFill>
        <p:spPr>
          <a:xfrm>
            <a:off x="1151686" y="1742552"/>
            <a:ext cx="6840628" cy="4261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657600"/>
            <a:ext cx="5565434" cy="1117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1151686" y="3657600"/>
            <a:ext cx="372314" cy="38100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>
            <a:off x="1151686" y="4419600"/>
            <a:ext cx="372314" cy="35581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032749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234237" cy="1373188"/>
          </a:xfrm>
        </p:spPr>
        <p:txBody>
          <a:bodyPr/>
          <a:lstStyle/>
          <a:p>
            <a:r>
              <a:rPr lang="en-US" dirty="0"/>
              <a:t>1/3: Change contrast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81200"/>
            <a:ext cx="2643682" cy="3690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282" y="5286378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082" y="1947384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2151743"/>
            <a:ext cx="5080955" cy="3487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093" y="3909558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ight Arrow 11"/>
          <p:cNvSpPr/>
          <p:nvPr/>
        </p:nvSpPr>
        <p:spPr bwMode="auto">
          <a:xfrm>
            <a:off x="3036341" y="3616904"/>
            <a:ext cx="609600" cy="609599"/>
          </a:xfrm>
          <a:prstGeom prst="rightArrow">
            <a:avLst/>
          </a:prstGeom>
          <a:solidFill>
            <a:srgbClr val="4F81BD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143637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828567" y="1848830"/>
            <a:ext cx="2743200" cy="830997"/>
          </a:xfrm>
          <a:prstGeom prst="rect">
            <a:avLst/>
          </a:prstGeom>
          <a:solidFill>
            <a:srgbClr val="4F81BD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Select </a:t>
            </a:r>
            <a:r>
              <a:rPr lang="en-US" sz="2400" dirty="0" err="1">
                <a:solidFill>
                  <a:schemeClr val="bg1"/>
                </a:solidFill>
              </a:rPr>
              <a:t>CTChest</a:t>
            </a:r>
            <a:r>
              <a:rPr lang="en-US" sz="2400" dirty="0">
                <a:solidFill>
                  <a:schemeClr val="bg1"/>
                </a:solidFill>
              </a:rPr>
              <a:t> as active volume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928813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234237" cy="1373188"/>
          </a:xfrm>
        </p:spPr>
        <p:txBody>
          <a:bodyPr/>
          <a:lstStyle/>
          <a:p>
            <a:r>
              <a:rPr lang="en-US" dirty="0"/>
              <a:t>Part 2: Segment vertebrae</a:t>
            </a: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609600" y="1752600"/>
            <a:ext cx="807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36550" indent="-336550"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indent="0" eaLnBrk="1" hangingPunct="1">
              <a:spcBef>
                <a:spcPts val="800"/>
              </a:spcBef>
              <a:buClrTx/>
              <a:buSzTx/>
            </a:pP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Overview:</a:t>
            </a:r>
            <a:endParaRPr lang="en-US" sz="3200" dirty="0">
              <a:solidFill>
                <a:srgbClr val="000000"/>
              </a:solidFill>
              <a:latin typeface="Arial" charset="0"/>
            </a:endParaRPr>
          </a:p>
          <a:p>
            <a:pPr marL="457200" indent="-457200" eaLnBrk="1" hangingPunct="1">
              <a:spcBef>
                <a:spcPts val="8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Add new segment</a:t>
            </a:r>
          </a:p>
          <a:p>
            <a:pPr marL="457200" indent="-457200" eaLnBrk="1" hangingPunct="1">
              <a:spcBef>
                <a:spcPts val="8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Threshold bone</a:t>
            </a:r>
          </a:p>
          <a:p>
            <a:pPr marL="457200" indent="-457200" eaLnBrk="1" hangingPunct="1">
              <a:spcBef>
                <a:spcPts val="8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Remove speckles with Islands</a:t>
            </a:r>
          </a:p>
          <a:p>
            <a:pPr marL="457200" indent="-457200" eaLnBrk="1" hangingPunct="1">
              <a:spcBef>
                <a:spcPts val="8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Cut out vertebrae with Scissors</a:t>
            </a:r>
          </a:p>
          <a:p>
            <a:pPr marL="457200" indent="-457200" eaLnBrk="1" hangingPunct="1">
              <a:spcBef>
                <a:spcPts val="8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599724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234237" cy="1373188"/>
          </a:xfrm>
        </p:spPr>
        <p:txBody>
          <a:bodyPr/>
          <a:lstStyle/>
          <a:p>
            <a:r>
              <a:rPr lang="en-US" dirty="0"/>
              <a:t>2/1: Switch to Segment Editor module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828800"/>
            <a:ext cx="4295775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290659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480422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50" y="2666999"/>
            <a:ext cx="5589050" cy="1674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234237" cy="1373188"/>
          </a:xfrm>
        </p:spPr>
        <p:txBody>
          <a:bodyPr/>
          <a:lstStyle/>
          <a:p>
            <a:r>
              <a:rPr lang="en-US" dirty="0"/>
              <a:t>2/2: Add new segment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127" y="3252310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424939" y="2209800"/>
            <a:ext cx="2276475" cy="2677656"/>
          </a:xfrm>
          <a:prstGeom prst="rect">
            <a:avLst/>
          </a:prstGeom>
          <a:solidFill>
            <a:srgbClr val="4F81BD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- Segmentation automatically created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- CT volume automatically selected as master</a:t>
            </a:r>
          </a:p>
        </p:txBody>
      </p:sp>
      <p:sp>
        <p:nvSpPr>
          <p:cNvPr id="14" name="Text Box 1"/>
          <p:cNvSpPr txBox="1">
            <a:spLocks noChangeArrowheads="1"/>
          </p:cNvSpPr>
          <p:nvPr/>
        </p:nvSpPr>
        <p:spPr bwMode="auto">
          <a:xfrm>
            <a:off x="609600" y="5410200"/>
            <a:ext cx="807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36550" indent="-336550"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indent="0" eaLnBrk="1" hangingPunct="1">
              <a:spcBef>
                <a:spcPts val="800"/>
              </a:spcBef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(Master is the segmented volume that defines the resolution of the segments) 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87120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234237" cy="1373188"/>
          </a:xfrm>
        </p:spPr>
        <p:txBody>
          <a:bodyPr/>
          <a:lstStyle/>
          <a:p>
            <a:r>
              <a:rPr lang="en-US" dirty="0"/>
              <a:t>2/3: Threshold to get bone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338945"/>
            <a:ext cx="6710795" cy="2528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Bent-Up Arrow 10"/>
          <p:cNvSpPr/>
          <p:nvPr/>
        </p:nvSpPr>
        <p:spPr bwMode="auto">
          <a:xfrm rot="5400000">
            <a:off x="569211" y="2707390"/>
            <a:ext cx="1591509" cy="1205930"/>
          </a:xfrm>
          <a:prstGeom prst="bentUpArrow">
            <a:avLst/>
          </a:prstGeom>
          <a:solidFill>
            <a:srgbClr val="4F81BD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US">
              <a:solidFill>
                <a:schemeClr val="bg1"/>
              </a:solidFill>
              <a:latin typeface="Times New Roman" pitchFamily="16" charset="0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462999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424792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444925" y="5097296"/>
            <a:ext cx="1264596" cy="461665"/>
          </a:xfrm>
          <a:prstGeom prst="rect">
            <a:avLst/>
          </a:prstGeom>
          <a:solidFill>
            <a:srgbClr val="4F81BD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Set 100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51" y="1828800"/>
            <a:ext cx="4276725" cy="790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312" y="2357017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630398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234237" cy="1373188"/>
          </a:xfrm>
        </p:spPr>
        <p:txBody>
          <a:bodyPr/>
          <a:lstStyle/>
          <a:p>
            <a:r>
              <a:rPr lang="en-US" dirty="0"/>
              <a:t>2/4: Remove speckle with the Islands effect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832986"/>
            <a:ext cx="5234814" cy="1424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19110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Bent-Up Arrow 10"/>
          <p:cNvSpPr/>
          <p:nvPr/>
        </p:nvSpPr>
        <p:spPr bwMode="auto">
          <a:xfrm rot="5400000">
            <a:off x="1483611" y="3088390"/>
            <a:ext cx="1591509" cy="1205930"/>
          </a:xfrm>
          <a:prstGeom prst="bentUpArrow">
            <a:avLst/>
          </a:prstGeom>
          <a:solidFill>
            <a:srgbClr val="4F81BD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US">
              <a:solidFill>
                <a:schemeClr val="bg1"/>
              </a:solidFill>
              <a:latin typeface="Times New Roman" pitchFamily="1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7800" y="2232451"/>
            <a:ext cx="1989229" cy="830997"/>
          </a:xfrm>
          <a:prstGeom prst="rect">
            <a:avLst/>
          </a:prstGeom>
          <a:solidFill>
            <a:srgbClr val="4F81BD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Select Islands effect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" y="2186646"/>
            <a:ext cx="4276725" cy="819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423" y="2687715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954591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583" y="1857373"/>
            <a:ext cx="4364833" cy="4086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234237" cy="1373188"/>
          </a:xfrm>
        </p:spPr>
        <p:txBody>
          <a:bodyPr/>
          <a:lstStyle/>
          <a:p>
            <a:r>
              <a:rPr lang="en-US" dirty="0"/>
              <a:t>2/5: Remove speckle with the Islands effect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038600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38445" y="5712767"/>
            <a:ext cx="2267107" cy="461665"/>
          </a:xfrm>
          <a:prstGeom prst="rect">
            <a:avLst/>
          </a:prstGeom>
          <a:solidFill>
            <a:srgbClr val="4F81BD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Click on spine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9743" y="1848680"/>
            <a:ext cx="4371768" cy="10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45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098302"/>
            <a:ext cx="5453080" cy="8015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234237" cy="1373188"/>
          </a:xfrm>
        </p:spPr>
        <p:txBody>
          <a:bodyPr/>
          <a:lstStyle/>
          <a:p>
            <a:r>
              <a:rPr lang="en-US" dirty="0"/>
              <a:t>2/6: Cut out vertebrae with the Scissors effect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28800"/>
            <a:ext cx="4286250" cy="790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688" y="2369863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3135048"/>
            <a:ext cx="5460236" cy="1467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10000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809" y="5088574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248400" y="2286000"/>
            <a:ext cx="2555190" cy="2677656"/>
          </a:xfrm>
          <a:prstGeom prst="rect">
            <a:avLst/>
          </a:prstGeom>
          <a:solidFill>
            <a:srgbClr val="4F81BD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1. Select Scissors effect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2. Choose ‘Erase outside’ as operation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3. Choose ‘Free-form’ shape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269130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28800"/>
            <a:ext cx="5371726" cy="4105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234237" cy="1373188"/>
          </a:xfrm>
        </p:spPr>
        <p:txBody>
          <a:bodyPr/>
          <a:lstStyle/>
          <a:p>
            <a:r>
              <a:rPr lang="en-US" dirty="0"/>
              <a:t>2/7: Cut out vertebrae with the Scissors effect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724400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248400" y="2286000"/>
            <a:ext cx="2555190" cy="2308324"/>
          </a:xfrm>
          <a:prstGeom prst="rect">
            <a:avLst/>
          </a:prstGeom>
          <a:solidFill>
            <a:srgbClr val="4F81BD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hu-HU" sz="2400" dirty="0">
                <a:solidFill>
                  <a:schemeClr val="bg1"/>
                </a:solidFill>
              </a:rPr>
              <a:t>Trace around the desired vertebrae with the scissor on the coronal view</a:t>
            </a:r>
            <a:r>
              <a:rPr lang="en-US" sz="2400" dirty="0">
                <a:solidFill>
                  <a:schemeClr val="bg1"/>
                </a:solidFill>
              </a:rPr>
              <a:t> (green slice)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79" y="1702460"/>
            <a:ext cx="5396165" cy="12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02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16025" y="149225"/>
            <a:ext cx="7315200" cy="1235075"/>
          </a:xfrm>
        </p:spPr>
        <p:txBody>
          <a:bodyPr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latin typeface="Arial" charset="0"/>
              </a:rPr>
              <a:t>Learning Objective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457200" y="1676400"/>
            <a:ext cx="3352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This tutorial demonstrates segmentation in Slicer’s new Segment Editor module for the purpose of 3D printing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645" y="1778520"/>
            <a:ext cx="5269955" cy="4098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057400"/>
            <a:ext cx="3903423" cy="39410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234237" cy="1373188"/>
          </a:xfrm>
        </p:spPr>
        <p:txBody>
          <a:bodyPr/>
          <a:lstStyle/>
          <a:p>
            <a:r>
              <a:rPr lang="en-US" dirty="0"/>
              <a:t>2/</a:t>
            </a:r>
            <a:r>
              <a:rPr lang="hu-HU" dirty="0"/>
              <a:t>8</a:t>
            </a:r>
            <a:r>
              <a:rPr lang="en-US" dirty="0"/>
              <a:t>: </a:t>
            </a:r>
            <a:r>
              <a:rPr lang="hu-HU" dirty="0"/>
              <a:t>Show segment as surface in 3D view</a:t>
            </a:r>
            <a:endParaRPr lang="en-US" dirty="0"/>
          </a:p>
        </p:txBody>
      </p:sp>
      <p:sp>
        <p:nvSpPr>
          <p:cNvPr id="15" name="Bent-Up Arrow 14"/>
          <p:cNvSpPr/>
          <p:nvPr/>
        </p:nvSpPr>
        <p:spPr bwMode="auto">
          <a:xfrm rot="5400000">
            <a:off x="3249480" y="2868480"/>
            <a:ext cx="1591509" cy="1205930"/>
          </a:xfrm>
          <a:prstGeom prst="bentUpArrow">
            <a:avLst/>
          </a:prstGeom>
          <a:solidFill>
            <a:srgbClr val="4F81BD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US">
              <a:solidFill>
                <a:schemeClr val="bg1"/>
              </a:solidFill>
              <a:latin typeface="Times New Roman" pitchFamily="1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828800"/>
            <a:ext cx="5553268" cy="901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413545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423238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234237" cy="1373188"/>
          </a:xfrm>
        </p:spPr>
        <p:txBody>
          <a:bodyPr/>
          <a:lstStyle/>
          <a:p>
            <a:r>
              <a:rPr lang="en-US" dirty="0"/>
              <a:t>2/</a:t>
            </a:r>
            <a:r>
              <a:rPr lang="hu-HU" dirty="0"/>
              <a:t>9</a:t>
            </a:r>
            <a:r>
              <a:rPr lang="en-US" dirty="0"/>
              <a:t>: </a:t>
            </a:r>
            <a:r>
              <a:rPr lang="hu-HU" dirty="0"/>
              <a:t>Remove remaining parts with Scissors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0"/>
            <a:ext cx="5337511" cy="4091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207810" y="2286000"/>
            <a:ext cx="2555190" cy="2677656"/>
          </a:xfrm>
          <a:prstGeom prst="rect">
            <a:avLst/>
          </a:prstGeom>
          <a:solidFill>
            <a:srgbClr val="4F81BD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hu-HU" sz="2400" dirty="0">
                <a:solidFill>
                  <a:schemeClr val="bg1"/>
                </a:solidFill>
              </a:rPr>
              <a:t>Select the vertebrae in the 3D view to erase the remaining parts (</a:t>
            </a:r>
            <a:r>
              <a:rPr lang="en-US" dirty="0">
                <a:solidFill>
                  <a:schemeClr val="bg1"/>
                </a:solidFill>
              </a:rPr>
              <a:t>ribs on the anterior side in this case)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915027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234237" cy="1373188"/>
          </a:xfrm>
        </p:spPr>
        <p:txBody>
          <a:bodyPr/>
          <a:lstStyle/>
          <a:p>
            <a:r>
              <a:rPr lang="en-US" dirty="0"/>
              <a:t>2/10: Vertebrae are segmented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183" y="1704850"/>
            <a:ext cx="5525632" cy="4366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777568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234237" cy="1373188"/>
          </a:xfrm>
        </p:spPr>
        <p:txBody>
          <a:bodyPr/>
          <a:lstStyle/>
          <a:p>
            <a:r>
              <a:rPr lang="en-US" dirty="0"/>
              <a:t>Part 3: Add phantom base</a:t>
            </a:r>
          </a:p>
        </p:txBody>
      </p:sp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609600" y="1752600"/>
            <a:ext cx="807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36550" indent="-336550"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indent="0" eaLnBrk="1" hangingPunct="1">
              <a:spcBef>
                <a:spcPts val="800"/>
              </a:spcBef>
              <a:buClrTx/>
              <a:buSzTx/>
            </a:pP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Overview:</a:t>
            </a:r>
            <a:endParaRPr lang="en-US" sz="3200" dirty="0">
              <a:solidFill>
                <a:srgbClr val="000000"/>
              </a:solidFill>
              <a:latin typeface="Arial" charset="0"/>
            </a:endParaRPr>
          </a:p>
          <a:p>
            <a:pPr marL="457200" indent="-457200" eaLnBrk="1" hangingPunct="1">
              <a:spcBef>
                <a:spcPts val="8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Load phantom base STL file</a:t>
            </a:r>
          </a:p>
          <a:p>
            <a:pPr marL="457200" indent="-457200" eaLnBrk="1" hangingPunct="1">
              <a:spcBef>
                <a:spcPts val="8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Transform model to desired position and orientation</a:t>
            </a:r>
          </a:p>
          <a:p>
            <a:pPr marL="457200" indent="-457200" eaLnBrk="1" hangingPunct="1">
              <a:spcBef>
                <a:spcPts val="8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Import model to segmentation node</a:t>
            </a:r>
          </a:p>
          <a:p>
            <a:pPr marL="457200" indent="-457200" eaLnBrk="1" hangingPunct="1">
              <a:spcBef>
                <a:spcPts val="8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Cut hole through middle of the spine</a:t>
            </a:r>
          </a:p>
          <a:p>
            <a:pPr marL="457200" indent="-457200" eaLnBrk="1" hangingPunct="1">
              <a:spcBef>
                <a:spcPts val="8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4179104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234237" cy="1373188"/>
          </a:xfrm>
        </p:spPr>
        <p:txBody>
          <a:bodyPr/>
          <a:lstStyle/>
          <a:p>
            <a:r>
              <a:rPr lang="en-US" dirty="0"/>
              <a:t>3/1: Load phantom base as model node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220" y="3217170"/>
            <a:ext cx="2251120" cy="1814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3147023"/>
            <a:ext cx="2901095" cy="185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Bent-Up Arrow 8"/>
          <p:cNvSpPr/>
          <p:nvPr/>
        </p:nvSpPr>
        <p:spPr bwMode="auto">
          <a:xfrm rot="5400000">
            <a:off x="782780" y="2614943"/>
            <a:ext cx="1315296" cy="1204455"/>
          </a:xfrm>
          <a:prstGeom prst="bentUpArrow">
            <a:avLst/>
          </a:prstGeom>
          <a:solidFill>
            <a:srgbClr val="4F81BD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US">
              <a:solidFill>
                <a:schemeClr val="bg1"/>
              </a:solidFill>
              <a:latin typeface="Times New Roman" pitchFamily="1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759803"/>
            <a:ext cx="7467600" cy="830997"/>
          </a:xfrm>
          <a:prstGeom prst="rect">
            <a:avLst/>
          </a:prstGeom>
          <a:solidFill>
            <a:srgbClr val="4F81BD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Download phantom base STL file </a:t>
            </a:r>
            <a:r>
              <a:rPr lang="en-US" dirty="0">
                <a:solidFill>
                  <a:schemeClr val="bg1"/>
                </a:solidFill>
              </a:rPr>
              <a:t>from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  <a:hlinkClick r:id="rId4"/>
              </a:rPr>
              <a:t>http://www.na-mic.org/Wiki/images/1/1e/BasePiece.stl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21074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ight Arrow 10"/>
          <p:cNvSpPr/>
          <p:nvPr/>
        </p:nvSpPr>
        <p:spPr bwMode="auto">
          <a:xfrm>
            <a:off x="4559433" y="3276600"/>
            <a:ext cx="892516" cy="609599"/>
          </a:xfrm>
          <a:prstGeom prst="rightArrow">
            <a:avLst/>
          </a:prstGeom>
          <a:solidFill>
            <a:srgbClr val="4F81BD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4724400"/>
            <a:ext cx="3886200" cy="830997"/>
          </a:xfrm>
          <a:prstGeom prst="rect">
            <a:avLst/>
          </a:prstGeom>
          <a:solidFill>
            <a:srgbClr val="4F81BD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chemeClr val="bg1"/>
                </a:solidFill>
              </a:rPr>
              <a:t>Drag&amp;drop</a:t>
            </a:r>
            <a:r>
              <a:rPr lang="en-US" sz="2400" dirty="0">
                <a:solidFill>
                  <a:schemeClr val="bg1"/>
                </a:solidFill>
              </a:rPr>
              <a:t> ‘</a:t>
            </a:r>
            <a:r>
              <a:rPr lang="en-US" sz="2400" dirty="0" err="1">
                <a:solidFill>
                  <a:schemeClr val="bg1"/>
                </a:solidFill>
              </a:rPr>
              <a:t>BasePiece.stl</a:t>
            </a:r>
            <a:r>
              <a:rPr lang="en-US" sz="2400" dirty="0">
                <a:solidFill>
                  <a:schemeClr val="bg1"/>
                </a:solidFill>
              </a:rPr>
              <a:t>’ onto the Slicer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626944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286000"/>
            <a:ext cx="4853255" cy="3018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234237" cy="1373188"/>
          </a:xfrm>
        </p:spPr>
        <p:txBody>
          <a:bodyPr/>
          <a:lstStyle/>
          <a:p>
            <a:r>
              <a:rPr lang="en-US" dirty="0"/>
              <a:t>3/2: Load phantom base as model node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953000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109878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234237" cy="1373188"/>
          </a:xfrm>
        </p:spPr>
        <p:txBody>
          <a:bodyPr/>
          <a:lstStyle/>
          <a:p>
            <a:r>
              <a:rPr lang="en-US" dirty="0"/>
              <a:t>3/2: Load phantom base as model node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54" y="1719614"/>
            <a:ext cx="5225091" cy="407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835003" y="5696172"/>
            <a:ext cx="3473991" cy="426434"/>
          </a:xfrm>
          <a:prstGeom prst="rect">
            <a:avLst/>
          </a:prstGeom>
          <a:solidFill>
            <a:srgbClr val="4F81BD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Phantom base is loaded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958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819400"/>
            <a:ext cx="6187314" cy="276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234237" cy="1373188"/>
          </a:xfrm>
        </p:spPr>
        <p:txBody>
          <a:bodyPr/>
          <a:lstStyle/>
          <a:p>
            <a:r>
              <a:rPr lang="en-US" dirty="0"/>
              <a:t>3/1: Make base semi-transparent in Models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181600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945498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29200" y="1871008"/>
            <a:ext cx="3741054" cy="1938992"/>
          </a:xfrm>
          <a:prstGeom prst="rect">
            <a:avLst/>
          </a:prstGeom>
          <a:solidFill>
            <a:srgbClr val="4F81BD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When both the segmentation and the model are opaque, it is hard to see when they are in a good relative position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84813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6093" y="1832116"/>
            <a:ext cx="4019707" cy="830997"/>
          </a:xfrm>
          <a:prstGeom prst="rect">
            <a:avLst/>
          </a:prstGeom>
          <a:solidFill>
            <a:srgbClr val="4F81BD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1. Switch to Models module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2. Decrease opacity to 0.8</a:t>
            </a:r>
          </a:p>
        </p:txBody>
      </p:sp>
    </p:spTree>
    <p:extLst>
      <p:ext uri="{BB962C8B-B14F-4D97-AF65-F5344CB8AC3E}">
        <p14:creationId xmlns:p14="http://schemas.microsoft.com/office/powerpoint/2010/main" val="3893395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234237" cy="1373188"/>
          </a:xfrm>
        </p:spPr>
        <p:txBody>
          <a:bodyPr/>
          <a:lstStyle/>
          <a:p>
            <a:r>
              <a:rPr lang="en-US" dirty="0"/>
              <a:t>3/2: Create transform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05000"/>
            <a:ext cx="4636792" cy="3690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657600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16" y="1905000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61763" y="2404408"/>
            <a:ext cx="3741054" cy="1938992"/>
          </a:xfrm>
          <a:prstGeom prst="rect">
            <a:avLst/>
          </a:prstGeom>
          <a:solidFill>
            <a:srgbClr val="4F81BD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1. Switch to Transforms module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2. Create linear transform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3. Name it ‘</a:t>
            </a:r>
            <a:r>
              <a:rPr lang="en-US" sz="2400" dirty="0" err="1">
                <a:solidFill>
                  <a:schemeClr val="bg1"/>
                </a:solidFill>
              </a:rPr>
              <a:t>SpineToBaseTransform</a:t>
            </a:r>
            <a:r>
              <a:rPr lang="en-US" sz="2400" dirty="0">
                <a:solidFill>
                  <a:schemeClr val="bg1"/>
                </a:solidFill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33249708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283" y="1905000"/>
            <a:ext cx="6745432" cy="2346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234237" cy="1373188"/>
          </a:xfrm>
        </p:spPr>
        <p:txBody>
          <a:bodyPr/>
          <a:lstStyle/>
          <a:p>
            <a:r>
              <a:rPr lang="en-US" dirty="0"/>
              <a:t>3/3: Apply transform to base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985" y="2971800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505" y="3328510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94995" y="4731603"/>
            <a:ext cx="6025005" cy="830997"/>
          </a:xfrm>
          <a:prstGeom prst="rect">
            <a:avLst/>
          </a:prstGeom>
          <a:solidFill>
            <a:srgbClr val="4F81BD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1. Select base piece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2. Move it under the </a:t>
            </a:r>
            <a:r>
              <a:rPr lang="en-US" sz="2400" dirty="0" err="1">
                <a:solidFill>
                  <a:schemeClr val="bg1"/>
                </a:solidFill>
              </a:rPr>
              <a:t>tansform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585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nt-Up Arrow 9"/>
          <p:cNvSpPr/>
          <p:nvPr/>
        </p:nvSpPr>
        <p:spPr bwMode="auto">
          <a:xfrm rot="5400000">
            <a:off x="4694181" y="3937702"/>
            <a:ext cx="1315296" cy="1324900"/>
          </a:xfrm>
          <a:prstGeom prst="bentUpArrow">
            <a:avLst/>
          </a:prstGeom>
          <a:solidFill>
            <a:srgbClr val="4F81BD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US">
              <a:solidFill>
                <a:schemeClr val="bg1"/>
              </a:solidFill>
              <a:latin typeface="Times New Roman" pitchFamily="16" charset="0"/>
            </a:endParaRPr>
          </a:p>
        </p:txBody>
      </p:sp>
      <p:sp>
        <p:nvSpPr>
          <p:cNvPr id="184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16025" y="149225"/>
            <a:ext cx="7315200" cy="1235075"/>
          </a:xfrm>
        </p:spPr>
        <p:txBody>
          <a:bodyPr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>
                <a:latin typeface="Arial" charset="0"/>
              </a:rPr>
              <a:t>Clinical utility of the created spine phantom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438912" y="1524000"/>
            <a:ext cx="382828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457200" indent="-457200" eaLnBrk="1" hangingPunct="1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Training phantom for needle insertion</a:t>
            </a:r>
          </a:p>
          <a:p>
            <a:pPr marL="457200" indent="-457200" eaLnBrk="1" hangingPunct="1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Electromagnetic marker holder</a:t>
            </a:r>
          </a:p>
          <a:p>
            <a:pPr marL="457200" indent="-457200" eaLnBrk="1" hangingPunct="1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Filled with gel </a:t>
            </a:r>
            <a:r>
              <a:rPr lang="en-US" sz="2800">
                <a:solidFill>
                  <a:srgbClr val="000000"/>
                </a:solidFill>
                <a:latin typeface="Arial" charset="0"/>
              </a:rPr>
              <a:t>(~soft-tissue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marL="457200" indent="-457200" eaLnBrk="1" hangingPunct="1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Covered with sheet (~skin)</a:t>
            </a:r>
          </a:p>
          <a:p>
            <a:pPr marL="457200" indent="-457200" eaLnBrk="1" hangingPunct="1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Tube with water in the center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752600"/>
            <a:ext cx="2490446" cy="2336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279" y="3593350"/>
            <a:ext cx="2672521" cy="242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917734" y="2303643"/>
            <a:ext cx="1794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Moult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 et al. 2013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7711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852481"/>
            <a:ext cx="5041920" cy="3786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234237" cy="1373188"/>
          </a:xfrm>
        </p:spPr>
        <p:txBody>
          <a:bodyPr/>
          <a:lstStyle/>
          <a:p>
            <a:r>
              <a:rPr lang="en-US" dirty="0"/>
              <a:t>3/5: Move base into place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248" y="4486072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833" y="5257800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57288" y="1892845"/>
            <a:ext cx="2632614" cy="3416320"/>
          </a:xfrm>
          <a:prstGeom prst="rect">
            <a:avLst/>
          </a:prstGeom>
          <a:solidFill>
            <a:srgbClr val="4F81BD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1. Decrease minimum value to -400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. Move sliders until the base is in the correct position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(values in picture are the final ones)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073132" y="5299952"/>
            <a:ext cx="1134880" cy="299154"/>
          </a:xfrm>
          <a:prstGeom prst="rect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506981" y="4498986"/>
            <a:ext cx="1112519" cy="825286"/>
          </a:xfrm>
          <a:prstGeom prst="rect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490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234237" cy="1373188"/>
          </a:xfrm>
        </p:spPr>
        <p:txBody>
          <a:bodyPr/>
          <a:lstStyle/>
          <a:p>
            <a:r>
              <a:rPr lang="en-US" dirty="0"/>
              <a:t>3/6: Base is in the correct position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205133"/>
            <a:ext cx="4428095" cy="3270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492" y="2060534"/>
            <a:ext cx="3330921" cy="3415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571291" y="1772930"/>
            <a:ext cx="2810709" cy="817870"/>
          </a:xfrm>
          <a:prstGeom prst="rect">
            <a:avLst/>
          </a:prstGeom>
          <a:solidFill>
            <a:srgbClr val="4F81BD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But we need to remove some slack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6542809" y="4689764"/>
            <a:ext cx="1316182" cy="831273"/>
          </a:xfrm>
          <a:prstGeom prst="ellipse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79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ent-Up Arrow 14"/>
          <p:cNvSpPr/>
          <p:nvPr/>
        </p:nvSpPr>
        <p:spPr bwMode="auto">
          <a:xfrm rot="5400000">
            <a:off x="2382980" y="3071401"/>
            <a:ext cx="1315296" cy="1204455"/>
          </a:xfrm>
          <a:prstGeom prst="bentUpArrow">
            <a:avLst/>
          </a:prstGeom>
          <a:solidFill>
            <a:srgbClr val="4F81BD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US">
              <a:solidFill>
                <a:schemeClr val="bg1"/>
              </a:solidFill>
              <a:latin typeface="Times New Roman" pitchFamily="1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234237" cy="1373188"/>
          </a:xfrm>
        </p:spPr>
        <p:txBody>
          <a:bodyPr/>
          <a:lstStyle/>
          <a:p>
            <a:r>
              <a:rPr lang="en-US" dirty="0"/>
              <a:t>3/7: Use Scissors effect to remove slack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905000"/>
            <a:ext cx="4601306" cy="1206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609" y="2242224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2642753"/>
            <a:ext cx="4785633" cy="3377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181600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82924" y="4800600"/>
            <a:ext cx="2312676" cy="1200329"/>
          </a:xfrm>
          <a:prstGeom prst="rect">
            <a:avLst/>
          </a:prstGeom>
          <a:solidFill>
            <a:srgbClr val="4F81BD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1. Back to Segment Editor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2. Erase slack</a:t>
            </a:r>
          </a:p>
        </p:txBody>
      </p:sp>
    </p:spTree>
    <p:extLst>
      <p:ext uri="{BB962C8B-B14F-4D97-AF65-F5344CB8AC3E}">
        <p14:creationId xmlns:p14="http://schemas.microsoft.com/office/powerpoint/2010/main" val="29857794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548562" cy="1373188"/>
          </a:xfrm>
        </p:spPr>
        <p:txBody>
          <a:bodyPr/>
          <a:lstStyle/>
          <a:p>
            <a:r>
              <a:rPr lang="en-US" dirty="0"/>
              <a:t>Part 4: Merge and finalize phantom</a:t>
            </a:r>
          </a:p>
        </p:txBody>
      </p:sp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609600" y="1752600"/>
            <a:ext cx="807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36550" indent="-336550"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indent="0" eaLnBrk="1" hangingPunct="1">
              <a:spcBef>
                <a:spcPts val="800"/>
              </a:spcBef>
              <a:buClrTx/>
              <a:buSzTx/>
            </a:pP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Overview:</a:t>
            </a:r>
            <a:endParaRPr lang="en-US" sz="3200" dirty="0">
              <a:solidFill>
                <a:srgbClr val="000000"/>
              </a:solidFill>
              <a:latin typeface="Arial" charset="0"/>
            </a:endParaRPr>
          </a:p>
          <a:p>
            <a:pPr marL="457200" indent="-457200" eaLnBrk="1" hangingPunct="1">
              <a:spcBef>
                <a:spcPts val="8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Create segmentation from base piece</a:t>
            </a:r>
          </a:p>
          <a:p>
            <a:pPr marL="457200" indent="-457200" eaLnBrk="1" hangingPunct="1">
              <a:spcBef>
                <a:spcPts val="8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Copy base piece segment into vertebrae segmentation</a:t>
            </a:r>
          </a:p>
          <a:p>
            <a:pPr marL="457200" indent="-457200" eaLnBrk="1" hangingPunct="1">
              <a:spcBef>
                <a:spcPts val="8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Merge two segments</a:t>
            </a:r>
          </a:p>
          <a:p>
            <a:pPr marL="457200" indent="-457200" eaLnBrk="1" hangingPunct="1">
              <a:spcBef>
                <a:spcPts val="8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Cut hole through phantom</a:t>
            </a:r>
          </a:p>
          <a:p>
            <a:pPr marL="457200" indent="-457200" eaLnBrk="1" hangingPunct="1">
              <a:spcBef>
                <a:spcPts val="8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8048076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ent-Up Arrow 17"/>
          <p:cNvSpPr/>
          <p:nvPr/>
        </p:nvSpPr>
        <p:spPr bwMode="auto">
          <a:xfrm rot="5400000">
            <a:off x="1627841" y="4322621"/>
            <a:ext cx="1315296" cy="1204455"/>
          </a:xfrm>
          <a:prstGeom prst="bentUpArrow">
            <a:avLst/>
          </a:prstGeom>
          <a:solidFill>
            <a:srgbClr val="4F81BD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US">
              <a:solidFill>
                <a:schemeClr val="bg1"/>
              </a:solidFill>
              <a:latin typeface="Times New Roman" pitchFamily="1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82" y="1891169"/>
            <a:ext cx="1922140" cy="2785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234237" cy="1373188"/>
          </a:xfrm>
        </p:spPr>
        <p:txBody>
          <a:bodyPr/>
          <a:lstStyle/>
          <a:p>
            <a:r>
              <a:rPr lang="en-US" dirty="0"/>
              <a:t>4/1: Import base into segmentation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60" y="4166680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127" y="1828800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819" y="3639133"/>
            <a:ext cx="5567581" cy="2075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87" y="3755012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7" y="4618703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87" y="5355212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1740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828800"/>
            <a:ext cx="4800600" cy="400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234237" cy="1373188"/>
          </a:xfrm>
        </p:spPr>
        <p:txBody>
          <a:bodyPr/>
          <a:lstStyle/>
          <a:p>
            <a:r>
              <a:rPr lang="en-US" dirty="0"/>
              <a:t>4/2: Import base into segmentation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233" y="5385910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830652" y="2057400"/>
            <a:ext cx="2632614" cy="3046988"/>
          </a:xfrm>
          <a:prstGeom prst="rect">
            <a:avLst/>
          </a:prstGeom>
          <a:solidFill>
            <a:srgbClr val="4F81BD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Base piece is a surface, and the vertebrae were created as labelmaps. Convert to surface to allow import</a:t>
            </a:r>
          </a:p>
        </p:txBody>
      </p:sp>
    </p:spTree>
    <p:extLst>
      <p:ext uri="{BB962C8B-B14F-4D97-AF65-F5344CB8AC3E}">
        <p14:creationId xmlns:p14="http://schemas.microsoft.com/office/powerpoint/2010/main" val="13854684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ent-Up Arrow 18"/>
          <p:cNvSpPr/>
          <p:nvPr/>
        </p:nvSpPr>
        <p:spPr bwMode="auto">
          <a:xfrm rot="5400000">
            <a:off x="2230580" y="3027221"/>
            <a:ext cx="1315296" cy="1204455"/>
          </a:xfrm>
          <a:prstGeom prst="bentUpArrow">
            <a:avLst/>
          </a:prstGeom>
          <a:solidFill>
            <a:srgbClr val="4F81BD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US">
              <a:solidFill>
                <a:schemeClr val="bg1"/>
              </a:solidFill>
              <a:latin typeface="Times New Roman" pitchFamily="1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0" y="3352696"/>
            <a:ext cx="4905375" cy="150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1600200"/>
            <a:ext cx="3819525" cy="159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600200" y="4800600"/>
            <a:ext cx="5844106" cy="1297240"/>
          </a:xfrm>
          <a:prstGeom prst="rect">
            <a:avLst/>
          </a:prstGeom>
          <a:solidFill>
            <a:srgbClr val="4F81BD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1. Make binary labelmap master again to allow editing in Segment Editor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2. Click yes in popup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234237" cy="1373188"/>
          </a:xfrm>
        </p:spPr>
        <p:txBody>
          <a:bodyPr/>
          <a:lstStyle/>
          <a:p>
            <a:r>
              <a:rPr lang="en-US" dirty="0"/>
              <a:t>4/3: Convert back to labelmap to allow editing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2078593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489" y="3850658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3998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986181"/>
            <a:ext cx="5546112" cy="3957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234237" cy="1373188"/>
          </a:xfrm>
        </p:spPr>
        <p:txBody>
          <a:bodyPr/>
          <a:lstStyle/>
          <a:p>
            <a:r>
              <a:rPr lang="en-US" dirty="0"/>
              <a:t>4/4: Merge the two in Segment Editor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24200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038600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876800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067" y="5526165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583" y="4857989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01120" y="346791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+mn-lt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69276" y="436960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+mn-lt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78740" y="522861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+mn-lt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83540" y="586442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+mn-lt"/>
              </a:rPr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91267" y="520057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+mn-lt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1662" y="2743200"/>
            <a:ext cx="1407695" cy="1200331"/>
          </a:xfrm>
          <a:prstGeom prst="rect">
            <a:avLst/>
          </a:prstGeom>
          <a:solidFill>
            <a:srgbClr val="4F81BD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Back to Segment Editor</a:t>
            </a:r>
          </a:p>
        </p:txBody>
      </p:sp>
    </p:spTree>
    <p:extLst>
      <p:ext uri="{BB962C8B-B14F-4D97-AF65-F5344CB8AC3E}">
        <p14:creationId xmlns:p14="http://schemas.microsoft.com/office/powerpoint/2010/main" val="26398000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2643187"/>
            <a:ext cx="7448550" cy="157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234237" cy="1373188"/>
          </a:xfrm>
        </p:spPr>
        <p:txBody>
          <a:bodyPr/>
          <a:lstStyle/>
          <a:p>
            <a:r>
              <a:rPr lang="en-US" dirty="0"/>
              <a:t>4/5: Remove base piece segment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733800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33472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864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515" y="2311316"/>
            <a:ext cx="5396166" cy="127084"/>
          </a:xfrm>
          <a:prstGeom prst="rect">
            <a:avLst/>
          </a:prstGeom>
        </p:spPr>
      </p:pic>
      <p:sp>
        <p:nvSpPr>
          <p:cNvPr id="23" name="Bent-Up Arrow 22"/>
          <p:cNvSpPr/>
          <p:nvPr/>
        </p:nvSpPr>
        <p:spPr bwMode="auto">
          <a:xfrm rot="5400000">
            <a:off x="1835140" y="3417059"/>
            <a:ext cx="1315296" cy="1204455"/>
          </a:xfrm>
          <a:prstGeom prst="bentUpArrow">
            <a:avLst/>
          </a:prstGeom>
          <a:solidFill>
            <a:srgbClr val="4F81BD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US">
              <a:solidFill>
                <a:schemeClr val="bg1"/>
              </a:solidFill>
              <a:latin typeface="Times New Roman" pitchFamily="1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711" y="2438400"/>
            <a:ext cx="5352419" cy="3672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234237" cy="1373188"/>
          </a:xfrm>
        </p:spPr>
        <p:txBody>
          <a:bodyPr/>
          <a:lstStyle/>
          <a:p>
            <a:r>
              <a:rPr lang="en-US" dirty="0"/>
              <a:t>4/6: Cut hole through phantom using Scissors 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828800"/>
            <a:ext cx="5048425" cy="1580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95600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736" y="4495800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782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1219200" y="304800"/>
            <a:ext cx="7239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528638" y="1600200"/>
            <a:ext cx="853916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This tutorial requires the installation of a recent Slicer 4.7 nightly release, which is available at the</a:t>
            </a:r>
            <a:endParaRPr lang="en-US" sz="28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ts val="700"/>
              </a:spcBef>
            </a:pP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Slicer 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download page:</a:t>
            </a:r>
          </a:p>
          <a:p>
            <a:pPr eaLnBrk="1" hangingPunct="1">
              <a:spcBef>
                <a:spcPts val="7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  <a:hlinkClick r:id="rId3"/>
              </a:rPr>
              <a:t>http://download.slicer.org/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(see row of Nightly Build)</a:t>
            </a:r>
            <a:endParaRPr lang="en-US" sz="2000" u="sng" dirty="0">
              <a:solidFill>
                <a:srgbClr val="6B6BCF"/>
              </a:solidFill>
              <a:latin typeface="Arial" charset="0"/>
            </a:endParaRPr>
          </a:p>
          <a:p>
            <a:pPr eaLnBrk="1" hangingPunct="1">
              <a:spcBef>
                <a:spcPts val="700"/>
              </a:spcBef>
            </a:pP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Tutorial dataset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: Phantom base STL model</a:t>
            </a:r>
          </a:p>
          <a:p>
            <a:pPr eaLnBrk="1" hangingPunct="1">
              <a:spcBef>
                <a:spcPts val="7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  <a:hlinkClick r:id="rId4"/>
              </a:rPr>
              <a:t>http://www.na-mic.org/Wiki/images/1/1e/BasePiece.stl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(source: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  <a:hlinkClick r:id="rId5"/>
              </a:rPr>
              <a:t>PerkLab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)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ts val="700"/>
              </a:spcBef>
            </a:pP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Wiki 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pages:</a:t>
            </a:r>
          </a:p>
          <a:p>
            <a:pPr eaLnBrk="1" hangingPunct="1">
              <a:spcBef>
                <a:spcPts val="7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  <a:hlinkClick r:id="rId6"/>
              </a:rPr>
              <a:t>https://www.slicer.org/wiki/Documentation/Nightly/Modules/Segmentations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ts val="70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  <a:hlinkClick r:id="rId7"/>
              </a:rPr>
              <a:t>https://www.slicer.org/wiki/Documentation/Nightly/Modules/SegmentEditor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216025" y="150813"/>
            <a:ext cx="73152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200" b="1">
                <a:solidFill>
                  <a:srgbClr val="000000"/>
                </a:solidFill>
                <a:latin typeface="Arial" charset="0"/>
              </a:rPr>
              <a:t>Material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234237" cy="1373188"/>
          </a:xfrm>
        </p:spPr>
        <p:txBody>
          <a:bodyPr/>
          <a:lstStyle/>
          <a:p>
            <a:r>
              <a:rPr lang="en-US" dirty="0"/>
              <a:t>4/7: Phantom is ready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524" y="1625049"/>
            <a:ext cx="5796950" cy="4507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47485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548562" cy="1373188"/>
          </a:xfrm>
        </p:spPr>
        <p:txBody>
          <a:bodyPr/>
          <a:lstStyle/>
          <a:p>
            <a:r>
              <a:rPr lang="en-US" dirty="0"/>
              <a:t>Part 5: Save phantom to STL</a:t>
            </a:r>
          </a:p>
        </p:txBody>
      </p:sp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609600" y="1752600"/>
            <a:ext cx="807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36550" indent="-336550"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indent="0" eaLnBrk="1" hangingPunct="1">
              <a:spcBef>
                <a:spcPts val="800"/>
              </a:spcBef>
              <a:buClrTx/>
              <a:buSzTx/>
            </a:pP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Overview:</a:t>
            </a:r>
            <a:endParaRPr lang="en-US" sz="3200" dirty="0">
              <a:solidFill>
                <a:srgbClr val="000000"/>
              </a:solidFill>
              <a:latin typeface="Arial" charset="0"/>
            </a:endParaRPr>
          </a:p>
          <a:p>
            <a:pPr marL="457200" indent="-457200" eaLnBrk="1" hangingPunct="1">
              <a:spcBef>
                <a:spcPts val="8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Export phantom segment to model node</a:t>
            </a:r>
          </a:p>
          <a:p>
            <a:pPr marL="457200" indent="-457200" eaLnBrk="1" hangingPunct="1">
              <a:spcBef>
                <a:spcPts val="8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Save model to STL file</a:t>
            </a:r>
          </a:p>
          <a:p>
            <a:pPr marL="457200" indent="-457200" eaLnBrk="1" hangingPunct="1">
              <a:spcBef>
                <a:spcPts val="8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4862246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234237" cy="1373188"/>
          </a:xfrm>
        </p:spPr>
        <p:txBody>
          <a:bodyPr/>
          <a:lstStyle/>
          <a:p>
            <a:r>
              <a:rPr lang="en-US" dirty="0"/>
              <a:t>5/1: Export phantom segment into model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464055"/>
            <a:ext cx="6124339" cy="2204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769" y="3804121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369" y="5328121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66800" y="1905000"/>
            <a:ext cx="2267108" cy="1203962"/>
          </a:xfrm>
          <a:prstGeom prst="rect">
            <a:avLst/>
          </a:prstGeom>
          <a:solidFill>
            <a:srgbClr val="4F81BD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Switch to Segmentations module</a:t>
            </a:r>
          </a:p>
        </p:txBody>
      </p:sp>
    </p:spTree>
    <p:extLst>
      <p:ext uri="{BB962C8B-B14F-4D97-AF65-F5344CB8AC3E}">
        <p14:creationId xmlns:p14="http://schemas.microsoft.com/office/powerpoint/2010/main" val="22794869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ent-Up Arrow 12"/>
          <p:cNvSpPr/>
          <p:nvPr/>
        </p:nvSpPr>
        <p:spPr bwMode="auto">
          <a:xfrm rot="5400000">
            <a:off x="1277043" y="3159725"/>
            <a:ext cx="1315296" cy="1204455"/>
          </a:xfrm>
          <a:prstGeom prst="bentUpArrow">
            <a:avLst/>
          </a:prstGeom>
          <a:solidFill>
            <a:srgbClr val="4F81BD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US">
              <a:solidFill>
                <a:schemeClr val="bg1"/>
              </a:solidFill>
              <a:latin typeface="Times New Roman" pitchFamily="1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2905576"/>
            <a:ext cx="6063317" cy="27389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828800"/>
            <a:ext cx="1800225" cy="131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152400"/>
            <a:ext cx="7234237" cy="1373188"/>
          </a:xfrm>
        </p:spPr>
        <p:txBody>
          <a:bodyPr/>
          <a:lstStyle/>
          <a:p>
            <a:r>
              <a:rPr lang="en-US" dirty="0"/>
              <a:t>5/2: Save model into STL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712" y="2785382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56" y="4876800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356" y="4419600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756" y="4871907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0721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905020" y="1752600"/>
            <a:ext cx="7273636" cy="4408487"/>
          </a:xfrm>
        </p:spPr>
        <p:txBody>
          <a:bodyPr lIns="0" tIns="0" rIns="0" bIns="0" anchor="ctr"/>
          <a:lstStyle/>
          <a:p>
            <a:pPr marL="0" indent="0" eaLnBrk="1" hangingPunct="1"/>
            <a:r>
              <a:rPr lang="en-US" dirty="0">
                <a:latin typeface="Arial" charset="0"/>
              </a:rPr>
              <a:t>Segmentation and conversion to surface is now easier with the new Segment Editor and Segmentations modules.</a:t>
            </a:r>
          </a:p>
        </p:txBody>
      </p:sp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216025" y="150813"/>
            <a:ext cx="73152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200" b="1">
                <a:solidFill>
                  <a:srgbClr val="000000"/>
                </a:solidFill>
                <a:latin typeface="Arial" charset="0"/>
              </a:rPr>
              <a:t>Conclusion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1543050" y="2233613"/>
            <a:ext cx="7899400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National Alliance for Medical Image Computing</a:t>
            </a:r>
          </a:p>
          <a:p>
            <a:pPr eaLnBrk="1" hangingPunct="1">
              <a:spcBef>
                <a:spcPts val="700"/>
              </a:spcBef>
            </a:pPr>
            <a:r>
              <a:rPr lang="en-US">
                <a:solidFill>
                  <a:srgbClr val="000000"/>
                </a:solidFill>
                <a:latin typeface="Arial" charset="0"/>
              </a:rPr>
              <a:t>NIH U54EB005149</a:t>
            </a:r>
          </a:p>
          <a:p>
            <a:pPr eaLnBrk="1" hangingPunct="1">
              <a:spcBef>
                <a:spcPts val="70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3200400" y="3886200"/>
            <a:ext cx="54864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Cancer Care Ontario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216025" y="150813"/>
            <a:ext cx="73152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200" b="1">
                <a:solidFill>
                  <a:srgbClr val="000000"/>
                </a:solidFill>
                <a:latin typeface="Arial" charset="0"/>
              </a:rPr>
              <a:t>Acknowledgments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2251075"/>
            <a:ext cx="62071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914" t="10783" r="8764" b="10781"/>
          <a:stretch/>
        </p:blipFill>
        <p:spPr>
          <a:xfrm>
            <a:off x="577194" y="3429000"/>
            <a:ext cx="2267107" cy="1259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5011028"/>
            <a:ext cx="2160465" cy="55264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200400" y="4891399"/>
            <a:ext cx="5486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Ontario Consortium for Adaptive Interventions in Radiation Oncology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762000" y="1676400"/>
            <a:ext cx="7848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36550" indent="-336550"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800"/>
              </a:spcBef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Developed and maintained on Windows 64bit, Mac OSX, and Linux 64bit &amp; 32bit</a:t>
            </a:r>
          </a:p>
          <a:p>
            <a:pPr eaLnBrk="1" hangingPunct="1">
              <a:spcBef>
                <a:spcPts val="800"/>
              </a:spcBef>
              <a:buFont typeface="Arial" charset="0"/>
              <a:buChar char="•"/>
            </a:pPr>
            <a:endParaRPr lang="en-US" sz="32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ts val="800"/>
              </a:spcBef>
              <a:buFont typeface="Arial" charset="0"/>
              <a:buChar char="•"/>
            </a:pPr>
            <a:endParaRPr lang="en-US" sz="32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ts val="800"/>
              </a:spcBef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Slicer requires</a:t>
            </a:r>
          </a:p>
          <a:p>
            <a:pPr lvl="1" eaLnBrk="1" hangingPunct="1">
              <a:spcBef>
                <a:spcPts val="800"/>
              </a:spcBef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Minimum 2GB RAM</a:t>
            </a:r>
          </a:p>
          <a:p>
            <a:pPr lvl="1" eaLnBrk="1" hangingPunct="1">
              <a:spcBef>
                <a:spcPts val="800"/>
              </a:spcBef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64 bit strongly suggested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216025" y="150813"/>
            <a:ext cx="73152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200" b="1">
                <a:solidFill>
                  <a:srgbClr val="000000"/>
                </a:solidFill>
                <a:latin typeface="Arial" charset="0"/>
              </a:rPr>
              <a:t>Platforms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  <p:pic>
        <p:nvPicPr>
          <p:cNvPr id="8" name="Picture 2" descr="Image result for windows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7" t="20241" r="23159" b="18406"/>
          <a:stretch/>
        </p:blipFill>
        <p:spPr bwMode="auto">
          <a:xfrm>
            <a:off x="1833541" y="29718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berraf.info/assets/img/icons/linux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9" t="11228" r="21606" b="27102"/>
          <a:stretch/>
        </p:blipFill>
        <p:spPr bwMode="auto">
          <a:xfrm>
            <a:off x="6620274" y="2931596"/>
            <a:ext cx="742951" cy="7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www.qbittorrent.org/img/macoslogo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901068"/>
            <a:ext cx="832731" cy="83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609600" y="1752600"/>
            <a:ext cx="807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36550" indent="-336550"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457200" indent="-457200" eaLnBrk="1" hangingPunct="1">
              <a:spcBef>
                <a:spcPts val="800"/>
              </a:spcBef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Successor of the ‘Editor’ module</a:t>
            </a:r>
          </a:p>
          <a:p>
            <a:pPr marL="457200" indent="-457200" eaLnBrk="1" hangingPunct="1">
              <a:spcBef>
                <a:spcPts val="800"/>
              </a:spcBef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In addition to Editor it provides</a:t>
            </a:r>
          </a:p>
          <a:p>
            <a:pPr marL="863600" lvl="1" indent="-457200" eaLnBrk="1" hangingPunct="1">
              <a:spcBef>
                <a:spcPts val="800"/>
              </a:spcBef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real-time 3D surface update</a:t>
            </a:r>
          </a:p>
          <a:p>
            <a:pPr marL="863600" lvl="1" indent="-457200" eaLnBrk="1" hangingPunct="1">
              <a:spcBef>
                <a:spcPts val="800"/>
              </a:spcBef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editing on oblique slices</a:t>
            </a:r>
          </a:p>
          <a:p>
            <a:pPr marL="863600" lvl="1" indent="-457200" eaLnBrk="1" hangingPunct="1">
              <a:spcBef>
                <a:spcPts val="800"/>
              </a:spcBef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overlapping segments, and much more</a:t>
            </a:r>
          </a:p>
          <a:p>
            <a:pPr marL="457200" indent="-457200" eaLnBrk="1" hangingPunct="1">
              <a:spcBef>
                <a:spcPts val="800"/>
              </a:spcBef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It is considered stable</a:t>
            </a:r>
          </a:p>
          <a:p>
            <a:pPr marL="863600" lvl="1" indent="-457200" eaLnBrk="1" hangingPunct="1">
              <a:spcBef>
                <a:spcPts val="800"/>
              </a:spcBef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But development is still underway</a:t>
            </a:r>
          </a:p>
        </p:txBody>
      </p:sp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216025" y="288925"/>
            <a:ext cx="73152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200" b="1" dirty="0">
                <a:solidFill>
                  <a:srgbClr val="000000"/>
                </a:solidFill>
                <a:latin typeface="Arial" charset="0"/>
              </a:rPr>
              <a:t>Segment Editor module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609600" y="1752600"/>
            <a:ext cx="807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36550" indent="-336550"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514350" indent="-514350" eaLnBrk="1" hangingPunct="1">
              <a:spcBef>
                <a:spcPts val="800"/>
              </a:spcBef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Load CT image</a:t>
            </a:r>
          </a:p>
          <a:p>
            <a:pPr marL="514350" indent="-514350" eaLnBrk="1" hangingPunct="1">
              <a:spcBef>
                <a:spcPts val="800"/>
              </a:spcBef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Segment vertebrae to be 3D printed</a:t>
            </a:r>
          </a:p>
          <a:p>
            <a:pPr marL="514350" indent="-514350" eaLnBrk="1" hangingPunct="1">
              <a:spcBef>
                <a:spcPts val="800"/>
              </a:spcBef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Add phantom base to segmentation</a:t>
            </a:r>
          </a:p>
          <a:p>
            <a:pPr marL="514350" indent="-514350" eaLnBrk="1" hangingPunct="1">
              <a:spcBef>
                <a:spcPts val="800"/>
              </a:spcBef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Merge and finalize phantom</a:t>
            </a:r>
          </a:p>
          <a:p>
            <a:pPr marL="514350" indent="-514350" eaLnBrk="1" hangingPunct="1">
              <a:spcBef>
                <a:spcPts val="800"/>
              </a:spcBef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Save phantom segment to STL file for 3D printing</a:t>
            </a:r>
          </a:p>
          <a:p>
            <a:pPr eaLnBrk="1" hangingPunct="1">
              <a:spcBef>
                <a:spcPts val="800"/>
              </a:spcBef>
              <a:buClrTx/>
              <a:buSzTx/>
              <a:buFontTx/>
              <a:buNone/>
            </a:pPr>
            <a:endParaRPr lang="en-US" sz="3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216025" y="288925"/>
            <a:ext cx="73152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200" b="1">
                <a:solidFill>
                  <a:srgbClr val="000000"/>
                </a:solidFill>
                <a:latin typeface="Arial" charset="0"/>
              </a:rPr>
              <a:t>Overview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4679911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227012"/>
            <a:ext cx="7234237" cy="1373188"/>
          </a:xfrm>
        </p:spPr>
        <p:txBody>
          <a:bodyPr/>
          <a:lstStyle/>
          <a:p>
            <a:r>
              <a:rPr lang="en-US" dirty="0"/>
              <a:t>Part 1: Load CT image</a:t>
            </a:r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609600" y="1752600"/>
            <a:ext cx="807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36550" indent="-336550"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indent="0" eaLnBrk="1" hangingPunct="1">
              <a:spcBef>
                <a:spcPts val="800"/>
              </a:spcBef>
              <a:buClrTx/>
              <a:buSzTx/>
            </a:pP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Overview:</a:t>
            </a:r>
          </a:p>
          <a:p>
            <a:pPr marL="457200" indent="-457200" eaLnBrk="1" hangingPunct="1">
              <a:spcBef>
                <a:spcPts val="8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Load sample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</a:rPr>
              <a:t>CTChest</a:t>
            </a:r>
            <a:r>
              <a:rPr lang="en-US" sz="3200" dirty="0">
                <a:solidFill>
                  <a:srgbClr val="000000"/>
                </a:solidFill>
                <a:latin typeface="Arial" charset="0"/>
              </a:rPr>
              <a:t> dataset</a:t>
            </a:r>
          </a:p>
          <a:p>
            <a:pPr marL="457200" indent="-457200" eaLnBrk="1" hangingPunct="1">
              <a:spcBef>
                <a:spcPts val="8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Set image contrast for better visibility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705158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ent-Up Arrow 6"/>
          <p:cNvSpPr/>
          <p:nvPr/>
        </p:nvSpPr>
        <p:spPr bwMode="auto">
          <a:xfrm rot="5400000">
            <a:off x="1423102" y="3500398"/>
            <a:ext cx="1315296" cy="1324900"/>
          </a:xfrm>
          <a:prstGeom prst="bentUpArrow">
            <a:avLst/>
          </a:prstGeom>
          <a:solidFill>
            <a:srgbClr val="4F81BD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US">
              <a:solidFill>
                <a:schemeClr val="bg1"/>
              </a:solidFill>
              <a:latin typeface="Times New Roman" pitchFamily="1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38" y="227012"/>
            <a:ext cx="7234237" cy="1373188"/>
          </a:xfrm>
        </p:spPr>
        <p:txBody>
          <a:bodyPr/>
          <a:lstStyle/>
          <a:p>
            <a:r>
              <a:rPr lang="en-US" dirty="0"/>
              <a:t>1/1: Load </a:t>
            </a:r>
            <a:r>
              <a:rPr lang="en-US" dirty="0" err="1"/>
              <a:t>CTChest</a:t>
            </a:r>
            <a:r>
              <a:rPr lang="en-US" dirty="0"/>
              <a:t> dataset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51" y="1860345"/>
            <a:ext cx="4577649" cy="1721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833" y="2966936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324" y="3792052"/>
            <a:ext cx="6029876" cy="2227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191000"/>
            <a:ext cx="418367" cy="6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629400" y="6338888"/>
            <a:ext cx="2005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550"/>
              </a:spcBef>
            </a:pPr>
            <a:r>
              <a:rPr lang="en-GB" sz="1000" dirty="0">
                <a:solidFill>
                  <a:srgbClr val="808080"/>
                </a:solidFill>
                <a:latin typeface="Arial Bold" charset="0"/>
                <a:cs typeface="Arial Bold" charset="0"/>
              </a:rPr>
              <a:t>© 2017,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509113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3129</TotalTime>
  <Words>1160</Words>
  <Application>Microsoft Office PowerPoint</Application>
  <PresentationFormat>On-screen Show (4:3)</PresentationFormat>
  <Paragraphs>188</Paragraphs>
  <Slides>45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ＭＳ Ｐゴシック</vt:lpstr>
      <vt:lpstr>Arial</vt:lpstr>
      <vt:lpstr>Arial Bold</vt:lpstr>
      <vt:lpstr>Arial Unicode MS</vt:lpstr>
      <vt:lpstr>Calibri</vt:lpstr>
      <vt:lpstr>DejaVu Sans</vt:lpstr>
      <vt:lpstr>Times New Roman</vt:lpstr>
      <vt:lpstr>Office Theme</vt:lpstr>
      <vt:lpstr>1_Office Theme</vt:lpstr>
      <vt:lpstr>PowerPoint Presentation</vt:lpstr>
      <vt:lpstr>Learning Objective</vt:lpstr>
      <vt:lpstr>Clinical utility of the created spine phantom</vt:lpstr>
      <vt:lpstr>PowerPoint Presentation</vt:lpstr>
      <vt:lpstr>PowerPoint Presentation</vt:lpstr>
      <vt:lpstr>PowerPoint Presentation</vt:lpstr>
      <vt:lpstr>PowerPoint Presentation</vt:lpstr>
      <vt:lpstr>Part 1: Load CT image</vt:lpstr>
      <vt:lpstr>1/1: Load CTChest dataset</vt:lpstr>
      <vt:lpstr>1/2: Sample CT loaded</vt:lpstr>
      <vt:lpstr>1/3: Change contrast</vt:lpstr>
      <vt:lpstr>Part 2: Segment vertebrae</vt:lpstr>
      <vt:lpstr>2/1: Switch to Segment Editor module</vt:lpstr>
      <vt:lpstr>2/2: Add new segment</vt:lpstr>
      <vt:lpstr>2/3: Threshold to get bone</vt:lpstr>
      <vt:lpstr>2/4: Remove speckle with the Islands effect</vt:lpstr>
      <vt:lpstr>2/5: Remove speckle with the Islands effect</vt:lpstr>
      <vt:lpstr>2/6: Cut out vertebrae with the Scissors effect</vt:lpstr>
      <vt:lpstr>2/7: Cut out vertebrae with the Scissors effect</vt:lpstr>
      <vt:lpstr>2/8: Show segment as surface in 3D view</vt:lpstr>
      <vt:lpstr>2/9: Remove remaining parts with Scissors</vt:lpstr>
      <vt:lpstr>2/10: Vertebrae are segmented</vt:lpstr>
      <vt:lpstr>Part 3: Add phantom base</vt:lpstr>
      <vt:lpstr>3/1: Load phantom base as model node</vt:lpstr>
      <vt:lpstr>3/2: Load phantom base as model node</vt:lpstr>
      <vt:lpstr>3/2: Load phantom base as model node</vt:lpstr>
      <vt:lpstr>3/1: Make base semi-transparent in Models</vt:lpstr>
      <vt:lpstr>3/2: Create transform</vt:lpstr>
      <vt:lpstr>3/3: Apply transform to base</vt:lpstr>
      <vt:lpstr>3/5: Move base into place</vt:lpstr>
      <vt:lpstr>3/6: Base is in the correct position</vt:lpstr>
      <vt:lpstr>3/7: Use Scissors effect to remove slack</vt:lpstr>
      <vt:lpstr>Part 4: Merge and finalize phantom</vt:lpstr>
      <vt:lpstr>4/1: Import base into segmentation</vt:lpstr>
      <vt:lpstr>4/2: Import base into segmentation</vt:lpstr>
      <vt:lpstr>4/3: Convert back to labelmap to allow editing</vt:lpstr>
      <vt:lpstr>4/4: Merge the two in Segment Editor</vt:lpstr>
      <vt:lpstr>4/5: Remove base piece segment</vt:lpstr>
      <vt:lpstr>4/6: Cut hole through phantom using Scissors </vt:lpstr>
      <vt:lpstr>4/7: Phantom is ready</vt:lpstr>
      <vt:lpstr>Part 5: Save phantom to STL</vt:lpstr>
      <vt:lpstr>5/1: Export phantom segment into model</vt:lpstr>
      <vt:lpstr>5/2: Save model into STL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marianna</dc:creator>
  <cp:lastModifiedBy>Csaba Pintér</cp:lastModifiedBy>
  <cp:revision>93</cp:revision>
  <cp:lastPrinted>1601-01-01T00:00:00Z</cp:lastPrinted>
  <dcterms:created xsi:type="dcterms:W3CDTF">2009-04-02T14:17:42Z</dcterms:created>
  <dcterms:modified xsi:type="dcterms:W3CDTF">2017-01-17T15:44:04Z</dcterms:modified>
</cp:coreProperties>
</file>