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20" autoAdjust="0"/>
  </p:normalViewPr>
  <p:slideViewPr>
    <p:cSldViewPr snapToGrid="0" snapToObjects="1">
      <p:cViewPr varScale="1">
        <p:scale>
          <a:sx n="91" d="100"/>
          <a:sy n="91" d="100"/>
        </p:scale>
        <p:origin x="-16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422275"/>
            <a:ext cx="8382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54138" y="381000"/>
            <a:ext cx="60753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  <a:cs typeface="+mn-cs"/>
              </a:rPr>
              <a:t>NA-MIC</a:t>
            </a:r>
          </a:p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  <a:cs typeface="+mn-cs"/>
              </a:rPr>
              <a:t>National Alliance for Medical Image Computing </a:t>
            </a:r>
            <a:br>
              <a:rPr lang="en-US" sz="2200" i="1" smtClean="0">
                <a:solidFill>
                  <a:schemeClr val="bg2"/>
                </a:solidFill>
                <a:cs typeface="+mn-cs"/>
              </a:rPr>
            </a:br>
            <a:r>
              <a:rPr lang="en-US" sz="2200" i="1" smtClean="0">
                <a:solidFill>
                  <a:schemeClr val="bg2"/>
                </a:solidFill>
                <a:cs typeface="+mn-cs"/>
              </a:rPr>
              <a:t>http://na-mic.org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981200"/>
            <a:ext cx="70866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70866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1506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4679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18097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2768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1145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998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79430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6071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36954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280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272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053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73715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50259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728352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28600"/>
            <a:ext cx="8382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239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203325" y="6251575"/>
            <a:ext cx="338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1200" i="1" smtClean="0">
                <a:solidFill>
                  <a:schemeClr val="bg2"/>
                </a:solidFill>
                <a:cs typeface="+mn-cs"/>
              </a:rPr>
              <a:t>National Alliance for Medical Image Computing </a:t>
            </a:r>
            <a:br>
              <a:rPr lang="en-US" sz="1200" i="1" smtClean="0">
                <a:solidFill>
                  <a:schemeClr val="bg2"/>
                </a:solidFill>
                <a:cs typeface="+mn-cs"/>
              </a:rPr>
            </a:br>
            <a:r>
              <a:rPr lang="en-US" sz="1200" i="1" smtClean="0">
                <a:solidFill>
                  <a:schemeClr val="bg2"/>
                </a:solidFill>
                <a:cs typeface="+mn-cs"/>
              </a:rPr>
              <a:t>http://na-mic.org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878" y="2105765"/>
            <a:ext cx="8144872" cy="1470025"/>
          </a:xfrm>
        </p:spPr>
        <p:txBody>
          <a:bodyPr/>
          <a:lstStyle/>
          <a:p>
            <a:r>
              <a:rPr lang="en-US" dirty="0" smtClean="0"/>
              <a:t>Core 1b: Engineering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Extension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8770" y="3750958"/>
            <a:ext cx="3639567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Stephen Aylward</a:t>
            </a:r>
            <a:endParaRPr lang="en-US" dirty="0"/>
          </a:p>
          <a:p>
            <a:r>
              <a:rPr lang="en-US" dirty="0" smtClean="0"/>
              <a:t>Kitware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49814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58963"/>
            <a:ext cx="1176338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73896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from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196" y="1600200"/>
            <a:ext cx="725484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DICOM</a:t>
            </a:r>
          </a:p>
          <a:p>
            <a:pPr lvl="1"/>
            <a:r>
              <a:rPr lang="en-US" dirty="0" smtClean="0"/>
              <a:t>Integration with clinical environments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User experience </a:t>
            </a:r>
            <a:r>
              <a:rPr lang="en-US" dirty="0"/>
              <a:t>c</a:t>
            </a:r>
            <a:r>
              <a:rPr lang="en-US" dirty="0" smtClean="0"/>
              <a:t>apabilities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Extension framework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Dynamic Coding Environment</a:t>
            </a:r>
          </a:p>
          <a:p>
            <a:pPr lvl="1"/>
            <a:r>
              <a:rPr lang="en-US" dirty="0" smtClean="0"/>
              <a:t>Coding primitives</a:t>
            </a:r>
          </a:p>
          <a:p>
            <a:pPr lvl="1"/>
            <a:r>
              <a:rPr lang="en-US" dirty="0" smtClean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772234167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endParaRPr lang="en-US" dirty="0" smtClean="0"/>
          </a:p>
          <a:p>
            <a:r>
              <a:rPr lang="en-US" dirty="0" smtClean="0"/>
              <a:t>Status</a:t>
            </a:r>
          </a:p>
          <a:p>
            <a:endParaRPr lang="en-US" dirty="0" smtClean="0"/>
          </a:p>
          <a:p>
            <a:r>
              <a:rPr lang="en-US" dirty="0" smtClean="0"/>
              <a:t>Future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3051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729" y="1676400"/>
            <a:ext cx="3543300" cy="42672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dirty="0" smtClean="0"/>
              <a:t>Developer Goals</a:t>
            </a:r>
          </a:p>
          <a:p>
            <a:pPr lvl="1"/>
            <a:r>
              <a:rPr lang="en-US" sz="2000" dirty="0" smtClean="0"/>
              <a:t>Have impact</a:t>
            </a:r>
          </a:p>
          <a:p>
            <a:pPr lvl="1"/>
            <a:r>
              <a:rPr lang="en-US" sz="2000" dirty="0" smtClean="0"/>
              <a:t>Build collaborations</a:t>
            </a:r>
          </a:p>
          <a:p>
            <a:pPr marL="1371600" lvl="3" indent="0">
              <a:buNone/>
            </a:pPr>
            <a:endParaRPr lang="en-US" sz="1600" dirty="0" smtClean="0"/>
          </a:p>
          <a:p>
            <a:pPr marL="1371600" lvl="3" indent="0">
              <a:buNone/>
            </a:pPr>
            <a:endParaRPr lang="en-US" sz="1600" dirty="0" smtClean="0"/>
          </a:p>
          <a:p>
            <a:pPr marL="1371600" lvl="3" indent="0">
              <a:buNone/>
            </a:pP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11245" y="1676400"/>
            <a:ext cx="5103671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User Goals</a:t>
            </a:r>
          </a:p>
          <a:p>
            <a:pPr lvl="1"/>
            <a:r>
              <a:rPr lang="en-US" sz="2000" dirty="0"/>
              <a:t>Solve their problem</a:t>
            </a:r>
          </a:p>
          <a:p>
            <a:pPr lvl="1">
              <a:tabLst>
                <a:tab pos="3140075" algn="l"/>
              </a:tabLst>
            </a:pPr>
            <a:r>
              <a:rPr lang="en-US" sz="2000" dirty="0"/>
              <a:t>Use </a:t>
            </a:r>
            <a:r>
              <a:rPr lang="en-US" sz="2000" dirty="0" smtClean="0"/>
              <a:t>methods </a:t>
            </a:r>
            <a:r>
              <a:rPr lang="en-US" sz="2000" dirty="0"/>
              <a:t>they see demonstrated</a:t>
            </a:r>
          </a:p>
          <a:p>
            <a:pPr lvl="1"/>
            <a:r>
              <a:rPr lang="en-US" sz="2000" dirty="0"/>
              <a:t>Direct the </a:t>
            </a:r>
            <a:r>
              <a:rPr lang="en-US" sz="2000" dirty="0" smtClean="0"/>
              <a:t>method customization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72283" y="3712489"/>
            <a:ext cx="5568036" cy="19389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Process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Release early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Distribute widely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Send and receive feedback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Update frequently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Foster collaboration and </a:t>
            </a:r>
            <a:r>
              <a:rPr lang="en-US" sz="2000" dirty="0" smtClean="0"/>
              <a:t>derivations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3978487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Slicer Extension Catalog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89065" y="1606615"/>
            <a:ext cx="2722704" cy="4267200"/>
          </a:xfrm>
        </p:spPr>
        <p:txBody>
          <a:bodyPr/>
          <a:lstStyle/>
          <a:p>
            <a:pPr marL="223838" indent="-223838"/>
            <a:r>
              <a:rPr lang="en-US" sz="1800" dirty="0" smtClean="0"/>
              <a:t>Follows the “App Store” paradigm</a:t>
            </a:r>
          </a:p>
          <a:p>
            <a:pPr marL="223838" indent="-223838"/>
            <a:endParaRPr lang="en-US" sz="1800" dirty="0"/>
          </a:p>
          <a:p>
            <a:pPr marL="223838" indent="-223838"/>
            <a:r>
              <a:rPr lang="en-US" sz="1800" dirty="0" smtClean="0"/>
              <a:t>Extensions built nightly dashboards or contributed by users</a:t>
            </a:r>
          </a:p>
          <a:p>
            <a:pPr marL="223838" indent="-223838"/>
            <a:endParaRPr lang="en-US" sz="1800" dirty="0"/>
          </a:p>
          <a:p>
            <a:pPr marL="223838" indent="-223838"/>
            <a:r>
              <a:rPr lang="en-US" sz="1800" dirty="0" smtClean="0"/>
              <a:t>Manage revisions</a:t>
            </a:r>
            <a:r>
              <a:rPr lang="en-US" sz="1800" dirty="0"/>
              <a:t> </a:t>
            </a:r>
            <a:r>
              <a:rPr lang="en-US" sz="1800" dirty="0" smtClean="0"/>
              <a:t>and dependencies</a:t>
            </a:r>
          </a:p>
          <a:p>
            <a:pPr marL="223838" indent="-223838"/>
            <a:endParaRPr lang="en-US" sz="1800" dirty="0"/>
          </a:p>
          <a:p>
            <a:pPr marL="223838" indent="-223838"/>
            <a:r>
              <a:rPr lang="en-US" sz="1800" dirty="0" smtClean="0"/>
              <a:t>Multiple CLI, Loadable, Python modules per extension </a:t>
            </a:r>
          </a:p>
          <a:p>
            <a:pPr marL="223838" indent="-223838"/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382" t="7543" r="20336" b="13747"/>
          <a:stretch/>
        </p:blipFill>
        <p:spPr>
          <a:xfrm>
            <a:off x="41864" y="1391972"/>
            <a:ext cx="6433246" cy="474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57054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9386" y="1419886"/>
            <a:ext cx="3684115" cy="46493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Components</a:t>
            </a:r>
          </a:p>
          <a:p>
            <a:pPr marL="223838" indent="-223838"/>
            <a:r>
              <a:rPr lang="en-US" dirty="0" smtClean="0"/>
              <a:t>Title</a:t>
            </a:r>
          </a:p>
          <a:p>
            <a:pPr marL="223838" indent="-223838"/>
            <a:r>
              <a:rPr lang="en-US" dirty="0" smtClean="0"/>
              <a:t>Author, Institution</a:t>
            </a:r>
          </a:p>
          <a:p>
            <a:pPr marL="223838" indent="-223838"/>
            <a:r>
              <a:rPr lang="en-US" dirty="0" smtClean="0"/>
              <a:t>Creation date</a:t>
            </a:r>
          </a:p>
          <a:p>
            <a:pPr marL="223838" indent="-223838"/>
            <a:r>
              <a:rPr lang="en-US" dirty="0" smtClean="0"/>
              <a:t>Icon</a:t>
            </a:r>
          </a:p>
          <a:p>
            <a:pPr marL="223838" indent="-223838"/>
            <a:r>
              <a:rPr lang="en-US" dirty="0" smtClean="0"/>
              <a:t>Description</a:t>
            </a:r>
          </a:p>
          <a:p>
            <a:pPr marL="223838" indent="-223838"/>
            <a:r>
              <a:rPr lang="en-US" dirty="0" smtClean="0"/>
              <a:t>Screenshots</a:t>
            </a:r>
          </a:p>
          <a:p>
            <a:pPr marL="223838" indent="-223838"/>
            <a:r>
              <a:rPr lang="en-US" dirty="0" smtClean="0"/>
              <a:t>Links to tutorials</a:t>
            </a:r>
          </a:p>
          <a:p>
            <a:pPr marL="223838" indent="-223838"/>
            <a:r>
              <a:rPr lang="en-US" dirty="0" smtClean="0"/>
              <a:t>Creation date</a:t>
            </a:r>
          </a:p>
          <a:p>
            <a:pPr marL="223838" indent="-223838"/>
            <a:r>
              <a:rPr lang="en-US" dirty="0" smtClean="0"/>
              <a:t>Other user’s comments and ratings</a:t>
            </a:r>
          </a:p>
          <a:p>
            <a:pPr marL="223838" indent="-223838"/>
            <a:r>
              <a:rPr lang="en-US" dirty="0" smtClean="0"/>
              <a:t>Your comments and ratings</a:t>
            </a:r>
          </a:p>
          <a:p>
            <a:pPr marL="223838" indent="-223838"/>
            <a:r>
              <a:rPr lang="en-US" dirty="0" smtClean="0"/>
              <a:t>Install / uninstall button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53" y="1351827"/>
            <a:ext cx="4736308" cy="478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90205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an extension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8650" y="1397262"/>
            <a:ext cx="8484628" cy="44227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levels of </a:t>
            </a:r>
            <a:r>
              <a:rPr lang="en-US" dirty="0" smtClean="0"/>
              <a:t>compliance</a:t>
            </a:r>
            <a:endParaRPr lang="en-US" dirty="0"/>
          </a:p>
          <a:p>
            <a:pPr marL="285750" indent="-174625">
              <a:lnSpc>
                <a:spcPct val="110000"/>
              </a:lnSpc>
              <a:buFont typeface="Arial"/>
              <a:buChar char="•"/>
            </a:pPr>
            <a:r>
              <a:rPr lang="en-US" sz="1800" dirty="0"/>
              <a:t>Category 1: Fully </a:t>
            </a:r>
            <a:r>
              <a:rPr lang="en-US" sz="1800" dirty="0" smtClean="0"/>
              <a:t>compliant: </a:t>
            </a:r>
            <a:r>
              <a:rPr lang="en-US" sz="1800" dirty="0"/>
              <a:t>Slicer license, open source, maintained.</a:t>
            </a:r>
          </a:p>
          <a:p>
            <a:pPr marL="285750" indent="-174625">
              <a:lnSpc>
                <a:spcPct val="110000"/>
              </a:lnSpc>
              <a:buFont typeface="Arial"/>
              <a:buChar char="•"/>
            </a:pPr>
            <a:r>
              <a:rPr lang="en-US" sz="1800" dirty="0"/>
              <a:t>Category 2: Open source, contact exists.</a:t>
            </a:r>
          </a:p>
          <a:p>
            <a:pPr marL="285750" indent="-174625">
              <a:lnSpc>
                <a:spcPct val="110000"/>
              </a:lnSpc>
              <a:buFont typeface="Arial"/>
              <a:buChar char="•"/>
            </a:pPr>
            <a:r>
              <a:rPr lang="en-US" sz="1800" dirty="0"/>
              <a:t>Category 3: All other extensions (work in progress, beta, closed source 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  <a:r>
              <a:rPr lang="en-US" sz="1800" dirty="0" smtClean="0"/>
              <a:t>.</a:t>
            </a:r>
          </a:p>
          <a:p>
            <a:pPr marL="2000250" lvl="4"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Developer components </a:t>
            </a:r>
            <a:r>
              <a:rPr lang="en-US" sz="1600" i="1" dirty="0" smtClean="0"/>
              <a:t>(for CLI modules in an extension)</a:t>
            </a:r>
            <a:endParaRPr lang="en-US" sz="1600" i="1" dirty="0"/>
          </a:p>
          <a:p>
            <a:pPr marL="285750" indent="-174625">
              <a:lnSpc>
                <a:spcPct val="110000"/>
              </a:lnSpc>
            </a:pPr>
            <a:r>
              <a:rPr lang="en-US" dirty="0" smtClean="0"/>
              <a:t>Top-level </a:t>
            </a:r>
            <a:r>
              <a:rPr lang="en-US" i="1" dirty="0" err="1" smtClean="0"/>
              <a:t>CMakeLists.txt</a:t>
            </a:r>
            <a:r>
              <a:rPr lang="en-US" dirty="0" smtClean="0"/>
              <a:t> file</a:t>
            </a:r>
          </a:p>
          <a:p>
            <a:pPr marL="685800" lvl="1" indent="-174625">
              <a:lnSpc>
                <a:spcPct val="110000"/>
              </a:lnSpc>
            </a:pPr>
            <a:r>
              <a:rPr lang="en-US" dirty="0"/>
              <a:t>E</a:t>
            </a:r>
            <a:r>
              <a:rPr lang="en-US" dirty="0" smtClean="0"/>
              <a:t>xtension title, author, logo, screenshots, …</a:t>
            </a:r>
          </a:p>
          <a:p>
            <a:pPr marL="285750" indent="-174625">
              <a:lnSpc>
                <a:spcPct val="110000"/>
              </a:lnSpc>
            </a:pPr>
            <a:r>
              <a:rPr lang="en-US" i="1" dirty="0" err="1" smtClean="0"/>
              <a:t>SlicerExecutionModel</a:t>
            </a:r>
            <a:r>
              <a:rPr lang="en-US" dirty="0" smtClean="0"/>
              <a:t> toolkit handles</a:t>
            </a:r>
          </a:p>
          <a:p>
            <a:pPr marL="685800" lvl="1" indent="-174625">
              <a:lnSpc>
                <a:spcPct val="110000"/>
              </a:lnSpc>
            </a:pPr>
            <a:r>
              <a:rPr lang="en-US" dirty="0" smtClean="0"/>
              <a:t>Command-line definition, parsing, and conversion to shared library</a:t>
            </a:r>
          </a:p>
          <a:p>
            <a:pPr marL="685800" lvl="1" indent="-174625">
              <a:lnSpc>
                <a:spcPct val="110000"/>
              </a:lnSpc>
            </a:pPr>
            <a:r>
              <a:rPr lang="en-US" dirty="0" err="1" smtClean="0"/>
              <a:t>CMake</a:t>
            </a:r>
            <a:r>
              <a:rPr lang="en-US" dirty="0" smtClean="0"/>
              <a:t> macros define build targets for build, package, and upload</a:t>
            </a:r>
          </a:p>
          <a:p>
            <a:pPr marL="285750" indent="-174625">
              <a:lnSpc>
                <a:spcPct val="110000"/>
              </a:lnSpc>
            </a:pPr>
            <a:r>
              <a:rPr lang="en-US" i="1" dirty="0" err="1" smtClean="0"/>
              <a:t>ExtensionDescriptionFile</a:t>
            </a:r>
            <a:r>
              <a:rPr lang="en-US" dirty="0" smtClean="0"/>
              <a:t> </a:t>
            </a:r>
          </a:p>
          <a:p>
            <a:pPr marL="685800" lvl="1" indent="-174625">
              <a:lnSpc>
                <a:spcPct val="110000"/>
              </a:lnSpc>
            </a:pPr>
            <a:r>
              <a:rPr lang="en-US" dirty="0" smtClean="0"/>
              <a:t>Uploaded to Slicer Extension Server defines </a:t>
            </a:r>
            <a:r>
              <a:rPr lang="en-US" dirty="0" err="1" smtClean="0"/>
              <a:t>git</a:t>
            </a:r>
            <a:r>
              <a:rPr lang="en-US" dirty="0" smtClean="0"/>
              <a:t> repo of source, revision…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792254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574"/>
            <a:ext cx="7239000" cy="1143000"/>
          </a:xfrm>
        </p:spPr>
        <p:txBody>
          <a:bodyPr/>
          <a:lstStyle/>
          <a:p>
            <a:r>
              <a:rPr lang="en-US" dirty="0" smtClean="0"/>
              <a:t>Goals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450" y="3712486"/>
            <a:ext cx="3543300" cy="2007802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dirty="0" smtClean="0"/>
              <a:t>Developer Goals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/>
              <a:t>Have impact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/>
              <a:t>Build collaborations</a:t>
            </a:r>
          </a:p>
          <a:p>
            <a:pPr marL="1371600" lvl="3" indent="0">
              <a:buNone/>
            </a:pPr>
            <a:endParaRPr lang="en-US" sz="1600" dirty="0" smtClean="0"/>
          </a:p>
          <a:p>
            <a:pPr marL="1371600" lvl="3" indent="0">
              <a:buNone/>
            </a:pPr>
            <a:endParaRPr lang="en-US" sz="1600" dirty="0" smtClean="0"/>
          </a:p>
          <a:p>
            <a:pPr marL="1371600" lvl="3" indent="0">
              <a:buNone/>
            </a:pP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11245" y="3712486"/>
            <a:ext cx="5103671" cy="20078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User Goals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Solve their problem</a:t>
            </a:r>
          </a:p>
          <a:p>
            <a:pPr lvl="1">
              <a:buFont typeface="Wingdings" charset="2"/>
              <a:buChar char="ü"/>
              <a:tabLst>
                <a:tab pos="3140075" algn="l"/>
              </a:tabLst>
            </a:pPr>
            <a:r>
              <a:rPr lang="en-US" sz="2000" dirty="0"/>
              <a:t>Use </a:t>
            </a:r>
            <a:r>
              <a:rPr lang="en-US" sz="2000" dirty="0" smtClean="0"/>
              <a:t>methods </a:t>
            </a:r>
            <a:r>
              <a:rPr lang="en-US" sz="2000" dirty="0"/>
              <a:t>they see demonstrated</a:t>
            </a:r>
          </a:p>
          <a:p>
            <a:pPr lvl="1">
              <a:buFont typeface="Wingdings" charset="2"/>
              <a:buChar char="ü"/>
            </a:pPr>
            <a:r>
              <a:rPr lang="en-US" sz="2000" dirty="0"/>
              <a:t>Direct </a:t>
            </a:r>
            <a:r>
              <a:rPr lang="en-US" sz="2000" dirty="0" smtClean="0"/>
              <a:t>method customization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4470" y="1687053"/>
            <a:ext cx="5568036" cy="19389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Extensions for algorithms and collaboration</a:t>
            </a:r>
            <a:endParaRPr lang="en-US" sz="2000" b="1" dirty="0"/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Release early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Distribute widely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Send and receive feedback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Update frequently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000" dirty="0"/>
              <a:t>Foster collaboration and </a:t>
            </a:r>
            <a:r>
              <a:rPr lang="en-US" sz="2000" dirty="0" smtClean="0"/>
              <a:t>derivations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9382" t="7543" r="20336" b="13747"/>
          <a:stretch/>
        </p:blipFill>
        <p:spPr>
          <a:xfrm>
            <a:off x="5951592" y="903484"/>
            <a:ext cx="2148325" cy="1586217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991" y="2336174"/>
            <a:ext cx="1627444" cy="164492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74470" y="5464613"/>
            <a:ext cx="8220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Future = Refinement for Users and Developers</a:t>
            </a:r>
          </a:p>
        </p:txBody>
      </p:sp>
    </p:spTree>
    <p:extLst>
      <p:ext uri="{BB962C8B-B14F-4D97-AF65-F5344CB8AC3E}">
        <p14:creationId xmlns:p14="http://schemas.microsoft.com/office/powerpoint/2010/main" val="1107445256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NA-MIC">
  <a:themeElements>
    <a:clrScheme name="NA-MIC-template-2004-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-MIC-template-2004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A-MIC-template-2004-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AHM2013-Engineering-Data+Clinical.ppt</Template>
  <TotalTime>183</TotalTime>
  <Words>295</Words>
  <Application>Microsoft Macintosh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NA-MIC</vt:lpstr>
      <vt:lpstr>Core 1b: Engineering  Extension Framework</vt:lpstr>
      <vt:lpstr>Themes from 2012</vt:lpstr>
      <vt:lpstr>Topics</vt:lpstr>
      <vt:lpstr>Goals</vt:lpstr>
      <vt:lpstr>Slicer Extension Catalog</vt:lpstr>
      <vt:lpstr>Interacting with extensions</vt:lpstr>
      <vt:lpstr>Anatomy of an extension</vt:lpstr>
      <vt:lpstr>Goals and Future work</vt:lpstr>
    </vt:vector>
  </TitlesOfParts>
  <Company>Kitware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Aylward</dc:creator>
  <cp:lastModifiedBy>Stephen Aylward</cp:lastModifiedBy>
  <cp:revision>30</cp:revision>
  <dcterms:created xsi:type="dcterms:W3CDTF">2013-01-10T10:48:08Z</dcterms:created>
  <dcterms:modified xsi:type="dcterms:W3CDTF">2013-01-10T13:58:05Z</dcterms:modified>
</cp:coreProperties>
</file>