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82" r:id="rId4"/>
    <p:sldId id="283" r:id="rId5"/>
    <p:sldId id="264" r:id="rId6"/>
    <p:sldId id="280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6B5FD-95DF-4D4C-818A-FA224B581527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A22A16-C8EB-4BCC-82A7-64D1FA32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5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smtClean="0">
                <a:solidFill>
                  <a:schemeClr val="bg2"/>
                </a:solidFill>
              </a:rPr>
            </a:br>
            <a:r>
              <a:rPr lang="en-US" sz="2200" i="1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45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30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31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6975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370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87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9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2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67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56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69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0400" y="2048500"/>
            <a:ext cx="7804150" cy="144655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Algorithms</a:t>
            </a:r>
            <a:r>
              <a:rPr lang="en-US" sz="4400" dirty="0">
                <a:ea typeface="ＭＳ Ｐゴシック" pitchFamily="1" charset="-128"/>
              </a:rPr>
              <a:t/>
            </a:r>
            <a:br>
              <a:rPr lang="en-US" sz="4400" dirty="0">
                <a:ea typeface="ＭＳ Ｐゴシック" pitchFamily="1" charset="-128"/>
              </a:rPr>
            </a:br>
            <a:r>
              <a:rPr lang="en-US" sz="4400" dirty="0" smtClean="0">
                <a:ea typeface="ＭＳ Ｐゴシック" pitchFamily="1" charset="-128"/>
              </a:rPr>
              <a:t>MIT</a:t>
            </a:r>
            <a:endParaRPr lang="en-US" sz="4400" dirty="0" smtClean="0">
              <a:ea typeface="ＭＳ Ｐゴシック" pitchFamily="1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19175" y="4295775"/>
            <a:ext cx="7086600" cy="707886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PI</a:t>
            </a:r>
            <a:r>
              <a:rPr lang="en-US" sz="4000" dirty="0" smtClean="0">
                <a:ea typeface="ＭＳ Ｐゴシック" pitchFamily="1" charset="-128"/>
              </a:rPr>
              <a:t>: Polina </a:t>
            </a:r>
            <a:r>
              <a:rPr lang="en-US" sz="4000" dirty="0" smtClean="0">
                <a:ea typeface="ＭＳ Ｐゴシック" pitchFamily="1" charset="-128"/>
              </a:rPr>
              <a:t>Golland</a:t>
            </a:r>
            <a:endParaRPr lang="en-US" sz="4000" b="1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visualization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1922499"/>
            <a:ext cx="57171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/>
          <a:lstStyle/>
          <a:p>
            <a:r>
              <a:rPr lang="en-US" dirty="0" smtClean="0"/>
              <a:t>Results visualization – </a:t>
            </a:r>
            <a:r>
              <a:rPr lang="en-US" dirty="0" err="1" smtClean="0"/>
              <a:t>tipiX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3" y="1506370"/>
            <a:ext cx="4513385" cy="4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185" y="1632860"/>
            <a:ext cx="6365631" cy="4154984"/>
          </a:xfrm>
        </p:spPr>
        <p:txBody>
          <a:bodyPr/>
          <a:lstStyle/>
          <a:p>
            <a:r>
              <a:rPr lang="en-US" dirty="0" smtClean="0"/>
              <a:t>From algorithms to prototypes to tools</a:t>
            </a:r>
          </a:p>
          <a:p>
            <a:pPr lvl="1"/>
            <a:r>
              <a:rPr lang="en-US" dirty="0" smtClean="0"/>
              <a:t>Anatomical segmentation</a:t>
            </a:r>
          </a:p>
          <a:p>
            <a:pPr lvl="2"/>
            <a:r>
              <a:rPr lang="en-US" dirty="0" smtClean="0"/>
              <a:t>Research quality scans</a:t>
            </a:r>
          </a:p>
          <a:p>
            <a:pPr lvl="2"/>
            <a:r>
              <a:rPr lang="en-US" dirty="0" smtClean="0"/>
              <a:t>Clinical scans</a:t>
            </a:r>
          </a:p>
          <a:p>
            <a:pPr lvl="2"/>
            <a:r>
              <a:rPr lang="en-US" dirty="0" smtClean="0"/>
              <a:t>Pathology</a:t>
            </a:r>
          </a:p>
          <a:p>
            <a:pPr lvl="2"/>
            <a:r>
              <a:rPr lang="en-US" dirty="0" smtClean="0"/>
              <a:t>Module in Slicer</a:t>
            </a:r>
          </a:p>
          <a:p>
            <a:pPr lvl="1"/>
            <a:r>
              <a:rPr lang="en-US" dirty="0" smtClean="0"/>
              <a:t>Functional image analysis </a:t>
            </a:r>
          </a:p>
          <a:p>
            <a:pPr lvl="2"/>
            <a:r>
              <a:rPr lang="en-US" dirty="0" smtClean="0"/>
              <a:t>Analysis of connectivity</a:t>
            </a:r>
          </a:p>
          <a:p>
            <a:pPr lvl="2"/>
            <a:r>
              <a:rPr lang="en-US" dirty="0" smtClean="0"/>
              <a:t>Collaborative projects with the DBPs</a:t>
            </a:r>
          </a:p>
          <a:p>
            <a:pPr lvl="1"/>
            <a:r>
              <a:rPr lang="en-US" dirty="0" smtClean="0"/>
              <a:t>Interactive tools</a:t>
            </a:r>
          </a:p>
          <a:p>
            <a:pPr lvl="2"/>
            <a:r>
              <a:rPr lang="en-US" dirty="0" smtClean="0"/>
              <a:t>Integrating users into the analysis pipeline</a:t>
            </a:r>
          </a:p>
        </p:txBody>
      </p:sp>
    </p:spTree>
    <p:extLst>
      <p:ext uri="{BB962C8B-B14F-4D97-AF65-F5344CB8AC3E}">
        <p14:creationId xmlns:p14="http://schemas.microsoft.com/office/powerpoint/2010/main" val="62074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25" y="2314575"/>
            <a:ext cx="5524500" cy="2751522"/>
          </a:xfrm>
        </p:spPr>
        <p:txBody>
          <a:bodyPr/>
          <a:lstStyle/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EM segmentation</a:t>
            </a:r>
          </a:p>
          <a:p>
            <a:pPr lvl="1"/>
            <a:r>
              <a:rPr lang="en-US" dirty="0" smtClean="0"/>
              <a:t>Brain connectivity</a:t>
            </a:r>
          </a:p>
          <a:p>
            <a:pPr lvl="1"/>
            <a:endParaRPr lang="en-US" dirty="0"/>
          </a:p>
          <a:p>
            <a:r>
              <a:rPr lang="en-US" dirty="0" smtClean="0"/>
              <a:t>This year’s developments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Interactive tools for population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5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7488" y="1981200"/>
            <a:ext cx="3629025" cy="1752600"/>
          </a:xfrm>
        </p:spPr>
        <p:txBody>
          <a:bodyPr/>
          <a:lstStyle/>
          <a:p>
            <a:r>
              <a:rPr lang="en-US" altLang="en-US" dirty="0" smtClean="0"/>
              <a:t>EM Segmentation</a:t>
            </a:r>
            <a:endParaRPr lang="en-US" altLang="en-US" dirty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9126" y="4114800"/>
            <a:ext cx="7991474" cy="1752600"/>
          </a:xfrm>
        </p:spPr>
        <p:txBody>
          <a:bodyPr/>
          <a:lstStyle/>
          <a:p>
            <a:r>
              <a:rPr lang="en-US" altLang="en-US" dirty="0" err="1"/>
              <a:t>Kilian</a:t>
            </a:r>
            <a:r>
              <a:rPr lang="en-US" altLang="en-US" dirty="0"/>
              <a:t> Pohl (MIT/BWH), </a:t>
            </a:r>
            <a:r>
              <a:rPr lang="en-US" altLang="en-US" dirty="0" err="1" smtClean="0"/>
              <a:t>Lilla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Zollei</a:t>
            </a:r>
            <a:r>
              <a:rPr lang="en-US" altLang="en-US" dirty="0" smtClean="0"/>
              <a:t> (MIT), Brad </a:t>
            </a:r>
            <a:r>
              <a:rPr lang="en-US" altLang="en-US" dirty="0"/>
              <a:t>Davis (</a:t>
            </a:r>
            <a:r>
              <a:rPr lang="en-US" altLang="en-US" dirty="0" err="1"/>
              <a:t>Kitware</a:t>
            </a:r>
            <a:r>
              <a:rPr lang="en-US" altLang="en-US" dirty="0"/>
              <a:t>), Sylvain </a:t>
            </a:r>
            <a:r>
              <a:rPr lang="en-US" altLang="en-US" dirty="0" err="1"/>
              <a:t>Bouix</a:t>
            </a:r>
            <a:r>
              <a:rPr lang="en-US" altLang="en-US" dirty="0"/>
              <a:t> </a:t>
            </a:r>
            <a:r>
              <a:rPr lang="en-US" altLang="en-US" dirty="0" smtClean="0"/>
              <a:t>(BWH), </a:t>
            </a:r>
            <a:r>
              <a:rPr lang="en-US" altLang="en-US" dirty="0" err="1"/>
              <a:t>Mareck</a:t>
            </a:r>
            <a:r>
              <a:rPr lang="en-US" altLang="en-US" dirty="0"/>
              <a:t> </a:t>
            </a:r>
            <a:r>
              <a:rPr lang="en-US" altLang="en-US" dirty="0" err="1"/>
              <a:t>Kubici</a:t>
            </a:r>
            <a:r>
              <a:rPr lang="en-US" altLang="en-US" dirty="0"/>
              <a:t> </a:t>
            </a:r>
            <a:r>
              <a:rPr lang="en-US" altLang="en-US" dirty="0" smtClean="0"/>
              <a:t>(BWH), </a:t>
            </a:r>
            <a:r>
              <a:rPr lang="en-US" altLang="en-US" dirty="0"/>
              <a:t>Martha </a:t>
            </a:r>
            <a:r>
              <a:rPr lang="en-US" altLang="en-US" dirty="0" err="1"/>
              <a:t>Shenton</a:t>
            </a:r>
            <a:r>
              <a:rPr lang="en-US" altLang="en-US" dirty="0"/>
              <a:t> </a:t>
            </a:r>
            <a:r>
              <a:rPr lang="en-US" altLang="en-US" dirty="0" smtClean="0"/>
              <a:t>(BWH), </a:t>
            </a:r>
            <a:r>
              <a:rPr lang="en-US" altLang="en-US" dirty="0"/>
              <a:t>Sandy Wells (BWH), Polina Golland (MIT)</a:t>
            </a:r>
          </a:p>
        </p:txBody>
      </p:sp>
    </p:spTree>
    <p:extLst>
      <p:ext uri="{BB962C8B-B14F-4D97-AF65-F5344CB8AC3E}">
        <p14:creationId xmlns:p14="http://schemas.microsoft.com/office/powerpoint/2010/main" val="268528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657600" cy="1625600"/>
          </a:xfrm>
        </p:spPr>
        <p:txBody>
          <a:bodyPr/>
          <a:lstStyle/>
          <a:p>
            <a:r>
              <a:rPr lang="en-US" altLang="en-US"/>
              <a:t>Structure hierarchy</a:t>
            </a:r>
          </a:p>
          <a:p>
            <a:r>
              <a:rPr lang="en-US" altLang="en-US"/>
              <a:t>Registration</a:t>
            </a:r>
          </a:p>
          <a:p>
            <a:pPr lvl="1"/>
            <a:r>
              <a:rPr lang="en-US" altLang="en-US"/>
              <a:t>Atlas-to-subject</a:t>
            </a:r>
          </a:p>
          <a:p>
            <a:pPr lvl="1"/>
            <a:r>
              <a:rPr lang="en-US" altLang="en-US"/>
              <a:t>Multimodal 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Slicer 3 Module</a:t>
            </a:r>
          </a:p>
        </p:txBody>
      </p:sp>
      <p:pic>
        <p:nvPicPr>
          <p:cNvPr id="148486" name="Picture 6" descr="OneClick-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06600"/>
            <a:ext cx="5181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Picture 10" descr="TemplateBuilder-Pane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>
            <a:fillRect/>
          </a:stretch>
        </p:blipFill>
        <p:spPr bwMode="auto">
          <a:xfrm>
            <a:off x="914400" y="3124200"/>
            <a:ext cx="2522538" cy="2889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Connectivity Modeling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5151" y="1581148"/>
            <a:ext cx="5743671" cy="4572000"/>
            <a:chOff x="565151" y="1581148"/>
            <a:chExt cx="5743671" cy="4572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1" y="1581148"/>
              <a:ext cx="5743671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143250" y="1619247"/>
              <a:ext cx="3076576" cy="20097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064" y="1485900"/>
            <a:ext cx="5343524" cy="204787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Theoretical framework:</a:t>
            </a:r>
          </a:p>
          <a:p>
            <a:pPr lvl="1"/>
            <a:r>
              <a:rPr lang="en-US" dirty="0" smtClean="0"/>
              <a:t>Joint inference across all connections</a:t>
            </a:r>
          </a:p>
          <a:p>
            <a:r>
              <a:rPr lang="en-US" dirty="0" smtClean="0"/>
              <a:t>From connectivity measures to implicated regions</a:t>
            </a:r>
            <a:endParaRPr lang="en-US" dirty="0" smtClean="0"/>
          </a:p>
          <a:p>
            <a:pPr lvl="1"/>
            <a:r>
              <a:rPr lang="en-US" dirty="0" smtClean="0"/>
              <a:t>Aggregate connectivity changes due to disease into information about regions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659275" y="3724280"/>
            <a:ext cx="2177795" cy="2248471"/>
            <a:chOff x="6366058" y="2509681"/>
            <a:chExt cx="2562112" cy="2645260"/>
          </a:xfrm>
        </p:grpSpPr>
        <p:pic>
          <p:nvPicPr>
            <p:cNvPr id="17" name="Picture 16" descr="SigRegionsM10_EstimateT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058" y="2509681"/>
              <a:ext cx="2562112" cy="2645260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cxnSpLocks noChangeAspect="1"/>
            </p:cNvCxnSpPr>
            <p:nvPr/>
          </p:nvCxnSpPr>
          <p:spPr>
            <a:xfrm flipV="1">
              <a:off x="6618211" y="4258351"/>
              <a:ext cx="187254" cy="14543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rot="16200000" flipH="1">
              <a:off x="8519148" y="4795622"/>
              <a:ext cx="218147" cy="146959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64898" y="4924809"/>
              <a:ext cx="164594" cy="17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8437" y="2613558"/>
              <a:ext cx="164594" cy="17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36410" y="2806819"/>
              <a:ext cx="164594" cy="17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4861" y="4357751"/>
              <a:ext cx="164594" cy="17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 rot="16200000" flipH="1">
              <a:off x="6685520" y="2740351"/>
              <a:ext cx="156266" cy="10527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 flipV="1">
              <a:off x="8268836" y="2926284"/>
              <a:ext cx="187254" cy="14543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85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485900"/>
            <a:ext cx="7705725" cy="4505849"/>
          </a:xfrm>
        </p:spPr>
        <p:txBody>
          <a:bodyPr/>
          <a:lstStyle/>
          <a:p>
            <a:r>
              <a:rPr lang="en-US" sz="1400" dirty="0" smtClean="0"/>
              <a:t>A. </a:t>
            </a:r>
            <a:r>
              <a:rPr lang="en-US" sz="1400" dirty="0" err="1"/>
              <a:t>Venkataraman</a:t>
            </a:r>
            <a:r>
              <a:rPr lang="en-US" sz="1400" dirty="0"/>
              <a:t>, </a:t>
            </a:r>
            <a:r>
              <a:rPr lang="en-US" sz="1400" dirty="0" smtClean="0"/>
              <a:t>M. </a:t>
            </a:r>
            <a:r>
              <a:rPr lang="en-US" sz="1400" dirty="0" err="1"/>
              <a:t>Kubicki</a:t>
            </a:r>
            <a:r>
              <a:rPr lang="en-US" sz="1400" dirty="0"/>
              <a:t>, </a:t>
            </a:r>
            <a:r>
              <a:rPr lang="en-US" sz="1400" dirty="0" smtClean="0"/>
              <a:t>and P. </a:t>
            </a:r>
            <a:r>
              <a:rPr lang="en-US" sz="1400" dirty="0"/>
              <a:t>Golland: From Connectivity Models to Region Labels: Identifying Foci of a Neurological Disorder. </a:t>
            </a:r>
            <a:r>
              <a:rPr lang="en-US" sz="1400" dirty="0" smtClean="0"/>
              <a:t>IEEE TMI 32(11</a:t>
            </a:r>
            <a:r>
              <a:rPr lang="en-US" sz="1400" dirty="0"/>
              <a:t>): </a:t>
            </a:r>
            <a:r>
              <a:rPr lang="en-US" sz="1400" dirty="0" smtClean="0"/>
              <a:t>2078-2098, 2013.</a:t>
            </a:r>
          </a:p>
          <a:p>
            <a:r>
              <a:rPr lang="en-US" sz="1400" dirty="0" smtClean="0"/>
              <a:t>A. Sweet</a:t>
            </a:r>
            <a:r>
              <a:rPr lang="en-US" sz="1400" dirty="0"/>
              <a:t>, </a:t>
            </a:r>
            <a:r>
              <a:rPr lang="en-US" sz="1400" dirty="0" smtClean="0"/>
              <a:t>A. </a:t>
            </a:r>
            <a:r>
              <a:rPr lang="en-US" sz="1400" dirty="0" err="1"/>
              <a:t>Venkataraman</a:t>
            </a:r>
            <a:r>
              <a:rPr lang="en-US" sz="1400" dirty="0"/>
              <a:t>, </a:t>
            </a:r>
            <a:r>
              <a:rPr lang="en-US" sz="1400" dirty="0" smtClean="0"/>
              <a:t>S.M</a:t>
            </a:r>
            <a:r>
              <a:rPr lang="en-US" sz="1400" dirty="0"/>
              <a:t>. </a:t>
            </a:r>
            <a:r>
              <a:rPr lang="en-US" sz="1400" dirty="0" err="1"/>
              <a:t>Stufflebeam</a:t>
            </a:r>
            <a:r>
              <a:rPr lang="en-US" sz="1400" dirty="0"/>
              <a:t>, </a:t>
            </a:r>
            <a:r>
              <a:rPr lang="en-US" sz="1400" dirty="0" smtClean="0"/>
              <a:t>H. </a:t>
            </a:r>
            <a:r>
              <a:rPr lang="en-US" sz="1400" dirty="0"/>
              <a:t>Liu, </a:t>
            </a:r>
            <a:r>
              <a:rPr lang="en-US" sz="1400" dirty="0" smtClean="0"/>
              <a:t>N. </a:t>
            </a:r>
            <a:r>
              <a:rPr lang="en-US" sz="1400" dirty="0"/>
              <a:t>Tanaka, </a:t>
            </a:r>
            <a:r>
              <a:rPr lang="en-US" sz="1400" dirty="0" smtClean="0"/>
              <a:t>J.R</a:t>
            </a:r>
            <a:r>
              <a:rPr lang="en-US" sz="1400" dirty="0"/>
              <a:t>. Madsen, </a:t>
            </a:r>
            <a:r>
              <a:rPr lang="en-US" sz="1400" dirty="0" smtClean="0"/>
              <a:t>and P. </a:t>
            </a:r>
            <a:r>
              <a:rPr lang="en-US" sz="1400" dirty="0"/>
              <a:t>Golland: Detecting Epileptic Regions Based on Global Brain Connectivity Patterns. MICCAI (1) 2013: </a:t>
            </a:r>
            <a:r>
              <a:rPr lang="en-US" sz="1400" dirty="0" smtClean="0"/>
              <a:t>98-105.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Venkataraman</a:t>
            </a:r>
            <a:r>
              <a:rPr lang="en-US" sz="1400" dirty="0"/>
              <a:t>, T.J. </a:t>
            </a:r>
            <a:r>
              <a:rPr lang="en-US" sz="1400" dirty="0" err="1"/>
              <a:t>Whitford</a:t>
            </a:r>
            <a:r>
              <a:rPr lang="en-US" sz="1400" dirty="0"/>
              <a:t>, C-F. Westin, P. Golland and M. </a:t>
            </a:r>
            <a:r>
              <a:rPr lang="en-US" sz="1400" dirty="0" err="1"/>
              <a:t>Kubicki</a:t>
            </a:r>
            <a:r>
              <a:rPr lang="en-US" sz="1400" dirty="0"/>
              <a:t>. Whole Brain Resting State Functional Connectivity Abnormalities in Schizophrenia. </a:t>
            </a:r>
            <a:r>
              <a:rPr lang="en-US" sz="1600" b="1" dirty="0"/>
              <a:t>Schizophrenia Research</a:t>
            </a:r>
            <a:r>
              <a:rPr lang="en-US" sz="1400" dirty="0"/>
              <a:t>, 139(1-3):7-12, 2012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</a:t>
            </a:r>
            <a:r>
              <a:rPr lang="en-US" sz="1400" dirty="0"/>
              <a:t>. </a:t>
            </a:r>
            <a:r>
              <a:rPr lang="en-US" sz="1400" dirty="0" err="1"/>
              <a:t>Venkataraman</a:t>
            </a:r>
            <a:r>
              <a:rPr lang="en-US" sz="1400" dirty="0"/>
              <a:t>, Y. </a:t>
            </a:r>
            <a:r>
              <a:rPr lang="en-US" sz="1400" dirty="0" err="1"/>
              <a:t>Rathi</a:t>
            </a:r>
            <a:r>
              <a:rPr lang="en-US" sz="1400" dirty="0"/>
              <a:t>, M. </a:t>
            </a:r>
            <a:r>
              <a:rPr lang="en-US" sz="1400" dirty="0" err="1"/>
              <a:t>Kubicki</a:t>
            </a:r>
            <a:r>
              <a:rPr lang="en-US" sz="1400" dirty="0"/>
              <a:t>, C.-F. Westin, and P. Golland. Joint Modeling of Anatomical and Functional Connectivity for Population Studies. </a:t>
            </a:r>
            <a:r>
              <a:rPr lang="en-US" sz="1400" dirty="0" smtClean="0"/>
              <a:t>IEEE TMI, </a:t>
            </a:r>
            <a:r>
              <a:rPr lang="en-US" sz="1400" dirty="0"/>
              <a:t>31(2):164-182, 2012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</a:t>
            </a:r>
            <a:r>
              <a:rPr lang="en-US" sz="1400" dirty="0"/>
              <a:t>. </a:t>
            </a:r>
            <a:r>
              <a:rPr lang="en-US" sz="1400" dirty="0" err="1"/>
              <a:t>Venkataraman</a:t>
            </a:r>
            <a:r>
              <a:rPr lang="en-US" sz="1400" dirty="0"/>
              <a:t>, M. </a:t>
            </a:r>
            <a:r>
              <a:rPr lang="en-US" sz="1400" dirty="0" err="1"/>
              <a:t>Kubicki</a:t>
            </a:r>
            <a:r>
              <a:rPr lang="en-US" sz="1400" dirty="0"/>
              <a:t> and P. Golland. From Brain Connectivity Models to Identifying Foci of a Neurological </a:t>
            </a:r>
            <a:r>
              <a:rPr lang="en-US" sz="1400" dirty="0" smtClean="0"/>
              <a:t>Disorder. MICCAI, </a:t>
            </a:r>
            <a:r>
              <a:rPr lang="en-US" sz="1400" dirty="0"/>
              <a:t>LNCS 7510:715-722, 2012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Venkataraman</a:t>
            </a:r>
            <a:r>
              <a:rPr lang="en-US" sz="1400" dirty="0"/>
              <a:t>, Y. </a:t>
            </a:r>
            <a:r>
              <a:rPr lang="en-US" sz="1400" dirty="0" err="1"/>
              <a:t>Rathi</a:t>
            </a:r>
            <a:r>
              <a:rPr lang="en-US" sz="1400" dirty="0"/>
              <a:t>, M. </a:t>
            </a:r>
            <a:r>
              <a:rPr lang="en-US" sz="1400" dirty="0" err="1"/>
              <a:t>Kubicki</a:t>
            </a:r>
            <a:r>
              <a:rPr lang="en-US" sz="1400" dirty="0"/>
              <a:t>, C-F. Westin and P. Golland. Joint Generative Model for fMRI/DWI and its Application to Population Studies</a:t>
            </a:r>
            <a:r>
              <a:rPr lang="en-US" sz="1400" dirty="0" smtClean="0"/>
              <a:t>. MICCAI, </a:t>
            </a:r>
            <a:r>
              <a:rPr lang="en-US" sz="1400" dirty="0"/>
              <a:t>LNCS 6361:191-199, 2010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Venkataraman</a:t>
            </a:r>
            <a:r>
              <a:rPr lang="en-US" sz="1400" dirty="0"/>
              <a:t>, M. </a:t>
            </a:r>
            <a:r>
              <a:rPr lang="en-US" sz="1400" dirty="0" err="1"/>
              <a:t>Kubicki</a:t>
            </a:r>
            <a:r>
              <a:rPr lang="en-US" sz="1400" dirty="0"/>
              <a:t>, C.-F. Westin, and P. Golland. Robust Feature Selection in Resting-State fMRI Connectivity Based on Population Studies</a:t>
            </a:r>
            <a:r>
              <a:rPr lang="en-US" sz="1400" dirty="0" smtClean="0"/>
              <a:t>. </a:t>
            </a:r>
            <a:r>
              <a:rPr lang="en-US" sz="1400" dirty="0"/>
              <a:t>MMBIA: IEEE Computer Society Workshop on Mathematical Methods in Biomedical Image Analysis, 2010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6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3" y="1429120"/>
            <a:ext cx="5859341" cy="1508105"/>
          </a:xfrm>
        </p:spPr>
        <p:txBody>
          <a:bodyPr>
            <a:spAutoFit/>
          </a:bodyPr>
          <a:lstStyle/>
          <a:p>
            <a:r>
              <a:rPr lang="en-US" dirty="0" smtClean="0"/>
              <a:t>Improving atlas-based segmentation based on local intensity information</a:t>
            </a:r>
          </a:p>
          <a:p>
            <a:pPr lvl="1"/>
            <a:r>
              <a:rPr lang="en-US" dirty="0" smtClean="0"/>
              <a:t>Improved segmentation of parotid       glands in head-and-neck tumors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21" y="2261948"/>
            <a:ext cx="1563565" cy="14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54215" y="3940952"/>
            <a:ext cx="59436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defTabSz="914400"/>
            <a:r>
              <a:rPr lang="en-US" kern="0" dirty="0" smtClean="0"/>
              <a:t>Segmentation of clinical multimodal stroke MRI scans</a:t>
            </a:r>
          </a:p>
          <a:p>
            <a:pPr lvl="1" defTabSz="914400"/>
            <a:r>
              <a:rPr lang="en-US" kern="0" dirty="0" smtClean="0"/>
              <a:t>1,000 patients from the NINDS Stroke Study</a:t>
            </a:r>
          </a:p>
          <a:p>
            <a:pPr lvl="1" defTabSz="914400"/>
            <a:r>
              <a:rPr lang="en-US" kern="0" dirty="0" smtClean="0"/>
              <a:t>Highly anisotropic voxels, clinical scans</a:t>
            </a:r>
            <a:endParaRPr lang="en-US" kern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36" y="1477107"/>
            <a:ext cx="1781413" cy="141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8" y="4569064"/>
            <a:ext cx="1613267" cy="161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3146641"/>
            <a:ext cx="1965325" cy="15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8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517237"/>
            <a:ext cx="6496051" cy="584775"/>
          </a:xfrm>
        </p:spPr>
        <p:txBody>
          <a:bodyPr/>
          <a:lstStyle/>
          <a:p>
            <a:r>
              <a:rPr lang="en-US" dirty="0" smtClean="0"/>
              <a:t>Code Visualization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6"/>
          <a:stretch/>
        </p:blipFill>
        <p:spPr>
          <a:xfrm>
            <a:off x="452787" y="1390648"/>
            <a:ext cx="3684136" cy="472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18" y="3227926"/>
            <a:ext cx="3052781" cy="13810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4513385" y="3541834"/>
            <a:ext cx="691661" cy="42203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69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Visualization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600200"/>
            <a:ext cx="808522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600200"/>
            <a:ext cx="808522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1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3684</TotalTime>
  <Words>467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NA-MIC</vt:lpstr>
      <vt:lpstr>Algorithms MIT</vt:lpstr>
      <vt:lpstr>Outline</vt:lpstr>
      <vt:lpstr>EM Segmentation</vt:lpstr>
      <vt:lpstr>Slicer 3 Module</vt:lpstr>
      <vt:lpstr>Brain Connectivity Modeling</vt:lpstr>
      <vt:lpstr>Publications</vt:lpstr>
      <vt:lpstr>Segmentation</vt:lpstr>
      <vt:lpstr>Code Visualization</vt:lpstr>
      <vt:lpstr>Code Visualization</vt:lpstr>
      <vt:lpstr>Code visualization</vt:lpstr>
      <vt:lpstr>Results visualization – tipiX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178</cp:revision>
  <dcterms:created xsi:type="dcterms:W3CDTF">2011-01-04T14:27:44Z</dcterms:created>
  <dcterms:modified xsi:type="dcterms:W3CDTF">2014-01-09T04:42:01Z</dcterms:modified>
</cp:coreProperties>
</file>