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94" r:id="rId3"/>
    <p:sldId id="286" r:id="rId4"/>
    <p:sldId id="287" r:id="rId5"/>
    <p:sldId id="289" r:id="rId6"/>
    <p:sldId id="291" r:id="rId7"/>
    <p:sldId id="292" r:id="rId8"/>
    <p:sldId id="293" r:id="rId9"/>
    <p:sldId id="272" r:id="rId10"/>
    <p:sldId id="273" r:id="rId11"/>
    <p:sldId id="274" r:id="rId12"/>
    <p:sldId id="279" r:id="rId13"/>
    <p:sldId id="285" r:id="rId14"/>
    <p:sldId id="280" r:id="rId15"/>
    <p:sldId id="257" r:id="rId16"/>
    <p:sldId id="258" r:id="rId17"/>
    <p:sldId id="259" r:id="rId18"/>
    <p:sldId id="260" r:id="rId19"/>
    <p:sldId id="261" r:id="rId20"/>
    <p:sldId id="296" r:id="rId21"/>
    <p:sldId id="295" r:id="rId22"/>
    <p:sldId id="297" r:id="rId23"/>
    <p:sldId id="264" r:id="rId24"/>
    <p:sldId id="262" r:id="rId25"/>
    <p:sldId id="263" r:id="rId26"/>
    <p:sldId id="271" r:id="rId27"/>
    <p:sldId id="270" r:id="rId28"/>
    <p:sldId id="268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235" autoAdjust="0"/>
  </p:normalViewPr>
  <p:slideViewPr>
    <p:cSldViewPr snapToGrid="0" snapToObjects="1">
      <p:cViewPr varScale="1">
        <p:scale>
          <a:sx n="100" d="100"/>
          <a:sy n="100" d="100"/>
        </p:scale>
        <p:origin x="-120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hshid\Desktop\DTI%20material\Report\327961\corrected%20(1)\327961_v12_dwi_QCed_9_12_15_3_11_DTI_masked_embed_NonLinearTrans_float_cent-Genu-FA-MD.fvp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hshid\Desktop\DTI%20material\Report\327961\corrected%20(1)\327961_v12_dwi_QCed_9_12_15_3_11_DTI_masked_embed_NonLinearTrans_float_cent-Splenium-FA-M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pta\Desktop\3D_Histogram_Normalization_papers\Fvps_w3DNorm\3DNormF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Corrected_image</c:v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val>
            <c:numRef>
              <c:f>'327961_v12_dwi_QCed_9_12_15_3_1'!$G$7:$G$72</c:f>
              <c:numCache>
                <c:formatCode>0.00E+00</c:formatCode>
                <c:ptCount val="66"/>
                <c:pt idx="0">
                  <c:v>0.0003894927</c:v>
                </c:pt>
                <c:pt idx="1">
                  <c:v>0.0009862469</c:v>
                </c:pt>
                <c:pt idx="2">
                  <c:v>0.007869022</c:v>
                </c:pt>
                <c:pt idx="3">
                  <c:v>0.06549075</c:v>
                </c:pt>
                <c:pt idx="4">
                  <c:v>0.2197875</c:v>
                </c:pt>
                <c:pt idx="5">
                  <c:v>0.3158359</c:v>
                </c:pt>
                <c:pt idx="6">
                  <c:v>0.3764705</c:v>
                </c:pt>
                <c:pt idx="7">
                  <c:v>0.4137856</c:v>
                </c:pt>
                <c:pt idx="8">
                  <c:v>0.4144381</c:v>
                </c:pt>
                <c:pt idx="9">
                  <c:v>0.4023434</c:v>
                </c:pt>
                <c:pt idx="10">
                  <c:v>0.3811915</c:v>
                </c:pt>
                <c:pt idx="11">
                  <c:v>0.3558241</c:v>
                </c:pt>
                <c:pt idx="12">
                  <c:v>0.3374338</c:v>
                </c:pt>
                <c:pt idx="13">
                  <c:v>0.2977735</c:v>
                </c:pt>
                <c:pt idx="14">
                  <c:v>0.2682839</c:v>
                </c:pt>
                <c:pt idx="15">
                  <c:v>0.2611001</c:v>
                </c:pt>
                <c:pt idx="16">
                  <c:v>0.2686835</c:v>
                </c:pt>
                <c:pt idx="17">
                  <c:v>0.2920503</c:v>
                </c:pt>
                <c:pt idx="18">
                  <c:v>0.3240176</c:v>
                </c:pt>
                <c:pt idx="19">
                  <c:v>0.3535023</c:v>
                </c:pt>
                <c:pt idx="20">
                  <c:v>0.3772549</c:v>
                </c:pt>
                <c:pt idx="21">
                  <c:v>0.3904967</c:v>
                </c:pt>
                <c:pt idx="22">
                  <c:v>0.3891745</c:v>
                </c:pt>
                <c:pt idx="23">
                  <c:v>0.3763508</c:v>
                </c:pt>
                <c:pt idx="24">
                  <c:v>0.3569007</c:v>
                </c:pt>
                <c:pt idx="25">
                  <c:v>0.3522421</c:v>
                </c:pt>
                <c:pt idx="26">
                  <c:v>0.3831368</c:v>
                </c:pt>
                <c:pt idx="27">
                  <c:v>0.4497838</c:v>
                </c:pt>
                <c:pt idx="28">
                  <c:v>0.5072129</c:v>
                </c:pt>
                <c:pt idx="29">
                  <c:v>0.5452629</c:v>
                </c:pt>
                <c:pt idx="30">
                  <c:v>0.5714</c:v>
                </c:pt>
                <c:pt idx="31">
                  <c:v>0.5831131</c:v>
                </c:pt>
                <c:pt idx="32">
                  <c:v>0.6238205</c:v>
                </c:pt>
                <c:pt idx="33">
                  <c:v>0.6829819</c:v>
                </c:pt>
                <c:pt idx="34">
                  <c:v>0.7054115</c:v>
                </c:pt>
                <c:pt idx="35">
                  <c:v>0.7187164</c:v>
                </c:pt>
                <c:pt idx="36">
                  <c:v>0.7318524</c:v>
                </c:pt>
                <c:pt idx="37">
                  <c:v>0.7545626</c:v>
                </c:pt>
                <c:pt idx="38">
                  <c:v>0.7578242</c:v>
                </c:pt>
                <c:pt idx="39">
                  <c:v>0.7498378</c:v>
                </c:pt>
                <c:pt idx="40">
                  <c:v>0.7330024</c:v>
                </c:pt>
                <c:pt idx="41">
                  <c:v>0.6741198</c:v>
                </c:pt>
                <c:pt idx="42">
                  <c:v>0.6275352</c:v>
                </c:pt>
                <c:pt idx="43">
                  <c:v>0.6037726</c:v>
                </c:pt>
                <c:pt idx="44">
                  <c:v>0.5189158</c:v>
                </c:pt>
                <c:pt idx="45">
                  <c:v>0.452257</c:v>
                </c:pt>
                <c:pt idx="46">
                  <c:v>0.3843432</c:v>
                </c:pt>
                <c:pt idx="47">
                  <c:v>0.3751271</c:v>
                </c:pt>
                <c:pt idx="48">
                  <c:v>0.3802491</c:v>
                </c:pt>
                <c:pt idx="49">
                  <c:v>0.3805746</c:v>
                </c:pt>
                <c:pt idx="50">
                  <c:v>0.3681306</c:v>
                </c:pt>
                <c:pt idx="51">
                  <c:v>0.3451008</c:v>
                </c:pt>
                <c:pt idx="52">
                  <c:v>0.3199715</c:v>
                </c:pt>
                <c:pt idx="53">
                  <c:v>0.2929184</c:v>
                </c:pt>
                <c:pt idx="54">
                  <c:v>0.2590693</c:v>
                </c:pt>
                <c:pt idx="55">
                  <c:v>0.2283396</c:v>
                </c:pt>
                <c:pt idx="56">
                  <c:v>0.2146129</c:v>
                </c:pt>
                <c:pt idx="57">
                  <c:v>0.2262366</c:v>
                </c:pt>
                <c:pt idx="58">
                  <c:v>0.2263147</c:v>
                </c:pt>
                <c:pt idx="59">
                  <c:v>0.2306909</c:v>
                </c:pt>
                <c:pt idx="60">
                  <c:v>0.249771</c:v>
                </c:pt>
                <c:pt idx="61">
                  <c:v>0.2204472</c:v>
                </c:pt>
                <c:pt idx="62">
                  <c:v>0.2637043</c:v>
                </c:pt>
                <c:pt idx="63">
                  <c:v>0.4143564</c:v>
                </c:pt>
                <c:pt idx="64">
                  <c:v>0.5037134</c:v>
                </c:pt>
                <c:pt idx="65">
                  <c:v>0.4746293</c:v>
                </c:pt>
              </c:numCache>
            </c:numRef>
          </c:val>
          <c:smooth val="0"/>
        </c:ser>
        <c:ser>
          <c:idx val="1"/>
          <c:order val="1"/>
          <c:tx>
            <c:v>Original_Image</c:v>
          </c:tx>
          <c:marker>
            <c:symbol val="none"/>
          </c:marker>
          <c:val>
            <c:numRef>
              <c:f>'327961_v12_dwi_QCed_9_12_15_3_1'!$N$7:$N$72</c:f>
              <c:numCache>
                <c:formatCode>0.00E+00</c:formatCode>
                <c:ptCount val="66"/>
                <c:pt idx="0">
                  <c:v>0.0009946187</c:v>
                </c:pt>
                <c:pt idx="1">
                  <c:v>0.007201073</c:v>
                </c:pt>
                <c:pt idx="2">
                  <c:v>0.073976</c:v>
                </c:pt>
                <c:pt idx="3">
                  <c:v>0.1914261</c:v>
                </c:pt>
                <c:pt idx="4">
                  <c:v>0.3006386</c:v>
                </c:pt>
                <c:pt idx="5">
                  <c:v>0.3119287</c:v>
                </c:pt>
                <c:pt idx="6">
                  <c:v>0.3138311</c:v>
                </c:pt>
                <c:pt idx="7">
                  <c:v>0.3078469</c:v>
                </c:pt>
                <c:pt idx="8">
                  <c:v>0.2829951</c:v>
                </c:pt>
                <c:pt idx="9">
                  <c:v>0.2554154</c:v>
                </c:pt>
                <c:pt idx="10">
                  <c:v>0.224128</c:v>
                </c:pt>
                <c:pt idx="11">
                  <c:v>0.2178239</c:v>
                </c:pt>
                <c:pt idx="12">
                  <c:v>0.2241799</c:v>
                </c:pt>
                <c:pt idx="13">
                  <c:v>0.2300728</c:v>
                </c:pt>
                <c:pt idx="14">
                  <c:v>0.2382801</c:v>
                </c:pt>
                <c:pt idx="15">
                  <c:v>0.2522613</c:v>
                </c:pt>
                <c:pt idx="16">
                  <c:v>0.2705814</c:v>
                </c:pt>
                <c:pt idx="17">
                  <c:v>0.2977083</c:v>
                </c:pt>
                <c:pt idx="18">
                  <c:v>0.3250349</c:v>
                </c:pt>
                <c:pt idx="19">
                  <c:v>0.3457547</c:v>
                </c:pt>
                <c:pt idx="20">
                  <c:v>0.3588623</c:v>
                </c:pt>
                <c:pt idx="21">
                  <c:v>0.3600554</c:v>
                </c:pt>
                <c:pt idx="22">
                  <c:v>0.3487647</c:v>
                </c:pt>
                <c:pt idx="23">
                  <c:v>0.3308134</c:v>
                </c:pt>
                <c:pt idx="24">
                  <c:v>0.3127008</c:v>
                </c:pt>
                <c:pt idx="25">
                  <c:v>0.3206932</c:v>
                </c:pt>
                <c:pt idx="26">
                  <c:v>0.3706784</c:v>
                </c:pt>
                <c:pt idx="27">
                  <c:v>0.4498822</c:v>
                </c:pt>
                <c:pt idx="28">
                  <c:v>0.5103433</c:v>
                </c:pt>
                <c:pt idx="29">
                  <c:v>0.5429144</c:v>
                </c:pt>
                <c:pt idx="30">
                  <c:v>0.5639467</c:v>
                </c:pt>
                <c:pt idx="31">
                  <c:v>0.5773506</c:v>
                </c:pt>
                <c:pt idx="32">
                  <c:v>0.6186817</c:v>
                </c:pt>
                <c:pt idx="33">
                  <c:v>0.6781717</c:v>
                </c:pt>
                <c:pt idx="34">
                  <c:v>0.7118784</c:v>
                </c:pt>
                <c:pt idx="35">
                  <c:v>0.7291738</c:v>
                </c:pt>
                <c:pt idx="36">
                  <c:v>0.7282028</c:v>
                </c:pt>
                <c:pt idx="37">
                  <c:v>0.7261282</c:v>
                </c:pt>
                <c:pt idx="38">
                  <c:v>0.7164934</c:v>
                </c:pt>
                <c:pt idx="39">
                  <c:v>0.7125856</c:v>
                </c:pt>
                <c:pt idx="40">
                  <c:v>0.7121399</c:v>
                </c:pt>
                <c:pt idx="41">
                  <c:v>0.6603868</c:v>
                </c:pt>
                <c:pt idx="42">
                  <c:v>0.622418</c:v>
                </c:pt>
                <c:pt idx="43">
                  <c:v>0.6080728</c:v>
                </c:pt>
                <c:pt idx="44">
                  <c:v>0.5150872</c:v>
                </c:pt>
                <c:pt idx="45">
                  <c:v>0.4418764</c:v>
                </c:pt>
                <c:pt idx="46">
                  <c:v>0.3703023</c:v>
                </c:pt>
                <c:pt idx="47">
                  <c:v>0.3544361</c:v>
                </c:pt>
                <c:pt idx="48">
                  <c:v>0.357594</c:v>
                </c:pt>
                <c:pt idx="49">
                  <c:v>0.3600507</c:v>
                </c:pt>
                <c:pt idx="50">
                  <c:v>0.3501141</c:v>
                </c:pt>
                <c:pt idx="51">
                  <c:v>0.3285955</c:v>
                </c:pt>
                <c:pt idx="52">
                  <c:v>0.3046532</c:v>
                </c:pt>
                <c:pt idx="53">
                  <c:v>0.2813952</c:v>
                </c:pt>
                <c:pt idx="54">
                  <c:v>0.2583077</c:v>
                </c:pt>
                <c:pt idx="55">
                  <c:v>0.2402073</c:v>
                </c:pt>
                <c:pt idx="56">
                  <c:v>0.2209294</c:v>
                </c:pt>
                <c:pt idx="57">
                  <c:v>0.2026009</c:v>
                </c:pt>
                <c:pt idx="58">
                  <c:v>0.1950009</c:v>
                </c:pt>
                <c:pt idx="59">
                  <c:v>0.1968026</c:v>
                </c:pt>
                <c:pt idx="60">
                  <c:v>0.1931043</c:v>
                </c:pt>
                <c:pt idx="61">
                  <c:v>0.1849328</c:v>
                </c:pt>
                <c:pt idx="62">
                  <c:v>0.1444153</c:v>
                </c:pt>
                <c:pt idx="63">
                  <c:v>0.1811696</c:v>
                </c:pt>
                <c:pt idx="64">
                  <c:v>0.3010838</c:v>
                </c:pt>
                <c:pt idx="65">
                  <c:v>0.3464012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134680"/>
        <c:axId val="2086137656"/>
      </c:lineChart>
      <c:catAx>
        <c:axId val="2086134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086137656"/>
        <c:crosses val="autoZero"/>
        <c:auto val="1"/>
        <c:lblAlgn val="ctr"/>
        <c:lblOffset val="100"/>
        <c:noMultiLvlLbl val="0"/>
      </c:catAx>
      <c:valAx>
        <c:axId val="2086137656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2086134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Corrected_image</c:v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val>
            <c:numRef>
              <c:f>'327961_v12_dwi_QCed_9_12_15_3_1'!$G$7:$G$100</c:f>
              <c:numCache>
                <c:formatCode>0.00E+00</c:formatCode>
                <c:ptCount val="94"/>
                <c:pt idx="0">
                  <c:v>0.3345252</c:v>
                </c:pt>
                <c:pt idx="1">
                  <c:v>0.2351721</c:v>
                </c:pt>
                <c:pt idx="2">
                  <c:v>0.1781648</c:v>
                </c:pt>
                <c:pt idx="3">
                  <c:v>0.09425788</c:v>
                </c:pt>
                <c:pt idx="4">
                  <c:v>0.06963769</c:v>
                </c:pt>
                <c:pt idx="5">
                  <c:v>0.1206584</c:v>
                </c:pt>
                <c:pt idx="6">
                  <c:v>0.1764607</c:v>
                </c:pt>
                <c:pt idx="7">
                  <c:v>0.2188282</c:v>
                </c:pt>
                <c:pt idx="8">
                  <c:v>0.2648827</c:v>
                </c:pt>
                <c:pt idx="9">
                  <c:v>0.2996302</c:v>
                </c:pt>
                <c:pt idx="10">
                  <c:v>0.3151935</c:v>
                </c:pt>
                <c:pt idx="11">
                  <c:v>0.3312355</c:v>
                </c:pt>
                <c:pt idx="12">
                  <c:v>0.3380739</c:v>
                </c:pt>
                <c:pt idx="13">
                  <c:v>0.3356436</c:v>
                </c:pt>
                <c:pt idx="14">
                  <c:v>0.3302229</c:v>
                </c:pt>
                <c:pt idx="15">
                  <c:v>0.3271726</c:v>
                </c:pt>
                <c:pt idx="16">
                  <c:v>0.3324462</c:v>
                </c:pt>
                <c:pt idx="17">
                  <c:v>0.3436874</c:v>
                </c:pt>
                <c:pt idx="18">
                  <c:v>0.3628788</c:v>
                </c:pt>
                <c:pt idx="19">
                  <c:v>0.3659522</c:v>
                </c:pt>
                <c:pt idx="20">
                  <c:v>0.3236366</c:v>
                </c:pt>
                <c:pt idx="21">
                  <c:v>0.2771369</c:v>
                </c:pt>
                <c:pt idx="22">
                  <c:v>0.294994</c:v>
                </c:pt>
                <c:pt idx="23">
                  <c:v>0.3407321</c:v>
                </c:pt>
                <c:pt idx="24">
                  <c:v>0.3520414</c:v>
                </c:pt>
                <c:pt idx="25">
                  <c:v>0.4192389</c:v>
                </c:pt>
                <c:pt idx="26">
                  <c:v>0.4529673</c:v>
                </c:pt>
                <c:pt idx="27">
                  <c:v>0.4756403</c:v>
                </c:pt>
                <c:pt idx="28">
                  <c:v>0.4516786</c:v>
                </c:pt>
                <c:pt idx="29">
                  <c:v>0.4458706</c:v>
                </c:pt>
                <c:pt idx="30">
                  <c:v>0.4256029</c:v>
                </c:pt>
                <c:pt idx="31">
                  <c:v>0.4644126</c:v>
                </c:pt>
                <c:pt idx="32">
                  <c:v>0.4823505</c:v>
                </c:pt>
                <c:pt idx="33">
                  <c:v>0.5649453</c:v>
                </c:pt>
                <c:pt idx="34">
                  <c:v>0.6841078</c:v>
                </c:pt>
                <c:pt idx="35">
                  <c:v>0.7115664</c:v>
                </c:pt>
                <c:pt idx="36">
                  <c:v>0.7475571</c:v>
                </c:pt>
                <c:pt idx="37">
                  <c:v>0.7498665</c:v>
                </c:pt>
                <c:pt idx="38">
                  <c:v>0.7048774</c:v>
                </c:pt>
                <c:pt idx="39">
                  <c:v>0.6694429</c:v>
                </c:pt>
                <c:pt idx="40">
                  <c:v>0.6554779</c:v>
                </c:pt>
                <c:pt idx="41">
                  <c:v>0.6358436</c:v>
                </c:pt>
                <c:pt idx="42">
                  <c:v>0.5841727</c:v>
                </c:pt>
                <c:pt idx="43">
                  <c:v>0.6182486</c:v>
                </c:pt>
                <c:pt idx="44">
                  <c:v>0.7207088</c:v>
                </c:pt>
                <c:pt idx="45">
                  <c:v>0.7305984</c:v>
                </c:pt>
                <c:pt idx="46">
                  <c:v>0.6921431</c:v>
                </c:pt>
                <c:pt idx="47">
                  <c:v>0.7094906</c:v>
                </c:pt>
                <c:pt idx="48">
                  <c:v>0.7081052</c:v>
                </c:pt>
                <c:pt idx="49">
                  <c:v>0.7085142</c:v>
                </c:pt>
                <c:pt idx="50">
                  <c:v>0.7002304</c:v>
                </c:pt>
                <c:pt idx="51">
                  <c:v>0.7031482</c:v>
                </c:pt>
                <c:pt idx="52">
                  <c:v>0.7084697</c:v>
                </c:pt>
                <c:pt idx="53">
                  <c:v>0.71341</c:v>
                </c:pt>
                <c:pt idx="54">
                  <c:v>0.6511928</c:v>
                </c:pt>
                <c:pt idx="55">
                  <c:v>0.583042</c:v>
                </c:pt>
                <c:pt idx="56">
                  <c:v>0.5422843</c:v>
                </c:pt>
                <c:pt idx="57">
                  <c:v>0.5515078</c:v>
                </c:pt>
                <c:pt idx="58">
                  <c:v>0.5526638</c:v>
                </c:pt>
                <c:pt idx="59">
                  <c:v>0.5619853</c:v>
                </c:pt>
                <c:pt idx="60">
                  <c:v>0.5156342</c:v>
                </c:pt>
                <c:pt idx="61">
                  <c:v>0.5136663</c:v>
                </c:pt>
                <c:pt idx="62">
                  <c:v>0.4664832</c:v>
                </c:pt>
                <c:pt idx="63">
                  <c:v>0.3980941</c:v>
                </c:pt>
                <c:pt idx="64">
                  <c:v>0.3385673</c:v>
                </c:pt>
                <c:pt idx="65">
                  <c:v>0.3157168</c:v>
                </c:pt>
                <c:pt idx="66">
                  <c:v>0.3304668</c:v>
                </c:pt>
                <c:pt idx="67">
                  <c:v>0.3619928</c:v>
                </c:pt>
                <c:pt idx="68">
                  <c:v>0.3673982</c:v>
                </c:pt>
                <c:pt idx="69">
                  <c:v>0.3532428</c:v>
                </c:pt>
                <c:pt idx="70">
                  <c:v>0.3358638</c:v>
                </c:pt>
                <c:pt idx="71">
                  <c:v>0.3103951</c:v>
                </c:pt>
                <c:pt idx="72">
                  <c:v>0.2834812</c:v>
                </c:pt>
                <c:pt idx="73">
                  <c:v>0.2637008</c:v>
                </c:pt>
                <c:pt idx="74">
                  <c:v>0.2485469</c:v>
                </c:pt>
                <c:pt idx="75">
                  <c:v>0.2390025</c:v>
                </c:pt>
                <c:pt idx="76">
                  <c:v>0.2208981</c:v>
                </c:pt>
                <c:pt idx="77">
                  <c:v>0.2038668</c:v>
                </c:pt>
                <c:pt idx="78">
                  <c:v>0.1809285</c:v>
                </c:pt>
                <c:pt idx="79">
                  <c:v>0.1658339</c:v>
                </c:pt>
                <c:pt idx="80">
                  <c:v>0.1586161</c:v>
                </c:pt>
                <c:pt idx="81">
                  <c:v>0.152701</c:v>
                </c:pt>
                <c:pt idx="82">
                  <c:v>0.1491162</c:v>
                </c:pt>
                <c:pt idx="83">
                  <c:v>0.1420403</c:v>
                </c:pt>
                <c:pt idx="84">
                  <c:v>0.1361506</c:v>
                </c:pt>
                <c:pt idx="85">
                  <c:v>0.141095</c:v>
                </c:pt>
                <c:pt idx="86">
                  <c:v>0.1307171</c:v>
                </c:pt>
                <c:pt idx="87">
                  <c:v>0.2055436</c:v>
                </c:pt>
                <c:pt idx="88">
                  <c:v>0.1720923</c:v>
                </c:pt>
                <c:pt idx="89">
                  <c:v>0.2126683</c:v>
                </c:pt>
                <c:pt idx="90">
                  <c:v>0.143217</c:v>
                </c:pt>
                <c:pt idx="91">
                  <c:v>0.3921854</c:v>
                </c:pt>
                <c:pt idx="92">
                  <c:v>0.6241162</c:v>
                </c:pt>
                <c:pt idx="93">
                  <c:v>0.8096456</c:v>
                </c:pt>
              </c:numCache>
            </c:numRef>
          </c:val>
          <c:smooth val="0"/>
        </c:ser>
        <c:ser>
          <c:idx val="1"/>
          <c:order val="1"/>
          <c:tx>
            <c:v>Original_image</c:v>
          </c:tx>
          <c:marker>
            <c:symbol val="none"/>
          </c:marker>
          <c:val>
            <c:numRef>
              <c:f>'327961_v12_dwi_QCed_9_12_15_3_1'!$N$7:$N$100</c:f>
              <c:numCache>
                <c:formatCode>0.00E+00</c:formatCode>
                <c:ptCount val="94"/>
                <c:pt idx="0">
                  <c:v>0.2234525</c:v>
                </c:pt>
                <c:pt idx="1">
                  <c:v>0.1395453</c:v>
                </c:pt>
                <c:pt idx="2">
                  <c:v>0.1081993</c:v>
                </c:pt>
                <c:pt idx="3">
                  <c:v>0.08174548</c:v>
                </c:pt>
                <c:pt idx="4">
                  <c:v>0.09057994</c:v>
                </c:pt>
                <c:pt idx="5">
                  <c:v>0.1334388</c:v>
                </c:pt>
                <c:pt idx="6">
                  <c:v>0.1669639</c:v>
                </c:pt>
                <c:pt idx="7">
                  <c:v>0.1928129</c:v>
                </c:pt>
                <c:pt idx="8">
                  <c:v>0.2196416</c:v>
                </c:pt>
                <c:pt idx="9">
                  <c:v>0.254963</c:v>
                </c:pt>
                <c:pt idx="10">
                  <c:v>0.2807439</c:v>
                </c:pt>
                <c:pt idx="11">
                  <c:v>0.2944489</c:v>
                </c:pt>
                <c:pt idx="12">
                  <c:v>0.2999674</c:v>
                </c:pt>
                <c:pt idx="13">
                  <c:v>0.3046008</c:v>
                </c:pt>
                <c:pt idx="14">
                  <c:v>0.3077228</c:v>
                </c:pt>
                <c:pt idx="15">
                  <c:v>0.3114992</c:v>
                </c:pt>
                <c:pt idx="16">
                  <c:v>0.3159135</c:v>
                </c:pt>
                <c:pt idx="17">
                  <c:v>0.3241286</c:v>
                </c:pt>
                <c:pt idx="18">
                  <c:v>0.3357974</c:v>
                </c:pt>
                <c:pt idx="19">
                  <c:v>0.3296805</c:v>
                </c:pt>
                <c:pt idx="20">
                  <c:v>0.2899497</c:v>
                </c:pt>
                <c:pt idx="21">
                  <c:v>0.2497603</c:v>
                </c:pt>
                <c:pt idx="22">
                  <c:v>0.267815</c:v>
                </c:pt>
                <c:pt idx="23">
                  <c:v>0.3278336</c:v>
                </c:pt>
                <c:pt idx="24">
                  <c:v>0.3544061</c:v>
                </c:pt>
                <c:pt idx="25">
                  <c:v>0.3827341</c:v>
                </c:pt>
                <c:pt idx="26">
                  <c:v>0.3771489</c:v>
                </c:pt>
                <c:pt idx="27">
                  <c:v>0.4273115</c:v>
                </c:pt>
                <c:pt idx="28">
                  <c:v>0.415039</c:v>
                </c:pt>
                <c:pt idx="29">
                  <c:v>0.3999019</c:v>
                </c:pt>
                <c:pt idx="30">
                  <c:v>0.384657</c:v>
                </c:pt>
                <c:pt idx="31">
                  <c:v>0.421551</c:v>
                </c:pt>
                <c:pt idx="32">
                  <c:v>0.4531378</c:v>
                </c:pt>
                <c:pt idx="33">
                  <c:v>0.5468711</c:v>
                </c:pt>
                <c:pt idx="34">
                  <c:v>0.6811618</c:v>
                </c:pt>
                <c:pt idx="35">
                  <c:v>0.7150469</c:v>
                </c:pt>
                <c:pt idx="36">
                  <c:v>0.726341</c:v>
                </c:pt>
                <c:pt idx="37">
                  <c:v>0.704639</c:v>
                </c:pt>
                <c:pt idx="38">
                  <c:v>0.6705812</c:v>
                </c:pt>
                <c:pt idx="39">
                  <c:v>0.6297867</c:v>
                </c:pt>
                <c:pt idx="40">
                  <c:v>0.5988828</c:v>
                </c:pt>
                <c:pt idx="41">
                  <c:v>0.5385655</c:v>
                </c:pt>
                <c:pt idx="42">
                  <c:v>0.433076</c:v>
                </c:pt>
                <c:pt idx="43">
                  <c:v>0.6069929</c:v>
                </c:pt>
                <c:pt idx="44">
                  <c:v>0.6767704</c:v>
                </c:pt>
                <c:pt idx="45">
                  <c:v>0.6613346</c:v>
                </c:pt>
                <c:pt idx="46">
                  <c:v>0.6288849</c:v>
                </c:pt>
                <c:pt idx="47">
                  <c:v>0.6631407</c:v>
                </c:pt>
                <c:pt idx="48">
                  <c:v>0.6882339</c:v>
                </c:pt>
                <c:pt idx="49">
                  <c:v>0.7007709</c:v>
                </c:pt>
                <c:pt idx="50">
                  <c:v>0.6979907</c:v>
                </c:pt>
                <c:pt idx="51">
                  <c:v>0.7024291</c:v>
                </c:pt>
                <c:pt idx="52">
                  <c:v>0.710502</c:v>
                </c:pt>
                <c:pt idx="53">
                  <c:v>0.7022228</c:v>
                </c:pt>
                <c:pt idx="54">
                  <c:v>0.624198</c:v>
                </c:pt>
                <c:pt idx="55">
                  <c:v>0.5433506</c:v>
                </c:pt>
                <c:pt idx="56">
                  <c:v>0.5189471</c:v>
                </c:pt>
                <c:pt idx="57">
                  <c:v>0.5369551</c:v>
                </c:pt>
                <c:pt idx="58">
                  <c:v>0.5343041</c:v>
                </c:pt>
                <c:pt idx="59">
                  <c:v>0.5435316</c:v>
                </c:pt>
                <c:pt idx="60">
                  <c:v>0.4960922</c:v>
                </c:pt>
                <c:pt idx="61">
                  <c:v>0.4809021</c:v>
                </c:pt>
                <c:pt idx="62">
                  <c:v>0.4330474</c:v>
                </c:pt>
                <c:pt idx="63">
                  <c:v>0.3657554</c:v>
                </c:pt>
                <c:pt idx="64">
                  <c:v>0.3234886</c:v>
                </c:pt>
                <c:pt idx="65">
                  <c:v>0.3039782</c:v>
                </c:pt>
                <c:pt idx="66">
                  <c:v>0.3055182</c:v>
                </c:pt>
                <c:pt idx="67">
                  <c:v>0.323421</c:v>
                </c:pt>
                <c:pt idx="68">
                  <c:v>0.3339036</c:v>
                </c:pt>
                <c:pt idx="69">
                  <c:v>0.3265972</c:v>
                </c:pt>
                <c:pt idx="70">
                  <c:v>0.3107346</c:v>
                </c:pt>
                <c:pt idx="71">
                  <c:v>0.2867264</c:v>
                </c:pt>
                <c:pt idx="72">
                  <c:v>0.2608798</c:v>
                </c:pt>
                <c:pt idx="73">
                  <c:v>0.2389182</c:v>
                </c:pt>
                <c:pt idx="74">
                  <c:v>0.2210492</c:v>
                </c:pt>
                <c:pt idx="75">
                  <c:v>0.2095638</c:v>
                </c:pt>
                <c:pt idx="76">
                  <c:v>0.1979849</c:v>
                </c:pt>
                <c:pt idx="77">
                  <c:v>0.1882774</c:v>
                </c:pt>
                <c:pt idx="78">
                  <c:v>0.1662733</c:v>
                </c:pt>
                <c:pt idx="79">
                  <c:v>0.1446435</c:v>
                </c:pt>
                <c:pt idx="80">
                  <c:v>0.1335806</c:v>
                </c:pt>
                <c:pt idx="81">
                  <c:v>0.1198562</c:v>
                </c:pt>
                <c:pt idx="82">
                  <c:v>0.1078985</c:v>
                </c:pt>
                <c:pt idx="83">
                  <c:v>0.1013873</c:v>
                </c:pt>
                <c:pt idx="84">
                  <c:v>0.1004329</c:v>
                </c:pt>
                <c:pt idx="85">
                  <c:v>0.1037659</c:v>
                </c:pt>
                <c:pt idx="86">
                  <c:v>0.109351</c:v>
                </c:pt>
                <c:pt idx="87">
                  <c:v>0.1482653</c:v>
                </c:pt>
                <c:pt idx="88">
                  <c:v>0.1434466</c:v>
                </c:pt>
                <c:pt idx="89">
                  <c:v>0.08780434</c:v>
                </c:pt>
                <c:pt idx="90">
                  <c:v>0.09751523</c:v>
                </c:pt>
                <c:pt idx="91">
                  <c:v>0.1524598</c:v>
                </c:pt>
                <c:pt idx="92">
                  <c:v>0.2589836</c:v>
                </c:pt>
                <c:pt idx="93">
                  <c:v>0.5871327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9116984"/>
        <c:axId val="2086385048"/>
      </c:lineChart>
      <c:catAx>
        <c:axId val="20791169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86385048"/>
        <c:crosses val="autoZero"/>
        <c:auto val="1"/>
        <c:lblAlgn val="ctr"/>
        <c:lblOffset val="100"/>
        <c:noMultiLvlLbl val="0"/>
      </c:catAx>
      <c:valAx>
        <c:axId val="2086385048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2079116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91308983414987"/>
          <c:y val="0.044303153788832"/>
          <c:w val="0.820665233420469"/>
          <c:h val="0.652528814332991"/>
        </c:manualLayout>
      </c:layout>
      <c:lineChart>
        <c:grouping val="standard"/>
        <c:varyColors val="0"/>
        <c:ser>
          <c:idx val="0"/>
          <c:order val="0"/>
          <c:tx>
            <c:strRef>
              <c:f>Genu!$AU$1</c:f>
              <c:strCache>
                <c:ptCount val="1"/>
                <c:pt idx="0">
                  <c:v>No normalization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val>
            <c:numRef>
              <c:f>Genu!$AU$2:$AU$41</c:f>
              <c:numCache>
                <c:formatCode>General</c:formatCode>
                <c:ptCount val="40"/>
                <c:pt idx="0">
                  <c:v>0.2695815</c:v>
                </c:pt>
                <c:pt idx="1">
                  <c:v>0.288942</c:v>
                </c:pt>
                <c:pt idx="2">
                  <c:v>0.3030848</c:v>
                </c:pt>
                <c:pt idx="3">
                  <c:v>0.3152176</c:v>
                </c:pt>
                <c:pt idx="4">
                  <c:v>0.3267412</c:v>
                </c:pt>
                <c:pt idx="5">
                  <c:v>0.3399064</c:v>
                </c:pt>
                <c:pt idx="6">
                  <c:v>0.3638412</c:v>
                </c:pt>
                <c:pt idx="7">
                  <c:v>0.3951772</c:v>
                </c:pt>
                <c:pt idx="8">
                  <c:v>0.4245008</c:v>
                </c:pt>
                <c:pt idx="9">
                  <c:v>0.4418256</c:v>
                </c:pt>
                <c:pt idx="10">
                  <c:v>0.437667</c:v>
                </c:pt>
                <c:pt idx="11">
                  <c:v>0.4184328</c:v>
                </c:pt>
                <c:pt idx="12">
                  <c:v>0.412027</c:v>
                </c:pt>
                <c:pt idx="13">
                  <c:v>0.4527018</c:v>
                </c:pt>
                <c:pt idx="14">
                  <c:v>0.4815298</c:v>
                </c:pt>
                <c:pt idx="15">
                  <c:v>0.5150296</c:v>
                </c:pt>
                <c:pt idx="16">
                  <c:v>0.5385729</c:v>
                </c:pt>
                <c:pt idx="17">
                  <c:v>0.5573098</c:v>
                </c:pt>
                <c:pt idx="18">
                  <c:v>0.5784572</c:v>
                </c:pt>
                <c:pt idx="19">
                  <c:v>0.578937</c:v>
                </c:pt>
                <c:pt idx="20">
                  <c:v>0.5497231</c:v>
                </c:pt>
                <c:pt idx="21">
                  <c:v>0.5410462</c:v>
                </c:pt>
                <c:pt idx="22">
                  <c:v>0.55997</c:v>
                </c:pt>
                <c:pt idx="23">
                  <c:v>0.5857413</c:v>
                </c:pt>
                <c:pt idx="24">
                  <c:v>0.609774</c:v>
                </c:pt>
                <c:pt idx="25">
                  <c:v>0.620634</c:v>
                </c:pt>
                <c:pt idx="26">
                  <c:v>0.6300641</c:v>
                </c:pt>
                <c:pt idx="27">
                  <c:v>0.5826505</c:v>
                </c:pt>
                <c:pt idx="28">
                  <c:v>0.5436754</c:v>
                </c:pt>
                <c:pt idx="29">
                  <c:v>0.5125839</c:v>
                </c:pt>
                <c:pt idx="30">
                  <c:v>0.4219785</c:v>
                </c:pt>
                <c:pt idx="31">
                  <c:v>0.3543866</c:v>
                </c:pt>
                <c:pt idx="32">
                  <c:v>0.317977</c:v>
                </c:pt>
                <c:pt idx="33">
                  <c:v>0.3523302</c:v>
                </c:pt>
                <c:pt idx="34">
                  <c:v>0.3833081</c:v>
                </c:pt>
                <c:pt idx="35">
                  <c:v>0.3986229</c:v>
                </c:pt>
                <c:pt idx="36">
                  <c:v>0.3975677</c:v>
                </c:pt>
                <c:pt idx="37">
                  <c:v>0.3729888</c:v>
                </c:pt>
                <c:pt idx="38">
                  <c:v>0.3293622</c:v>
                </c:pt>
                <c:pt idx="39">
                  <c:v>0.2828277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Genu!$AV$1</c:f>
              <c:strCache>
                <c:ptCount val="1"/>
                <c:pt idx="0">
                  <c:v>With Tensor Normalization</c:v>
                </c:pt>
              </c:strCache>
            </c:strRef>
          </c:tx>
          <c:marker>
            <c:symbol val="none"/>
          </c:marker>
          <c:val>
            <c:numRef>
              <c:f>Genu!$AV$2:$AV$41</c:f>
              <c:numCache>
                <c:formatCode>General</c:formatCode>
                <c:ptCount val="40"/>
                <c:pt idx="0">
                  <c:v>0.2656749</c:v>
                </c:pt>
                <c:pt idx="1">
                  <c:v>0.2844928</c:v>
                </c:pt>
                <c:pt idx="2">
                  <c:v>0.3039239</c:v>
                </c:pt>
                <c:pt idx="3">
                  <c:v>0.327441</c:v>
                </c:pt>
                <c:pt idx="4">
                  <c:v>0.3505538</c:v>
                </c:pt>
                <c:pt idx="5">
                  <c:v>0.3702058</c:v>
                </c:pt>
                <c:pt idx="6">
                  <c:v>0.3944808</c:v>
                </c:pt>
                <c:pt idx="7">
                  <c:v>0.4238731</c:v>
                </c:pt>
                <c:pt idx="8">
                  <c:v>0.4537856</c:v>
                </c:pt>
                <c:pt idx="9">
                  <c:v>0.4748373</c:v>
                </c:pt>
                <c:pt idx="10">
                  <c:v>0.4769876</c:v>
                </c:pt>
                <c:pt idx="11">
                  <c:v>0.4664705</c:v>
                </c:pt>
                <c:pt idx="12">
                  <c:v>0.4696529</c:v>
                </c:pt>
                <c:pt idx="13">
                  <c:v>0.4978741</c:v>
                </c:pt>
                <c:pt idx="14">
                  <c:v>0.524992</c:v>
                </c:pt>
                <c:pt idx="15">
                  <c:v>0.5558938</c:v>
                </c:pt>
                <c:pt idx="16">
                  <c:v>0.5823151</c:v>
                </c:pt>
                <c:pt idx="17">
                  <c:v>0.6145339</c:v>
                </c:pt>
                <c:pt idx="18">
                  <c:v>0.6292834</c:v>
                </c:pt>
                <c:pt idx="19">
                  <c:v>0.6296251</c:v>
                </c:pt>
                <c:pt idx="20">
                  <c:v>0.6268559</c:v>
                </c:pt>
                <c:pt idx="21">
                  <c:v>0.636071</c:v>
                </c:pt>
                <c:pt idx="22">
                  <c:v>0.6462462</c:v>
                </c:pt>
                <c:pt idx="23">
                  <c:v>0.653791</c:v>
                </c:pt>
                <c:pt idx="24">
                  <c:v>0.6553921</c:v>
                </c:pt>
                <c:pt idx="25">
                  <c:v>0.6651626</c:v>
                </c:pt>
                <c:pt idx="26">
                  <c:v>0.7033887</c:v>
                </c:pt>
                <c:pt idx="27">
                  <c:v>0.6520557</c:v>
                </c:pt>
                <c:pt idx="28">
                  <c:v>0.5979062</c:v>
                </c:pt>
                <c:pt idx="29">
                  <c:v>0.5401038</c:v>
                </c:pt>
                <c:pt idx="30">
                  <c:v>0.4347108</c:v>
                </c:pt>
                <c:pt idx="31">
                  <c:v>0.3503673</c:v>
                </c:pt>
                <c:pt idx="32">
                  <c:v>0.3237993</c:v>
                </c:pt>
                <c:pt idx="33">
                  <c:v>0.3564185</c:v>
                </c:pt>
                <c:pt idx="34">
                  <c:v>0.3899814</c:v>
                </c:pt>
                <c:pt idx="35">
                  <c:v>0.4076536</c:v>
                </c:pt>
                <c:pt idx="36">
                  <c:v>0.4041268</c:v>
                </c:pt>
                <c:pt idx="37">
                  <c:v>0.3784995</c:v>
                </c:pt>
                <c:pt idx="38">
                  <c:v>0.3369244</c:v>
                </c:pt>
                <c:pt idx="39">
                  <c:v>0.2906672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Genu!$AW$1</c:f>
              <c:strCache>
                <c:ptCount val="1"/>
                <c:pt idx="0">
                  <c:v>Manual Tractography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val>
            <c:numRef>
              <c:f>Genu!$AW$2:$AW$41</c:f>
              <c:numCache>
                <c:formatCode>General</c:formatCode>
                <c:ptCount val="40"/>
                <c:pt idx="0">
                  <c:v>0.378473</c:v>
                </c:pt>
                <c:pt idx="1">
                  <c:v>0.358375</c:v>
                </c:pt>
                <c:pt idx="2">
                  <c:v>0.340362</c:v>
                </c:pt>
                <c:pt idx="3">
                  <c:v>0.338336</c:v>
                </c:pt>
                <c:pt idx="4">
                  <c:v>0.353876</c:v>
                </c:pt>
                <c:pt idx="5">
                  <c:v>0.364489</c:v>
                </c:pt>
                <c:pt idx="6">
                  <c:v>0.381536</c:v>
                </c:pt>
                <c:pt idx="7">
                  <c:v>0.417719</c:v>
                </c:pt>
                <c:pt idx="8">
                  <c:v>0.451497</c:v>
                </c:pt>
                <c:pt idx="9">
                  <c:v>0.494651</c:v>
                </c:pt>
                <c:pt idx="10">
                  <c:v>0.538044</c:v>
                </c:pt>
                <c:pt idx="11">
                  <c:v>0.574258</c:v>
                </c:pt>
                <c:pt idx="12">
                  <c:v>0.603735</c:v>
                </c:pt>
                <c:pt idx="13">
                  <c:v>0.634448</c:v>
                </c:pt>
                <c:pt idx="14">
                  <c:v>0.65361</c:v>
                </c:pt>
                <c:pt idx="15">
                  <c:v>0.633683</c:v>
                </c:pt>
                <c:pt idx="16">
                  <c:v>0.586367</c:v>
                </c:pt>
                <c:pt idx="17">
                  <c:v>0.601489</c:v>
                </c:pt>
                <c:pt idx="18">
                  <c:v>0.634671</c:v>
                </c:pt>
                <c:pt idx="19">
                  <c:v>0.654847</c:v>
                </c:pt>
                <c:pt idx="20">
                  <c:v>0.646231</c:v>
                </c:pt>
                <c:pt idx="21">
                  <c:v>0.640676</c:v>
                </c:pt>
                <c:pt idx="22">
                  <c:v>0.652301</c:v>
                </c:pt>
                <c:pt idx="23">
                  <c:v>0.665889</c:v>
                </c:pt>
                <c:pt idx="24">
                  <c:v>0.663786</c:v>
                </c:pt>
                <c:pt idx="25">
                  <c:v>0.675131</c:v>
                </c:pt>
                <c:pt idx="26">
                  <c:v>0.646237</c:v>
                </c:pt>
                <c:pt idx="27">
                  <c:v>0.631115</c:v>
                </c:pt>
                <c:pt idx="28">
                  <c:v>0.59795</c:v>
                </c:pt>
                <c:pt idx="29">
                  <c:v>0.560075</c:v>
                </c:pt>
                <c:pt idx="30">
                  <c:v>0.530636</c:v>
                </c:pt>
                <c:pt idx="31">
                  <c:v>0.505483</c:v>
                </c:pt>
                <c:pt idx="32">
                  <c:v>0.495724</c:v>
                </c:pt>
                <c:pt idx="33">
                  <c:v>0.474025</c:v>
                </c:pt>
                <c:pt idx="34">
                  <c:v>0.434345</c:v>
                </c:pt>
                <c:pt idx="35">
                  <c:v>0.40575</c:v>
                </c:pt>
                <c:pt idx="36">
                  <c:v>0.395474</c:v>
                </c:pt>
                <c:pt idx="37">
                  <c:v>0.391229</c:v>
                </c:pt>
                <c:pt idx="38">
                  <c:v>0.382768</c:v>
                </c:pt>
                <c:pt idx="39">
                  <c:v>0.369871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27512"/>
        <c:axId val="2086630488"/>
      </c:lineChart>
      <c:catAx>
        <c:axId val="2086627512"/>
        <c:scaling>
          <c:orientation val="minMax"/>
        </c:scaling>
        <c:delete val="0"/>
        <c:axPos val="b"/>
        <c:majorTickMark val="out"/>
        <c:minorTickMark val="none"/>
        <c:tickLblPos val="nextTo"/>
        <c:crossAx val="2086630488"/>
        <c:crosses val="autoZero"/>
        <c:auto val="1"/>
        <c:lblAlgn val="ctr"/>
        <c:lblOffset val="100"/>
        <c:noMultiLvlLbl val="0"/>
      </c:catAx>
      <c:valAx>
        <c:axId val="2086630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6627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1386049529468"/>
          <c:y val="0.761036460116398"/>
          <c:w val="0.733496851906853"/>
          <c:h val="0.21855215108980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0-05T14:21:34.018" idx="1">
    <p:pos x="4389" y="2474"/>
    <p:text>Correct the order as you need</p:text>
  </p:cm>
  <p:cm authorId="0" dt="2011-10-05T14:21:43.051" idx="2">
    <p:pos x="5063" y="1411"/>
    <p:text>Change format as you need
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EA20B-3149-ED47-978F-D3983BD527BA}" type="datetimeFigureOut">
              <a:rPr lang="en-US" smtClean="0"/>
              <a:t>10/14/11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F10B-2988-B749-B987-7785BAC79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9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k: shape id</a:t>
            </a:r>
          </a:p>
          <a:p>
            <a:r>
              <a:rPr lang="en-US" sz="1200" dirty="0" smtClean="0"/>
              <a:t>P: particle locations</a:t>
            </a:r>
          </a:p>
          <a:p>
            <a:r>
              <a:rPr lang="en-US" sz="1200" dirty="0" smtClean="0"/>
              <a:t>Z: ensemble distribution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7162-5C2B-044C-8A47-03AF441052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4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Lucida Grande"/>
              <a:buNone/>
            </a:pPr>
            <a:r>
              <a:rPr lang="es-ES" dirty="0" smtClean="0"/>
              <a:t>The problem comes when trying to</a:t>
            </a:r>
            <a:r>
              <a:rPr lang="es-ES" baseline="0" dirty="0" smtClean="0"/>
              <a:t> optimize particle positions in </a:t>
            </a:r>
            <a:r>
              <a:rPr lang="es-ES" dirty="0" smtClean="0"/>
              <a:t>Thin areas i.e. Coronoid process,</a:t>
            </a:r>
          </a:p>
          <a:p>
            <a:pPr lvl="1">
              <a:buFont typeface="Lucida Grande"/>
              <a:buNone/>
            </a:pPr>
            <a:r>
              <a:rPr lang="es-ES" dirty="0" smtClean="0"/>
              <a:t>In the current implementation of th</a:t>
            </a:r>
            <a:r>
              <a:rPr lang="es-ES" baseline="0" dirty="0" smtClean="0"/>
              <a:t>e program particle positions are optimized only taking into account the euclidean interparticle distance</a:t>
            </a:r>
          </a:p>
          <a:p>
            <a:pPr lvl="1">
              <a:buFont typeface="Lucida Grande"/>
              <a:buNone/>
            </a:pPr>
            <a:r>
              <a:rPr lang="es-ES" baseline="0" dirty="0" smtClean="0"/>
              <a:t>In such thin areas might happen that in a time step update particles switch from one side of the surface to the other, causing this flipped particles.</a:t>
            </a:r>
          </a:p>
          <a:p>
            <a:pPr lvl="1">
              <a:buFont typeface="Lucida Grande"/>
              <a:buNone/>
            </a:pPr>
            <a:endParaRPr lang="es-ES" baseline="0" dirty="0" smtClean="0"/>
          </a:p>
          <a:p>
            <a:pPr lvl="1">
              <a:buFont typeface="Lucida Grande"/>
              <a:buNone/>
            </a:pPr>
            <a:r>
              <a:rPr lang="es-ES" baseline="0" dirty="0" smtClean="0"/>
              <a:t>These are the results during the optimization process, but if with this particle configuration we intend to do registration….</a:t>
            </a:r>
          </a:p>
          <a:p>
            <a:pPr lvl="1">
              <a:buFont typeface="Lucida Grande"/>
              <a:buNone/>
            </a:pPr>
            <a:r>
              <a:rPr lang="es-ES" baseline="0" dirty="0" smtClean="0"/>
              <a:t> </a:t>
            </a:r>
            <a:endParaRPr lang="es-ES" dirty="0" smtClean="0"/>
          </a:p>
          <a:p>
            <a:pPr lvl="1">
              <a:buFont typeface="Lucida Grande"/>
              <a:buNone/>
            </a:pPr>
            <a:r>
              <a:rPr lang="es-ES" dirty="0" smtClean="0"/>
              <a:t> Include normal directions in the optimization can help in this sense.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CED1C-94F1-4715-A9EF-C60B8CA1A1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 (Left) The usual unit sphere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with a geodesic segment (great circle segment) joining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 pole and a point in the equator. The tangent plane at the north pole is also depicted. (Right)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 of 10 points along the equator with random perturbation and the geodesic mean (black square)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 the north pole illustrates the case where the geodesic means on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does not represent the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7162-5C2B-044C-8A47-03AF441052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2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unit normal vectors vk1, …, </a:t>
            </a:r>
            <a:r>
              <a:rPr lang="en-US" dirty="0" err="1" smtClean="0"/>
              <a:t>vkn</a:t>
            </a:r>
            <a:r>
              <a:rPr lang="en-US" dirty="0" smtClean="0"/>
              <a:t> (they are already in the unit sphere S2)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Z </a:t>
            </a:r>
            <a:r>
              <a:rPr lang="en-US" dirty="0" err="1" smtClean="0"/>
              <a:t>isa</a:t>
            </a:r>
            <a:r>
              <a:rPr lang="en-US" smtClean="0"/>
              <a:t> 2KxN </a:t>
            </a:r>
            <a:r>
              <a:rPr lang="en-US" dirty="0" smtClean="0"/>
              <a:t>matrix of </a:t>
            </a:r>
            <a:r>
              <a:rPr lang="en-US" dirty="0" err="1" smtClean="0"/>
              <a:t>Zk</a:t>
            </a:r>
            <a:r>
              <a:rPr lang="en-US" dirty="0" smtClean="0"/>
              <a:t> of principal scores for K = 1..K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7162-5C2B-044C-8A47-03AF441052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is without bias-field correction with </a:t>
            </a:r>
            <a:r>
              <a:rPr lang="en-US" dirty="0" err="1" smtClean="0"/>
              <a:t>dwi</a:t>
            </a:r>
            <a:r>
              <a:rPr lang="en-US" baseline="0" dirty="0" smtClean="0"/>
              <a:t> atlas building and right is with bias-field correction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9788F-A62A-D64C-9CEB-0EC96327DA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6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 descr="UNC_logo_542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0179" y="381000"/>
            <a:ext cx="4876800" cy="1350963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1295400" cy="6858000"/>
          </a:xfrm>
          <a:prstGeom prst="rect">
            <a:avLst/>
          </a:prstGeom>
          <a:gradFill rotWithShape="0">
            <a:gsLst>
              <a:gs pos="0">
                <a:srgbClr val="5395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604" y="376860"/>
            <a:ext cx="1539724" cy="13568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481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600200"/>
            <a:ext cx="38481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48100"/>
            <a:ext cx="38481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848100"/>
            <a:ext cx="38481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481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8481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3848100" cy="43434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00200"/>
            <a:ext cx="38481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848100"/>
            <a:ext cx="784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95" y="326915"/>
            <a:ext cx="8526253" cy="10181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2005" y="1506399"/>
            <a:ext cx="4165374" cy="43247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7716" y="1506399"/>
            <a:ext cx="4166732" cy="4324774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481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8481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372" y="274638"/>
            <a:ext cx="74724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95400" cy="6858000"/>
          </a:xfrm>
          <a:prstGeom prst="rect">
            <a:avLst/>
          </a:prstGeom>
          <a:gradFill rotWithShape="0">
            <a:gsLst>
              <a:gs pos="0">
                <a:srgbClr val="5395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42804" y="304800"/>
            <a:ext cx="72153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84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98475" y="67056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UNC_logo"/>
          <p:cNvPicPr>
            <a:picLocks noChangeAspect="1" noChangeArrowheads="1"/>
          </p:cNvPicPr>
          <p:nvPr/>
        </p:nvPicPr>
        <p:blipFill>
          <a:blip r:embed="rId18"/>
          <a:srcRect r="23857"/>
          <a:stretch>
            <a:fillRect/>
          </a:stretch>
        </p:blipFill>
        <p:spPr bwMode="auto">
          <a:xfrm>
            <a:off x="8305800" y="152400"/>
            <a:ext cx="592138" cy="762000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699500" y="59467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686800" y="648493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EE2191FC-DED7-284B-9ABE-B1A3315C570E}" type="slidenum">
              <a:rPr lang="en-US" sz="1800"/>
              <a:pPr/>
              <a:t>‹#›</a:t>
            </a:fld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242805" cy="10952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xmlns:p14="http://schemas.microsoft.com/office/powerpoint/2010/main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emf"/><Relationship Id="rId8" Type="http://schemas.openxmlformats.org/officeDocument/2006/relationships/image" Target="../media/image13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UNC Methods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Martin Styner, </a:t>
            </a:r>
            <a:r>
              <a:rPr lang="en-US" dirty="0" err="1" smtClean="0"/>
              <a:t>Aditya</a:t>
            </a:r>
            <a:r>
              <a:rPr lang="en-US" dirty="0" smtClean="0"/>
              <a:t> Gupta, </a:t>
            </a:r>
            <a:r>
              <a:rPr lang="en-US" dirty="0" err="1" smtClean="0"/>
              <a:t>Mahshid</a:t>
            </a:r>
            <a:r>
              <a:rPr lang="en-US" dirty="0" smtClean="0"/>
              <a:t> </a:t>
            </a:r>
            <a:r>
              <a:rPr lang="en-US" dirty="0" err="1" smtClean="0"/>
              <a:t>Farzinfar</a:t>
            </a:r>
            <a:r>
              <a:rPr lang="en-US" dirty="0" smtClean="0"/>
              <a:t>, </a:t>
            </a:r>
            <a:r>
              <a:rPr lang="en-US" dirty="0" err="1" smtClean="0"/>
              <a:t>Yundi</a:t>
            </a:r>
            <a:r>
              <a:rPr lang="en-US" dirty="0" smtClean="0"/>
              <a:t> Shi, Beatriz </a:t>
            </a:r>
            <a:r>
              <a:rPr lang="en-US" dirty="0" err="1" smtClean="0"/>
              <a:t>Paniagua</a:t>
            </a:r>
            <a:r>
              <a:rPr lang="en-US" dirty="0" smtClean="0"/>
              <a:t>, Ravi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90551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Entropy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n-US" dirty="0"/>
              <a:t>Main idea:</a:t>
            </a:r>
          </a:p>
          <a:p>
            <a:pPr lvl="1"/>
            <a:r>
              <a:rPr lang="en-US" dirty="0"/>
              <a:t>Assess entropy from spherical orientation histogram over principal </a:t>
            </a:r>
            <a:r>
              <a:rPr lang="en-US" dirty="0" smtClean="0"/>
              <a:t>directions</a:t>
            </a:r>
          </a:p>
          <a:p>
            <a:pPr lvl="2"/>
            <a:r>
              <a:rPr lang="en-US" dirty="0" smtClean="0"/>
              <a:t>Icosahedron subdivision for histogram</a:t>
            </a:r>
            <a:endParaRPr lang="en-US" dirty="0"/>
          </a:p>
          <a:p>
            <a:r>
              <a:rPr lang="en-US" dirty="0" smtClean="0"/>
              <a:t>Objective: </a:t>
            </a:r>
          </a:p>
          <a:p>
            <a:pPr lvl="1"/>
            <a:r>
              <a:rPr lang="en-US" dirty="0" smtClean="0"/>
              <a:t>DTI QC based on principal directions</a:t>
            </a:r>
          </a:p>
          <a:p>
            <a:pPr lvl="2"/>
            <a:r>
              <a:rPr lang="en-US" dirty="0" smtClean="0"/>
              <a:t>Unusual clusters in orientation histogram</a:t>
            </a:r>
          </a:p>
          <a:p>
            <a:pPr lvl="2"/>
            <a:r>
              <a:rPr lang="en-US" dirty="0" smtClean="0"/>
              <a:t>Unusual uniform distribution. 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DTIPrep</a:t>
            </a:r>
            <a:r>
              <a:rPr lang="en-US" dirty="0" smtClean="0"/>
              <a:t>, comprehensive DTI QC platform</a:t>
            </a:r>
          </a:p>
          <a:p>
            <a:endParaRPr lang="en-US" dirty="0" smtClean="0"/>
          </a:p>
          <a:p>
            <a:endParaRPr lang="en-S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7121" t="14408" r="28489" b="16132"/>
          <a:stretch/>
        </p:blipFill>
        <p:spPr bwMode="auto">
          <a:xfrm>
            <a:off x="7307399" y="2715280"/>
            <a:ext cx="1642144" cy="16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990271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815746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7030A0"/>
                </a:solidFill>
              </a:rPr>
              <a:t>Detection: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/>
              <a:t>Is entropy in Brain/WM/GM within expected range? 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Correction (if not in expected range):</a:t>
            </a:r>
            <a:endParaRPr lang="en-SG" dirty="0" smtClean="0">
              <a:solidFill>
                <a:srgbClr val="7030A0"/>
              </a:solidFill>
            </a:endParaRP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Compute change in entropy when leaving out each DWI image.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Remove DWI with largest change towards expected range.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Continue the above process until within expected range, or not enough DWI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1818" y="274638"/>
            <a:ext cx="7394981" cy="1143000"/>
          </a:xfrm>
        </p:spPr>
        <p:txBody>
          <a:bodyPr/>
          <a:lstStyle/>
          <a:p>
            <a:r>
              <a:rPr lang="en-US" dirty="0" smtClean="0"/>
              <a:t>Orientation Entropy for QC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07159664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2484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1764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6516216" y="2780928"/>
            <a:ext cx="216024" cy="576064"/>
          </a:xfrm>
          <a:prstGeom prst="straightConnector1">
            <a:avLst/>
          </a:prstGeom>
          <a:ln w="22225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236296" y="1052736"/>
            <a:ext cx="0" cy="360040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948264" y="980728"/>
            <a:ext cx="144016" cy="360040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03648" y="5038439"/>
            <a:ext cx="7283152" cy="10002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/>
              <a:t>Left: before correction, large red-artifact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Right: after correction, more detail and reduced red dominance. </a:t>
            </a:r>
            <a:r>
              <a:rPr lang="en-US" dirty="0" err="1"/>
              <a:t>C</a:t>
            </a:r>
            <a:r>
              <a:rPr lang="en-US" dirty="0" err="1" smtClean="0"/>
              <a:t>ingulum</a:t>
            </a:r>
            <a:r>
              <a:rPr lang="en-US" dirty="0" smtClean="0"/>
              <a:t> and fornix tracts can be identified only in corrected data.</a:t>
            </a:r>
            <a:endParaRPr lang="en-SG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03648" y="-27384"/>
            <a:ext cx="7283152" cy="1143000"/>
          </a:xfrm>
        </p:spPr>
        <p:txBody>
          <a:bodyPr/>
          <a:lstStyle/>
          <a:p>
            <a:r>
              <a:rPr lang="en-US" dirty="0" smtClean="0"/>
              <a:t>Example result</a:t>
            </a:r>
            <a:endParaRPr lang="en-SG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00164" y="2645296"/>
            <a:ext cx="216024" cy="576064"/>
          </a:xfrm>
          <a:prstGeom prst="straightConnector1">
            <a:avLst/>
          </a:prstGeom>
          <a:ln w="22225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153698" y="2797696"/>
            <a:ext cx="451132" cy="576064"/>
          </a:xfrm>
          <a:prstGeom prst="straightConnector1">
            <a:avLst/>
          </a:prstGeom>
          <a:ln w="22225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004508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4343400"/>
          </a:xfrm>
        </p:spPr>
        <p:txBody>
          <a:bodyPr/>
          <a:lstStyle/>
          <a:p>
            <a:r>
              <a:rPr lang="en-US" dirty="0" smtClean="0"/>
              <a:t>Tested on pediatric and adult population</a:t>
            </a:r>
          </a:p>
          <a:p>
            <a:pPr lvl="1"/>
            <a:r>
              <a:rPr lang="en-US" dirty="0" smtClean="0"/>
              <a:t>Different entropy expected range</a:t>
            </a:r>
          </a:p>
          <a:p>
            <a:r>
              <a:rPr lang="en-US" dirty="0" smtClean="0"/>
              <a:t>Detects efficiently “directional artifacts”</a:t>
            </a:r>
          </a:p>
          <a:p>
            <a:pPr lvl="1"/>
            <a:r>
              <a:rPr lang="en-US" dirty="0" smtClean="0"/>
              <a:t>80/</a:t>
            </a:r>
            <a:r>
              <a:rPr lang="en-US" dirty="0"/>
              <a:t>2</a:t>
            </a:r>
            <a:r>
              <a:rPr lang="en-US" dirty="0" smtClean="0"/>
              <a:t>0 successful correction</a:t>
            </a:r>
          </a:p>
          <a:p>
            <a:r>
              <a:rPr lang="en-US" dirty="0" smtClean="0"/>
              <a:t>Detects high noise level</a:t>
            </a:r>
          </a:p>
          <a:p>
            <a:r>
              <a:rPr lang="en-US" dirty="0" smtClean="0"/>
              <a:t>Detects directional artifacts in gray matter</a:t>
            </a:r>
          </a:p>
          <a:p>
            <a:r>
              <a:rPr lang="en-US" dirty="0" smtClean="0"/>
              <a:t>Correction leads to higher FA in general</a:t>
            </a:r>
          </a:p>
          <a:p>
            <a:r>
              <a:rPr lang="en-US" dirty="0" smtClean="0"/>
              <a:t>ISBI submission in prep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47426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767" y="116632"/>
            <a:ext cx="738403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Atlas based fiber analysis </a:t>
            </a:r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600751"/>
              </p:ext>
            </p:extLst>
          </p:nvPr>
        </p:nvGraphicFramePr>
        <p:xfrm>
          <a:off x="667805" y="3832347"/>
          <a:ext cx="4608512" cy="262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93623" y="547841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Genu</a:t>
            </a:r>
            <a:endParaRPr lang="en-SG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29672788"/>
              </p:ext>
            </p:extLst>
          </p:nvPr>
        </p:nvGraphicFramePr>
        <p:xfrm>
          <a:off x="3150096" y="10891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38528" y="287291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Splenium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584653197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DTI Tensor Normalization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Aditya Gupta, Martin Styner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61441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Deformable registration of DTI</a:t>
            </a:r>
          </a:p>
          <a:p>
            <a:r>
              <a:rPr lang="en-US" dirty="0" smtClean="0"/>
              <a:t>DTI registration – old style</a:t>
            </a:r>
          </a:p>
          <a:p>
            <a:pPr lvl="1"/>
            <a:r>
              <a:rPr lang="en-US" dirty="0" smtClean="0"/>
              <a:t>scalar images derived from the DTI, like FA</a:t>
            </a:r>
          </a:p>
          <a:p>
            <a:pPr lvl="1"/>
            <a:r>
              <a:rPr lang="en-US" dirty="0" smtClean="0"/>
              <a:t>Metric is sum-of-squared-differences</a:t>
            </a:r>
          </a:p>
          <a:p>
            <a:pPr lvl="1"/>
            <a:r>
              <a:rPr lang="en-US" dirty="0" smtClean="0"/>
              <a:t>Normalization standard: Histogram based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DTI registration – new style</a:t>
            </a:r>
          </a:p>
          <a:p>
            <a:pPr lvl="1"/>
            <a:r>
              <a:rPr lang="en-US" dirty="0" smtClean="0"/>
              <a:t>DTI-TK, </a:t>
            </a:r>
            <a:r>
              <a:rPr lang="en-US" dirty="0" err="1" smtClean="0"/>
              <a:t>MedINRIA</a:t>
            </a:r>
            <a:r>
              <a:rPr lang="en-US" dirty="0" smtClean="0"/>
              <a:t>, FTIMER =&gt; partial/full tensor</a:t>
            </a:r>
          </a:p>
          <a:p>
            <a:pPr lvl="1"/>
            <a:r>
              <a:rPr lang="en-US" dirty="0" smtClean="0"/>
              <a:t>Metric is difference between tensors</a:t>
            </a:r>
          </a:p>
          <a:p>
            <a:pPr lvl="1"/>
            <a:r>
              <a:rPr lang="en-US" dirty="0" smtClean="0"/>
              <a:t>No normalization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ails/</a:t>
            </a:r>
            <a:r>
              <a:rPr lang="en-US" dirty="0" err="1" smtClean="0"/>
              <a:t>underpeforms</a:t>
            </a:r>
            <a:r>
              <a:rPr lang="en-US" dirty="0" smtClean="0"/>
              <a:t> in pathology (e.g. </a:t>
            </a:r>
            <a:r>
              <a:rPr lang="en-US" dirty="0" err="1" smtClean="0"/>
              <a:t>Krabbe</a:t>
            </a:r>
            <a:r>
              <a:rPr lang="en-US" dirty="0" smtClean="0"/>
              <a:t>, TBI </a:t>
            </a:r>
            <a:r>
              <a:rPr lang="en-US" dirty="0" err="1" smtClean="0"/>
              <a:t>etc</a:t>
            </a:r>
            <a:r>
              <a:rPr lang="en-US" dirty="0" smtClean="0"/>
              <a:t>) or large changes due to development</a:t>
            </a:r>
          </a:p>
        </p:txBody>
      </p:sp>
    </p:spTree>
    <p:extLst>
      <p:ext uri="{BB962C8B-B14F-4D97-AF65-F5344CB8AC3E}">
        <p14:creationId xmlns:p14="http://schemas.microsoft.com/office/powerpoint/2010/main" val="4252302124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ensor normalization algorithm for DTI images</a:t>
            </a:r>
            <a:endParaRPr lang="en-US" dirty="0"/>
          </a:p>
          <a:p>
            <a:pPr lvl="1"/>
            <a:r>
              <a:rPr lang="en-US" dirty="0" smtClean="0"/>
              <a:t>For tensor based registration algorithms.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Algorithm tested </a:t>
            </a:r>
          </a:p>
          <a:p>
            <a:pPr lvl="1"/>
            <a:r>
              <a:rPr lang="en-US" dirty="0" smtClean="0"/>
              <a:t>4 x neonates </a:t>
            </a:r>
            <a:r>
              <a:rPr lang="en-US" dirty="0"/>
              <a:t>and 4 </a:t>
            </a:r>
            <a:r>
              <a:rPr lang="en-US" dirty="0" smtClean="0"/>
              <a:t>x 1</a:t>
            </a:r>
            <a:r>
              <a:rPr lang="en-US" dirty="0"/>
              <a:t>-2 year </a:t>
            </a:r>
            <a:r>
              <a:rPr lang="en-US" dirty="0" smtClean="0"/>
              <a:t>subjects</a:t>
            </a:r>
          </a:p>
          <a:p>
            <a:pPr lvl="1"/>
            <a:r>
              <a:rPr lang="en-US" dirty="0" smtClean="0"/>
              <a:t>Atlas based genu</a:t>
            </a:r>
            <a:r>
              <a:rPr lang="en-US" dirty="0"/>
              <a:t>, splenium, internal capsules (L&amp;R), </a:t>
            </a:r>
            <a:r>
              <a:rPr lang="en-US" dirty="0" err="1"/>
              <a:t>uncinates</a:t>
            </a:r>
            <a:r>
              <a:rPr lang="en-US" dirty="0"/>
              <a:t> (L&amp;R</a:t>
            </a:r>
            <a:r>
              <a:rPr lang="en-US" dirty="0" smtClean="0"/>
              <a:t>) analysis</a:t>
            </a:r>
          </a:p>
          <a:p>
            <a:pPr lvl="1"/>
            <a:r>
              <a:rPr lang="en-US" dirty="0" smtClean="0"/>
              <a:t>DTI-TK registration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46873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1413" y="345374"/>
            <a:ext cx="6989235" cy="2941333"/>
            <a:chOff x="1121413" y="345374"/>
            <a:chExt cx="6989235" cy="2941333"/>
          </a:xfrm>
        </p:grpSpPr>
        <p:sp>
          <p:nvSpPr>
            <p:cNvPr id="129" name="TextBox 128"/>
            <p:cNvSpPr txBox="1"/>
            <p:nvPr/>
          </p:nvSpPr>
          <p:spPr>
            <a:xfrm>
              <a:off x="5149804" y="345374"/>
              <a:ext cx="89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λ</a:t>
              </a:r>
              <a:r>
                <a:rPr lang="en-US" baseline="-25000" dirty="0" smtClean="0"/>
                <a:t>2_atlas</a:t>
              </a:r>
              <a:endParaRPr lang="en-US" baseline="-25000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304664" y="667408"/>
              <a:ext cx="1993430" cy="1975945"/>
              <a:chOff x="1447800" y="-457200"/>
              <a:chExt cx="3596185" cy="44196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429000" y="1600200"/>
                <a:ext cx="0" cy="1905000"/>
              </a:xfrm>
              <a:prstGeom prst="line">
                <a:avLst/>
              </a:prstGeom>
              <a:ln w="31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953000" y="609600"/>
                <a:ext cx="0" cy="1905000"/>
              </a:xfrm>
              <a:prstGeom prst="line">
                <a:avLst/>
              </a:prstGeom>
              <a:ln w="31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/>
              <p:cNvGrpSpPr/>
              <p:nvPr/>
            </p:nvGrpSpPr>
            <p:grpSpPr>
              <a:xfrm>
                <a:off x="1447800" y="-457200"/>
                <a:ext cx="3596185" cy="4419600"/>
                <a:chOff x="1433015" y="-457200"/>
                <a:chExt cx="3596185" cy="44196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447800" y="533400"/>
                  <a:ext cx="1981200" cy="10668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3429000" y="609600"/>
                  <a:ext cx="1524000" cy="9906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3429000" y="2514600"/>
                  <a:ext cx="1524000" cy="9906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048000" y="1447800"/>
                  <a:ext cx="1981200" cy="10668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048000" y="-457200"/>
                  <a:ext cx="0" cy="19050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971800" y="-457200"/>
                  <a:ext cx="1981200" cy="10668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1447800" y="690918"/>
                  <a:ext cx="2793242" cy="1823682"/>
                </a:xfrm>
                <a:prstGeom prst="line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433015" y="2514600"/>
                  <a:ext cx="2910385" cy="1447800"/>
                </a:xfrm>
                <a:prstGeom prst="line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447800" y="-190500"/>
                  <a:ext cx="0" cy="2705100"/>
                </a:xfrm>
                <a:prstGeom prst="line">
                  <a:avLst/>
                </a:prstGeom>
                <a:ln w="2540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1524000" y="-457200"/>
                  <a:ext cx="1524000" cy="9906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Isosceles Triangle 67"/>
            <p:cNvSpPr/>
            <p:nvPr/>
          </p:nvSpPr>
          <p:spPr>
            <a:xfrm rot="3392467">
              <a:off x="2207068" y="1447833"/>
              <a:ext cx="1406946" cy="403202"/>
            </a:xfrm>
            <a:prstGeom prst="triangl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733663" y="585954"/>
              <a:ext cx="1923689" cy="2133600"/>
              <a:chOff x="1447800" y="-457200"/>
              <a:chExt cx="3596185" cy="441960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429000" y="1600201"/>
                <a:ext cx="0" cy="1905000"/>
              </a:xfrm>
              <a:prstGeom prst="line">
                <a:avLst/>
              </a:prstGeom>
              <a:ln w="31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953000" y="609600"/>
                <a:ext cx="0" cy="1905000"/>
              </a:xfrm>
              <a:prstGeom prst="line">
                <a:avLst/>
              </a:prstGeom>
              <a:ln w="31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Group 76"/>
              <p:cNvGrpSpPr/>
              <p:nvPr/>
            </p:nvGrpSpPr>
            <p:grpSpPr>
              <a:xfrm>
                <a:off x="1447800" y="-457200"/>
                <a:ext cx="3596185" cy="4419600"/>
                <a:chOff x="1433015" y="-457200"/>
                <a:chExt cx="3596185" cy="441960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447800" y="533400"/>
                  <a:ext cx="1981200" cy="10668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3429000" y="609600"/>
                  <a:ext cx="1524000" cy="9906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3429000" y="2514600"/>
                  <a:ext cx="1524000" cy="9906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3048000" y="1447800"/>
                  <a:ext cx="1981200" cy="10668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3048000" y="-457200"/>
                  <a:ext cx="0" cy="19050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971800" y="-457200"/>
                  <a:ext cx="1981200" cy="10668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1447800" y="690918"/>
                  <a:ext cx="2793242" cy="1823682"/>
                </a:xfrm>
                <a:prstGeom prst="line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433015" y="2514600"/>
                  <a:ext cx="2910385" cy="1447800"/>
                </a:xfrm>
                <a:prstGeom prst="line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447800" y="-190500"/>
                  <a:ext cx="0" cy="2705100"/>
                </a:xfrm>
                <a:prstGeom prst="line">
                  <a:avLst/>
                </a:prstGeom>
                <a:ln w="25400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1524000" y="-457200"/>
                  <a:ext cx="1524000" cy="990600"/>
                </a:xfrm>
                <a:prstGeom prst="line">
                  <a:avLst/>
                </a:prstGeom>
                <a:ln w="31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Isosceles Triangle 73"/>
            <p:cNvSpPr/>
            <p:nvPr/>
          </p:nvSpPr>
          <p:spPr>
            <a:xfrm rot="3702337">
              <a:off x="5743982" y="1133069"/>
              <a:ext cx="1499018" cy="789278"/>
            </a:xfrm>
            <a:prstGeom prst="triangle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4605448" y="1505609"/>
              <a:ext cx="533400" cy="2519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9253598">
              <a:off x="6205343" y="1314385"/>
              <a:ext cx="317345" cy="634420"/>
            </a:xfrm>
            <a:prstGeom prst="ellipse">
              <a:avLst/>
            </a:prstGeom>
            <a:noFill/>
            <a:ln w="44450" cap="rnd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929048" y="1805153"/>
              <a:ext cx="76200" cy="76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69944" y="2613783"/>
              <a:ext cx="89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λ</a:t>
              </a:r>
              <a:r>
                <a:rPr lang="en-US" baseline="-25000" dirty="0" smtClean="0"/>
                <a:t>1_case</a:t>
              </a:r>
              <a:endParaRPr lang="en-US" baseline="-250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789408" y="825064"/>
              <a:ext cx="89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λ</a:t>
              </a:r>
              <a:r>
                <a:rPr lang="en-US" baseline="-25000" dirty="0"/>
                <a:t>3</a:t>
              </a:r>
              <a:r>
                <a:rPr lang="en-US" baseline="-25000" dirty="0" smtClean="0"/>
                <a:t>_case</a:t>
              </a:r>
              <a:endParaRPr lang="en-US" baseline="-25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862248" y="433553"/>
              <a:ext cx="89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λ</a:t>
              </a:r>
              <a:r>
                <a:rPr lang="en-US" baseline="-25000" dirty="0" smtClean="0"/>
                <a:t>2_case</a:t>
              </a:r>
              <a:endParaRPr lang="en-US" baseline="-25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929048" y="2243314"/>
              <a:ext cx="448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i</a:t>
              </a:r>
              <a:endParaRPr lang="en-US" baseline="-25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942572" y="1217912"/>
              <a:ext cx="448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i</a:t>
              </a:r>
              <a:endParaRPr lang="en-US" baseline="-250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993061" y="925626"/>
              <a:ext cx="448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</a:t>
              </a:r>
              <a:r>
                <a:rPr lang="en-US" baseline="-25000" dirty="0" err="1" smtClean="0"/>
                <a:t>i</a:t>
              </a:r>
              <a:endParaRPr lang="en-US" baseline="-250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367167" y="2338553"/>
              <a:ext cx="448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671967" y="966953"/>
              <a:ext cx="448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367448" y="814553"/>
              <a:ext cx="448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211947" y="977464"/>
              <a:ext cx="89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λ</a:t>
              </a:r>
              <a:r>
                <a:rPr lang="en-US" baseline="-25000" dirty="0" smtClean="0"/>
                <a:t>3_atlas</a:t>
              </a:r>
              <a:endParaRPr lang="en-US" baseline="-250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983347" y="2643353"/>
              <a:ext cx="898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λ</a:t>
              </a:r>
              <a:r>
                <a:rPr lang="en-US" baseline="-25000" dirty="0" smtClean="0"/>
                <a:t>1_atlas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21413" y="2303390"/>
              <a:ext cx="1834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CDF</a:t>
              </a:r>
              <a:r>
                <a:rPr lang="en-US" baseline="-25000" dirty="0" err="1" smtClean="0"/>
                <a:t>case,i</a:t>
              </a:r>
              <a:r>
                <a:rPr lang="en-US" baseline="-25000" dirty="0" smtClean="0"/>
                <a:t> </a:t>
              </a:r>
              <a:r>
                <a:rPr lang="en-US" dirty="0"/>
                <a:t> </a:t>
              </a:r>
              <a:r>
                <a:rPr lang="en-US" dirty="0" smtClean="0"/>
                <a:t>plane</a:t>
              </a:r>
              <a:endParaRPr lang="en-US" dirty="0"/>
            </a:p>
          </p:txBody>
        </p:sp>
        <p:cxnSp>
          <p:nvCxnSpPr>
            <p:cNvPr id="134" name="Straight Arrow Connector 133"/>
            <p:cNvCxnSpPr>
              <a:stCxn id="132" idx="0"/>
            </p:cNvCxnSpPr>
            <p:nvPr/>
          </p:nvCxnSpPr>
          <p:spPr>
            <a:xfrm flipV="1">
              <a:off x="2038605" y="1648297"/>
              <a:ext cx="607649" cy="6550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1524000" y="2948153"/>
              <a:ext cx="2719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l-GR" sz="1600" dirty="0" smtClean="0"/>
                <a:t>λ</a:t>
              </a:r>
              <a:r>
                <a:rPr lang="en-US" sz="1600" baseline="-25000" dirty="0" smtClean="0"/>
                <a:t>1_case,i</a:t>
              </a:r>
              <a:r>
                <a:rPr lang="en-US" sz="1600" dirty="0" smtClean="0"/>
                <a:t> , </a:t>
              </a:r>
              <a:r>
                <a:rPr lang="el-GR" sz="1600" dirty="0" smtClean="0"/>
                <a:t>λ</a:t>
              </a:r>
              <a:r>
                <a:rPr lang="en-US" sz="1600" baseline="-25000" dirty="0"/>
                <a:t>2</a:t>
              </a:r>
              <a:r>
                <a:rPr lang="en-US" sz="1600" baseline="-25000" dirty="0" smtClean="0"/>
                <a:t>_case,i</a:t>
              </a:r>
              <a:r>
                <a:rPr lang="en-US" sz="1600" dirty="0" smtClean="0"/>
                <a:t> , </a:t>
              </a:r>
              <a:r>
                <a:rPr lang="el-GR" sz="1600" dirty="0" smtClean="0"/>
                <a:t>λ</a:t>
              </a:r>
              <a:r>
                <a:rPr lang="en-US" sz="1600" baseline="-25000" dirty="0"/>
                <a:t>3</a:t>
              </a:r>
              <a:r>
                <a:rPr lang="en-US" sz="1600" baseline="-25000" dirty="0" smtClean="0"/>
                <a:t>_case,i</a:t>
              </a:r>
              <a:r>
                <a:rPr lang="en-US" sz="1600" dirty="0" smtClean="0"/>
                <a:t> )</a:t>
              </a:r>
              <a:endParaRPr lang="en-US" sz="1600" baseline="-25000" dirty="0"/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flipV="1">
              <a:off x="2776648" y="1881353"/>
              <a:ext cx="149592" cy="1101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4523664" y="2231646"/>
              <a:ext cx="1834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CDF</a:t>
              </a:r>
              <a:r>
                <a:rPr lang="en-US" baseline="-25000" dirty="0" err="1" smtClean="0"/>
                <a:t>atlas,i</a:t>
              </a:r>
              <a:r>
                <a:rPr lang="en-US" baseline="-25000" dirty="0" smtClean="0"/>
                <a:t> </a:t>
              </a:r>
              <a:r>
                <a:rPr lang="en-US" dirty="0" smtClean="0"/>
                <a:t> plane</a:t>
              </a:r>
              <a:endParaRPr lang="en-US" dirty="0"/>
            </a:p>
          </p:txBody>
        </p:sp>
        <p:cxnSp>
          <p:nvCxnSpPr>
            <p:cNvPr id="140" name="Straight Arrow Connector 139"/>
            <p:cNvCxnSpPr>
              <a:stCxn id="139" idx="0"/>
            </p:cNvCxnSpPr>
            <p:nvPr/>
          </p:nvCxnSpPr>
          <p:spPr>
            <a:xfrm flipV="1">
              <a:off x="5440856" y="1576553"/>
              <a:ext cx="607649" cy="6550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5138848" y="2643353"/>
              <a:ext cx="20754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Set of points with similar FA</a:t>
              </a:r>
              <a:endParaRPr lang="en-US" sz="1600" dirty="0"/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 flipV="1">
              <a:off x="6048505" y="1904099"/>
              <a:ext cx="318662" cy="7392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/>
          <p:cNvSpPr txBox="1"/>
          <p:nvPr/>
        </p:nvSpPr>
        <p:spPr>
          <a:xfrm>
            <a:off x="609600" y="3429000"/>
            <a:ext cx="8001000" cy="32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Define CDF planes on case and target/atlas space</a:t>
            </a:r>
          </a:p>
          <a:p>
            <a:pPr marL="182880">
              <a:spcAft>
                <a:spcPts val="600"/>
              </a:spcAft>
            </a:pPr>
            <a:r>
              <a:rPr lang="en-US" dirty="0" smtClean="0"/>
              <a:t>CDF(</a:t>
            </a:r>
            <a:r>
              <a:rPr lang="el-GR" dirty="0" smtClean="0"/>
              <a:t>λ</a:t>
            </a:r>
            <a:r>
              <a:rPr lang="en-US" baseline="-25000" dirty="0" smtClean="0"/>
              <a:t>1i</a:t>
            </a:r>
            <a:r>
              <a:rPr lang="en-US" dirty="0" smtClean="0"/>
              <a:t>,</a:t>
            </a:r>
            <a:r>
              <a:rPr lang="el-GR" dirty="0" smtClean="0"/>
              <a:t> λ</a:t>
            </a:r>
            <a:r>
              <a:rPr lang="en-US" baseline="-25000" dirty="0" smtClean="0"/>
              <a:t>2i</a:t>
            </a:r>
            <a:r>
              <a:rPr lang="en-US" dirty="0" smtClean="0"/>
              <a:t>,</a:t>
            </a:r>
            <a:r>
              <a:rPr lang="el-GR" dirty="0" smtClean="0"/>
              <a:t> λ</a:t>
            </a:r>
            <a:r>
              <a:rPr lang="en-US" baseline="-25000" dirty="0" smtClean="0"/>
              <a:t>3i</a:t>
            </a:r>
            <a:r>
              <a:rPr lang="en-US" dirty="0" smtClean="0"/>
              <a:t>) = </a:t>
            </a:r>
            <a:r>
              <a:rPr lang="en-US" dirty="0" err="1" smtClean="0"/>
              <a:t>prob</a:t>
            </a:r>
            <a:r>
              <a:rPr lang="en-US" dirty="0" smtClean="0"/>
              <a:t>{(0≤</a:t>
            </a:r>
            <a:r>
              <a:rPr lang="el-GR" dirty="0"/>
              <a:t> </a:t>
            </a:r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r>
              <a:rPr lang="en-US" dirty="0" smtClean="0"/>
              <a:t>≤</a:t>
            </a:r>
            <a:r>
              <a:rPr lang="el-GR" dirty="0"/>
              <a:t> λ</a:t>
            </a:r>
            <a:r>
              <a:rPr lang="en-US" baseline="-25000" dirty="0" smtClean="0"/>
              <a:t>1i </a:t>
            </a:r>
            <a:r>
              <a:rPr lang="en-US" dirty="0" smtClean="0"/>
              <a:t>),</a:t>
            </a:r>
            <a:r>
              <a:rPr lang="en-US" dirty="0"/>
              <a:t> (0≤</a:t>
            </a:r>
            <a:r>
              <a:rPr lang="el-GR" dirty="0"/>
              <a:t> </a:t>
            </a:r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r>
              <a:rPr lang="en-US" dirty="0" smtClean="0"/>
              <a:t>≤</a:t>
            </a:r>
            <a:r>
              <a:rPr lang="el-GR" dirty="0" smtClean="0"/>
              <a:t> λ</a:t>
            </a:r>
            <a:r>
              <a:rPr lang="en-US" baseline="-25000" dirty="0" smtClean="0"/>
              <a:t>2i </a:t>
            </a:r>
            <a:r>
              <a:rPr lang="en-US" dirty="0" smtClean="0"/>
              <a:t>), </a:t>
            </a:r>
            <a:r>
              <a:rPr lang="en-US" dirty="0"/>
              <a:t>(0≤</a:t>
            </a:r>
            <a:r>
              <a:rPr lang="el-GR" dirty="0"/>
              <a:t> </a:t>
            </a:r>
            <a:r>
              <a:rPr lang="el-GR" dirty="0" smtClean="0"/>
              <a:t>λ</a:t>
            </a:r>
            <a:r>
              <a:rPr lang="en-US" baseline="-25000" dirty="0"/>
              <a:t>3</a:t>
            </a:r>
            <a:r>
              <a:rPr lang="en-US" dirty="0" smtClean="0"/>
              <a:t>≤</a:t>
            </a:r>
            <a:r>
              <a:rPr lang="el-GR" dirty="0" smtClean="0"/>
              <a:t> λ</a:t>
            </a:r>
            <a:r>
              <a:rPr lang="en-US" baseline="-25000" dirty="0"/>
              <a:t>3</a:t>
            </a:r>
            <a:r>
              <a:rPr lang="en-US" baseline="-25000" dirty="0" smtClean="0"/>
              <a:t>i </a:t>
            </a:r>
            <a:r>
              <a:rPr lang="en-US" dirty="0" smtClean="0"/>
              <a:t>)}</a:t>
            </a:r>
          </a:p>
          <a:p>
            <a:pPr marL="18288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For each tensor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in case =&gt; </a:t>
            </a:r>
            <a:r>
              <a:rPr lang="en-US" dirty="0"/>
              <a:t>f</a:t>
            </a:r>
            <a:r>
              <a:rPr lang="en-US" dirty="0" smtClean="0"/>
              <a:t>ind corresponding CDF plane</a:t>
            </a:r>
            <a:r>
              <a:rPr lang="en-US" dirty="0"/>
              <a:t> </a:t>
            </a:r>
            <a:r>
              <a:rPr lang="en-US" dirty="0" smtClean="0"/>
              <a:t>in target</a:t>
            </a:r>
          </a:p>
          <a:p>
            <a:pPr marL="640080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Very similar to scalar histogram normalization, underdetermined</a:t>
            </a:r>
            <a:endParaRPr lang="en-US" dirty="0"/>
          </a:p>
          <a:p>
            <a:pPr marL="18288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Find</a:t>
            </a:r>
            <a:r>
              <a:rPr lang="en-US" i="1" dirty="0" smtClean="0"/>
              <a:t> </a:t>
            </a:r>
            <a:r>
              <a:rPr lang="en-US" dirty="0" smtClean="0"/>
              <a:t>points on the </a:t>
            </a:r>
            <a:r>
              <a:rPr lang="en-US" dirty="0" err="1"/>
              <a:t>CDF</a:t>
            </a:r>
            <a:r>
              <a:rPr lang="en-US" baseline="-25000" dirty="0" err="1"/>
              <a:t>atlas,i</a:t>
            </a:r>
            <a:r>
              <a:rPr lang="en-US" baseline="-25000" dirty="0"/>
              <a:t> </a:t>
            </a:r>
            <a:r>
              <a:rPr lang="en-US" dirty="0" smtClean="0"/>
              <a:t>plane with similar FA values to tensor </a:t>
            </a:r>
            <a:r>
              <a:rPr lang="en-US" i="1" dirty="0" err="1"/>
              <a:t>i</a:t>
            </a:r>
            <a:r>
              <a:rPr lang="en-US" dirty="0" smtClean="0"/>
              <a:t>.</a:t>
            </a:r>
            <a:endParaRPr lang="en-US" i="1" dirty="0" smtClean="0"/>
          </a:p>
          <a:p>
            <a:pPr marL="64008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et of points on ellipse on CDF plane.</a:t>
            </a:r>
          </a:p>
          <a:p>
            <a:pPr marL="18288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Select the point with closest Euclidean distance to the tensor </a:t>
            </a:r>
            <a:r>
              <a:rPr lang="en-US" i="1" dirty="0" smtClean="0"/>
              <a:t>i. </a:t>
            </a:r>
          </a:p>
          <a:p>
            <a:pPr marL="64008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Map </a:t>
            </a:r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l-GR" dirty="0"/>
              <a:t> </a:t>
            </a:r>
            <a:r>
              <a:rPr lang="el-GR" dirty="0" smtClean="0"/>
              <a:t>λ</a:t>
            </a:r>
            <a:r>
              <a:rPr lang="en-US" baseline="-25000" dirty="0"/>
              <a:t>2</a:t>
            </a:r>
            <a:r>
              <a:rPr lang="el-GR" dirty="0" smtClean="0"/>
              <a:t> </a:t>
            </a:r>
            <a:r>
              <a:rPr lang="en-US" dirty="0" smtClean="0"/>
              <a:t>, </a:t>
            </a:r>
            <a:r>
              <a:rPr lang="el-GR" dirty="0" smtClean="0"/>
              <a:t>λ</a:t>
            </a:r>
            <a:r>
              <a:rPr lang="en-US" baseline="-25000" dirty="0" smtClean="0"/>
              <a:t>3 </a:t>
            </a:r>
            <a:r>
              <a:rPr lang="en-US" dirty="0" smtClean="0"/>
              <a:t> to original tensor </a:t>
            </a:r>
            <a:r>
              <a:rPr lang="en-US" i="1" dirty="0" err="1" smtClean="0"/>
              <a:t>i</a:t>
            </a:r>
            <a:r>
              <a:rPr lang="en-US" i="1" dirty="0" smtClean="0"/>
              <a:t>.</a:t>
            </a:r>
            <a:endParaRPr lang="en-US" dirty="0"/>
          </a:p>
          <a:p>
            <a:pPr marL="18288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Future: Regularization of mapping</a:t>
            </a:r>
          </a:p>
        </p:txBody>
      </p:sp>
    </p:spTree>
    <p:extLst>
      <p:ext uri="{BB962C8B-B14F-4D97-AF65-F5344CB8AC3E}">
        <p14:creationId xmlns:p14="http://schemas.microsoft.com/office/powerpoint/2010/main" val="2001026256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868362"/>
          </a:xfrm>
        </p:spPr>
        <p:txBody>
          <a:bodyPr/>
          <a:lstStyle/>
          <a:p>
            <a:r>
              <a:rPr lang="en-US" dirty="0" smtClean="0"/>
              <a:t>Results in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541"/>
            <a:ext cx="5181600" cy="1828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 all the tracts, tensor normalization results in considerable increase in FA values (5 to 8%)</a:t>
            </a:r>
            <a:r>
              <a:rPr lang="en-US" sz="2400" dirty="0"/>
              <a:t> </a:t>
            </a:r>
            <a:r>
              <a:rPr lang="en-US" sz="2400" dirty="0" smtClean="0"/>
              <a:t>in mapped/registered data</a:t>
            </a:r>
          </a:p>
          <a:p>
            <a:r>
              <a:rPr lang="en-US" sz="2400" dirty="0" smtClean="0"/>
              <a:t>Local dominant tracts studied</a:t>
            </a:r>
          </a:p>
          <a:p>
            <a:pPr lvl="1"/>
            <a:r>
              <a:rPr lang="en-US" sz="1800" dirty="0" smtClean="0"/>
              <a:t>Higher FA =&gt; better </a:t>
            </a:r>
            <a:r>
              <a:rPr lang="en-US" sz="1800" dirty="0"/>
              <a:t>registration</a:t>
            </a:r>
            <a:r>
              <a:rPr lang="en-US" sz="1800" dirty="0" smtClean="0"/>
              <a:t>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635663"/>
              </p:ext>
            </p:extLst>
          </p:nvPr>
        </p:nvGraphicFramePr>
        <p:xfrm>
          <a:off x="5867400" y="1905000"/>
          <a:ext cx="3050418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37394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Higher correlation with tensor normalization and manual tracts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Average +0.3 </a:t>
            </a:r>
            <a:r>
              <a:rPr lang="en-US" sz="2400" dirty="0"/>
              <a:t>in </a:t>
            </a:r>
            <a:r>
              <a:rPr lang="en-US" sz="2400" dirty="0" smtClean="0"/>
              <a:t>correlation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ISBI submission in prep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486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Fig. FA profiles for Genu tract: with (red) and without  (blue) tensor normalization and from manual tractography (green).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6784611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6914"/>
            <a:ext cx="7848600" cy="4213567"/>
          </a:xfrm>
        </p:spPr>
        <p:txBody>
          <a:bodyPr/>
          <a:lstStyle/>
          <a:p>
            <a:r>
              <a:rPr lang="en-US" sz="2400" dirty="0" smtClean="0"/>
              <a:t>DTI/DWI</a:t>
            </a:r>
          </a:p>
          <a:p>
            <a:pPr lvl="1"/>
            <a:r>
              <a:rPr lang="en-US" sz="2000" dirty="0" smtClean="0"/>
              <a:t>DTI Quality control via orientation entropy</a:t>
            </a:r>
          </a:p>
          <a:p>
            <a:pPr lvl="1"/>
            <a:r>
              <a:rPr lang="en-US" sz="2000" dirty="0" smtClean="0"/>
              <a:t>Registration with pathology</a:t>
            </a:r>
          </a:p>
          <a:p>
            <a:pPr lvl="1"/>
            <a:r>
              <a:rPr lang="en-US" sz="2000" dirty="0" smtClean="0"/>
              <a:t>DWI atlas (two tensor tractography)</a:t>
            </a:r>
          </a:p>
          <a:p>
            <a:pPr lvl="1"/>
            <a:r>
              <a:rPr lang="en-US" sz="2000" dirty="0" smtClean="0"/>
              <a:t>Fiber tract analysis framework</a:t>
            </a:r>
          </a:p>
          <a:p>
            <a:r>
              <a:rPr lang="en-US" sz="2400" dirty="0" smtClean="0"/>
              <a:t>Validation</a:t>
            </a:r>
          </a:p>
          <a:p>
            <a:pPr lvl="1"/>
            <a:r>
              <a:rPr lang="en-US" sz="2000" dirty="0" smtClean="0"/>
              <a:t>DTI tractography challenge MICCAI 2010</a:t>
            </a:r>
          </a:p>
          <a:p>
            <a:pPr lvl="1"/>
            <a:r>
              <a:rPr lang="en-US" sz="2000" dirty="0" smtClean="0"/>
              <a:t>Synthetic human-like DTI/DWI phantom</a:t>
            </a:r>
          </a:p>
          <a:p>
            <a:r>
              <a:rPr lang="en-US" sz="2400" dirty="0" smtClean="0"/>
              <a:t>Shape</a:t>
            </a:r>
            <a:endParaRPr lang="en-US" sz="2000" dirty="0" smtClean="0"/>
          </a:p>
          <a:p>
            <a:pPr lvl="1"/>
            <a:r>
              <a:rPr lang="en-US" sz="2000" dirty="0" smtClean="0"/>
              <a:t>Normal consistency in surface correspondence</a:t>
            </a:r>
          </a:p>
          <a:p>
            <a:pPr lvl="1"/>
            <a:r>
              <a:rPr lang="en-US" sz="2000" dirty="0" smtClean="0"/>
              <a:t>Interactive surface correspondence</a:t>
            </a:r>
          </a:p>
          <a:p>
            <a:pPr lvl="1"/>
            <a:r>
              <a:rPr lang="en-US" sz="2000" dirty="0" smtClean="0"/>
              <a:t>Longitudinal analysis</a:t>
            </a:r>
          </a:p>
          <a:p>
            <a:r>
              <a:rPr lang="en-US" sz="2400" dirty="0" smtClean="0"/>
              <a:t>Longitudinal atlas building with intensity changes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41" y="2294119"/>
            <a:ext cx="5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TBI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2964" y="3582789"/>
            <a:ext cx="51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HD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634668" y="2495338"/>
            <a:ext cx="2865073" cy="0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492528" y="2784976"/>
            <a:ext cx="2170436" cy="79781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V="1">
            <a:off x="6021416" y="2663451"/>
            <a:ext cx="1630725" cy="1621854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1"/>
          </p:cNvCxnSpPr>
          <p:nvPr/>
        </p:nvCxnSpPr>
        <p:spPr bwMode="auto">
          <a:xfrm>
            <a:off x="4913194" y="3186011"/>
            <a:ext cx="2749770" cy="58144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V="1">
            <a:off x="6796028" y="3919855"/>
            <a:ext cx="856113" cy="115993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V="1">
            <a:off x="5593359" y="2784976"/>
            <a:ext cx="2178264" cy="2660268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V="1">
            <a:off x="7499741" y="4072256"/>
            <a:ext cx="304800" cy="203240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947270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DTI tractography phantom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Gwendoline</a:t>
            </a:r>
            <a:r>
              <a:rPr lang="en-US" dirty="0" smtClean="0"/>
              <a:t> Rogers, Martin Styner, </a:t>
            </a:r>
            <a:r>
              <a:rPr lang="en-US" dirty="0" err="1" smtClean="0"/>
              <a:t>Yundi</a:t>
            </a:r>
            <a:r>
              <a:rPr lang="en-US" dirty="0" smtClean="0"/>
              <a:t> Shi, Clement </a:t>
            </a:r>
            <a:r>
              <a:rPr lang="en-US" dirty="0" err="1" smtClean="0"/>
              <a:t>Vachet</a:t>
            </a:r>
            <a:r>
              <a:rPr lang="en-US" dirty="0" smtClean="0"/>
              <a:t>, Sylvain </a:t>
            </a:r>
            <a:r>
              <a:rPr lang="en-US" dirty="0" err="1" smtClean="0"/>
              <a:t>Gouttard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79760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tractography phantom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software phantoms are quite abstract, quite far from human brain</a:t>
            </a:r>
          </a:p>
          <a:p>
            <a:r>
              <a:rPr lang="en-US" dirty="0" smtClean="0"/>
              <a:t>Goal: Create software phantom that is human brain like for evaluating tractography algorithms</a:t>
            </a:r>
          </a:p>
          <a:p>
            <a:r>
              <a:rPr lang="en-US" dirty="0" smtClean="0"/>
              <a:t>Allow for simulating pathology, such as tumors, TBI, lesions</a:t>
            </a:r>
          </a:p>
          <a:p>
            <a:r>
              <a:rPr lang="en-US" dirty="0" smtClean="0"/>
              <a:t>Single fiber set, does not allow for multiple fiber topologies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1997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Tract Phantom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7660"/>
            <a:ext cx="7848600" cy="4343400"/>
          </a:xfrm>
        </p:spPr>
        <p:txBody>
          <a:bodyPr/>
          <a:lstStyle/>
          <a:p>
            <a:r>
              <a:rPr lang="en-US" sz="2400" dirty="0" smtClean="0"/>
              <a:t>Create high res atlas </a:t>
            </a:r>
          </a:p>
          <a:p>
            <a:pPr lvl="1"/>
            <a:r>
              <a:rPr lang="en-US" sz="2000" dirty="0" smtClean="0"/>
              <a:t>6 young adults scanned at 1.5mm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42 </a:t>
            </a:r>
            <a:r>
              <a:rPr lang="en-US" sz="2000" dirty="0" err="1" smtClean="0"/>
              <a:t>dir</a:t>
            </a:r>
            <a:endParaRPr lang="en-US" sz="2000" dirty="0" smtClean="0"/>
          </a:p>
          <a:p>
            <a:pPr lvl="1"/>
            <a:r>
              <a:rPr lang="en-US" sz="2000" dirty="0" smtClean="0"/>
              <a:t>High res DWI atlas</a:t>
            </a:r>
          </a:p>
          <a:p>
            <a:pPr lvl="1"/>
            <a:r>
              <a:rPr lang="en-US" sz="2000" dirty="0" smtClean="0"/>
              <a:t>Full brain filtered two tensor tractography</a:t>
            </a:r>
          </a:p>
          <a:p>
            <a:pPr lvl="2"/>
            <a:r>
              <a:rPr lang="en-US" sz="1800" dirty="0" smtClean="0"/>
              <a:t>Millions of fibers</a:t>
            </a:r>
          </a:p>
          <a:p>
            <a:r>
              <a:rPr lang="en-US" sz="2400" dirty="0" smtClean="0"/>
              <a:t>Co-registered structural atlas with shape space</a:t>
            </a:r>
          </a:p>
          <a:p>
            <a:pPr lvl="1"/>
            <a:r>
              <a:rPr lang="en-US" sz="2000" dirty="0" smtClean="0"/>
              <a:t>100 healthy (20 in </a:t>
            </a:r>
            <a:r>
              <a:rPr lang="en-US" sz="2000" dirty="0"/>
              <a:t>each 18-29, 30-39, 40-49, 50-59, and 60</a:t>
            </a:r>
            <a:r>
              <a:rPr lang="en-US" sz="2000" dirty="0" smtClean="0"/>
              <a:t>+)</a:t>
            </a:r>
          </a:p>
          <a:p>
            <a:pPr lvl="1"/>
            <a:r>
              <a:rPr lang="en-US" sz="2000" dirty="0" err="1" smtClean="0"/>
              <a:t>Isomap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(PCA + local mean)</a:t>
            </a:r>
          </a:p>
          <a:p>
            <a:r>
              <a:rPr lang="en-US" sz="2400" dirty="0" smtClean="0"/>
              <a:t>Create “random-sample” phantoms in shape space</a:t>
            </a:r>
          </a:p>
          <a:p>
            <a:pPr lvl="1"/>
            <a:r>
              <a:rPr lang="en-US" sz="2000" dirty="0" smtClean="0"/>
              <a:t>Pathology simulation here</a:t>
            </a:r>
          </a:p>
          <a:p>
            <a:r>
              <a:rPr lang="en-US" sz="2400" dirty="0" smtClean="0"/>
              <a:t>Apply to fiber geometry in atlas space</a:t>
            </a:r>
          </a:p>
          <a:p>
            <a:r>
              <a:rPr lang="en-US" sz="2400" dirty="0" smtClean="0"/>
              <a:t>Create DWI with different models (bias!)</a:t>
            </a:r>
          </a:p>
          <a:p>
            <a:pPr lvl="1"/>
            <a:r>
              <a:rPr lang="en-US" sz="2000" dirty="0" smtClean="0"/>
              <a:t>Initial model is </a:t>
            </a:r>
            <a:r>
              <a:rPr lang="en-US" sz="2000" smtClean="0"/>
              <a:t>CHARMED only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15953209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DWI Atlas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Yundi</a:t>
            </a:r>
            <a:r>
              <a:rPr lang="en-US" dirty="0" smtClean="0"/>
              <a:t> Shi, Marc </a:t>
            </a:r>
            <a:r>
              <a:rPr lang="en-US" dirty="0" err="1" smtClean="0"/>
              <a:t>Niethammer</a:t>
            </a:r>
            <a:r>
              <a:rPr lang="en-US" dirty="0" smtClean="0"/>
              <a:t>, Martin Styner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45023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190" y="147637"/>
            <a:ext cx="6884610" cy="1143000"/>
          </a:xfrm>
        </p:spPr>
        <p:txBody>
          <a:bodyPr/>
          <a:lstStyle/>
          <a:p>
            <a:r>
              <a:rPr lang="en-US" dirty="0" smtClean="0"/>
              <a:t>DWI Atlas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73199"/>
            <a:ext cx="6860419" cy="4525963"/>
          </a:xfrm>
        </p:spPr>
        <p:txBody>
          <a:bodyPr/>
          <a:lstStyle/>
          <a:p>
            <a:r>
              <a:rPr lang="en-US" dirty="0" smtClean="0"/>
              <a:t>Provides more information than tensor atlas</a:t>
            </a:r>
          </a:p>
          <a:p>
            <a:pPr lvl="1"/>
            <a:r>
              <a:rPr lang="en-US" dirty="0" smtClean="0"/>
              <a:t>Resolve complex fiber settings in atlas space</a:t>
            </a:r>
          </a:p>
          <a:p>
            <a:r>
              <a:rPr lang="en-US" dirty="0" smtClean="0"/>
              <a:t>Robust signal reconstruction</a:t>
            </a:r>
          </a:p>
          <a:p>
            <a:pPr lvl="1"/>
            <a:r>
              <a:rPr lang="en-US" dirty="0" smtClean="0"/>
              <a:t>Voxel-wise resampling along any prior gradient set</a:t>
            </a:r>
          </a:p>
          <a:p>
            <a:pPr lvl="1"/>
            <a:r>
              <a:rPr lang="en-US" dirty="0" smtClean="0"/>
              <a:t>Need to correc</a:t>
            </a:r>
            <a:r>
              <a:rPr lang="en-US" dirty="0"/>
              <a:t>t</a:t>
            </a:r>
            <a:r>
              <a:rPr lang="en-US" dirty="0" smtClean="0"/>
              <a:t> bias field</a:t>
            </a:r>
          </a:p>
          <a:p>
            <a:pPr lvl="1"/>
            <a:r>
              <a:rPr lang="en-US" dirty="0" err="1" smtClean="0"/>
              <a:t>Rician</a:t>
            </a:r>
            <a:r>
              <a:rPr lang="en-US" dirty="0" smtClean="0"/>
              <a:t> noise model</a:t>
            </a:r>
          </a:p>
          <a:p>
            <a:pPr lvl="2"/>
            <a:endParaRPr lang="en-US" dirty="0" smtClean="0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3"/>
          <a:srcRect l="71276" t="5911" b="46645"/>
          <a:stretch/>
        </p:blipFill>
        <p:spPr>
          <a:xfrm>
            <a:off x="7011944" y="2407208"/>
            <a:ext cx="2132056" cy="2130552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3"/>
          <a:srcRect l="74124" t="51285" r="3348" b="2389"/>
          <a:stretch/>
        </p:blipFill>
        <p:spPr>
          <a:xfrm>
            <a:off x="7184504" y="4598316"/>
            <a:ext cx="1705957" cy="212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8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 Atlas </a:t>
            </a:r>
            <a:r>
              <a:rPr lang="en-US" i="1" dirty="0" err="1" smtClean="0"/>
              <a:t>v.s</a:t>
            </a:r>
            <a:r>
              <a:rPr lang="en-US" i="1" dirty="0" smtClean="0"/>
              <a:t>. </a:t>
            </a:r>
            <a:r>
              <a:rPr lang="en-US" dirty="0" smtClean="0"/>
              <a:t>DTI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68" y="5478817"/>
            <a:ext cx="8229600" cy="10888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Perform higher-order tractography</a:t>
            </a:r>
          </a:p>
          <a:p>
            <a:r>
              <a:rPr lang="en-US" dirty="0" smtClean="0"/>
              <a:t>Connectivity (stochastic, graph-based)</a:t>
            </a:r>
          </a:p>
          <a:p>
            <a:endParaRPr lang="en-US" dirty="0"/>
          </a:p>
        </p:txBody>
      </p:sp>
      <p:pic>
        <p:nvPicPr>
          <p:cNvPr id="4" name="Picture 3" descr="CC_Sli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6" y="1417638"/>
            <a:ext cx="2947769" cy="1936922"/>
          </a:xfrm>
          <a:prstGeom prst="rect">
            <a:avLst/>
          </a:prstGeom>
        </p:spPr>
      </p:pic>
      <p:pic>
        <p:nvPicPr>
          <p:cNvPr id="5" name="Picture 4" descr="CC_uk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9" y="3411434"/>
            <a:ext cx="2953512" cy="1976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0" y="1417638"/>
            <a:ext cx="4749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56305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Atlas based DTI fiber tract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Guido </a:t>
            </a:r>
            <a:r>
              <a:rPr lang="en-US" dirty="0" err="1" smtClean="0"/>
              <a:t>Gerig</a:t>
            </a:r>
            <a:r>
              <a:rPr lang="en-US" dirty="0" smtClean="0"/>
              <a:t>, Jean-Baptiste Berger, </a:t>
            </a:r>
            <a:r>
              <a:rPr lang="en-US" dirty="0" err="1" smtClean="0"/>
              <a:t>Yundi</a:t>
            </a:r>
            <a:r>
              <a:rPr lang="en-US" dirty="0" smtClean="0"/>
              <a:t> Shi, Martin Styner, </a:t>
            </a:r>
            <a:r>
              <a:rPr lang="en-US" dirty="0" err="1" smtClean="0"/>
              <a:t>Anuja</a:t>
            </a:r>
            <a:r>
              <a:rPr lang="en-US" dirty="0"/>
              <a:t> </a:t>
            </a:r>
            <a:r>
              <a:rPr lang="en-US" dirty="0" smtClean="0"/>
              <a:t>Sharma, </a:t>
            </a:r>
            <a:r>
              <a:rPr lang="en-US" dirty="0" err="1" smtClean="0"/>
              <a:t>Aditya</a:t>
            </a:r>
            <a:r>
              <a:rPr lang="en-US" dirty="0" smtClean="0"/>
              <a:t> Gupta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14647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Atlas based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9249"/>
            <a:ext cx="7848600" cy="4955419"/>
          </a:xfrm>
        </p:spPr>
        <p:txBody>
          <a:bodyPr/>
          <a:lstStyle/>
          <a:p>
            <a:r>
              <a:rPr lang="en-US" dirty="0" smtClean="0"/>
              <a:t>UNC/Utah Analysis framework</a:t>
            </a:r>
          </a:p>
          <a:p>
            <a:r>
              <a:rPr lang="en-US" dirty="0" smtClean="0"/>
              <a:t>Atlas based fiber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Atlas building (</a:t>
            </a:r>
            <a:r>
              <a:rPr lang="en-US" dirty="0" err="1" smtClean="0"/>
              <a:t>AtlasWorks</a:t>
            </a:r>
            <a:r>
              <a:rPr lang="en-US" dirty="0" smtClean="0"/>
              <a:t>, DTI-TK)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Fibertracking</a:t>
            </a:r>
            <a:r>
              <a:rPr lang="en-US" dirty="0" smtClean="0"/>
              <a:t> in Slicer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FiberViewerLight</a:t>
            </a:r>
            <a:r>
              <a:rPr lang="en-US" dirty="0" smtClean="0"/>
              <a:t> (new) for fiber cleanup/cluster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DTIAtlasFiberAnalyzer</a:t>
            </a:r>
            <a:r>
              <a:rPr lang="en-US" dirty="0" smtClean="0"/>
              <a:t> (new) for tract stats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Stats by statistician (package in prep)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MergeFiberStats</a:t>
            </a:r>
            <a:r>
              <a:rPr lang="en-US" dirty="0" smtClean="0"/>
              <a:t> (new) for stats on fibers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Visualization in Slicer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8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318381" y="274320"/>
            <a:ext cx="7602734" cy="822960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800" dirty="0" err="1">
                <a:latin typeface="Trebuchet MS" charset="0"/>
              </a:rPr>
              <a:t>FiberViewerLight</a:t>
            </a:r>
            <a:endParaRPr lang="en-US" sz="4800" dirty="0">
              <a:latin typeface="Trebuchet MS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0191" y="1570929"/>
            <a:ext cx="7208762" cy="4940618"/>
          </a:xfrm>
        </p:spPr>
        <p:txBody>
          <a:bodyPr lIns="0" tIns="0" rIns="0" bIns="0"/>
          <a:lstStyle/>
          <a:p>
            <a:pPr marL="411480" lvl="1" indent="-30861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" charset="0"/>
              </a:rPr>
              <a:t>Light version of the </a:t>
            </a:r>
            <a:r>
              <a:rPr lang="en-US" sz="2400" dirty="0" err="1">
                <a:solidFill>
                  <a:srgbClr val="000000"/>
                </a:solidFill>
                <a:latin typeface="Trebuchet MS" charset="0"/>
              </a:rPr>
              <a:t>FiberViewer</a:t>
            </a:r>
            <a:r>
              <a:rPr lang="en-US" sz="24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rebuchet MS" charset="0"/>
              </a:rPr>
              <a:t>tool, QT 4.X</a:t>
            </a:r>
            <a:endParaRPr lang="en-US" dirty="0">
              <a:solidFill>
                <a:srgbClr val="000000"/>
              </a:solidFill>
            </a:endParaRPr>
          </a:p>
          <a:p>
            <a:pPr marL="411480" lvl="1" indent="-30861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Trebuchet MS" charset="0"/>
              </a:rPr>
              <a:t>lustering methods: </a:t>
            </a:r>
            <a:r>
              <a:rPr lang="en-US" sz="2400" dirty="0">
                <a:solidFill>
                  <a:srgbClr val="000000"/>
                </a:solidFill>
                <a:latin typeface="Trebuchet MS" charset="0"/>
              </a:rPr>
              <a:t>Length, Gravity, </a:t>
            </a:r>
            <a:r>
              <a:rPr lang="en-US" sz="2400" dirty="0" err="1">
                <a:solidFill>
                  <a:srgbClr val="000000"/>
                </a:solidFill>
                <a:latin typeface="Trebuchet MS" charset="0"/>
              </a:rPr>
              <a:t>Hausdorff</a:t>
            </a:r>
            <a:r>
              <a:rPr lang="en-US" sz="2400" dirty="0">
                <a:solidFill>
                  <a:srgbClr val="000000"/>
                </a:solidFill>
                <a:latin typeface="Trebuchet MS" charset="0"/>
              </a:rPr>
              <a:t>, Mean and Normalized </a:t>
            </a:r>
            <a:r>
              <a:rPr lang="en-US" sz="2400" dirty="0" smtClean="0">
                <a:solidFill>
                  <a:srgbClr val="000000"/>
                </a:solidFill>
                <a:latin typeface="Trebuchet MS" charset="0"/>
              </a:rPr>
              <a:t>Cut</a:t>
            </a:r>
            <a:endParaRPr lang="en-US" sz="2400" dirty="0">
              <a:solidFill>
                <a:srgbClr val="000000"/>
              </a:solidFill>
              <a:latin typeface="Trebuchet MS" charset="0"/>
            </a:endParaRPr>
          </a:p>
          <a:p>
            <a:pPr marL="411480" lvl="1" indent="-30861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rebuchet MS" charset="0"/>
              </a:rPr>
              <a:t>Faster 3D </a:t>
            </a:r>
            <a:r>
              <a:rPr lang="en-US" sz="2400" dirty="0">
                <a:solidFill>
                  <a:srgbClr val="000000"/>
                </a:solidFill>
                <a:latin typeface="Trebuchet MS" charset="0"/>
              </a:rPr>
              <a:t>visualization </a:t>
            </a:r>
            <a:r>
              <a:rPr lang="en-US" sz="2400" dirty="0" smtClean="0">
                <a:solidFill>
                  <a:srgbClr val="000000"/>
                </a:solidFill>
                <a:latin typeface="Trebuchet MS" charset="0"/>
              </a:rPr>
              <a:t>than original</a:t>
            </a:r>
            <a:endParaRPr lang="en-US" dirty="0">
              <a:solidFill>
                <a:srgbClr val="000000"/>
              </a:solidFill>
            </a:endParaRPr>
          </a:p>
          <a:p>
            <a:pPr marL="411480" lvl="1" indent="-30861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rebuchet MS" charset="0"/>
              </a:rPr>
              <a:t>VTK file handling</a:t>
            </a:r>
          </a:p>
          <a:p>
            <a:pPr marL="411480" lvl="1" indent="-30861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rebuchet MS" charset="0"/>
              </a:rPr>
              <a:t>Slicer external module</a:t>
            </a:r>
          </a:p>
          <a:p>
            <a:pPr marL="811530" lvl="2" indent="-30861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 smtClean="0">
                <a:solidFill>
                  <a:srgbClr val="000000"/>
                </a:solidFill>
                <a:latin typeface="Trebuchet MS" charset="0"/>
              </a:rPr>
              <a:t>Separate Qt4 GUI</a:t>
            </a:r>
            <a:endParaRPr lang="en-US" sz="20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46" y="3326190"/>
            <a:ext cx="3580664" cy="30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63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1221619" y="182880"/>
            <a:ext cx="7056559" cy="82867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800" dirty="0" err="1" smtClean="0">
                <a:solidFill>
                  <a:srgbClr val="000000"/>
                </a:solidFill>
                <a:latin typeface="Trebuchet MS" charset="0"/>
              </a:rPr>
              <a:t>DTIAtlasFiberAnalyzer</a:t>
            </a:r>
            <a:endParaRPr lang="en-US" sz="4800" dirty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4314" y="1641634"/>
            <a:ext cx="8695373" cy="4940618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&quot;Times New Roman&quot;" charset="0"/>
              </a:rPr>
              <a:t>Applies atlas fiber </a:t>
            </a:r>
            <a:r>
              <a:rPr lang="en-US" sz="3200" dirty="0">
                <a:solidFill>
                  <a:srgbClr val="000000"/>
                </a:solidFill>
                <a:latin typeface="&quot;Times New Roman&quot;" charset="0"/>
              </a:rPr>
              <a:t>to </a:t>
            </a:r>
            <a:r>
              <a:rPr lang="en-US" sz="3200" dirty="0" smtClean="0">
                <a:solidFill>
                  <a:srgbClr val="000000"/>
                </a:solidFill>
                <a:latin typeface="&quot;Times New Roman&quot;" charset="0"/>
              </a:rPr>
              <a:t>datasets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sz="3200" dirty="0">
                <a:solidFill>
                  <a:srgbClr val="000000"/>
                </a:solidFill>
                <a:latin typeface="&quot;Times New Roman&quot;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&quot;Times New Roman&quot;" charset="0"/>
              </a:rPr>
              <a:t>extracts fiber </a:t>
            </a:r>
            <a:r>
              <a:rPr lang="en-US" sz="3200" dirty="0">
                <a:solidFill>
                  <a:srgbClr val="000000"/>
                </a:solidFill>
                <a:latin typeface="&quot;Times New Roman&quot;" charset="0"/>
              </a:rPr>
              <a:t>profiles and gathers all </a:t>
            </a:r>
            <a:r>
              <a:rPr lang="en-US" sz="3200" dirty="0" smtClean="0">
                <a:solidFill>
                  <a:srgbClr val="000000"/>
                </a:solidFill>
                <a:latin typeface="&quot;Times New Roman&quot;" charset="0"/>
              </a:rPr>
              <a:t>information</a:t>
            </a: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&quot;Times New Roman&quot;" charset="0"/>
              </a:rPr>
              <a:t>Full population </a:t>
            </a:r>
          </a:p>
          <a:p>
            <a:pPr marL="811530" lvl="2" indent="-308610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&quot;Times New Roman&quot;" charset="0"/>
              </a:rPr>
              <a:t>CSV description </a:t>
            </a:r>
            <a:endParaRPr lang="en-US" dirty="0">
              <a:solidFill>
                <a:srgbClr val="000000"/>
              </a:solidFill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&quot;Times New Roman&quot;" charset="0"/>
              </a:rPr>
              <a:t>Data plotting</a:t>
            </a:r>
            <a:endParaRPr lang="en-US" dirty="0">
              <a:solidFill>
                <a:srgbClr val="000000"/>
              </a:solidFill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&quot;Times New Roman&quot;" charset="0"/>
              </a:rPr>
              <a:t>Slicer external module</a:t>
            </a:r>
            <a:endParaRPr lang="en-US" sz="3200" dirty="0">
              <a:solidFill>
                <a:srgbClr val="000000"/>
              </a:solidFill>
              <a:latin typeface="&quot;Times New Roman&quot;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00" y="2697238"/>
            <a:ext cx="4380900" cy="38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 r="46004"/>
          <a:stretch/>
        </p:blipFill>
        <p:spPr bwMode="auto">
          <a:xfrm>
            <a:off x="466393" y="4608283"/>
            <a:ext cx="4057227" cy="17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91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consistency </a:t>
            </a:r>
            <a:br>
              <a:rPr lang="en-US" dirty="0" smtClean="0"/>
            </a:br>
            <a:r>
              <a:rPr lang="en-US" dirty="0" smtClean="0"/>
              <a:t>in entropy-based particle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Martin Styner, Beatriz </a:t>
            </a:r>
            <a:r>
              <a:rPr lang="en-US" dirty="0" err="1" smtClean="0"/>
              <a:t>Paniagua</a:t>
            </a:r>
            <a:r>
              <a:rPr lang="en-US" dirty="0" smtClean="0"/>
              <a:t>, Steve </a:t>
            </a:r>
            <a:r>
              <a:rPr lang="en-US" dirty="0" err="1" smtClean="0"/>
              <a:t>Pizer</a:t>
            </a:r>
            <a:r>
              <a:rPr lang="en-US" dirty="0" smtClean="0"/>
              <a:t>, </a:t>
            </a:r>
            <a:r>
              <a:rPr lang="en-US" dirty="0" err="1" smtClean="0"/>
              <a:t>Sungkyu</a:t>
            </a:r>
            <a:r>
              <a:rPr lang="en-US" dirty="0"/>
              <a:t> </a:t>
            </a:r>
            <a:r>
              <a:rPr lang="en-US" dirty="0" smtClean="0"/>
              <a:t>Jung, Ross Whitaker, </a:t>
            </a:r>
            <a:r>
              <a:rPr lang="en-US" dirty="0" err="1" smtClean="0"/>
              <a:t>Manasi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, Josh 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32278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Entropy-based particle correspondence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7485"/>
            <a:ext cx="8229600" cy="22768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Cates et al. 2007</a:t>
            </a:r>
          </a:p>
          <a:p>
            <a:pPr lvl="1"/>
            <a:r>
              <a:rPr lang="en-US" dirty="0" smtClean="0"/>
              <a:t>Balance between model simplicity via minimum entropy and geometric accuracy of the surface representations. </a:t>
            </a:r>
          </a:p>
          <a:p>
            <a:pPr lvl="1"/>
            <a:r>
              <a:rPr lang="en-US" dirty="0" smtClean="0"/>
              <a:t>Relies on Euclidean distance to control particle interactions</a:t>
            </a:r>
          </a:p>
          <a:p>
            <a:pPr lvl="1"/>
            <a:r>
              <a:rPr lang="en-US" dirty="0" smtClean="0"/>
              <a:t>Medical or biological shapes, present often challenging geometry</a:t>
            </a:r>
          </a:p>
          <a:p>
            <a:endParaRPr lang="en-US" dirty="0"/>
          </a:p>
        </p:txBody>
      </p:sp>
      <p:pic>
        <p:nvPicPr>
          <p:cNvPr id="10" name="Picture 2" descr="eq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45" y="4144465"/>
            <a:ext cx="3894137" cy="101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84560" y="5336834"/>
            <a:ext cx="20256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" charset="0"/>
              </a:rPr>
              <a:t>Ensemble entropy</a:t>
            </a:r>
          </a:p>
          <a:p>
            <a:pPr algn="ctr"/>
            <a:r>
              <a:rPr lang="en-US" sz="1800" dirty="0">
                <a:latin typeface="Times" charset="0"/>
              </a:rPr>
              <a:t>(small = simple)</a:t>
            </a:r>
            <a:endParaRPr lang="en-US" sz="2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10210" y="5375271"/>
            <a:ext cx="1798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Times" charset="0"/>
              </a:rPr>
              <a:t>Surface entropy</a:t>
            </a:r>
          </a:p>
          <a:p>
            <a:pPr algn="ctr"/>
            <a:r>
              <a:rPr lang="en-US" sz="1800" dirty="0">
                <a:latin typeface="Times" charset="0"/>
              </a:rPr>
              <a:t>(large = accurate)</a:t>
            </a:r>
            <a:endParaRPr lang="en-US" sz="2000" dirty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716673" y="493394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816435" y="489550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Screen shot 2011-10-05 at 3.24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87" y="4093316"/>
            <a:ext cx="4223368" cy="19522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14478" y="6133135"/>
            <a:ext cx="243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</a:t>
            </a:r>
            <a:r>
              <a:rPr lang="en-US" dirty="0" err="1" smtClean="0"/>
              <a:t>Datar</a:t>
            </a:r>
            <a:r>
              <a:rPr lang="en-US" dirty="0" smtClean="0"/>
              <a:t> et al.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7704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88895C-C689-B041-B6D6-111A4048F7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 descr="Screenshot-2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9372" t="9333" r="68539" b="50667"/>
          <a:stretch/>
        </p:blipFill>
        <p:spPr>
          <a:xfrm>
            <a:off x="0" y="685800"/>
            <a:ext cx="4495800" cy="5088194"/>
          </a:xfrm>
          <a:prstGeom prst="rect">
            <a:avLst/>
          </a:prstGeom>
        </p:spPr>
      </p:pic>
      <p:pic>
        <p:nvPicPr>
          <p:cNvPr id="8" name="Picture 7" descr="Screenshot-1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9746" t="9333" r="68539" b="50667"/>
          <a:stretch/>
        </p:blipFill>
        <p:spPr>
          <a:xfrm>
            <a:off x="4495800" y="685800"/>
            <a:ext cx="4419600" cy="50881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5954524"/>
            <a:ext cx="279099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3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MS Gothic"/>
                <a:cs typeface="MS Gothic"/>
              </a:rPr>
              <a:t>Pre-surgery model</a:t>
            </a:r>
            <a:endParaRPr lang="en-US" sz="2300" dirty="0"/>
          </a:p>
        </p:txBody>
      </p:sp>
      <p:sp>
        <p:nvSpPr>
          <p:cNvPr id="11" name="Rectangle 10"/>
          <p:cNvSpPr/>
          <p:nvPr/>
        </p:nvSpPr>
        <p:spPr>
          <a:xfrm>
            <a:off x="4953000" y="5954524"/>
            <a:ext cx="295459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3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MS Gothic"/>
                <a:cs typeface="MS Gothic"/>
              </a:rPr>
              <a:t>Post-surgery model</a:t>
            </a:r>
            <a:endParaRPr lang="en-US" sz="23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7734300" y="4229100"/>
            <a:ext cx="914400" cy="8382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shot-3 (1)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11667" t="9333" r="60833" b="50667"/>
          <a:stretch>
            <a:fillRect/>
          </a:stretch>
        </p:blipFill>
        <p:spPr>
          <a:xfrm>
            <a:off x="6400800" y="762000"/>
            <a:ext cx="2514600" cy="2286000"/>
          </a:xfrm>
          <a:prstGeom prst="rect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" name="Picture 15" descr="Screenshot-4 (1)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10833" t="9333" r="60833" b="50667"/>
          <a:stretch>
            <a:fillRect/>
          </a:stretch>
        </p:blipFill>
        <p:spPr>
          <a:xfrm>
            <a:off x="1676400" y="762000"/>
            <a:ext cx="2590800" cy="2286000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" name="Rectangle 16"/>
          <p:cNvSpPr/>
          <p:nvPr/>
        </p:nvSpPr>
        <p:spPr>
          <a:xfrm>
            <a:off x="4495800" y="1600200"/>
            <a:ext cx="914400" cy="9144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3"/>
            <a:endCxn id="14" idx="1"/>
          </p:cNvCxnSpPr>
          <p:nvPr/>
        </p:nvCxnSpPr>
        <p:spPr>
          <a:xfrm flipV="1">
            <a:off x="5410200" y="1905000"/>
            <a:ext cx="990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2400" y="1600200"/>
            <a:ext cx="914400" cy="9144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1" idx="3"/>
            <a:endCxn id="16" idx="1"/>
          </p:cNvCxnSpPr>
          <p:nvPr/>
        </p:nvCxnSpPr>
        <p:spPr>
          <a:xfrm flipV="1">
            <a:off x="1066800" y="1905000"/>
            <a:ext cx="609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48638" y="15240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30043" y="181252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667000" y="16002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95600" y="1752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rved Up Arrow 27"/>
          <p:cNvSpPr/>
          <p:nvPr/>
        </p:nvSpPr>
        <p:spPr>
          <a:xfrm rot="13188283">
            <a:off x="2402579" y="990600"/>
            <a:ext cx="914400" cy="457200"/>
          </a:xfrm>
          <a:prstGeom prst="curvedUp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210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0-05 at 2.09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1" y="4518439"/>
            <a:ext cx="5561744" cy="2003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 v1.0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944"/>
            <a:ext cx="8097808" cy="3262859"/>
          </a:xfrm>
        </p:spPr>
        <p:txBody>
          <a:bodyPr>
            <a:norm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atar</a:t>
            </a:r>
            <a:r>
              <a:rPr lang="en-US" dirty="0" smtClean="0"/>
              <a:t> et al. MICCAI 2011</a:t>
            </a:r>
          </a:p>
          <a:p>
            <a:pPr lvl="1"/>
            <a:r>
              <a:rPr lang="en-US" dirty="0" smtClean="0"/>
              <a:t>Use geodesic distances</a:t>
            </a:r>
          </a:p>
          <a:p>
            <a:pPr lvl="1"/>
            <a:r>
              <a:rPr lang="en-US" dirty="0" smtClean="0"/>
              <a:t>Also establish consistency of </a:t>
            </a:r>
            <a:r>
              <a:rPr lang="en-US" dirty="0" err="1" smtClean="0"/>
              <a:t>normals</a:t>
            </a:r>
            <a:endParaRPr lang="en-US" dirty="0" smtClean="0"/>
          </a:p>
          <a:p>
            <a:pPr lvl="2"/>
            <a:r>
              <a:rPr lang="en-US" dirty="0" smtClean="0"/>
              <a:t>Add inter-object normal penalty term to optimization</a:t>
            </a:r>
          </a:p>
          <a:p>
            <a:pPr lvl="2"/>
            <a:r>
              <a:rPr lang="en-US" dirty="0" smtClean="0"/>
              <a:t>Normal penalty based on projections in tangent space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0640" y="6260923"/>
            <a:ext cx="233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Jung et al.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47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proposal - v2.0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normal discrepancies using Principal Nested Spheres (PNS)</a:t>
            </a:r>
          </a:p>
          <a:p>
            <a:pPr lvl="1"/>
            <a:r>
              <a:rPr lang="en-US" dirty="0" err="1" smtClean="0"/>
              <a:t>Normals</a:t>
            </a:r>
            <a:r>
              <a:rPr lang="en-US" dirty="0" smtClean="0"/>
              <a:t> projected into the unit sphere</a:t>
            </a:r>
          </a:p>
          <a:p>
            <a:pPr lvl="1"/>
            <a:r>
              <a:rPr lang="en-US" dirty="0" smtClean="0"/>
              <a:t>Great circle that approximates the data</a:t>
            </a:r>
          </a:p>
          <a:p>
            <a:pPr lvl="1"/>
            <a:r>
              <a:rPr lang="en-US" dirty="0" err="1" smtClean="0"/>
              <a:t>Frechet</a:t>
            </a:r>
            <a:r>
              <a:rPr lang="en-US" dirty="0" smtClean="0"/>
              <a:t> mean in the great circle</a:t>
            </a:r>
          </a:p>
          <a:p>
            <a:pPr lvl="1"/>
            <a:r>
              <a:rPr lang="en-US" dirty="0" smtClean="0"/>
              <a:t>Residuals</a:t>
            </a:r>
          </a:p>
          <a:p>
            <a:r>
              <a:rPr lang="en-US" dirty="0" smtClean="0"/>
              <a:t>Residuals are included as attribute data</a:t>
            </a:r>
          </a:p>
          <a:p>
            <a:r>
              <a:rPr lang="en-US" dirty="0" smtClean="0"/>
              <a:t>No penalty, </a:t>
            </a:r>
            <a:r>
              <a:rPr lang="en-US" dirty="0" err="1" smtClean="0"/>
              <a:t>normals</a:t>
            </a:r>
            <a:r>
              <a:rPr lang="en-US" dirty="0" smtClean="0"/>
              <a:t> handled in entropy</a:t>
            </a:r>
          </a:p>
          <a:p>
            <a:r>
              <a:rPr lang="en-US" dirty="0" smtClean="0"/>
              <a:t>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17090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Nested Spheres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36" y="1483786"/>
            <a:ext cx="8229600" cy="49540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K sample points, N samples,  </a:t>
            </a:r>
            <a:r>
              <a:rPr lang="en-US" dirty="0" err="1"/>
              <a:t>v</a:t>
            </a:r>
            <a:r>
              <a:rPr lang="en-US" baseline="-25000" dirty="0" err="1" smtClean="0"/>
              <a:t>nk</a:t>
            </a:r>
            <a:r>
              <a:rPr lang="en-US" dirty="0" smtClean="0"/>
              <a:t> is the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th</a:t>
            </a:r>
            <a:r>
              <a:rPr lang="en-US" dirty="0" smtClean="0"/>
              <a:t> normal for the n</a:t>
            </a:r>
            <a:r>
              <a:rPr lang="en-US" baseline="-25000" dirty="0" smtClean="0"/>
              <a:t>th</a:t>
            </a:r>
            <a:r>
              <a:rPr lang="en-US" dirty="0" smtClean="0"/>
              <a:t> sample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Main idea - Evaluate entropy across different objects for the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th</a:t>
            </a:r>
            <a:r>
              <a:rPr lang="en-US" b="1" dirty="0" smtClean="0"/>
              <a:t> correspondent normal</a:t>
            </a:r>
          </a:p>
          <a:p>
            <a:pPr marL="0" indent="0" algn="ctr">
              <a:buNone/>
            </a:pPr>
            <a:endParaRPr lang="en-US" sz="1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v</a:t>
            </a:r>
            <a:r>
              <a:rPr lang="en-US" baseline="-25000" dirty="0" smtClean="0"/>
              <a:t>1k</a:t>
            </a:r>
            <a:r>
              <a:rPr lang="en-US" dirty="0" smtClean="0"/>
              <a:t>, …,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nk</a:t>
            </a:r>
            <a:r>
              <a:rPr lang="en-US" dirty="0" smtClean="0"/>
              <a:t> in unit sphere S</a:t>
            </a:r>
            <a:r>
              <a:rPr lang="en-US" baseline="30000" dirty="0" smtClean="0"/>
              <a:t>2</a:t>
            </a:r>
            <a:r>
              <a:rPr lang="en-US" dirty="0"/>
              <a:t>,</a:t>
            </a:r>
            <a:r>
              <a:rPr lang="en-US" dirty="0" smtClean="0"/>
              <a:t> fit a great circle </a:t>
            </a:r>
            <a:r>
              <a:rPr lang="en-US" dirty="0" err="1" smtClean="0"/>
              <a:t>δ</a:t>
            </a:r>
            <a:r>
              <a:rPr lang="en-US" dirty="0" smtClean="0"/>
              <a:t>(c) to minimize the sum of squared deviations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nk</a:t>
            </a:r>
            <a:r>
              <a:rPr lang="en-US" dirty="0" smtClean="0"/>
              <a:t> from the great circle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the </a:t>
            </a:r>
            <a:r>
              <a:rPr lang="en-US" dirty="0" err="1" smtClean="0"/>
              <a:t>Frechet</a:t>
            </a:r>
            <a:r>
              <a:rPr lang="en-US" dirty="0" smtClean="0"/>
              <a:t> mean on </a:t>
            </a:r>
            <a:r>
              <a:rPr lang="en-US" dirty="0" err="1" smtClean="0"/>
              <a:t>δ</a:t>
            </a:r>
            <a:r>
              <a:rPr lang="en-US" dirty="0" smtClean="0"/>
              <a:t>(c)</a:t>
            </a:r>
            <a:endParaRPr lang="en-US" baseline="30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PCA on S</a:t>
            </a:r>
            <a:r>
              <a:rPr lang="en-US" baseline="30000" dirty="0" smtClean="0"/>
              <a:t>2</a:t>
            </a:r>
            <a:r>
              <a:rPr lang="en-US" dirty="0" smtClean="0"/>
              <a:t>-&gt;Compute principal scores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Z to the covariance matrix, to be included in the entropy computation of the system.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892647"/>
              </p:ext>
            </p:extLst>
          </p:nvPr>
        </p:nvGraphicFramePr>
        <p:xfrm>
          <a:off x="688460" y="4308399"/>
          <a:ext cx="749300" cy="129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4" imgW="749300" imgH="1003300" progId="Equation.3">
                  <p:embed/>
                </p:oleObj>
              </mc:Choice>
              <mc:Fallback>
                <p:oleObj name="Equation" r:id="rId4" imgW="7493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460" y="4308399"/>
                        <a:ext cx="749300" cy="129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437760" y="4642353"/>
            <a:ext cx="600738" cy="267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14122"/>
              </p:ext>
            </p:extLst>
          </p:nvPr>
        </p:nvGraphicFramePr>
        <p:xfrm>
          <a:off x="1915263" y="4405351"/>
          <a:ext cx="4749748" cy="1008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6" imgW="2870200" imgH="609600" progId="Equation.3">
                  <p:embed/>
                </p:oleObj>
              </mc:Choice>
              <mc:Fallback>
                <p:oleObj name="Equation" r:id="rId6" imgW="28702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5263" y="4405351"/>
                        <a:ext cx="4749748" cy="1008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images_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22529" r="22476" b="22162"/>
          <a:stretch/>
        </p:blipFill>
        <p:spPr>
          <a:xfrm>
            <a:off x="6835493" y="3529131"/>
            <a:ext cx="1918143" cy="19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79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DWI/DTI QC via orientation entropy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Mahshid</a:t>
            </a:r>
            <a:r>
              <a:rPr lang="en-US" dirty="0" smtClean="0"/>
              <a:t> </a:t>
            </a:r>
            <a:r>
              <a:rPr lang="en-US" dirty="0" err="1" smtClean="0"/>
              <a:t>Farzinfar</a:t>
            </a:r>
            <a:r>
              <a:rPr lang="en-US" dirty="0" smtClean="0"/>
              <a:t>, </a:t>
            </a:r>
            <a:r>
              <a:rPr lang="en-US" dirty="0" err="1" smtClean="0"/>
              <a:t>Yinpeng</a:t>
            </a:r>
            <a:r>
              <a:rPr lang="en-US" dirty="0" smtClean="0"/>
              <a:t> Li, Martin Styner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56525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NIRALTheme">
  <a:themeElements>
    <a:clrScheme name="MyUN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UN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yU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N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N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N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N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N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N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N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N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N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N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N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NIRALTheme.thmx</Template>
  <TotalTime>1404</TotalTime>
  <Words>1576</Words>
  <Application>Microsoft Macintosh PowerPoint</Application>
  <PresentationFormat>On-screen Show (4:3)</PresentationFormat>
  <Paragraphs>236</Paragraphs>
  <Slides>29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NIRALTheme</vt:lpstr>
      <vt:lpstr>Equation</vt:lpstr>
      <vt:lpstr>UNC Methods Overview</vt:lpstr>
      <vt:lpstr>Overview</vt:lpstr>
      <vt:lpstr>Normal consistency  in entropy-based particle systems</vt:lpstr>
      <vt:lpstr>Entropy-based particle correspondence</vt:lpstr>
      <vt:lpstr>PowerPoint Presentation</vt:lpstr>
      <vt:lpstr>The solution v1.0</vt:lpstr>
      <vt:lpstr>Our proposal - v2.0</vt:lpstr>
      <vt:lpstr>Principal Nested Spheres </vt:lpstr>
      <vt:lpstr>DWI/DTI QC via orientation entropy</vt:lpstr>
      <vt:lpstr>Orientation Entropy</vt:lpstr>
      <vt:lpstr>Orientation Entropy for QC</vt:lpstr>
      <vt:lpstr>Example result</vt:lpstr>
      <vt:lpstr>Evaluation</vt:lpstr>
      <vt:lpstr>Atlas based fiber analysis </vt:lpstr>
      <vt:lpstr>DTI Tensor Normalization</vt:lpstr>
      <vt:lpstr>Motivation</vt:lpstr>
      <vt:lpstr>Tensor Normalization</vt:lpstr>
      <vt:lpstr>PowerPoint Presentation</vt:lpstr>
      <vt:lpstr>Results in Registration</vt:lpstr>
      <vt:lpstr>DTI tractography phantom </vt:lpstr>
      <vt:lpstr>DTI tractography phantom</vt:lpstr>
      <vt:lpstr>Approach Tract Phantom</vt:lpstr>
      <vt:lpstr>DWI Atlas</vt:lpstr>
      <vt:lpstr>DWI Atlas</vt:lpstr>
      <vt:lpstr>DWI Atlas v.s. DTI Atlas</vt:lpstr>
      <vt:lpstr>Atlas based DTI fiber tract analysis</vt:lpstr>
      <vt:lpstr>DTI Atlas based analysis</vt:lpstr>
      <vt:lpstr>FiberViewerLight</vt:lpstr>
      <vt:lpstr>DTIAtlasFiberAnalyzer</vt:lpstr>
    </vt:vector>
  </TitlesOfParts>
  <Company>University of North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 Methods Overview</dc:title>
  <dc:creator>Martin Styner</dc:creator>
  <cp:lastModifiedBy>Martin Styner</cp:lastModifiedBy>
  <cp:revision>23</cp:revision>
  <dcterms:created xsi:type="dcterms:W3CDTF">2011-10-12T16:08:30Z</dcterms:created>
  <dcterms:modified xsi:type="dcterms:W3CDTF">2011-10-15T14:57:09Z</dcterms:modified>
</cp:coreProperties>
</file>