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4547" r:id="rId2"/>
  </p:sldMasterIdLst>
  <p:notesMasterIdLst>
    <p:notesMasterId r:id="rId11"/>
  </p:notesMasterIdLst>
  <p:sldIdLst>
    <p:sldId id="641" r:id="rId3"/>
    <p:sldId id="1247" r:id="rId4"/>
    <p:sldId id="1243" r:id="rId5"/>
    <p:sldId id="1244" r:id="rId6"/>
    <p:sldId id="1245" r:id="rId7"/>
    <p:sldId id="1242" r:id="rId8"/>
    <p:sldId id="1246" r:id="rId9"/>
    <p:sldId id="82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6F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 autoAdjust="0"/>
    <p:restoredTop sz="79817" autoAdjust="0"/>
  </p:normalViewPr>
  <p:slideViewPr>
    <p:cSldViewPr>
      <p:cViewPr varScale="1">
        <p:scale>
          <a:sx n="137" d="100"/>
          <a:sy n="137" d="100"/>
        </p:scale>
        <p:origin x="-18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F4015A7-9F1C-8549-A725-99DD5FC6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66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844CEC8-15F8-8048-A8E3-9AB2EB2EA41C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1676400" y="1219200"/>
            <a:ext cx="6781800" cy="0"/>
          </a:xfrm>
          <a:prstGeom prst="line">
            <a:avLst/>
          </a:prstGeom>
          <a:noFill/>
          <a:ln w="28575">
            <a:solidFill>
              <a:srgbClr val="24A6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762000" y="5638800"/>
            <a:ext cx="7696200" cy="0"/>
          </a:xfrm>
          <a:prstGeom prst="line">
            <a:avLst/>
          </a:prstGeom>
          <a:noFill/>
          <a:ln w="28575">
            <a:solidFill>
              <a:srgbClr val="24A6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52600" y="336550"/>
            <a:ext cx="3048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7" rIns="91390" bIns="4569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smtClean="0">
                <a:latin typeface="Arial" charset="0"/>
              </a:rPr>
              <a:t>Surgical Planning Laboratory</a:t>
            </a:r>
            <a:br>
              <a:rPr lang="en-US" sz="1400" smtClean="0">
                <a:latin typeface="Arial" charset="0"/>
              </a:rPr>
            </a:br>
            <a:r>
              <a:rPr lang="en-US" sz="1400" smtClean="0">
                <a:latin typeface="Arial" charset="0"/>
              </a:rPr>
              <a:t>Brigham and Women</a:t>
            </a:r>
            <a:r>
              <a:rPr lang="ja-JP" altLang="en-US" sz="1400" smtClean="0">
                <a:latin typeface="Arial" charset="0"/>
              </a:rPr>
              <a:t>’</a:t>
            </a:r>
            <a:r>
              <a:rPr lang="en-US" sz="1400" smtClean="0">
                <a:latin typeface="Arial" charset="0"/>
              </a:rPr>
              <a:t>s Hospital</a:t>
            </a:r>
            <a:br>
              <a:rPr lang="en-US" sz="1400" smtClean="0">
                <a:latin typeface="Arial" charset="0"/>
              </a:rPr>
            </a:br>
            <a:r>
              <a:rPr lang="en-US" sz="1400" smtClean="0">
                <a:latin typeface="Arial" charset="0"/>
              </a:rPr>
              <a:t>Boston, Massachusetts USA</a:t>
            </a:r>
            <a:endParaRPr lang="en-US" sz="1000" smtClean="0">
              <a:latin typeface="Arial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324600" y="533400"/>
            <a:ext cx="2133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7" rIns="91390" bIns="4569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smtClean="0">
                <a:latin typeface="Arial" charset="0"/>
              </a:rPr>
              <a:t>a teaching affiliate of</a:t>
            </a:r>
            <a:br>
              <a:rPr lang="en-US" sz="1200" smtClean="0">
                <a:latin typeface="Arial" charset="0"/>
              </a:rPr>
            </a:br>
            <a:r>
              <a:rPr lang="en-US" sz="1400" smtClean="0">
                <a:latin typeface="Arial" charset="0"/>
              </a:rPr>
              <a:t>Harvard Medical School</a:t>
            </a:r>
            <a:endParaRPr lang="en-US" sz="1000" smtClean="0">
              <a:latin typeface="Arial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100513" y="1995488"/>
            <a:ext cx="157003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240213" y="2503488"/>
            <a:ext cx="60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1600200"/>
            <a:ext cx="6400800" cy="1600200"/>
          </a:xfrm>
        </p:spPr>
        <p:txBody>
          <a:bodyPr lIns="91390" tIns="45697" rIns="91390" bIns="45697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276600"/>
            <a:ext cx="6400800" cy="2362200"/>
          </a:xfrm>
        </p:spPr>
        <p:txBody>
          <a:bodyPr lIns="91390" tIns="45697" rIns="91390" bIns="45697"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610px-Spl-circlelogo-1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086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3505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505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36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13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8" y="1676400"/>
            <a:ext cx="8228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25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4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8" y="1604969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9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72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9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6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3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9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14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4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8" y="127001"/>
            <a:ext cx="2055813" cy="60023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7001"/>
            <a:ext cx="6019800" cy="60023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6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8" y="127005"/>
            <a:ext cx="7313613" cy="6413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4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8" y="127005"/>
            <a:ext cx="7313613" cy="6413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8" y="1604969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4965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4335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DACB-E58E-1540-BF5C-0D957BD10A0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84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2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3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8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08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716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1219200" y="914400"/>
            <a:ext cx="7315200" cy="0"/>
          </a:xfrm>
          <a:prstGeom prst="line">
            <a:avLst/>
          </a:prstGeom>
          <a:noFill/>
          <a:ln w="28575">
            <a:solidFill>
              <a:srgbClr val="24A6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533400" y="6248400"/>
            <a:ext cx="8077200" cy="0"/>
          </a:xfrm>
          <a:prstGeom prst="line">
            <a:avLst/>
          </a:prstGeom>
          <a:noFill/>
          <a:ln w="28575">
            <a:solidFill>
              <a:srgbClr val="24A6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1219200" y="6308725"/>
            <a:ext cx="342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i="1" dirty="0" smtClean="0">
                <a:latin typeface="Arial" charset="0"/>
              </a:rPr>
              <a:t>©2013 Surgical Planning Laboratory, </a:t>
            </a:r>
            <a:r>
              <a:rPr lang="en-US" sz="900" i="1" dirty="0" smtClean="0">
                <a:latin typeface="Arial" charset="0"/>
              </a:rPr>
              <a:t>ARR</a:t>
            </a:r>
            <a:endParaRPr lang="en-US" sz="1000" i="1" dirty="0" smtClean="0">
              <a:latin typeface="Arial" charset="0"/>
            </a:endParaRP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7467600" y="6278563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 i="1" smtClean="0">
                <a:latin typeface="Arial" charset="0"/>
              </a:rPr>
              <a:t>Slide </a:t>
            </a:r>
            <a:fld id="{FC198B6F-B170-F54D-8B5A-13B509030642}" type="slidenum">
              <a:rPr lang="en-US" sz="1200" i="1" smtClean="0"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smtClean="0"/>
          </a:p>
        </p:txBody>
      </p:sp>
      <p:pic>
        <p:nvPicPr>
          <p:cNvPr id="2" name="Picture 1" descr="610px-Spl-circlelogo-1k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990600" cy="9743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  <p:sldLayoutId id="2147484533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FEFF"/>
            </a:gs>
            <a:gs pos="100000">
              <a:srgbClr val="DDF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2275" y="6400800"/>
            <a:ext cx="8229600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99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9966"/>
                </a:solidFill>
                <a:latin typeface="Arial"/>
                <a:ea typeface="+mn-ea"/>
                <a:cs typeface="Times New Roman" charset="0"/>
              </a:rPr>
              <a:t>© NIH National Center for Image-Guided Therapy</a:t>
            </a:r>
            <a:r>
              <a:rPr lang="en-GB" sz="1000">
                <a:solidFill>
                  <a:srgbClr val="009966"/>
                </a:solidFill>
                <a:latin typeface="Arial"/>
                <a:ea typeface="+mn-ea"/>
                <a:cs typeface="Times New Roman"/>
              </a:rPr>
              <a:t>, 2011</a:t>
            </a: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425450" y="6400803"/>
            <a:ext cx="7500938" cy="1588"/>
          </a:xfrm>
          <a:prstGeom prst="line">
            <a:avLst/>
          </a:prstGeom>
          <a:noFill/>
          <a:ln w="38160">
            <a:solidFill>
              <a:srgbClr val="0099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+mn-ea"/>
              <a:cs typeface="Times New Roman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H="1">
            <a:off x="1370017" y="914403"/>
            <a:ext cx="7318375" cy="1588"/>
          </a:xfrm>
          <a:prstGeom prst="line">
            <a:avLst/>
          </a:prstGeom>
          <a:noFill/>
          <a:ln w="38160">
            <a:solidFill>
              <a:srgbClr val="0099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+mn-ea"/>
              <a:cs typeface="Times New Roman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71608" y="127005"/>
            <a:ext cx="731361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3604" y="6400800"/>
            <a:ext cx="19034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3A755"/>
              </a:buClr>
              <a:buFont typeface="Arial" charset="0"/>
              <a:buNone/>
              <a:defRPr sz="1000">
                <a:solidFill>
                  <a:srgbClr val="03A755"/>
                </a:solidFill>
                <a:cs typeface="Times New Roman" charset="0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A66DACB-E58E-1540-BF5C-0D957BD10A06}" type="slidenum">
              <a:rPr lang="en-US" smtClean="0">
                <a:latin typeface="Arial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Arial"/>
              <a:ea typeface="+mn-ea"/>
            </a:endParaRP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22" r="75824" b="67677"/>
          <a:stretch>
            <a:fillRect/>
          </a:stretch>
        </p:blipFill>
        <p:spPr bwMode="auto">
          <a:xfrm>
            <a:off x="8001002" y="6248406"/>
            <a:ext cx="454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12288" r="75191" b="66164"/>
          <a:stretch>
            <a:fillRect/>
          </a:stretch>
        </p:blipFill>
        <p:spPr bwMode="auto">
          <a:xfrm>
            <a:off x="8482021" y="6267456"/>
            <a:ext cx="409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8" y="1604969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  <p:sldLayoutId id="2147484559" r:id="rId12"/>
    <p:sldLayoutId id="2147484560" r:id="rId13"/>
    <p:sldLayoutId id="2147484561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ea typeface="ＭＳ Ｐゴシック" charset="0"/>
          <a:cs typeface="Times New Roman" pitchFamily="18" charset="0"/>
        </a:defRPr>
      </a:lvl2pPr>
      <a:lvl3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ea typeface="ＭＳ Ｐゴシック" charset="0"/>
          <a:cs typeface="Times New Roman" pitchFamily="18" charset="0"/>
        </a:defRPr>
      </a:lvl3pPr>
      <a:lvl4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ea typeface="ＭＳ Ｐゴシック" charset="0"/>
          <a:cs typeface="Times New Roman" pitchFamily="18" charset="0"/>
        </a:defRPr>
      </a:lvl4pPr>
      <a:lvl5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ea typeface="ＭＳ Ｐゴシック" charset="0"/>
          <a:cs typeface="Times New Roman" pitchFamily="18" charset="0"/>
        </a:defRPr>
      </a:lvl5pPr>
      <a:lvl6pPr marL="4572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cs typeface="Times New Roman" pitchFamily="18" charset="0"/>
        </a:defRPr>
      </a:lvl6pPr>
      <a:lvl7pPr marL="9144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cs typeface="Times New Roman" pitchFamily="18" charset="0"/>
        </a:defRPr>
      </a:lvl7pPr>
      <a:lvl8pPr marL="1371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cs typeface="Times New Roman" pitchFamily="18" charset="0"/>
        </a:defRPr>
      </a:lvl8pPr>
      <a:lvl9pPr marL="18288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cs typeface="Times New Roman" pitchFamily="18" charset="0"/>
        </a:defRPr>
      </a:lvl9pPr>
    </p:titleStyle>
    <p:bodyStyle>
      <a:lvl1pPr marL="341313" indent="-341313" algn="l" defTabSz="457200" rtl="0" eaLnBrk="1" fontAlgn="base" hangingPunct="1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1363" indent="-284163" algn="l" defTabSz="457200" rtl="0" eaLnBrk="1" fontAlgn="base" hangingPunct="1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Times New Roman" charset="0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Times New Roman" charset="0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Times New Roman" charset="0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Times New Roman" charset="0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gital_Equipment_Corporation" TargetMode="External"/><Relationship Id="rId4" Type="http://schemas.openxmlformats.org/officeDocument/2006/relationships/hyperlink" Target="http://www.snopes.com/quotes/kenolsen.asp" TargetMode="External"/><Relationship Id="rId5" Type="http://schemas.openxmlformats.org/officeDocument/2006/relationships/hyperlink" Target="http://en.wikiquote.org/wiki/Incorrect_predic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quote.org/wiki/Ken_Ols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905000" y="1447800"/>
            <a:ext cx="6629400" cy="1600200"/>
          </a:xfrm>
        </p:spPr>
        <p:txBody>
          <a:bodyPr/>
          <a:lstStyle/>
          <a:p>
            <a:r>
              <a:rPr lang="en-US" sz="3600" dirty="0" smtClean="0"/>
              <a:t>Predicting The </a:t>
            </a:r>
            <a:r>
              <a:rPr lang="en-US" sz="3600" dirty="0" smtClean="0"/>
              <a:t>Future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76600"/>
            <a:ext cx="64008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Ron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Kikinis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M.D.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Robert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Greenes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Distinguished Director of Biomedical Informatics </a:t>
            </a:r>
            <a:b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Professor of Radiology, Harvard Medical School</a:t>
            </a:r>
          </a:p>
        </p:txBody>
      </p:sp>
      <p:sp>
        <p:nvSpPr>
          <p:cNvPr id="5123" name="Text Box 19"/>
          <p:cNvSpPr txBox="1">
            <a:spLocks noChangeArrowheads="1"/>
          </p:cNvSpPr>
          <p:nvPr/>
        </p:nvSpPr>
        <p:spPr bwMode="auto">
          <a:xfrm>
            <a:off x="762000" y="57150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Arial" charset="0"/>
              </a:rPr>
              <a:t>Founding Director, Surgical Planning Laboratory, Brigham and Women</a:t>
            </a:r>
            <a:r>
              <a:rPr lang="ja-JP" altLang="en-US" sz="1200" dirty="0">
                <a:latin typeface="Arial" charset="0"/>
              </a:rPr>
              <a:t>’</a:t>
            </a:r>
            <a:r>
              <a:rPr lang="en-US" altLang="ja-JP" sz="1200" dirty="0">
                <a:latin typeface="Arial" charset="0"/>
              </a:rPr>
              <a:t>s Hospital</a:t>
            </a:r>
          </a:p>
          <a:p>
            <a:r>
              <a:rPr lang="en-US" sz="1200" dirty="0">
                <a:latin typeface="Arial" charset="0"/>
              </a:rPr>
              <a:t>Principal Investigator, National Alliance for Medical Image Computing (a National Center for Biomedical Computing), and </a:t>
            </a:r>
            <a:r>
              <a:rPr lang="en-US" sz="1200" dirty="0" err="1">
                <a:latin typeface="Arial" charset="0"/>
              </a:rPr>
              <a:t>Neuroimage</a:t>
            </a:r>
            <a:r>
              <a:rPr lang="en-US" sz="1200" dirty="0">
                <a:latin typeface="Arial" charset="0"/>
              </a:rPr>
              <a:t> Analysis Center (a </a:t>
            </a:r>
            <a:r>
              <a:rPr lang="en-US" sz="1200" dirty="0" smtClean="0">
                <a:latin typeface="Arial" charset="0"/>
              </a:rPr>
              <a:t>NIBIB </a:t>
            </a:r>
            <a:r>
              <a:rPr lang="en-US" sz="1200" dirty="0">
                <a:latin typeface="Arial" charset="0"/>
              </a:rPr>
              <a:t>National Resource Center)</a:t>
            </a:r>
          </a:p>
          <a:p>
            <a:r>
              <a:rPr lang="en-US" sz="1200" dirty="0">
                <a:latin typeface="Arial" charset="0"/>
              </a:rPr>
              <a:t>Research Director, National Center for Image Guided Therapy</a:t>
            </a:r>
          </a:p>
        </p:txBody>
      </p:sp>
      <p:pic>
        <p:nvPicPr>
          <p:cNvPr id="6" name="Picture 25" descr="NAMIC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1219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143000" cy="115035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is no reason for any individual to have a computer in his home</a:t>
            </a:r>
            <a:r>
              <a:rPr lang="en-US" sz="2400" dirty="0" smtClean="0"/>
              <a:t>.</a:t>
            </a:r>
          </a:p>
          <a:p>
            <a:r>
              <a:rPr lang="en-US" sz="1400" dirty="0" smtClean="0">
                <a:hlinkClick r:id="rId2" tooltip="Ken Olson"/>
              </a:rPr>
              <a:t>Ken </a:t>
            </a:r>
            <a:r>
              <a:rPr lang="en-US" sz="1400" dirty="0">
                <a:hlinkClick r:id="rId2" tooltip="Ken Olson"/>
              </a:rPr>
              <a:t>Olson</a:t>
            </a:r>
            <a:r>
              <a:rPr lang="en-US" sz="1400" dirty="0"/>
              <a:t>, president, chairman and founder of </a:t>
            </a:r>
            <a:r>
              <a:rPr lang="en-US" sz="1400" dirty="0">
                <a:hlinkClick r:id="rId3" tooltip="w:Digital Equipment Corporation"/>
              </a:rPr>
              <a:t>Digital Equipment Corporation</a:t>
            </a:r>
            <a:r>
              <a:rPr lang="en-US" sz="1400" dirty="0"/>
              <a:t> (DEC), in a talk given to a 1977 World Future Society meeting in Boston. This is widely quoted but Olsen claims it is taken out of context, that he was not referring to personal computers but to a household computer that would control the home.</a:t>
            </a:r>
            <a:br>
              <a:rPr lang="en-US" sz="1400" dirty="0"/>
            </a:br>
            <a:r>
              <a:rPr lang="en-US" sz="1400" dirty="0"/>
              <a:t>Reference: </a:t>
            </a:r>
            <a:r>
              <a:rPr lang="en-US" sz="1400" dirty="0">
                <a:hlinkClick r:id="rId4"/>
              </a:rPr>
              <a:t>"Ken Olsen", </a:t>
            </a:r>
            <a:r>
              <a:rPr lang="en-US" sz="1400" i="1" dirty="0">
                <a:hlinkClick r:id="rId4"/>
              </a:rPr>
              <a:t>Snopes</a:t>
            </a:r>
            <a:r>
              <a:rPr lang="en-US" sz="1400" dirty="0"/>
              <a:t>, includes bibliography</a:t>
            </a:r>
            <a:r>
              <a:rPr lang="en-US" sz="1400" dirty="0" smtClean="0"/>
              <a:t>.</a:t>
            </a:r>
          </a:p>
          <a:p>
            <a:r>
              <a:rPr lang="en-US" sz="1400" dirty="0">
                <a:hlinkClick r:id="rId5"/>
              </a:rPr>
              <a:t>http://en.wikiquote.org/wiki/</a:t>
            </a:r>
            <a:r>
              <a:rPr lang="en-US" sz="1400" dirty="0" smtClean="0">
                <a:hlinkClick r:id="rId5"/>
              </a:rPr>
              <a:t>Incorrect_predictions</a:t>
            </a:r>
            <a:endParaRPr lang="en-US" sz="1400" dirty="0" smtClean="0"/>
          </a:p>
          <a:p>
            <a:r>
              <a:rPr lang="en-US" sz="2400" dirty="0" smtClean="0"/>
              <a:t>Predicting the future is </a:t>
            </a:r>
            <a:r>
              <a:rPr lang="en-US" sz="2400" smtClean="0"/>
              <a:t>not easy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177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162800" cy="639762"/>
          </a:xfrm>
        </p:spPr>
        <p:txBody>
          <a:bodyPr/>
          <a:lstStyle/>
          <a:p>
            <a:pPr lvl="0"/>
            <a:r>
              <a:rPr lang="en-US" sz="4000" dirty="0" smtClean="0"/>
              <a:t>MIC 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495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~1990</a:t>
            </a:r>
          </a:p>
          <a:p>
            <a:pPr lvl="0"/>
            <a:r>
              <a:rPr lang="en-US" dirty="0" smtClean="0"/>
              <a:t>Medical Image Computing</a:t>
            </a:r>
          </a:p>
          <a:p>
            <a:pPr lvl="1"/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Time series analysis</a:t>
            </a:r>
          </a:p>
          <a:p>
            <a:pPr lvl="1"/>
            <a:r>
              <a:rPr lang="en-US" dirty="0"/>
              <a:t>Modeling of </a:t>
            </a:r>
            <a:r>
              <a:rPr lang="en-US" dirty="0" smtClean="0"/>
              <a:t>physiology</a:t>
            </a:r>
          </a:p>
          <a:p>
            <a:pPr lvl="0"/>
            <a:r>
              <a:rPr lang="en-US" dirty="0"/>
              <a:t>Interaction </a:t>
            </a:r>
            <a:r>
              <a:rPr lang="en-US" dirty="0" smtClean="0"/>
              <a:t>and Integration </a:t>
            </a:r>
            <a:endParaRPr lang="en-US" dirty="0"/>
          </a:p>
          <a:p>
            <a:pPr lvl="1"/>
            <a:r>
              <a:rPr lang="en-US" dirty="0" smtClean="0"/>
              <a:t>Software </a:t>
            </a:r>
            <a:r>
              <a:rPr lang="en-US" dirty="0"/>
              <a:t>packages </a:t>
            </a:r>
          </a:p>
          <a:p>
            <a:pPr lvl="1"/>
            <a:r>
              <a:rPr lang="en-US" dirty="0" smtClean="0"/>
              <a:t>Devices: trackers, robots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295400"/>
            <a:ext cx="4041775" cy="4495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~2010</a:t>
            </a:r>
          </a:p>
          <a:p>
            <a:pPr lvl="0"/>
            <a:r>
              <a:rPr lang="en-US" dirty="0" smtClean="0"/>
              <a:t>Medical Image Computing</a:t>
            </a:r>
          </a:p>
          <a:p>
            <a:pPr lvl="1"/>
            <a:r>
              <a:rPr lang="en-US" dirty="0"/>
              <a:t>Segmentation</a:t>
            </a:r>
          </a:p>
          <a:p>
            <a:pPr lvl="1"/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Time series analysis</a:t>
            </a:r>
          </a:p>
          <a:p>
            <a:pPr lvl="1"/>
            <a:r>
              <a:rPr lang="en-US" dirty="0" smtClean="0"/>
              <a:t>Modeling of physiology</a:t>
            </a:r>
          </a:p>
          <a:p>
            <a:pPr lvl="0"/>
            <a:r>
              <a:rPr lang="en-US" dirty="0" smtClean="0"/>
              <a:t>Interaction and Integration </a:t>
            </a:r>
          </a:p>
          <a:p>
            <a:pPr lvl="1"/>
            <a:r>
              <a:rPr lang="en-US" dirty="0" smtClean="0"/>
              <a:t>Software packages </a:t>
            </a:r>
          </a:p>
          <a:p>
            <a:pPr lvl="1"/>
            <a:r>
              <a:rPr lang="en-US" dirty="0" smtClean="0"/>
              <a:t>Devices: trackers, robots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Is My Science?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657600" cy="4648200"/>
          </a:xfrm>
        </p:spPr>
        <p:txBody>
          <a:bodyPr/>
          <a:lstStyle/>
          <a:p>
            <a:r>
              <a:rPr lang="en-US" sz="2800" dirty="0" smtClean="0"/>
              <a:t>Research concepts “flow” from one field to the other</a:t>
            </a:r>
          </a:p>
          <a:p>
            <a:pPr lvl="1"/>
            <a:r>
              <a:rPr lang="en-US" sz="2400" dirty="0" smtClean="0"/>
              <a:t>Applied math to computer vision to biomedical</a:t>
            </a:r>
          </a:p>
          <a:p>
            <a:r>
              <a:rPr lang="en-US" sz="2800" dirty="0" smtClean="0"/>
              <a:t>The basic science of one field is the applied science in a different field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697663" y="5943600"/>
            <a:ext cx="16430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7000"/>
              </a:lnSpc>
              <a:spcBef>
                <a:spcPts val="350"/>
              </a:spcBef>
              <a:buClr>
                <a:srgbClr val="FFFFFF"/>
              </a:buClr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Image provided by </a:t>
            </a:r>
            <a:r>
              <a:rPr lang="en-GB" sz="1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Kikinis</a:t>
            </a:r>
            <a:endParaRPr lang="en-GB" sz="10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5" name="Picture 15" descr="DTIVis_1-20perc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30833"/>
          <a:stretch>
            <a:fillRect/>
          </a:stretch>
        </p:blipFill>
        <p:spPr bwMode="auto">
          <a:xfrm>
            <a:off x="4724400" y="1088265"/>
            <a:ext cx="3855893" cy="477913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8905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latin typeface="Arial" charset="0"/>
                <a:ea typeface="ＭＳ Ｐゴシック" charset="0"/>
              </a:rPr>
              <a:t>The Translational Pipeline</a:t>
            </a:r>
            <a:endParaRPr lang="en-US" sz="4000" b="0" dirty="0"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114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Can it be done?</a:t>
            </a:r>
          </a:p>
          <a:p>
            <a:pPr lvl="1" eaLnBrk="1" hangingPunct="1">
              <a:defRPr/>
            </a:pPr>
            <a:r>
              <a:rPr lang="en-US" sz="2400" dirty="0" smtClean="0"/>
              <a:t>Prototypes for technology research</a:t>
            </a: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Is it worth doing?</a:t>
            </a:r>
          </a:p>
          <a:p>
            <a:pPr lvl="1" eaLnBrk="1" hangingPunct="1">
              <a:defRPr/>
            </a:pPr>
            <a:r>
              <a:rPr lang="en-US" sz="2400" dirty="0" smtClean="0"/>
              <a:t>Tools for translational research</a:t>
            </a: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Standard of care</a:t>
            </a:r>
          </a:p>
          <a:p>
            <a:pPr lvl="1" eaLnBrk="1" hangingPunct="1">
              <a:defRPr/>
            </a:pPr>
            <a:r>
              <a:rPr lang="en-US" sz="2400" dirty="0" smtClean="0"/>
              <a:t>Commercially available clinical “devices” with </a:t>
            </a:r>
            <a:br>
              <a:rPr lang="en-US" sz="2400" dirty="0" smtClean="0"/>
            </a:br>
            <a:r>
              <a:rPr lang="en-US" sz="2400" dirty="0" smtClean="0"/>
              <a:t>regulatory approval</a:t>
            </a:r>
            <a:endParaRPr lang="en-US" sz="24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858000" y="5943600"/>
            <a:ext cx="1643063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7000"/>
              </a:lnSpc>
              <a:spcBef>
                <a:spcPts val="350"/>
              </a:spcBef>
              <a:buClr>
                <a:srgbClr val="FFFFFF"/>
              </a:buClr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Image provided by </a:t>
            </a:r>
            <a:r>
              <a:rPr lang="en-GB" sz="1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Kikinis</a:t>
            </a:r>
            <a:endParaRPr lang="en-GB" sz="10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" name="Picture 1" descr="Tumor-Volume-Rendering-PostGad-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7" t="5266" r="3659" b="2052"/>
          <a:stretch/>
        </p:blipFill>
        <p:spPr>
          <a:xfrm>
            <a:off x="4191000" y="1219200"/>
            <a:ext cx="4423186" cy="45891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64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239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Prototypes versus Tools</a:t>
            </a:r>
            <a:endParaRPr lang="en-US" sz="4000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3340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A </a:t>
            </a:r>
            <a:r>
              <a:rPr lang="en-US" sz="2400" b="1" dirty="0" smtClean="0">
                <a:cs typeface="+mn-cs"/>
              </a:rPr>
              <a:t>prototype</a:t>
            </a:r>
            <a:r>
              <a:rPr lang="en-US" sz="2400" dirty="0" smtClean="0">
                <a:cs typeface="+mn-cs"/>
              </a:rPr>
              <a:t> will work only in the environment of the researcher</a:t>
            </a:r>
          </a:p>
          <a:p>
            <a:pPr lvl="1" eaLnBrk="1" hangingPunct="1">
              <a:defRPr/>
            </a:pPr>
            <a:r>
              <a:rPr lang="en-US" sz="2000" dirty="0" smtClean="0"/>
              <a:t>Not portable</a:t>
            </a:r>
          </a:p>
          <a:p>
            <a:pPr lvl="1" eaLnBrk="1" hangingPunct="1">
              <a:defRPr/>
            </a:pPr>
            <a:r>
              <a:rPr lang="en-US" sz="2000" dirty="0" smtClean="0"/>
              <a:t>Unstable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A </a:t>
            </a:r>
            <a:r>
              <a:rPr lang="en-US" sz="2400" b="1" dirty="0" smtClean="0">
                <a:cs typeface="+mn-cs"/>
              </a:rPr>
              <a:t>tool</a:t>
            </a:r>
            <a:r>
              <a:rPr lang="en-US" sz="2400" dirty="0" smtClean="0">
                <a:cs typeface="+mn-cs"/>
              </a:rPr>
              <a:t> will work in YOUR environment</a:t>
            </a:r>
          </a:p>
          <a:p>
            <a:pPr lvl="1" eaLnBrk="1" hangingPunct="1">
              <a:defRPr/>
            </a:pPr>
            <a:r>
              <a:rPr lang="en-US" sz="2000" dirty="0" smtClean="0"/>
              <a:t>Easy to install</a:t>
            </a:r>
          </a:p>
          <a:p>
            <a:pPr lvl="1" eaLnBrk="1" hangingPunct="1">
              <a:defRPr/>
            </a:pPr>
            <a:r>
              <a:rPr lang="en-US" sz="2000" dirty="0" smtClean="0"/>
              <a:t>Easy to use</a:t>
            </a:r>
          </a:p>
          <a:p>
            <a:pPr lvl="1" eaLnBrk="1" hangingPunct="1">
              <a:defRPr/>
            </a:pPr>
            <a:r>
              <a:rPr lang="en-US" sz="2000" dirty="0" smtClean="0"/>
              <a:t>Robust</a:t>
            </a:r>
          </a:p>
        </p:txBody>
      </p:sp>
      <p:pic>
        <p:nvPicPr>
          <p:cNvPr id="4" name="Picture 3" descr="Screen Shot 2012-09-23 at 1.49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r="4458"/>
          <a:stretch/>
        </p:blipFill>
        <p:spPr>
          <a:xfrm>
            <a:off x="5791200" y="1109238"/>
            <a:ext cx="2987126" cy="4883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172200" y="6400800"/>
            <a:ext cx="1721392" cy="231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7000"/>
              </a:lnSpc>
              <a:spcBef>
                <a:spcPts val="350"/>
              </a:spcBef>
              <a:buClr>
                <a:srgbClr val="FFFFFF"/>
              </a:buClr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Atlas </a:t>
            </a:r>
            <a:r>
              <a:rPr lang="en-GB" sz="1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provided by </a:t>
            </a:r>
            <a:r>
              <a:rPr lang="en-GB" sz="1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M. </a:t>
            </a:r>
            <a:r>
              <a:rPr lang="en-GB" sz="1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Jakab</a:t>
            </a:r>
            <a:endParaRPr lang="en-GB" sz="10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  <a:ea typeface="ＭＳ Ｐゴシック" charset="0"/>
              </a:rPr>
              <a:t>The Valley of Death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Well-engineered software tools are needed to enable translational clinical research in image analysis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Creating tools is expensive and does not fit traditional funding mechanisms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Science agencies: its not innovative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Companies: no proven clinical utility, patents do not work, its too risky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2209800" y="3810000"/>
            <a:ext cx="6445250" cy="2209800"/>
            <a:chOff x="1524490" y="3733800"/>
            <a:chExt cx="7130487" cy="2438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1559616" y="3733800"/>
              <a:ext cx="7095361" cy="2438400"/>
            </a:xfrm>
            <a:prstGeom prst="rect">
              <a:avLst/>
            </a:prstGeom>
            <a:noFill/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defTabSz="912813" eaLnBrk="0" hangingPunct="0">
                <a:defRPr/>
              </a:pPr>
              <a:endParaRPr lang="en-US">
                <a:latin typeface="Times" charset="0"/>
                <a:cs typeface="+mn-cs"/>
              </a:endParaRPr>
            </a:p>
          </p:txBody>
        </p:sp>
        <p:grpSp>
          <p:nvGrpSpPr>
            <p:cNvPr id="2" name="Group 5"/>
            <p:cNvGrpSpPr>
              <a:grpSpLocks noChangeAspect="1"/>
            </p:cNvGrpSpPr>
            <p:nvPr/>
          </p:nvGrpSpPr>
          <p:grpSpPr bwMode="auto">
            <a:xfrm>
              <a:off x="1524490" y="3733800"/>
              <a:ext cx="7121035" cy="2436813"/>
              <a:chOff x="406400" y="1811338"/>
              <a:chExt cx="8467725" cy="2897187"/>
            </a:xfrm>
            <a:effectLst>
              <a:glow rad="63500">
                <a:schemeClr val="accent1">
                  <a:alpha val="75000"/>
                </a:schemeClr>
              </a:glow>
            </a:effectLst>
          </p:grpSpPr>
          <p:pic>
            <p:nvPicPr>
              <p:cNvPr id="24583" name="Picture 14" descr="figure2-pre-MR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200" y="1828800"/>
                <a:ext cx="3144838" cy="287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84" name="Picture 20" descr="MR+CT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 contrast="22000"/>
              </a:blip>
              <a:srcRect/>
              <a:stretch>
                <a:fillRect/>
              </a:stretch>
            </p:blipFill>
            <p:spPr bwMode="auto">
              <a:xfrm>
                <a:off x="6019800" y="1828800"/>
                <a:ext cx="2854325" cy="287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5" name="Text Box 22"/>
              <p:cNvSpPr txBox="1">
                <a:spLocks noChangeArrowheads="1"/>
              </p:cNvSpPr>
              <p:nvPr/>
            </p:nvSpPr>
            <p:spPr bwMode="auto">
              <a:xfrm>
                <a:off x="406400" y="1811338"/>
                <a:ext cx="2550474" cy="374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Pre-procedural MRI</a:t>
                </a:r>
              </a:p>
            </p:txBody>
          </p:sp>
          <p:sp>
            <p:nvSpPr>
              <p:cNvPr id="24586" name="Text Box 24"/>
              <p:cNvSpPr txBox="1">
                <a:spLocks noChangeArrowheads="1"/>
              </p:cNvSpPr>
              <p:nvPr/>
            </p:nvSpPr>
            <p:spPr bwMode="auto">
              <a:xfrm>
                <a:off x="6096001" y="1828801"/>
                <a:ext cx="2322796" cy="29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Registered MRI</a:t>
                </a:r>
              </a:p>
            </p:txBody>
          </p:sp>
          <p:pic>
            <p:nvPicPr>
              <p:cNvPr id="24587" name="Picture 17" descr="figure2-CT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00400" y="1828800"/>
                <a:ext cx="2865438" cy="287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8" name="Text Box 23"/>
              <p:cNvSpPr txBox="1">
                <a:spLocks noChangeArrowheads="1"/>
              </p:cNvSpPr>
              <p:nvPr/>
            </p:nvSpPr>
            <p:spPr bwMode="auto">
              <a:xfrm>
                <a:off x="3203573" y="1816101"/>
                <a:ext cx="2564501" cy="374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00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Intra-procedural CT</a:t>
                </a:r>
              </a:p>
            </p:txBody>
          </p:sp>
        </p:grpSp>
      </p:grpSp>
      <p:sp>
        <p:nvSpPr>
          <p:cNvPr id="26628" name="TextBox 12"/>
          <p:cNvSpPr txBox="1">
            <a:spLocks noChangeArrowheads="1"/>
          </p:cNvSpPr>
          <p:nvPr/>
        </p:nvSpPr>
        <p:spPr bwMode="auto">
          <a:xfrm>
            <a:off x="5105400" y="6324600"/>
            <a:ext cx="2470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latin typeface="Arial" charset="0"/>
              </a:rPr>
              <a:t>Oguro et al, Int J Comput Assist Radiol Surg, 2011</a:t>
            </a:r>
          </a:p>
          <a:p>
            <a:pPr eaLnBrk="1" hangingPunct="1"/>
            <a:r>
              <a:rPr lang="en-US" sz="800">
                <a:latin typeface="Arial" charset="0"/>
              </a:rPr>
              <a:t>Elhawary et al, Acad Rad, 2010</a:t>
            </a:r>
          </a:p>
        </p:txBody>
      </p:sp>
    </p:spTree>
    <p:extLst>
      <p:ext uri="{BB962C8B-B14F-4D97-AF65-F5344CB8AC3E}">
        <p14:creationId xmlns:p14="http://schemas.microsoft.com/office/powerpoint/2010/main" val="40149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248400" cy="91440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URL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24063" y="1843088"/>
            <a:ext cx="6332537" cy="4024312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National Alliance for Medical Image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Computing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www.na-mic.org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Neuroimage</a:t>
            </a:r>
            <a:r>
              <a:rPr lang="en-US" sz="1800" dirty="0">
                <a:solidFill>
                  <a:srgbClr val="00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 Analysis Center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Nac.spl.harvard.edu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Surgical Planning Laboratory,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Brigham and Women</a:t>
            </a:r>
            <a:r>
              <a:rPr lang="ja-JP" altLang="en-US" sz="1800" dirty="0">
                <a:solidFill>
                  <a:srgbClr val="00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dirty="0">
                <a:solidFill>
                  <a:srgbClr val="00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s Hospital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spl.harvard.edu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rgbClr val="000000"/>
              </a:solidFill>
              <a:latin typeface="Arial Black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National Center For Image Guided Therapy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www.ncigt.org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9875" name="Picture 4" descr="nac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3011488"/>
            <a:ext cx="4810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5" descr="NAMIC-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782763"/>
            <a:ext cx="8334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6" descr="spl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538" y="4135438"/>
            <a:ext cx="647700" cy="571500"/>
          </a:xfrm>
        </p:spPr>
      </p:pic>
      <p:pic>
        <p:nvPicPr>
          <p:cNvPr id="7987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6953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GT-2004-07-27">
  <a:themeElements>
    <a:clrScheme name="IGT-2004-07-27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333399"/>
      </a:folHlink>
    </a:clrScheme>
    <a:fontScheme name="IGT-2004-07-2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IGT-2004-07-2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T-2004-07-2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T-2004-07-2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T-2004-07-2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T-2004-07-2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T-2004-07-2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T-2004-07-2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T-2004-07-2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CIGT_Retreat_Project_Template">
  <a:themeElements>
    <a:clrScheme name="2006_EAB_Collaborati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6_EAB_Collaborations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2006_EAB_Collabor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_EAB_Collabor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9868</TotalTime>
  <Words>418</Words>
  <Application>Microsoft Macintosh PowerPoint</Application>
  <PresentationFormat>On-screen Show (4:3)</PresentationFormat>
  <Paragraphs>78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IGT-2004-07-27</vt:lpstr>
      <vt:lpstr>NCIGT_Retreat_Project_Template</vt:lpstr>
      <vt:lpstr>Predicting The Future</vt:lpstr>
      <vt:lpstr>Predicting the Future</vt:lpstr>
      <vt:lpstr>MIC Research</vt:lpstr>
      <vt:lpstr>What Is My Science?</vt:lpstr>
      <vt:lpstr>The Translational Pipeline</vt:lpstr>
      <vt:lpstr>Prototypes versus Tools</vt:lpstr>
      <vt:lpstr>The Valley of Death</vt:lpstr>
      <vt:lpstr>URL’s</vt:lpstr>
    </vt:vector>
  </TitlesOfParts>
  <Company>BWH/SPL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Rons Talk</dc:title>
  <dc:creator>Ron Kikinis</dc:creator>
  <cp:lastModifiedBy>Ron</cp:lastModifiedBy>
  <cp:revision>630</cp:revision>
  <dcterms:created xsi:type="dcterms:W3CDTF">2011-04-29T01:18:25Z</dcterms:created>
  <dcterms:modified xsi:type="dcterms:W3CDTF">2013-09-24T01:03:21Z</dcterms:modified>
</cp:coreProperties>
</file>