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0" r:id="rId2"/>
    <p:sldId id="424" r:id="rId3"/>
    <p:sldId id="426" r:id="rId4"/>
    <p:sldId id="433" r:id="rId5"/>
    <p:sldId id="427" r:id="rId6"/>
    <p:sldId id="429" r:id="rId7"/>
    <p:sldId id="434" r:id="rId8"/>
    <p:sldId id="430" r:id="rId9"/>
    <p:sldId id="428" r:id="rId10"/>
    <p:sldId id="431" r:id="rId11"/>
    <p:sldId id="43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2E"/>
    <a:srgbClr val="009644"/>
    <a:srgbClr val="F77547"/>
    <a:srgbClr val="F78247"/>
    <a:srgbClr val="FF3300"/>
    <a:srgbClr val="2D6BB5"/>
    <a:srgbClr val="006100"/>
    <a:srgbClr val="C6EFCE"/>
    <a:srgbClr val="DBF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5358" autoAdjust="0"/>
  </p:normalViewPr>
  <p:slideViewPr>
    <p:cSldViewPr showGuides="1">
      <p:cViewPr>
        <p:scale>
          <a:sx n="94" d="100"/>
          <a:sy n="94" d="100"/>
        </p:scale>
        <p:origin x="-1440" y="72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2015-01-05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2015-01-05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interrupt me any time with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4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861" y="5474179"/>
            <a:ext cx="1738539" cy="11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8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11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10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475D6290-06D0-4868-A6EB-0AF4BB68ED6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4" r:id="rId3"/>
    <p:sldLayoutId id="2147483765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github.com/SlicerRt/Slicer/tree/segmentation-nod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assembla.com/spaces/slicerrt/wiki/Segment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839200" cy="1905000"/>
          </a:xfrm>
        </p:spPr>
        <p:txBody>
          <a:bodyPr/>
          <a:lstStyle/>
          <a:p>
            <a:pPr eaLnBrk="1" hangingPunct="1"/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Segmentation support in Slicer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077200" cy="533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Csaba Pinter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457200" y="4495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CA" dirty="0" smtClean="0">
                <a:latin typeface="+mn-lt"/>
              </a:rPr>
              <a:t>Laboratory </a:t>
            </a:r>
            <a:r>
              <a:rPr lang="en-CA" dirty="0">
                <a:latin typeface="+mn-lt"/>
              </a:rPr>
              <a:t>for Percutaneous </a:t>
            </a:r>
            <a:r>
              <a:rPr lang="en-CA" dirty="0" smtClean="0">
                <a:latin typeface="+mn-lt"/>
              </a:rPr>
              <a:t>Surgery, Queen’s </a:t>
            </a:r>
            <a:r>
              <a:rPr lang="en-CA" dirty="0">
                <a:latin typeface="+mn-lt"/>
              </a:rPr>
              <a:t>University, </a:t>
            </a:r>
            <a:r>
              <a:rPr lang="en-CA" dirty="0" smtClean="0">
                <a:latin typeface="+mn-lt"/>
              </a:rPr>
              <a:t>Canada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CA" dirty="0"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44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14"/>
    </mc:Choice>
    <mc:Fallback xmlns="">
      <p:transition spd="slow" advTm="1381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10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Progress</a:t>
            </a:r>
            <a:endParaRPr lang="en-CA" b="1" dirty="0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12894" y="990600"/>
            <a:ext cx="842630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err="1" smtClean="0"/>
              <a:t>vtkMRMLLabelmapVolumeNode</a:t>
            </a:r>
            <a:r>
              <a:rPr lang="en-CA" dirty="0"/>
              <a:t> implemented</a:t>
            </a:r>
            <a:br>
              <a:rPr lang="en-CA" dirty="0"/>
            </a:br>
            <a:r>
              <a:rPr lang="en-CA" sz="2400" dirty="0">
                <a:hlinkClick r:id="rId3"/>
              </a:rPr>
              <a:t>https://github.com/SlicerRt/Slicer/tree/segmentation-</a:t>
            </a:r>
            <a:r>
              <a:rPr lang="en-CA" sz="2400" dirty="0" smtClean="0">
                <a:hlinkClick r:id="rId3"/>
              </a:rPr>
              <a:t>node</a:t>
            </a:r>
            <a:r>
              <a:rPr lang="en-CA" sz="2400" dirty="0" smtClean="0"/>
              <a:t> </a:t>
            </a:r>
          </a:p>
          <a:p>
            <a:pPr lvl="1"/>
            <a:r>
              <a:rPr lang="en-CA" dirty="0" smtClean="0"/>
              <a:t>Only possible issues in extensions where</a:t>
            </a:r>
            <a:r>
              <a:rPr lang="en-US" dirty="0" smtClean="0"/>
              <a:t> </a:t>
            </a:r>
            <a:r>
              <a:rPr lang="en-US" dirty="0"/>
              <a:t>they use </a:t>
            </a:r>
            <a:r>
              <a:rPr lang="en-US" dirty="0" err="1"/>
              <a:t>comboboxes</a:t>
            </a:r>
            <a:r>
              <a:rPr lang="en-US" dirty="0"/>
              <a:t> for </a:t>
            </a:r>
            <a:r>
              <a:rPr lang="en-US" dirty="0" err="1"/>
              <a:t>labelmaps</a:t>
            </a:r>
            <a:r>
              <a:rPr lang="en-US" dirty="0"/>
              <a:t> with show subclasses option on, but otherwise </a:t>
            </a:r>
            <a:r>
              <a:rPr lang="en-US" dirty="0" smtClean="0"/>
              <a:t>solid, integration possible.</a:t>
            </a:r>
            <a:endParaRPr lang="en-CA" sz="2400" dirty="0" smtClean="0"/>
          </a:p>
          <a:p>
            <a:r>
              <a:rPr lang="en-CA" dirty="0" err="1" smtClean="0"/>
              <a:t>SegmentationLib</a:t>
            </a:r>
            <a:r>
              <a:rPr lang="en-CA" dirty="0" smtClean="0"/>
              <a:t> and Segmentation module created in </a:t>
            </a:r>
            <a:r>
              <a:rPr lang="en-CA" dirty="0" err="1" smtClean="0"/>
              <a:t>SlicerRT</a:t>
            </a:r>
            <a:endParaRPr lang="en-CA" dirty="0" smtClean="0"/>
          </a:p>
          <a:p>
            <a:pPr lvl="1"/>
            <a:r>
              <a:rPr lang="en-CA" dirty="0"/>
              <a:t>C</a:t>
            </a:r>
            <a:r>
              <a:rPr lang="en-CA" dirty="0" smtClean="0"/>
              <a:t>ritical feature for the toolkit, we need it as soon as possible</a:t>
            </a:r>
          </a:p>
          <a:p>
            <a:pPr lvl="1"/>
            <a:r>
              <a:rPr lang="en-CA" dirty="0" smtClean="0"/>
              <a:t>Integration work can start afterwards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56114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11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To do</a:t>
            </a:r>
            <a:endParaRPr lang="en-CA" b="1" dirty="0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12894" y="990600"/>
            <a:ext cx="857870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Phase #1</a:t>
            </a:r>
          </a:p>
          <a:p>
            <a:pPr lvl="1"/>
            <a:r>
              <a:rPr lang="en-CA" dirty="0" smtClean="0"/>
              <a:t>Segment operations: add, move, remove</a:t>
            </a:r>
          </a:p>
          <a:p>
            <a:pPr lvl="1"/>
            <a:r>
              <a:rPr lang="en-CA" dirty="0" smtClean="0"/>
              <a:t>Display: merged </a:t>
            </a:r>
            <a:r>
              <a:rPr lang="en-CA" dirty="0" err="1" smtClean="0"/>
              <a:t>labelmap</a:t>
            </a:r>
            <a:r>
              <a:rPr lang="en-CA" dirty="0" smtClean="0"/>
              <a:t>, displayable manager</a:t>
            </a:r>
          </a:p>
          <a:p>
            <a:pPr lvl="1"/>
            <a:r>
              <a:rPr lang="en-CA" dirty="0" smtClean="0"/>
              <a:t>Conversion: graph search, conversion </a:t>
            </a:r>
            <a:r>
              <a:rPr lang="en-CA" dirty="0" err="1" smtClean="0"/>
              <a:t>params</a:t>
            </a:r>
            <a:endParaRPr lang="en-CA" dirty="0" smtClean="0"/>
          </a:p>
          <a:p>
            <a:pPr lvl="1"/>
            <a:r>
              <a:rPr lang="en-CA" dirty="0" smtClean="0"/>
              <a:t>Transform: apply linear and non-linear, bounds</a:t>
            </a:r>
          </a:p>
          <a:p>
            <a:pPr lvl="1"/>
            <a:r>
              <a:rPr lang="en-CA" dirty="0" smtClean="0"/>
              <a:t>Subject hierarchy: individual segment handling, segmentation operations (convert, extract)</a:t>
            </a:r>
          </a:p>
          <a:p>
            <a:pPr lvl="1"/>
            <a:r>
              <a:rPr lang="en-CA" dirty="0" smtClean="0"/>
              <a:t>Editor: per-segment box, extract then write back</a:t>
            </a:r>
          </a:p>
          <a:p>
            <a:r>
              <a:rPr lang="en-CA" dirty="0" smtClean="0"/>
              <a:t>Detailed </a:t>
            </a:r>
            <a:r>
              <a:rPr lang="en-CA" dirty="0"/>
              <a:t>plans at</a:t>
            </a:r>
            <a:br>
              <a:rPr lang="en-CA" dirty="0"/>
            </a:br>
            <a:r>
              <a:rPr lang="en-CA" sz="2400" dirty="0">
                <a:hlinkClick r:id="rId3"/>
              </a:rPr>
              <a:t>https://www.assembla.com/spaces/slicerrt/wiki/</a:t>
            </a:r>
            <a:r>
              <a:rPr lang="en-CA" sz="2400" dirty="0" smtClean="0">
                <a:hlinkClick r:id="rId3"/>
              </a:rPr>
              <a:t>Segmentation</a:t>
            </a:r>
            <a:r>
              <a:rPr lang="en-CA" sz="2400" dirty="0" smtClean="0"/>
              <a:t> </a:t>
            </a:r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57767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</a:t>
            </a:r>
            <a:r>
              <a:rPr lang="en-CA" b="1" dirty="0" smtClean="0">
                <a:solidFill>
                  <a:schemeClr val="tx2"/>
                </a:solidFill>
              </a:rPr>
              <a:t>state in Slicer</a:t>
            </a:r>
            <a:endParaRPr lang="en-CA" b="1" dirty="0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535214" y="1295400"/>
            <a:ext cx="8073572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err="1" smtClean="0"/>
              <a:t>Labelmaps</a:t>
            </a:r>
            <a:r>
              <a:rPr lang="en-CA" dirty="0" smtClean="0"/>
              <a:t>: scalar volume node with attribute</a:t>
            </a:r>
          </a:p>
          <a:p>
            <a:r>
              <a:rPr lang="en-CA" dirty="0" smtClean="0"/>
              <a:t>Models</a:t>
            </a:r>
          </a:p>
          <a:p>
            <a:r>
              <a:rPr lang="en-CA" dirty="0" smtClean="0"/>
              <a:t>Separate conversion modules</a:t>
            </a:r>
          </a:p>
        </p:txBody>
      </p:sp>
    </p:spTree>
    <p:extLst>
      <p:ext uri="{BB962C8B-B14F-4D97-AF65-F5344CB8AC3E}">
        <p14:creationId xmlns:p14="http://schemas.microsoft.com/office/powerpoint/2010/main" val="37079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Issues</a:t>
            </a:r>
            <a:endParaRPr lang="en-CA" b="1" dirty="0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535214" y="1143000"/>
            <a:ext cx="8073572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Correspondence</a:t>
            </a:r>
          </a:p>
          <a:p>
            <a:pPr lvl="1"/>
            <a:r>
              <a:rPr lang="en-CA" dirty="0" smtClean="0"/>
              <a:t>Overlap is not allowed within a </a:t>
            </a:r>
            <a:r>
              <a:rPr lang="en-CA" dirty="0" err="1" smtClean="0"/>
              <a:t>labelmap</a:t>
            </a:r>
            <a:endParaRPr lang="en-CA" dirty="0" smtClean="0"/>
          </a:p>
          <a:p>
            <a:pPr lvl="2"/>
            <a:r>
              <a:rPr lang="en-CA" dirty="0" smtClean="0"/>
              <a:t>Per-structure volumes are complex and allow overlaps only temporarily</a:t>
            </a:r>
            <a:endParaRPr lang="en-CA" dirty="0" smtClean="0"/>
          </a:p>
          <a:p>
            <a:pPr lvl="1"/>
            <a:r>
              <a:rPr lang="en-CA" dirty="0" smtClean="0"/>
              <a:t>Which </a:t>
            </a:r>
            <a:r>
              <a:rPr lang="en-CA" dirty="0" smtClean="0"/>
              <a:t>nodes represent the same segmentation?</a:t>
            </a:r>
            <a:br>
              <a:rPr lang="en-CA" dirty="0" smtClean="0"/>
            </a:br>
            <a:r>
              <a:rPr lang="en-CA" dirty="0" smtClean="0"/>
              <a:t>(consistent naming is the only option)</a:t>
            </a:r>
          </a:p>
          <a:p>
            <a:pPr lvl="1"/>
            <a:r>
              <a:rPr lang="en-CA" dirty="0" smtClean="0"/>
              <a:t>Multi-label </a:t>
            </a:r>
            <a:r>
              <a:rPr lang="en-CA" dirty="0" err="1" smtClean="0"/>
              <a:t>labelmap</a:t>
            </a:r>
            <a:r>
              <a:rPr lang="en-CA" dirty="0" smtClean="0"/>
              <a:t> and models: 1 to </a:t>
            </a:r>
            <a:r>
              <a:rPr lang="en-CA" dirty="0" smtClean="0"/>
              <a:t>N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4689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Issues cont’d</a:t>
            </a:r>
            <a:endParaRPr lang="en-CA" b="1" dirty="0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535214" y="990600"/>
            <a:ext cx="8073572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Conversion</a:t>
            </a:r>
          </a:p>
          <a:p>
            <a:pPr lvl="1"/>
            <a:r>
              <a:rPr lang="en-US" dirty="0" smtClean="0"/>
              <a:t>Needed </a:t>
            </a:r>
            <a:r>
              <a:rPr lang="en-US" dirty="0"/>
              <a:t>because structures cannot be shown in 3D without a manual conversion to models</a:t>
            </a:r>
            <a:endParaRPr lang="en-CA" dirty="0" smtClean="0"/>
          </a:p>
          <a:p>
            <a:pPr lvl="1"/>
            <a:r>
              <a:rPr lang="en-CA" dirty="0" smtClean="0"/>
              <a:t>User </a:t>
            </a:r>
            <a:r>
              <a:rPr lang="en-CA" dirty="0" smtClean="0"/>
              <a:t>needs to manually convert each node or write a script</a:t>
            </a:r>
          </a:p>
          <a:p>
            <a:r>
              <a:rPr lang="en-CA" dirty="0" smtClean="0"/>
              <a:t>Support for DICOM Segmentation Object</a:t>
            </a:r>
          </a:p>
          <a:p>
            <a:pPr lvl="1"/>
            <a:r>
              <a:rPr lang="en-CA" dirty="0" smtClean="0"/>
              <a:t>Overlapping segments grouped </a:t>
            </a:r>
            <a:r>
              <a:rPr lang="en-CA" dirty="0" smtClean="0"/>
              <a:t>together</a:t>
            </a:r>
          </a:p>
          <a:p>
            <a:r>
              <a:rPr lang="en-CA" dirty="0" smtClean="0"/>
              <a:t>Smooth contours are not supported</a:t>
            </a:r>
          </a:p>
          <a:p>
            <a:r>
              <a:rPr lang="en-US" dirty="0" smtClean="0"/>
              <a:t>Limited grouping (</a:t>
            </a:r>
            <a:r>
              <a:rPr lang="en-US" dirty="0" err="1"/>
              <a:t>labelmap</a:t>
            </a:r>
            <a:r>
              <a:rPr lang="en-US" dirty="0"/>
              <a:t>: no grouping; models: one simple tree)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4842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5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Objective</a:t>
            </a:r>
            <a:endParaRPr lang="en-CA" b="1" dirty="0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535214" y="1143000"/>
            <a:ext cx="8073572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/>
              <a:t>Create Segmentation </a:t>
            </a:r>
            <a:r>
              <a:rPr lang="en-CA" dirty="0" smtClean="0"/>
              <a:t>node and infrastructure </a:t>
            </a:r>
            <a:r>
              <a:rPr lang="en-CA" dirty="0" smtClean="0"/>
              <a:t>that supports</a:t>
            </a:r>
          </a:p>
          <a:p>
            <a:r>
              <a:rPr lang="en-CA" dirty="0" smtClean="0"/>
              <a:t>Both </a:t>
            </a:r>
            <a:r>
              <a:rPr lang="en-CA" dirty="0"/>
              <a:t>volume and model </a:t>
            </a:r>
            <a:r>
              <a:rPr lang="en-CA" dirty="0" smtClean="0"/>
              <a:t>representations</a:t>
            </a:r>
            <a:br>
              <a:rPr lang="en-CA" dirty="0" smtClean="0"/>
            </a:br>
            <a:r>
              <a:rPr lang="en-CA" dirty="0" smtClean="0"/>
              <a:t>(and potentially more)</a:t>
            </a:r>
          </a:p>
          <a:p>
            <a:r>
              <a:rPr lang="en-CA" dirty="0" smtClean="0"/>
              <a:t>Multiple </a:t>
            </a:r>
            <a:r>
              <a:rPr lang="en-CA" dirty="0"/>
              <a:t>segments (DICOM Segmentation Object) that can </a:t>
            </a:r>
            <a:r>
              <a:rPr lang="en-CA" dirty="0" smtClean="0"/>
              <a:t>overlap</a:t>
            </a:r>
          </a:p>
          <a:p>
            <a:r>
              <a:rPr lang="en-CA" dirty="0" smtClean="0"/>
              <a:t>On</a:t>
            </a:r>
            <a:r>
              <a:rPr lang="en-CA" dirty="0"/>
              <a:t>-demand automatic conversion </a:t>
            </a:r>
            <a:r>
              <a:rPr lang="en-CA" dirty="0" smtClean="0"/>
              <a:t>between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3967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6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Representations</a:t>
            </a:r>
            <a:endParaRPr lang="en-CA" b="1" dirty="0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12894" y="1143000"/>
            <a:ext cx="842630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Several default representations and converters:</a:t>
            </a:r>
            <a:br>
              <a:rPr lang="en-CA" dirty="0" smtClean="0"/>
            </a:br>
            <a:r>
              <a:rPr lang="en-CA" sz="2800" dirty="0" smtClean="0"/>
              <a:t>Binary </a:t>
            </a:r>
            <a:r>
              <a:rPr lang="en-CA" sz="2800" dirty="0" err="1" smtClean="0"/>
              <a:t>labelmap</a:t>
            </a:r>
            <a:r>
              <a:rPr lang="en-CA" sz="2800" dirty="0" smtClean="0"/>
              <a:t>, Closed surface, Planar contours, </a:t>
            </a:r>
            <a:r>
              <a:rPr lang="en-CA" sz="2800" dirty="0" smtClean="0"/>
              <a:t>Fractional </a:t>
            </a:r>
            <a:r>
              <a:rPr lang="en-CA" sz="2800" dirty="0" err="1" smtClean="0"/>
              <a:t>labelmap</a:t>
            </a:r>
            <a:r>
              <a:rPr lang="en-CA" sz="2800" dirty="0" smtClean="0"/>
              <a:t> (smooth brush, probabilities, etc.)</a:t>
            </a:r>
            <a:endParaRPr lang="en-CA" dirty="0" smtClean="0"/>
          </a:p>
          <a:p>
            <a:r>
              <a:rPr lang="en-CA" dirty="0" smtClean="0"/>
              <a:t>Extensible: representation types and conversion algorithms can be registered</a:t>
            </a:r>
          </a:p>
          <a:p>
            <a:r>
              <a:rPr lang="en-CA" dirty="0" smtClean="0"/>
              <a:t>Conversion graph</a:t>
            </a:r>
          </a:p>
          <a:p>
            <a:pPr lvl="1"/>
            <a:r>
              <a:rPr lang="en-CA" dirty="0" smtClean="0"/>
              <a:t>Nodes are representations</a:t>
            </a:r>
          </a:p>
          <a:p>
            <a:pPr lvl="1"/>
            <a:r>
              <a:rPr lang="en-CA" dirty="0" smtClean="0"/>
              <a:t>Edges are converters (weighted)</a:t>
            </a:r>
          </a:p>
          <a:p>
            <a:pPr lvl="1"/>
            <a:r>
              <a:rPr lang="en-CA" dirty="0" smtClean="0"/>
              <a:t>Automatic path search and conversion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1251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7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Design #1 – nodes</a:t>
            </a:r>
            <a:endParaRPr lang="en-CA" b="1" dirty="0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12894" y="1219200"/>
            <a:ext cx="842630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err="1" smtClean="0"/>
              <a:t>vtkMRMLLabelmapVolumeNode</a:t>
            </a:r>
            <a:r>
              <a:rPr lang="en-CA" dirty="0" smtClean="0"/>
              <a:t> replaces attributed scalar volume node for </a:t>
            </a:r>
            <a:r>
              <a:rPr lang="en-CA" dirty="0" err="1" smtClean="0"/>
              <a:t>labelmaps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err="1" smtClean="0"/>
              <a:t>vtkMRMLSegmentationNode</a:t>
            </a:r>
            <a:r>
              <a:rPr lang="en-CA" dirty="0" smtClean="0"/>
              <a:t> subclasses </a:t>
            </a:r>
            <a:r>
              <a:rPr lang="en-CA" dirty="0" err="1" smtClean="0"/>
              <a:t>labelmap</a:t>
            </a:r>
            <a:r>
              <a:rPr lang="en-CA" dirty="0" smtClean="0"/>
              <a:t> volume node</a:t>
            </a:r>
          </a:p>
          <a:p>
            <a:pPr lvl="1"/>
            <a:r>
              <a:rPr lang="en-CA" dirty="0" smtClean="0"/>
              <a:t>Provides a “merged </a:t>
            </a:r>
            <a:r>
              <a:rPr lang="en-CA" dirty="0" err="1" smtClean="0"/>
              <a:t>labelmap</a:t>
            </a:r>
            <a:r>
              <a:rPr lang="en-CA" dirty="0" smtClean="0"/>
              <a:t>” for volume display and implicit CLI support</a:t>
            </a:r>
          </a:p>
          <a:p>
            <a:pPr lvl="1"/>
            <a:r>
              <a:rPr lang="en-CA" dirty="0" smtClean="0"/>
              <a:t>Contains multiple segments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01092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8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Design #2 </a:t>
            </a:r>
            <a:endParaRPr lang="en-CA" b="1" dirty="0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12894" y="990600"/>
            <a:ext cx="842630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err="1" smtClean="0"/>
              <a:t>vtkOrientedImageData</a:t>
            </a:r>
            <a:r>
              <a:rPr lang="en-CA" dirty="0" smtClean="0"/>
              <a:t> class</a:t>
            </a:r>
          </a:p>
          <a:p>
            <a:pPr lvl="1"/>
            <a:r>
              <a:rPr lang="en-CA" dirty="0" smtClean="0"/>
              <a:t>Used in segments for </a:t>
            </a:r>
            <a:r>
              <a:rPr lang="en-CA" dirty="0" err="1" smtClean="0"/>
              <a:t>labelmap</a:t>
            </a:r>
            <a:r>
              <a:rPr lang="en-CA" dirty="0" smtClean="0"/>
              <a:t> representations</a:t>
            </a:r>
          </a:p>
          <a:p>
            <a:pPr lvl="1"/>
            <a:r>
              <a:rPr lang="en-CA" dirty="0" smtClean="0"/>
              <a:t>Created to keep segments MRML-independent</a:t>
            </a:r>
          </a:p>
          <a:p>
            <a:pPr lvl="1"/>
            <a:r>
              <a:rPr lang="en-US" dirty="0" smtClean="0"/>
              <a:t>This should </a:t>
            </a:r>
            <a:r>
              <a:rPr lang="en-US" dirty="0"/>
              <a:t>eventually replace </a:t>
            </a:r>
            <a:r>
              <a:rPr lang="en-US" dirty="0" err="1"/>
              <a:t>vtkImageData</a:t>
            </a:r>
            <a:r>
              <a:rPr lang="en-US" dirty="0"/>
              <a:t> throughout Slicer and eventually added to </a:t>
            </a:r>
            <a:r>
              <a:rPr lang="en-US" dirty="0" smtClean="0"/>
              <a:t>VTK.</a:t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/>
              <a:t>already have a couple of modified VTK filters that support </a:t>
            </a:r>
            <a:r>
              <a:rPr lang="en-US" dirty="0" err="1"/>
              <a:t>vtkOrientedImageData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5033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9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Design – classes</a:t>
            </a:r>
            <a:endParaRPr lang="en-CA" b="1" dirty="0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838200"/>
            <a:ext cx="3429000" cy="16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vtkMRMLSegmentationNode</a:t>
            </a:r>
            <a:r>
              <a:rPr lang="en-US" dirty="0" smtClean="0"/>
              <a:t> : </a:t>
            </a:r>
            <a:r>
              <a:rPr lang="en-US" dirty="0" err="1" smtClean="0"/>
              <a:t>vtkMRMLLabelmapVolumeNode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Provide merged </a:t>
            </a:r>
            <a:r>
              <a:rPr lang="en-US" sz="1600" dirty="0" err="1" smtClean="0"/>
              <a:t>labelmap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Access segmentations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Handle transforms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8600" y="2743200"/>
            <a:ext cx="3429000" cy="182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vtkSegmentation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Non-MRML VTK class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Handle individual segments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Common properties: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/>
              <a:t>Master representation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/>
              <a:t>Volume geometry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8600" y="4800600"/>
            <a:ext cx="3429000" cy="1371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vtkSegment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Handle representations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Properties: Name, Color, Opacity, Tags (string vector)</a:t>
            </a:r>
          </a:p>
        </p:txBody>
      </p:sp>
      <p:cxnSp>
        <p:nvCxnSpPr>
          <p:cNvPr id="12" name="Elbow Connector 11"/>
          <p:cNvCxnSpPr>
            <a:stCxn id="10" idx="0"/>
            <a:endCxn id="8" idx="2"/>
          </p:cNvCxnSpPr>
          <p:nvPr/>
        </p:nvCxnSpPr>
        <p:spPr>
          <a:xfrm rot="5400000" flipH="1" flipV="1">
            <a:off x="1790700" y="2590800"/>
            <a:ext cx="304800" cy="12700"/>
          </a:xfrm>
          <a:prstGeom prst="bentConnector3">
            <a:avLst/>
          </a:prstGeom>
          <a:ln w="25400" cap="rnd">
            <a:tail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5400000" flipH="1" flipV="1">
            <a:off x="1828800" y="4686300"/>
            <a:ext cx="228600" cy="12700"/>
          </a:xfrm>
          <a:prstGeom prst="bentConnector3">
            <a:avLst>
              <a:gd name="adj1" fmla="val 50000"/>
            </a:avLst>
          </a:prstGeom>
          <a:ln w="25400" cap="rnd">
            <a:tail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114800" y="1371600"/>
            <a:ext cx="34290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vtkSegmentationConverter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Conversion path search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Handle conversion parameter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Initiate conversion</a:t>
            </a:r>
          </a:p>
        </p:txBody>
      </p:sp>
      <p:cxnSp>
        <p:nvCxnSpPr>
          <p:cNvPr id="20" name="Elbow Connector 19"/>
          <p:cNvCxnSpPr>
            <a:stCxn id="18" idx="1"/>
            <a:endCxn id="10" idx="3"/>
          </p:cNvCxnSpPr>
          <p:nvPr/>
        </p:nvCxnSpPr>
        <p:spPr>
          <a:xfrm rot="10800000" flipV="1">
            <a:off x="3657600" y="2095500"/>
            <a:ext cx="457200" cy="1562100"/>
          </a:xfrm>
          <a:prstGeom prst="bentConnector3">
            <a:avLst>
              <a:gd name="adj1" fmla="val 50000"/>
            </a:avLst>
          </a:prstGeom>
          <a:ln w="25400" cap="rnd">
            <a:tail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114800" y="4800600"/>
            <a:ext cx="34290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vtkSegmentationConverterRule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Conversion cost computation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Conversion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Expose conversion parameters</a:t>
            </a:r>
          </a:p>
        </p:txBody>
      </p:sp>
      <p:cxnSp>
        <p:nvCxnSpPr>
          <p:cNvPr id="24" name="Elbow Connector 23"/>
          <p:cNvCxnSpPr>
            <a:stCxn id="23" idx="0"/>
            <a:endCxn id="18" idx="2"/>
          </p:cNvCxnSpPr>
          <p:nvPr/>
        </p:nvCxnSpPr>
        <p:spPr>
          <a:xfrm rot="5400000" flipH="1" flipV="1">
            <a:off x="4838700" y="3810000"/>
            <a:ext cx="1981200" cy="12700"/>
          </a:xfrm>
          <a:prstGeom prst="bentConnector3">
            <a:avLst>
              <a:gd name="adj1" fmla="val 50000"/>
            </a:avLst>
          </a:prstGeom>
          <a:ln w="25400" cap="rnd">
            <a:tail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248401" y="3048000"/>
            <a:ext cx="2895600" cy="16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vtkSegmentationConverterFactory</a:t>
            </a:r>
            <a:endParaRPr lang="en-US" dirty="0" smtClean="0"/>
          </a:p>
          <a:p>
            <a:pPr algn="ctr"/>
            <a:r>
              <a:rPr lang="en-US" dirty="0" smtClean="0"/>
              <a:t>&lt;singleton&gt;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Register/unregister converter rule</a:t>
            </a:r>
          </a:p>
        </p:txBody>
      </p:sp>
      <p:cxnSp>
        <p:nvCxnSpPr>
          <p:cNvPr id="28" name="Elbow Connector 27"/>
          <p:cNvCxnSpPr>
            <a:stCxn id="18" idx="3"/>
            <a:endCxn id="27" idx="0"/>
          </p:cNvCxnSpPr>
          <p:nvPr/>
        </p:nvCxnSpPr>
        <p:spPr>
          <a:xfrm>
            <a:off x="7543800" y="2095500"/>
            <a:ext cx="152401" cy="952500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3" idx="3"/>
            <a:endCxn id="27" idx="2"/>
          </p:cNvCxnSpPr>
          <p:nvPr/>
        </p:nvCxnSpPr>
        <p:spPr>
          <a:xfrm flipV="1">
            <a:off x="7543800" y="4648200"/>
            <a:ext cx="152401" cy="876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6635686" y="228600"/>
            <a:ext cx="2489454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Segmentations/MRML</a:t>
            </a:r>
            <a:endParaRPr lang="en-US" sz="1600" dirty="0" smtClean="0"/>
          </a:p>
        </p:txBody>
      </p:sp>
      <p:sp>
        <p:nvSpPr>
          <p:cNvPr id="50" name="Rounded Rectangle 49"/>
          <p:cNvSpPr/>
          <p:nvPr/>
        </p:nvSpPr>
        <p:spPr>
          <a:xfrm>
            <a:off x="6635686" y="685800"/>
            <a:ext cx="2489454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SegmentationLib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34094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17856</TotalTime>
  <Words>421</Words>
  <Application>Microsoft Macintosh PowerPoint</Application>
  <PresentationFormat>On-screen Show (4:3)</PresentationFormat>
  <Paragraphs>117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Segmentation support in Slicer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Csaba Pinter;Andras Lasso</dc:creator>
  <cp:lastModifiedBy>Csaba Pinter</cp:lastModifiedBy>
  <cp:revision>361</cp:revision>
  <cp:lastPrinted>2013-02-02T23:26:38Z</cp:lastPrinted>
  <dcterms:created xsi:type="dcterms:W3CDTF">2010-01-28T18:12:58Z</dcterms:created>
  <dcterms:modified xsi:type="dcterms:W3CDTF">2015-01-06T18:13:16Z</dcterms:modified>
</cp:coreProperties>
</file>