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8" autoAdjust="0"/>
    <p:restoredTop sz="98699" autoAdjust="0"/>
  </p:normalViewPr>
  <p:slideViewPr>
    <p:cSldViewPr snapToObjects="1">
      <p:cViewPr>
        <p:scale>
          <a:sx n="118" d="100"/>
          <a:sy n="118" d="100"/>
        </p:scale>
        <p:origin x="-2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F812-C622-4003-A9B7-E8E7F7CCB116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12FB-A91C-417A-8BDA-4B3417B2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univariate</a:t>
            </a:r>
            <a:r>
              <a:rPr lang="en-US" dirty="0" smtClean="0"/>
              <a:t> longitudinal</a:t>
            </a:r>
            <a:r>
              <a:rPr lang="en-US" baseline="0" dirty="0" smtClean="0"/>
              <a:t> analysis, Laird and Ware mixed-effects model (overview)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537E-F93D-4B93-969D-64BE2D1880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results: fixed- and random-effects visualized, explanation about how these plots compliment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537E-F93D-4B93-969D-64BE2D1880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13916"/>
            <a:ext cx="8077200" cy="762000"/>
          </a:xfrm>
          <a:prstGeom prst="rect">
            <a:avLst/>
          </a:prstGeom>
          <a:noFill/>
          <a:effectLst>
            <a:outerShdw blurRad="101600" dist="38100" dir="2700000" algn="br">
              <a:schemeClr val="tx1">
                <a:lumMod val="75000"/>
                <a:lumOff val="25000"/>
                <a:alpha val="68000"/>
              </a:scheme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6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CI-logo-ppt.png"/>
          <p:cNvPicPr>
            <a:picLocks noChangeAspect="1"/>
          </p:cNvPicPr>
          <p:nvPr/>
        </p:nvPicPr>
        <p:blipFill>
          <a:blip r:embed="rId13" cstate="print">
            <a:lum bright="-100000"/>
          </a:blip>
          <a:srcRect/>
          <a:stretch>
            <a:fillRect/>
          </a:stretch>
        </p:blipFill>
        <p:spPr bwMode="auto">
          <a:xfrm>
            <a:off x="8174847" y="6324600"/>
            <a:ext cx="816753" cy="42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4788" y="6117484"/>
            <a:ext cx="663412" cy="610034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3"/>
          <a:stretch>
            <a:fillRect/>
          </a:stretch>
        </p:blipFill>
        <p:spPr bwMode="auto">
          <a:xfrm>
            <a:off x="61913" y="76200"/>
            <a:ext cx="58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3969AD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Tx/>
        <a:buSzPct val="130000"/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Font typeface="Courier New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Organization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Styner</a:t>
            </a:r>
            <a:r>
              <a:rPr lang="en-US" dirty="0" smtClean="0"/>
              <a:t> – UNC</a:t>
            </a:r>
          </a:p>
          <a:p>
            <a:r>
              <a:rPr lang="en-US" dirty="0" err="1" smtClean="0"/>
              <a:t>Polina</a:t>
            </a:r>
            <a:r>
              <a:rPr lang="en-US" dirty="0" smtClean="0"/>
              <a:t> </a:t>
            </a:r>
            <a:r>
              <a:rPr lang="en-US" dirty="0" err="1" smtClean="0"/>
              <a:t>Golland</a:t>
            </a:r>
            <a:r>
              <a:rPr lang="en-US" dirty="0" smtClean="0"/>
              <a:t> – MIT (</a:t>
            </a:r>
            <a:r>
              <a:rPr lang="en-US" dirty="0" err="1" smtClean="0"/>
              <a:t>Kayhan</a:t>
            </a:r>
            <a:r>
              <a:rPr lang="en-US" dirty="0" smtClean="0"/>
              <a:t> B.)</a:t>
            </a:r>
          </a:p>
          <a:p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r>
              <a:rPr lang="en-US" dirty="0" smtClean="0"/>
              <a:t> – Utah</a:t>
            </a:r>
          </a:p>
          <a:p>
            <a:r>
              <a:rPr lang="en-US" dirty="0" smtClean="0"/>
              <a:t>Allen </a:t>
            </a:r>
            <a:r>
              <a:rPr lang="en-US" dirty="0" err="1" smtClean="0"/>
              <a:t>Tannenbaum</a:t>
            </a:r>
            <a:r>
              <a:rPr lang="en-US" dirty="0" smtClean="0"/>
              <a:t> – Georgia Tech</a:t>
            </a:r>
          </a:p>
          <a:p>
            <a:r>
              <a:rPr lang="en-US" dirty="0" smtClean="0"/>
              <a:t>Ross Whitaker – 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Segmentation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9" y="1752600"/>
            <a:ext cx="81404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9" y="3581400"/>
            <a:ext cx="8414544" cy="17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Organization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Monthly t-cons</a:t>
            </a:r>
          </a:p>
          <a:p>
            <a:r>
              <a:rPr lang="en-US" smtClean="0"/>
              <a:t>Annual Algorithms retreat</a:t>
            </a:r>
          </a:p>
          <a:p>
            <a:pPr lvl="1"/>
            <a:r>
              <a:rPr lang="en-US" smtClean="0"/>
              <a:t>Coordination with engineering</a:t>
            </a:r>
          </a:p>
          <a:p>
            <a:r>
              <a:rPr lang="en-US" smtClean="0"/>
              <a:t>Project weeks (semi-annual)</a:t>
            </a:r>
          </a:p>
          <a:p>
            <a:r>
              <a:rPr lang="en-US" smtClean="0"/>
              <a:t>Other one-off NA-MIC events</a:t>
            </a:r>
          </a:p>
          <a:p>
            <a:pPr lvl="1"/>
            <a:r>
              <a:rPr lang="en-US" smtClean="0"/>
              <a:t>DTI shoot out, registration retreat</a:t>
            </a:r>
          </a:p>
          <a:p>
            <a:r>
              <a:rPr lang="en-US" smtClean="0"/>
              <a:t>DBPs point of contact</a:t>
            </a:r>
          </a:p>
          <a:p>
            <a:r>
              <a:rPr lang="en-US" smtClean="0"/>
              <a:t>Engineering t-cons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– Utah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Nonparametric estimators and </a:t>
            </a:r>
            <a:r>
              <a:rPr lang="en-US" dirty="0" err="1" smtClean="0"/>
              <a:t>multiatlas</a:t>
            </a:r>
            <a:r>
              <a:rPr lang="en-US" dirty="0" smtClean="0"/>
              <a:t> segmentation</a:t>
            </a:r>
          </a:p>
          <a:p>
            <a:pPr lvl="1"/>
            <a:r>
              <a:rPr lang="en-US" dirty="0" smtClean="0"/>
              <a:t>Head and neck cancer–MGH</a:t>
            </a:r>
          </a:p>
          <a:p>
            <a:r>
              <a:rPr lang="en-US" dirty="0" smtClean="0"/>
              <a:t>Longitudinal shape analysis</a:t>
            </a:r>
          </a:p>
          <a:p>
            <a:pPr lvl="1"/>
            <a:r>
              <a:rPr lang="en-US" dirty="0" smtClean="0"/>
              <a:t>Huntington’s disease–Iowa</a:t>
            </a:r>
          </a:p>
          <a:p>
            <a:r>
              <a:rPr lang="en-US" dirty="0" smtClean="0"/>
              <a:t>Globally-optimal Bayesian segmentation of heart wall</a:t>
            </a:r>
          </a:p>
          <a:p>
            <a:pPr lvl="1"/>
            <a:r>
              <a:rPr lang="en-US" dirty="0" err="1" smtClean="0"/>
              <a:t>Afib</a:t>
            </a:r>
            <a:r>
              <a:rPr lang="en-US" dirty="0" smtClean="0"/>
              <a:t>–Utah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Multi-Atlas Segmentation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0047" y="1524000"/>
            <a:ext cx="3200400" cy="4257291"/>
            <a:chOff x="420047" y="1914909"/>
            <a:chExt cx="3200400" cy="4257291"/>
          </a:xfrm>
        </p:grpSpPr>
        <p:sp>
          <p:nvSpPr>
            <p:cNvPr id="4" name="Rectangle 3"/>
            <p:cNvSpPr/>
            <p:nvPr/>
          </p:nvSpPr>
          <p:spPr>
            <a:xfrm>
              <a:off x="1243157" y="191490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0047" y="414187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900" y="2099581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247" y="266179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40294" y="4400931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422" y="4830602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0504" y="3067514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8993" y="225953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3883" y="328445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3047" y="380284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5859" y="4271675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338747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8185" y="5943600"/>
            <a:ext cx="430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Database</a:t>
            </a:r>
            <a:r>
              <a:rPr lang="en-US" sz="2000" dirty="0" smtClean="0"/>
              <a:t> of Segmented Images (“training”)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81600" y="1030069"/>
            <a:ext cx="3276600" cy="1378329"/>
            <a:chOff x="5181600" y="1030069"/>
            <a:chExt cx="3276600" cy="1378329"/>
          </a:xfrm>
        </p:grpSpPr>
        <p:sp>
          <p:nvSpPr>
            <p:cNvPr id="19" name="Rectangle 18"/>
            <p:cNvSpPr/>
            <p:nvPr/>
          </p:nvSpPr>
          <p:spPr>
            <a:xfrm>
              <a:off x="7278047" y="1066800"/>
              <a:ext cx="1180153" cy="134159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030069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New, </a:t>
              </a:r>
              <a:r>
                <a:rPr lang="en-US" sz="2000" u="sng" dirty="0" smtClean="0"/>
                <a:t>input image </a:t>
              </a:r>
              <a:r>
                <a:rPr lang="en-US" sz="2000" dirty="0" smtClean="0"/>
                <a:t>(“test image”)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5200" y="2819400"/>
            <a:ext cx="3352800" cy="2689086"/>
            <a:chOff x="3505200" y="2819400"/>
            <a:chExt cx="3352800" cy="2689086"/>
          </a:xfrm>
        </p:grpSpPr>
        <p:sp>
          <p:nvSpPr>
            <p:cNvPr id="32" name="Rectangle 31"/>
            <p:cNvSpPr/>
            <p:nvPr/>
          </p:nvSpPr>
          <p:spPr>
            <a:xfrm>
              <a:off x="4572000" y="28194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2908" y="29718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73816" y="31242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05200" y="3276600"/>
              <a:ext cx="3352800" cy="2231886"/>
              <a:chOff x="3505200" y="3276600"/>
              <a:chExt cx="3352800" cy="2231886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3505200" y="3331540"/>
                <a:ext cx="1027753" cy="402260"/>
              </a:xfrm>
              <a:prstGeom prst="rightArrow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43400" y="4800600"/>
                <a:ext cx="2514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K Similar images: </a:t>
                </a:r>
                <a:r>
                  <a:rPr lang="en-US" sz="2000" dirty="0" smtClean="0"/>
                  <a:t>via registration + metric</a:t>
                </a:r>
                <a:endParaRPr lang="en-US" sz="2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4724" y="3276600"/>
                <a:ext cx="1180153" cy="13415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 cmpd="sng">
                <a:solidFill>
                  <a:srgbClr val="4F6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85788" y="2600962"/>
            <a:ext cx="3110612" cy="3495038"/>
            <a:chOff x="6185788" y="2600962"/>
            <a:chExt cx="3110612" cy="3495038"/>
          </a:xfrm>
        </p:grpSpPr>
        <p:sp>
          <p:nvSpPr>
            <p:cNvPr id="17" name="Rectangle 16"/>
            <p:cNvSpPr/>
            <p:nvPr/>
          </p:nvSpPr>
          <p:spPr>
            <a:xfrm>
              <a:off x="7278047" y="4158965"/>
              <a:ext cx="1180153" cy="1341598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85788" y="3429000"/>
              <a:ext cx="1510412" cy="497672"/>
            </a:xfrm>
            <a:custGeom>
              <a:avLst/>
              <a:gdLst>
                <a:gd name="connsiteX0" fmla="*/ 0 w 1510412"/>
                <a:gd name="connsiteY0" fmla="*/ 0 h 497672"/>
                <a:gd name="connsiteX1" fmla="*/ 669387 w 1510412"/>
                <a:gd name="connsiteY1" fmla="*/ 34323 h 497672"/>
                <a:gd name="connsiteX2" fmla="*/ 1201464 w 1510412"/>
                <a:gd name="connsiteY2" fmla="*/ 205933 h 497672"/>
                <a:gd name="connsiteX3" fmla="*/ 1510412 w 1510412"/>
                <a:gd name="connsiteY3" fmla="*/ 497672 h 4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412" h="497672">
                  <a:moveTo>
                    <a:pt x="0" y="0"/>
                  </a:moveTo>
                  <a:cubicBezTo>
                    <a:pt x="234571" y="0"/>
                    <a:pt x="469143" y="1"/>
                    <a:pt x="669387" y="34323"/>
                  </a:cubicBezTo>
                  <a:cubicBezTo>
                    <a:pt x="869631" y="68645"/>
                    <a:pt x="1061293" y="128708"/>
                    <a:pt x="1201464" y="205933"/>
                  </a:cubicBezTo>
                  <a:cubicBezTo>
                    <a:pt x="1341635" y="283158"/>
                    <a:pt x="1426023" y="390415"/>
                    <a:pt x="1510412" y="497672"/>
                  </a:cubicBezTo>
                </a:path>
              </a:pathLst>
            </a:custGeom>
            <a:ln w="190500">
              <a:solidFill>
                <a:srgbClr val="FF66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7360755" y="2913709"/>
              <a:ext cx="1027753" cy="402260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1800" y="56958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Segmented image</a:t>
              </a:r>
              <a:endParaRPr lang="en-US" sz="2000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5092" y="2907268"/>
              <a:ext cx="2106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Label </a:t>
              </a:r>
              <a:r>
                <a:rPr lang="en-US" i="1" dirty="0" smtClean="0"/>
                <a:t>fusion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6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egmentation of images from database of examples: </a:t>
            </a:r>
            <a:r>
              <a:rPr lang="en-US" i="1" dirty="0" smtClean="0"/>
              <a:t>regression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828800" y="5943600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3581400"/>
            <a:ext cx="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916156" y="3733800"/>
            <a:ext cx="5018044" cy="1447454"/>
          </a:xfrm>
          <a:custGeom>
            <a:avLst/>
            <a:gdLst>
              <a:gd name="connsiteX0" fmla="*/ 0 w 5475244"/>
              <a:gd name="connsiteY0" fmla="*/ 1120799 h 1447454"/>
              <a:gd name="connsiteX1" fmla="*/ 738043 w 5475244"/>
              <a:gd name="connsiteY1" fmla="*/ 211262 h 1447454"/>
              <a:gd name="connsiteX2" fmla="*/ 2231291 w 5475244"/>
              <a:gd name="connsiteY2" fmla="*/ 932028 h 1447454"/>
              <a:gd name="connsiteX3" fmla="*/ 2883514 w 5475244"/>
              <a:gd name="connsiteY3" fmla="*/ 5329 h 1447454"/>
              <a:gd name="connsiteX4" fmla="*/ 3329772 w 5475244"/>
              <a:gd name="connsiteY4" fmla="*/ 1446860 h 1447454"/>
              <a:gd name="connsiteX5" fmla="*/ 4565564 w 5475244"/>
              <a:gd name="connsiteY5" fmla="*/ 194101 h 1447454"/>
              <a:gd name="connsiteX6" fmla="*/ 5475244 w 5475244"/>
              <a:gd name="connsiteY6" fmla="*/ 1103638 h 14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244" h="1447454">
                <a:moveTo>
                  <a:pt x="0" y="1120799"/>
                </a:moveTo>
                <a:cubicBezTo>
                  <a:pt x="183080" y="681761"/>
                  <a:pt x="366161" y="242724"/>
                  <a:pt x="738043" y="211262"/>
                </a:cubicBezTo>
                <a:cubicBezTo>
                  <a:pt x="1109925" y="179800"/>
                  <a:pt x="1873713" y="966350"/>
                  <a:pt x="2231291" y="932028"/>
                </a:cubicBezTo>
                <a:cubicBezTo>
                  <a:pt x="2588869" y="897706"/>
                  <a:pt x="2700434" y="-80476"/>
                  <a:pt x="2883514" y="5329"/>
                </a:cubicBezTo>
                <a:cubicBezTo>
                  <a:pt x="3066594" y="91134"/>
                  <a:pt x="3049430" y="1415398"/>
                  <a:pt x="3329772" y="1446860"/>
                </a:cubicBezTo>
                <a:cubicBezTo>
                  <a:pt x="3610114" y="1478322"/>
                  <a:pt x="4207985" y="251305"/>
                  <a:pt x="4565564" y="194101"/>
                </a:cubicBezTo>
                <a:cubicBezTo>
                  <a:pt x="4923143" y="136897"/>
                  <a:pt x="5475244" y="1103638"/>
                  <a:pt x="5475244" y="110363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6019800"/>
            <a:ext cx="305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Image/pixel data (f)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4021" y="4494886"/>
            <a:ext cx="266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 (s)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40864" y="3187527"/>
            <a:ext cx="5069536" cy="2391589"/>
            <a:chOff x="1940864" y="3187527"/>
            <a:chExt cx="5069536" cy="2391589"/>
          </a:xfrm>
        </p:grpSpPr>
        <p:sp>
          <p:nvSpPr>
            <p:cNvPr id="12" name="Freeform 11"/>
            <p:cNvSpPr/>
            <p:nvPr/>
          </p:nvSpPr>
          <p:spPr>
            <a:xfrm>
              <a:off x="2025325" y="4273104"/>
              <a:ext cx="4943167" cy="1306012"/>
            </a:xfrm>
            <a:custGeom>
              <a:avLst/>
              <a:gdLst>
                <a:gd name="connsiteX0" fmla="*/ 0 w 4943167"/>
                <a:gd name="connsiteY0" fmla="*/ 892384 h 1306012"/>
                <a:gd name="connsiteX1" fmla="*/ 514913 w 4943167"/>
                <a:gd name="connsiteY1" fmla="*/ 7 h 1306012"/>
                <a:gd name="connsiteX2" fmla="*/ 1888015 w 4943167"/>
                <a:gd name="connsiteY2" fmla="*/ 875223 h 1306012"/>
                <a:gd name="connsiteX3" fmla="*/ 2420092 w 4943167"/>
                <a:gd name="connsiteY3" fmla="*/ 617806 h 1306012"/>
                <a:gd name="connsiteX4" fmla="*/ 2797695 w 4943167"/>
                <a:gd name="connsiteY4" fmla="*/ 1304250 h 1306012"/>
                <a:gd name="connsiteX5" fmla="*/ 3861849 w 4943167"/>
                <a:gd name="connsiteY5" fmla="*/ 377551 h 1306012"/>
                <a:gd name="connsiteX6" fmla="*/ 4273780 w 4943167"/>
                <a:gd name="connsiteY6" fmla="*/ 274584 h 1306012"/>
                <a:gd name="connsiteX7" fmla="*/ 4943167 w 4943167"/>
                <a:gd name="connsiteY7" fmla="*/ 1029672 h 1306012"/>
                <a:gd name="connsiteX0" fmla="*/ 0 w 4943167"/>
                <a:gd name="connsiteY0" fmla="*/ 892384 h 1306012"/>
                <a:gd name="connsiteX1" fmla="*/ 652223 w 4943167"/>
                <a:gd name="connsiteY1" fmla="*/ 7 h 1306012"/>
                <a:gd name="connsiteX2" fmla="*/ 1888015 w 4943167"/>
                <a:gd name="connsiteY2" fmla="*/ 875223 h 1306012"/>
                <a:gd name="connsiteX3" fmla="*/ 2420092 w 4943167"/>
                <a:gd name="connsiteY3" fmla="*/ 617806 h 1306012"/>
                <a:gd name="connsiteX4" fmla="*/ 2797695 w 4943167"/>
                <a:gd name="connsiteY4" fmla="*/ 1304250 h 1306012"/>
                <a:gd name="connsiteX5" fmla="*/ 3861849 w 4943167"/>
                <a:gd name="connsiteY5" fmla="*/ 377551 h 1306012"/>
                <a:gd name="connsiteX6" fmla="*/ 4273780 w 4943167"/>
                <a:gd name="connsiteY6" fmla="*/ 274584 h 1306012"/>
                <a:gd name="connsiteX7" fmla="*/ 4943167 w 4943167"/>
                <a:gd name="connsiteY7" fmla="*/ 1029672 h 1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167" h="1306012">
                  <a:moveTo>
                    <a:pt x="0" y="892384"/>
                  </a:moveTo>
                  <a:cubicBezTo>
                    <a:pt x="100122" y="447625"/>
                    <a:pt x="337554" y="2867"/>
                    <a:pt x="652223" y="7"/>
                  </a:cubicBezTo>
                  <a:cubicBezTo>
                    <a:pt x="966892" y="-2853"/>
                    <a:pt x="1593370" y="772256"/>
                    <a:pt x="1888015" y="875223"/>
                  </a:cubicBezTo>
                  <a:cubicBezTo>
                    <a:pt x="2182660" y="978190"/>
                    <a:pt x="2268479" y="546302"/>
                    <a:pt x="2420092" y="617806"/>
                  </a:cubicBezTo>
                  <a:cubicBezTo>
                    <a:pt x="2571705" y="689310"/>
                    <a:pt x="2557402" y="1344293"/>
                    <a:pt x="2797695" y="1304250"/>
                  </a:cubicBezTo>
                  <a:cubicBezTo>
                    <a:pt x="3037988" y="1264208"/>
                    <a:pt x="3615835" y="549162"/>
                    <a:pt x="3861849" y="377551"/>
                  </a:cubicBezTo>
                  <a:cubicBezTo>
                    <a:pt x="4107863" y="205940"/>
                    <a:pt x="4093560" y="165897"/>
                    <a:pt x="4273780" y="274584"/>
                  </a:cubicBezTo>
                  <a:cubicBezTo>
                    <a:pt x="4454000" y="383271"/>
                    <a:pt x="4943167" y="1029672"/>
                    <a:pt x="4943167" y="1029672"/>
                  </a:cubicBezTo>
                </a:path>
              </a:pathLst>
            </a:cu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40864" y="3187527"/>
              <a:ext cx="5069536" cy="1116510"/>
            </a:xfrm>
            <a:custGeom>
              <a:avLst/>
              <a:gdLst>
                <a:gd name="connsiteX0" fmla="*/ 0 w 5475244"/>
                <a:gd name="connsiteY0" fmla="*/ 1120799 h 1447454"/>
                <a:gd name="connsiteX1" fmla="*/ 738043 w 5475244"/>
                <a:gd name="connsiteY1" fmla="*/ 211262 h 1447454"/>
                <a:gd name="connsiteX2" fmla="*/ 2231291 w 5475244"/>
                <a:gd name="connsiteY2" fmla="*/ 932028 h 1447454"/>
                <a:gd name="connsiteX3" fmla="*/ 2883514 w 5475244"/>
                <a:gd name="connsiteY3" fmla="*/ 5329 h 1447454"/>
                <a:gd name="connsiteX4" fmla="*/ 3329772 w 5475244"/>
                <a:gd name="connsiteY4" fmla="*/ 1446860 h 1447454"/>
                <a:gd name="connsiteX5" fmla="*/ 4565564 w 5475244"/>
                <a:gd name="connsiteY5" fmla="*/ 194101 h 1447454"/>
                <a:gd name="connsiteX6" fmla="*/ 5475244 w 5475244"/>
                <a:gd name="connsiteY6" fmla="*/ 1103638 h 1447454"/>
                <a:gd name="connsiteX0" fmla="*/ 0 w 5531427"/>
                <a:gd name="connsiteY0" fmla="*/ 966350 h 1447454"/>
                <a:gd name="connsiteX1" fmla="*/ 794226 w 5531427"/>
                <a:gd name="connsiteY1" fmla="*/ 211262 h 1447454"/>
                <a:gd name="connsiteX2" fmla="*/ 2287474 w 5531427"/>
                <a:gd name="connsiteY2" fmla="*/ 932028 h 1447454"/>
                <a:gd name="connsiteX3" fmla="*/ 2939697 w 5531427"/>
                <a:gd name="connsiteY3" fmla="*/ 5329 h 1447454"/>
                <a:gd name="connsiteX4" fmla="*/ 3385955 w 5531427"/>
                <a:gd name="connsiteY4" fmla="*/ 1446860 h 1447454"/>
                <a:gd name="connsiteX5" fmla="*/ 4621747 w 5531427"/>
                <a:gd name="connsiteY5" fmla="*/ 194101 h 1447454"/>
                <a:gd name="connsiteX6" fmla="*/ 5531427 w 5531427"/>
                <a:gd name="connsiteY6" fmla="*/ 1103638 h 1447454"/>
                <a:gd name="connsiteX0" fmla="*/ 0 w 5531427"/>
                <a:gd name="connsiteY0" fmla="*/ 966499 h 1447603"/>
                <a:gd name="connsiteX1" fmla="*/ 831681 w 5531427"/>
                <a:gd name="connsiteY1" fmla="*/ 383022 h 1447603"/>
                <a:gd name="connsiteX2" fmla="*/ 2287474 w 5531427"/>
                <a:gd name="connsiteY2" fmla="*/ 932177 h 1447603"/>
                <a:gd name="connsiteX3" fmla="*/ 2939697 w 5531427"/>
                <a:gd name="connsiteY3" fmla="*/ 5478 h 1447603"/>
                <a:gd name="connsiteX4" fmla="*/ 3385955 w 5531427"/>
                <a:gd name="connsiteY4" fmla="*/ 1447009 h 1447603"/>
                <a:gd name="connsiteX5" fmla="*/ 4621747 w 5531427"/>
                <a:gd name="connsiteY5" fmla="*/ 194250 h 1447603"/>
                <a:gd name="connsiteX6" fmla="*/ 5531427 w 5531427"/>
                <a:gd name="connsiteY6" fmla="*/ 1103787 h 1447603"/>
                <a:gd name="connsiteX0" fmla="*/ 0 w 5531427"/>
                <a:gd name="connsiteY0" fmla="*/ 968963 h 1450067"/>
                <a:gd name="connsiteX1" fmla="*/ 831681 w 5531427"/>
                <a:gd name="connsiteY1" fmla="*/ 385486 h 1450067"/>
                <a:gd name="connsiteX2" fmla="*/ 2081470 w 5531427"/>
                <a:gd name="connsiteY2" fmla="*/ 848836 h 1450067"/>
                <a:gd name="connsiteX3" fmla="*/ 2939697 w 5531427"/>
                <a:gd name="connsiteY3" fmla="*/ 7942 h 1450067"/>
                <a:gd name="connsiteX4" fmla="*/ 3385955 w 5531427"/>
                <a:gd name="connsiteY4" fmla="*/ 1449473 h 1450067"/>
                <a:gd name="connsiteX5" fmla="*/ 4621747 w 5531427"/>
                <a:gd name="connsiteY5" fmla="*/ 196714 h 1450067"/>
                <a:gd name="connsiteX6" fmla="*/ 5531427 w 5531427"/>
                <a:gd name="connsiteY6" fmla="*/ 1106251 h 1450067"/>
                <a:gd name="connsiteX0" fmla="*/ 0 w 5531427"/>
                <a:gd name="connsiteY0" fmla="*/ 986006 h 1467221"/>
                <a:gd name="connsiteX1" fmla="*/ 831681 w 5531427"/>
                <a:gd name="connsiteY1" fmla="*/ 402529 h 1467221"/>
                <a:gd name="connsiteX2" fmla="*/ 2081470 w 5531427"/>
                <a:gd name="connsiteY2" fmla="*/ 865879 h 1467221"/>
                <a:gd name="connsiteX3" fmla="*/ 3033334 w 5531427"/>
                <a:gd name="connsiteY3" fmla="*/ 7824 h 1467221"/>
                <a:gd name="connsiteX4" fmla="*/ 3385955 w 5531427"/>
                <a:gd name="connsiteY4" fmla="*/ 1466516 h 1467221"/>
                <a:gd name="connsiteX5" fmla="*/ 4621747 w 5531427"/>
                <a:gd name="connsiteY5" fmla="*/ 213757 h 1467221"/>
                <a:gd name="connsiteX6" fmla="*/ 5531427 w 5531427"/>
                <a:gd name="connsiteY6" fmla="*/ 1123294 h 1467221"/>
                <a:gd name="connsiteX0" fmla="*/ 0 w 5531427"/>
                <a:gd name="connsiteY0" fmla="*/ 979222 h 1116510"/>
                <a:gd name="connsiteX1" fmla="*/ 831681 w 5531427"/>
                <a:gd name="connsiteY1" fmla="*/ 395745 h 1116510"/>
                <a:gd name="connsiteX2" fmla="*/ 2081470 w 5531427"/>
                <a:gd name="connsiteY2" fmla="*/ 859095 h 1116510"/>
                <a:gd name="connsiteX3" fmla="*/ 3033334 w 5531427"/>
                <a:gd name="connsiteY3" fmla="*/ 1040 h 1116510"/>
                <a:gd name="connsiteX4" fmla="*/ 3591957 w 5531427"/>
                <a:gd name="connsiteY4" fmla="*/ 1065027 h 1116510"/>
                <a:gd name="connsiteX5" fmla="*/ 4621747 w 5531427"/>
                <a:gd name="connsiteY5" fmla="*/ 206973 h 1116510"/>
                <a:gd name="connsiteX6" fmla="*/ 5531427 w 5531427"/>
                <a:gd name="connsiteY6" fmla="*/ 1116510 h 11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1427" h="1116510">
                  <a:moveTo>
                    <a:pt x="0" y="979222"/>
                  </a:moveTo>
                  <a:cubicBezTo>
                    <a:pt x="183080" y="540184"/>
                    <a:pt x="484769" y="415766"/>
                    <a:pt x="831681" y="395745"/>
                  </a:cubicBezTo>
                  <a:cubicBezTo>
                    <a:pt x="1178593" y="375724"/>
                    <a:pt x="1714528" y="924879"/>
                    <a:pt x="2081470" y="859095"/>
                  </a:cubicBezTo>
                  <a:cubicBezTo>
                    <a:pt x="2448412" y="793311"/>
                    <a:pt x="2781586" y="-33282"/>
                    <a:pt x="3033334" y="1040"/>
                  </a:cubicBezTo>
                  <a:cubicBezTo>
                    <a:pt x="3285082" y="35362"/>
                    <a:pt x="3327222" y="1030705"/>
                    <a:pt x="3591957" y="1065027"/>
                  </a:cubicBezTo>
                  <a:cubicBezTo>
                    <a:pt x="3856692" y="1099349"/>
                    <a:pt x="4298502" y="198393"/>
                    <a:pt x="4621747" y="206973"/>
                  </a:cubicBezTo>
                  <a:cubicBezTo>
                    <a:pt x="4944992" y="215553"/>
                    <a:pt x="5531427" y="1116510"/>
                    <a:pt x="5531427" y="1116510"/>
                  </a:cubicBezTo>
                </a:path>
              </a:pathLst>
            </a:cu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55895" y="3124200"/>
            <a:ext cx="2630905" cy="1943639"/>
            <a:chOff x="6055895" y="3124200"/>
            <a:chExt cx="2630905" cy="1943639"/>
          </a:xfrm>
        </p:grpSpPr>
        <p:sp>
          <p:nvSpPr>
            <p:cNvPr id="22" name="Rectangle 21"/>
            <p:cNvSpPr/>
            <p:nvPr/>
          </p:nvSpPr>
          <p:spPr>
            <a:xfrm>
              <a:off x="6055895" y="3124200"/>
              <a:ext cx="2630905" cy="1943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836" y="3897449"/>
              <a:ext cx="2245895" cy="341376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243" y="3380032"/>
              <a:ext cx="1013635" cy="320984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461883"/>
              <a:ext cx="1603549" cy="344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04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914400"/>
            <a:ext cx="7462953" cy="2514600"/>
            <a:chOff x="914400" y="914400"/>
            <a:chExt cx="7462953" cy="2863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914400"/>
              <a:ext cx="2718504" cy="2863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914400"/>
              <a:ext cx="4338753" cy="286315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657600"/>
            <a:ext cx="2215094" cy="2800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736068"/>
            <a:ext cx="254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Asymptotically 11%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>
          <a:xfrm>
            <a:off x="5044440" y="2057400"/>
            <a:ext cx="3093720" cy="161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where,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16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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600" i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baseline="30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observation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 </a:t>
            </a:r>
            <a:r>
              <a:rPr lang="en-US" sz="1600" i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explanatory variable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group/population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600" i="1" baseline="-25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individual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z-Cyrl-A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є</a:t>
            </a:r>
            <a:r>
              <a:rPr lang="en-US" sz="16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perturbation from group</a:t>
            </a:r>
            <a:endParaRPr lang="en-US" sz="16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l"/>
            <a:r>
              <a:rPr lang="en-US" b="0" dirty="0" smtClean="0">
                <a:latin typeface="+mj-lt"/>
              </a:rPr>
              <a:t>Linear Mixed-Effects Model </a:t>
            </a:r>
            <a:r>
              <a:rPr lang="en-US" sz="1800" b="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[Laird, Ware. Biometrics 1982]</a:t>
            </a:r>
            <a:endParaRPr lang="en-US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648953"/>
            <a:ext cx="88392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>
                <a:latin typeface="+mn-lt"/>
              </a:rPr>
              <a:t>Popular choice to model </a:t>
            </a:r>
            <a:r>
              <a:rPr lang="en-US" b="0" dirty="0" err="1" smtClean="0">
                <a:solidFill>
                  <a:srgbClr val="0070C0"/>
                </a:solidFill>
                <a:latin typeface="+mn-lt"/>
              </a:rPr>
              <a:t>univariate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 longitudinal data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-30479" y="5510431"/>
            <a:ext cx="4772024" cy="808487"/>
            <a:chOff x="1" y="5251119"/>
            <a:chExt cx="4772024" cy="808487"/>
          </a:xfrm>
        </p:grpSpPr>
        <p:sp>
          <p:nvSpPr>
            <p:cNvPr id="17" name="Content Placeholder 11"/>
            <p:cNvSpPr txBox="1">
              <a:spLocks/>
            </p:cNvSpPr>
            <p:nvPr/>
          </p:nvSpPr>
          <p:spPr>
            <a:xfrm>
              <a:off x="1" y="5251119"/>
              <a:ext cx="4772024" cy="8084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Legend: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      +  individual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observations           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     </a:t>
              </a:r>
              <a:r>
                <a:rPr lang="en-US" sz="1400" dirty="0" smtClean="0">
                  <a:cs typeface="Arial" pitchFamily="34" charset="0"/>
                </a:rPr>
                <a:t>individual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trends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400" baseline="0" dirty="0" smtClean="0">
                  <a:cs typeface="Arial" pitchFamily="34" charset="0"/>
                </a:rPr>
                <a:t>               regression trend                       </a:t>
              </a:r>
              <a:r>
                <a:rPr lang="en-US" sz="1400" dirty="0" smtClean="0">
                  <a:cs typeface="Arial" pitchFamily="34" charset="0"/>
                </a:rPr>
                <a:t>            mixed-effects trend</a:t>
              </a:r>
              <a:endParaRPr lang="en-US" sz="1400" baseline="0" dirty="0" smtClean="0"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638425" y="5632119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41979" y="5841669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4063" y="5841669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9"/>
            <p:cNvGrpSpPr/>
            <p:nvPr/>
          </p:nvGrpSpPr>
          <p:grpSpPr>
            <a:xfrm>
              <a:off x="85725" y="5584494"/>
              <a:ext cx="381000" cy="76200"/>
              <a:chOff x="4648200" y="2057400"/>
              <a:chExt cx="381000" cy="76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648200" y="2057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4800600" y="2057400"/>
                <a:ext cx="76200" cy="76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3000" y="2057400"/>
                <a:ext cx="76200" cy="76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221" y="1249700"/>
            <a:ext cx="3937956" cy="51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1"/>
          <p:cNvGrpSpPr/>
          <p:nvPr/>
        </p:nvGrpSpPr>
        <p:grpSpPr>
          <a:xfrm>
            <a:off x="5298655" y="1714780"/>
            <a:ext cx="1380962" cy="571220"/>
            <a:chOff x="4983921" y="2632452"/>
            <a:chExt cx="1644621" cy="5847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3921" y="2696250"/>
              <a:ext cx="2952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9842" y="2691488"/>
              <a:ext cx="10287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5239484" y="2632452"/>
              <a:ext cx="389850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 smtClean="0"/>
                <a:t>~</a:t>
              </a:r>
              <a:endParaRPr lang="en-US" dirty="0"/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7232860" y="1714780"/>
            <a:ext cx="1560620" cy="571220"/>
            <a:chOff x="4998208" y="3098743"/>
            <a:chExt cx="1858579" cy="5847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8208" y="320964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9962" y="3157254"/>
              <a:ext cx="12668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5228109" y="3098743"/>
              <a:ext cx="389850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 smtClean="0"/>
                <a:t>~</a:t>
              </a:r>
              <a:endParaRPr lang="en-US" dirty="0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0555" y="1495572"/>
            <a:ext cx="4536610" cy="4059072"/>
            <a:chOff x="55795" y="1495572"/>
            <a:chExt cx="4536610" cy="405907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8112" t="33334" r="38507" b="13542"/>
            <a:stretch>
              <a:fillRect/>
            </a:stretch>
          </p:blipFill>
          <p:spPr bwMode="auto">
            <a:xfrm>
              <a:off x="55795" y="1495572"/>
              <a:ext cx="4536610" cy="405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2483893" y="5202925"/>
              <a:ext cx="2456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07281" y="4236720"/>
            <a:ext cx="4267200" cy="2225041"/>
            <a:chOff x="4693921" y="4236720"/>
            <a:chExt cx="4267200" cy="2225041"/>
          </a:xfrm>
        </p:grpSpPr>
        <p:grpSp>
          <p:nvGrpSpPr>
            <p:cNvPr id="39" name="Group 38"/>
            <p:cNvGrpSpPr/>
            <p:nvPr/>
          </p:nvGrpSpPr>
          <p:grpSpPr>
            <a:xfrm>
              <a:off x="4693921" y="4267201"/>
              <a:ext cx="4267200" cy="2194560"/>
              <a:chOff x="4693921" y="3703321"/>
              <a:chExt cx="4267200" cy="2194560"/>
            </a:xfrm>
          </p:grpSpPr>
          <p:sp>
            <p:nvSpPr>
              <p:cNvPr id="38" name="Content Placeholder 11"/>
              <p:cNvSpPr txBox="1">
                <a:spLocks/>
              </p:cNvSpPr>
              <p:nvPr/>
            </p:nvSpPr>
            <p:spPr>
              <a:xfrm>
                <a:off x="4693921" y="3703321"/>
                <a:ext cx="4267200" cy="2194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0" indent="-342900" algn="ctr">
                  <a:defRPr/>
                </a:pPr>
                <a:r>
                  <a:rPr lang="en-US" sz="2000" dirty="0" smtClean="0">
                    <a:cs typeface="Arial" pitchFamily="34" charset="0"/>
                  </a:rPr>
                  <a:t>global/population trend [        ]</a:t>
                </a:r>
              </a:p>
              <a:p>
                <a:pPr marL="342900" lvl="0" indent="-342900" algn="ctr">
                  <a:defRPr/>
                </a:pPr>
                <a:r>
                  <a:rPr lang="en-US" sz="1400" i="1" dirty="0" smtClean="0">
                    <a:cs typeface="Arial" pitchFamily="34" charset="0"/>
                    <a:sym typeface="Symbol"/>
                  </a:rPr>
                  <a:t></a:t>
                </a:r>
                <a:r>
                  <a:rPr lang="en-US" sz="1400" dirty="0" smtClean="0">
                    <a:cs typeface="Arial" pitchFamily="34" charset="0"/>
                    <a:sym typeface="Symbol"/>
                  </a:rPr>
                  <a:t>  group [slope, intercept]</a:t>
                </a:r>
              </a:p>
              <a:p>
                <a:pPr marL="342900" lvl="0" indent="-342900" algn="ctr">
                  <a:defRPr/>
                </a:pPr>
                <a:endParaRPr lang="en-US" sz="16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baseline="30000" dirty="0" err="1" smtClean="0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sz="2000" dirty="0" smtClean="0">
                    <a:cs typeface="Arial" pitchFamily="34" charset="0"/>
                  </a:rPr>
                  <a:t> individual trend [        ]</a:t>
                </a:r>
              </a:p>
              <a:p>
                <a:pPr marL="342900" indent="-342900" algn="ctr">
                  <a:defRPr/>
                </a:pPr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b</a:t>
                </a:r>
                <a:r>
                  <a:rPr lang="en-US" sz="1400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i</a:t>
                </a:r>
                <a:r>
                  <a:rPr lang="en-US" sz="1400" dirty="0" smtClean="0">
                    <a:cs typeface="Arial" pitchFamily="34" charset="0"/>
                    <a:sym typeface="Symbol"/>
                  </a:rPr>
                  <a:t>  individual [slope, intercept]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6721071" y="4376766"/>
                <a:ext cx="0" cy="69465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675349" y="4416464"/>
                <a:ext cx="1081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perturb</a:t>
                </a:r>
              </a:p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to  get</a:t>
                </a:r>
                <a:endParaRPr 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882651" y="3912625"/>
                <a:ext cx="4060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601521" y="5296363"/>
                <a:ext cx="3904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5227320" y="4236720"/>
              <a:ext cx="3215640" cy="20269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7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0" dirty="0" smtClean="0">
                <a:latin typeface="+mj-lt"/>
              </a:rPr>
              <a:t>Clinical Study</a:t>
            </a:r>
            <a:endParaRPr lang="en-US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152400" y="825693"/>
            <a:ext cx="8839200" cy="53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Fixed-Effects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color-coded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by fixed-effect slope [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  <a:sym typeface="Symbol"/>
              </a:rPr>
              <a:t>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]</a:t>
            </a: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Random Effects </a:t>
            </a:r>
            <a:r>
              <a:rPr lang="en-US" sz="2000" dirty="0" smtClean="0">
                <a:cs typeface="Arial" pitchFamily="34" charset="0"/>
              </a:rPr>
              <a:t>color-coded by variance of individual random-effect slopes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cs typeface="Arial" pitchFamily="34" charset="0"/>
              </a:rPr>
              <a:t>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166" y="1066800"/>
            <a:ext cx="8688878" cy="2304223"/>
            <a:chOff x="182166" y="1125929"/>
            <a:chExt cx="8688878" cy="2304223"/>
          </a:xfrm>
        </p:grpSpPr>
        <p:pic>
          <p:nvPicPr>
            <p:cNvPr id="6146" name="Picture 2" descr="C:\work\ShapeAnalysis\documentation\MixedEffectsSTIA2012\slides\images\brainstruct_fixedeffects.PNG"/>
            <p:cNvPicPr>
              <a:picLocks noChangeAspect="1" noChangeArrowheads="1"/>
            </p:cNvPicPr>
            <p:nvPr/>
          </p:nvPicPr>
          <p:blipFill>
            <a:blip r:embed="rId3" cstate="print"/>
            <a:srcRect l="2612" t="4132" r="1679" b="20937"/>
            <a:stretch>
              <a:fillRect/>
            </a:stretch>
          </p:blipFill>
          <p:spPr bwMode="auto">
            <a:xfrm>
              <a:off x="182166" y="1219200"/>
              <a:ext cx="8339840" cy="2210952"/>
            </a:xfrm>
            <a:prstGeom prst="rect">
              <a:avLst/>
            </a:prstGeom>
            <a:noFill/>
          </p:spPr>
        </p:pic>
        <p:pic>
          <p:nvPicPr>
            <p:cNvPr id="6149" name="Picture 5" descr="C:\work\ShapeAnalysis\documentation\MixedEffectsSTIA2012\slides\images\brainstruct_fixedeffects.PNG"/>
            <p:cNvPicPr>
              <a:picLocks noChangeAspect="1" noChangeArrowheads="1"/>
            </p:cNvPicPr>
            <p:nvPr/>
          </p:nvPicPr>
          <p:blipFill>
            <a:blip r:embed="rId3" cstate="print"/>
            <a:srcRect l="30448" t="79862" r="28507" b="5152"/>
            <a:stretch>
              <a:fillRect/>
            </a:stretch>
          </p:blipFill>
          <p:spPr bwMode="auto">
            <a:xfrm rot="16200000">
              <a:off x="7652467" y="2076341"/>
              <a:ext cx="2168989" cy="268165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86889" y="3810000"/>
            <a:ext cx="8880877" cy="2320122"/>
            <a:chOff x="86889" y="3933741"/>
            <a:chExt cx="8880877" cy="2320122"/>
          </a:xfrm>
        </p:grpSpPr>
        <p:pic>
          <p:nvPicPr>
            <p:cNvPr id="6150" name="Picture 6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l="33497" t="13151" r="32970" b="6493"/>
            <a:stretch>
              <a:fillRect/>
            </a:stretch>
          </p:blipFill>
          <p:spPr bwMode="auto">
            <a:xfrm>
              <a:off x="3245068" y="4079519"/>
              <a:ext cx="2214036" cy="2028566"/>
            </a:xfrm>
            <a:prstGeom prst="rect">
              <a:avLst/>
            </a:prstGeom>
            <a:noFill/>
          </p:spPr>
        </p:pic>
        <p:pic>
          <p:nvPicPr>
            <p:cNvPr id="6147" name="Picture 3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t="5180" r="69312" b="9413"/>
            <a:stretch>
              <a:fillRect/>
            </a:stretch>
          </p:blipFill>
          <p:spPr bwMode="auto">
            <a:xfrm>
              <a:off x="86889" y="4013633"/>
              <a:ext cx="2030136" cy="2160338"/>
            </a:xfrm>
            <a:prstGeom prst="rect">
              <a:avLst/>
            </a:prstGeom>
            <a:noFill/>
          </p:spPr>
        </p:pic>
        <p:pic>
          <p:nvPicPr>
            <p:cNvPr id="6148" name="Picture 4" descr="C:\work\ShapeAnalysis\documentation\MixedEffectsSTIA2012\slides\images\brainstruct_var_scal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7656393" y="4942490"/>
              <a:ext cx="2320122" cy="302624"/>
            </a:xfrm>
            <a:prstGeom prst="rect">
              <a:avLst/>
            </a:prstGeom>
            <a:noFill/>
          </p:spPr>
        </p:pic>
        <p:pic>
          <p:nvPicPr>
            <p:cNvPr id="6151" name="Picture 7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l="67732" t="6722" r="1192" b="3738"/>
            <a:stretch>
              <a:fillRect/>
            </a:stretch>
          </p:blipFill>
          <p:spPr bwMode="auto">
            <a:xfrm>
              <a:off x="6570376" y="4018751"/>
              <a:ext cx="1951630" cy="21501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907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Formulation of LA Segmentation (DCE-MRI)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465851" cy="187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93" y="4191000"/>
            <a:ext cx="73622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41968</TotalTime>
  <Words>333</Words>
  <Application>Microsoft Macintosh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Algorithms Organization</vt:lpstr>
      <vt:lpstr>Algorithms Organization</vt:lpstr>
      <vt:lpstr>Algorithms – Utah I</vt:lpstr>
      <vt:lpstr>Multi-Atlas Segmentation</vt:lpstr>
      <vt:lpstr>Strategy</vt:lpstr>
      <vt:lpstr>Results</vt:lpstr>
      <vt:lpstr>Linear Mixed-Effects Model [Laird, Ware. Biometrics 1982]</vt:lpstr>
      <vt:lpstr>Clinical Study</vt:lpstr>
      <vt:lpstr>Bayesian Formulation of LA Segmentation (DCE-MRI)</vt:lpstr>
      <vt:lpstr>LA Segmentation Results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Analysis</dc:title>
  <dc:creator>Ross Whitaker</dc:creator>
  <cp:lastModifiedBy>Ross Whitaker</cp:lastModifiedBy>
  <cp:revision>212</cp:revision>
  <cp:lastPrinted>2012-11-16T20:10:59Z</cp:lastPrinted>
  <dcterms:created xsi:type="dcterms:W3CDTF">2012-04-27T16:38:17Z</dcterms:created>
  <dcterms:modified xsi:type="dcterms:W3CDTF">2013-01-10T14:57:01Z</dcterms:modified>
</cp:coreProperties>
</file>