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449" r:id="rId3"/>
    <p:sldId id="481" r:id="rId4"/>
    <p:sldId id="480" r:id="rId5"/>
    <p:sldId id="479" r:id="rId6"/>
    <p:sldId id="494" r:id="rId7"/>
    <p:sldId id="482" r:id="rId8"/>
    <p:sldId id="483" r:id="rId9"/>
    <p:sldId id="486" r:id="rId10"/>
    <p:sldId id="485" r:id="rId11"/>
    <p:sldId id="484" r:id="rId12"/>
    <p:sldId id="487" r:id="rId13"/>
    <p:sldId id="451" r:id="rId14"/>
    <p:sldId id="456" r:id="rId15"/>
    <p:sldId id="457" r:id="rId16"/>
    <p:sldId id="488" r:id="rId17"/>
    <p:sldId id="458" r:id="rId18"/>
    <p:sldId id="489" r:id="rId19"/>
    <p:sldId id="490" r:id="rId20"/>
    <p:sldId id="455" r:id="rId21"/>
    <p:sldId id="491" r:id="rId22"/>
    <p:sldId id="492" r:id="rId23"/>
    <p:sldId id="493" r:id="rId24"/>
    <p:sldId id="448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33889F"/>
    <a:srgbClr val="78953D"/>
    <a:srgbClr val="3389A1"/>
    <a:srgbClr val="399AB5"/>
    <a:srgbClr val="BF2E01"/>
    <a:srgbClr val="FF3300"/>
    <a:srgbClr val="F77547"/>
    <a:srgbClr val="F78247"/>
    <a:srgbClr val="70A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0171" autoAdjust="0"/>
  </p:normalViewPr>
  <p:slideViewPr>
    <p:cSldViewPr showGuides="1">
      <p:cViewPr varScale="1">
        <p:scale>
          <a:sx n="101" d="100"/>
          <a:sy n="101" d="100"/>
        </p:scale>
        <p:origin x="-1866" y="-96"/>
      </p:cViewPr>
      <p:guideLst>
        <p:guide orient="horz" pos="816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1D9270-7B54-4D7C-8DD4-CF63D88EDDCF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DDC0B2-0EBF-4904-9EF4-D04E58D10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13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291F084-C06D-49B0-B02F-18A6730B83F6}" type="datetimeFigureOut">
              <a:rPr lang="en-US"/>
              <a:pPr>
                <a:defRPr/>
              </a:pPr>
              <a:t>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5EC535-FC31-4244-9C64-EE05A8ED5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71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2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Isodose lines</a:t>
            </a:r>
            <a:r>
              <a:rPr lang="en-US" baseline="0" dirty="0" smtClean="0"/>
              <a:t> can be easily generated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2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that the steps can be automatically performed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2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Deformable registration is very similar:</a:t>
            </a:r>
          </a:p>
          <a:p>
            <a:r>
              <a:rPr lang="en-US" dirty="0" smtClean="0"/>
              <a:t>4: </a:t>
            </a:r>
            <a:r>
              <a:rPr lang="en-US" dirty="0" err="1" smtClean="0"/>
              <a:t>BSpline</a:t>
            </a:r>
            <a:r>
              <a:rPr lang="en-US" dirty="0" smtClean="0"/>
              <a:t> transform needs to be created</a:t>
            </a:r>
          </a:p>
          <a:p>
            <a:r>
              <a:rPr lang="en-US" dirty="0" smtClean="0"/>
              <a:t>5. Choose </a:t>
            </a:r>
            <a:r>
              <a:rPr lang="en-US" dirty="0" err="1" smtClean="0"/>
              <a:t>BSpline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2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Subject hierarchy feature that</a:t>
            </a:r>
            <a:r>
              <a:rPr lang="en-US" baseline="0" dirty="0" smtClean="0"/>
              <a:t> unifies and simplifies this two-step registration process coming up.</a:t>
            </a:r>
          </a:p>
          <a:p>
            <a:r>
              <a:rPr lang="en-US" baseline="0" dirty="0" smtClean="0"/>
              <a:t>The registered dose volumes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2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2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2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Structure models disappear as</a:t>
            </a:r>
            <a:r>
              <a:rPr lang="en-US" baseline="0" dirty="0" smtClean="0"/>
              <a:t> the contours are automatically rasterized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2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2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2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2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2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2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2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that the steps can be automatically performed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2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2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loaded data is</a:t>
            </a:r>
            <a:r>
              <a:rPr lang="en-US" baseline="0" dirty="0" smtClean="0"/>
              <a:t> from an ENT phantom with a sample plan. The day 2 data has been manually created using a synthetic deformation field.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Don’t</a:t>
            </a:r>
            <a:r>
              <a:rPr lang="en-US" baseline="0" dirty="0" smtClean="0"/>
              <a:t> do this now, just explaining for later, when own data is to be used.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2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2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Nodes</a:t>
            </a:r>
            <a:r>
              <a:rPr lang="en-US" baseline="0" dirty="0" smtClean="0"/>
              <a:t> loaded from local files can be manually added to Subject hierarchy (create study, </a:t>
            </a:r>
            <a:r>
              <a:rPr lang="en-US" baseline="0" dirty="0" err="1" smtClean="0"/>
              <a:t>drag&amp;drop</a:t>
            </a:r>
            <a:r>
              <a:rPr lang="en-US" baseline="0" dirty="0" smtClean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5EC535-FC31-4244-9C64-EE05A8ED5E6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2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568294"/>
            <a:ext cx="1447800" cy="98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lasso\My Dropbox\PerkWeb\PerkLogo2010-base-with-text-300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718175"/>
            <a:ext cx="3886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9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61" y="5474179"/>
            <a:ext cx="1738539" cy="11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1628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pic>
        <p:nvPicPr>
          <p:cNvPr id="8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1628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pic>
        <p:nvPicPr>
          <p:cNvPr id="11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lasso\PerkFacilities\PerkWeb\images\logo-Queen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5" y="6270170"/>
            <a:ext cx="6889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lasso\My Dropbox\PerkWeb\PerkLogo2010-base-white-round-45dp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162800" y="635635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5257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pic>
        <p:nvPicPr>
          <p:cNvPr id="10" name="Picture 2" descr="https://www.assembla.com/spaces/sparkit/documents/bgXSN-0nyr4kG7eJe5cbCb/download/bgXSN-0nyr4kG7eJe5cbCb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11006"/>
            <a:ext cx="869270" cy="5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Laboratory for Percutaneous Surgery (The Perk Lab) – Copyright © Queen’s University,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390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475D6290-06D0-4868-A6EB-0AF4BB68ED62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4" r:id="rId3"/>
    <p:sldLayoutId id="2147483765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licer.kitware.com/midas3/download?items=1070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hyperlink" Target="http://slicer.kitware.com/midas3/download?items=1070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licerrt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licer.kitware.com/midas3/download/item/101019/EclipseEntPhantomRtData.zip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52400" y="1066800"/>
            <a:ext cx="8839200" cy="1905000"/>
          </a:xfrm>
        </p:spPr>
        <p:txBody>
          <a:bodyPr/>
          <a:lstStyle/>
          <a:p>
            <a:pPr eaLnBrk="1" hangingPunct="1"/>
            <a:r>
              <a:rPr lang="en-CA" sz="5400" b="1" dirty="0" smtClean="0"/>
              <a:t>SlicerRT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</a:rPr>
              <a:t>Hands-on tutorial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077200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Csaba Pinter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57200" y="44958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CA" dirty="0" smtClean="0">
                <a:latin typeface="+mn-lt"/>
              </a:rPr>
              <a:t>Laboratory </a:t>
            </a:r>
            <a:r>
              <a:rPr lang="en-CA" dirty="0">
                <a:latin typeface="+mn-lt"/>
              </a:rPr>
              <a:t>for Percutaneous </a:t>
            </a:r>
            <a:r>
              <a:rPr lang="en-CA" dirty="0" smtClean="0">
                <a:latin typeface="+mn-lt"/>
              </a:rPr>
              <a:t>Surgery, Queen’s </a:t>
            </a:r>
            <a:r>
              <a:rPr lang="en-CA" dirty="0">
                <a:latin typeface="+mn-lt"/>
              </a:rPr>
              <a:t>University, </a:t>
            </a:r>
            <a:r>
              <a:rPr lang="en-CA" dirty="0" smtClean="0">
                <a:latin typeface="+mn-lt"/>
              </a:rPr>
              <a:t>Canada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CA" dirty="0">
              <a:latin typeface="+mn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4"/>
    </mc:Choice>
    <mc:Fallback xmlns="">
      <p:transition spd="slow" advTm="1381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10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" y="76200"/>
            <a:ext cx="9052560" cy="13144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1/2. Load data manually cont’d #2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93088" y="991440"/>
            <a:ext cx="8805192" cy="495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 smtClean="0"/>
              <a:t>Download: </a:t>
            </a:r>
            <a:r>
              <a:rPr lang="en-CA" sz="2400" dirty="0" smtClean="0">
                <a:hlinkClick r:id="rId3"/>
              </a:rPr>
              <a:t>http</a:t>
            </a:r>
            <a:r>
              <a:rPr lang="en-CA" sz="2400" dirty="0">
                <a:hlinkClick r:id="rId3"/>
              </a:rPr>
              <a:t>://</a:t>
            </a:r>
            <a:r>
              <a:rPr lang="en-CA" sz="2400" dirty="0" smtClean="0">
                <a:hlinkClick r:id="rId3"/>
              </a:rPr>
              <a:t>slicer.kitware.com/midas3/download?items=10702</a:t>
            </a:r>
            <a:r>
              <a:rPr lang="en-CA" sz="2400" dirty="0"/>
              <a:t/>
            </a:r>
            <a:br>
              <a:rPr lang="en-CA" sz="2400" dirty="0"/>
            </a:br>
            <a:r>
              <a:rPr lang="en-CA" sz="2400" dirty="0">
                <a:hlinkClick r:id="rId4"/>
              </a:rPr>
              <a:t>http://</a:t>
            </a:r>
            <a:r>
              <a:rPr lang="en-CA" sz="2400" dirty="0" smtClean="0">
                <a:hlinkClick r:id="rId4"/>
              </a:rPr>
              <a:t>slicer.kitware.com/midas3/download?items=10703</a:t>
            </a:r>
            <a:r>
              <a:rPr lang="en-CA" sz="2400" dirty="0" smtClean="0"/>
              <a:t/>
            </a:r>
            <a:br>
              <a:rPr lang="en-CA" sz="2400" dirty="0" smtClean="0"/>
            </a:br>
            <a:endParaRPr lang="en-CA" sz="2400" dirty="0"/>
          </a:p>
          <a:p>
            <a:r>
              <a:rPr lang="en-CA" sz="2400" dirty="0" smtClean="0"/>
              <a:t>Select both files and </a:t>
            </a:r>
            <a:r>
              <a:rPr lang="en-CA" sz="2400" dirty="0" err="1" smtClean="0"/>
              <a:t>drag&amp;drop</a:t>
            </a:r>
            <a:r>
              <a:rPr lang="en-CA" sz="2400" dirty="0" smtClean="0"/>
              <a:t> into Slicer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2" y="3124200"/>
            <a:ext cx="3533775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34146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8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11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" y="76200"/>
            <a:ext cx="9052560" cy="13144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1/3. Data loaded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75908"/>
            <a:ext cx="8262243" cy="5263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9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12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" y="76200"/>
            <a:ext cx="9052560" cy="13144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1/4. Explore loaded data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867150" cy="427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00600" y="1993750"/>
            <a:ext cx="3962400" cy="28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 smtClean="0"/>
              <a:t>Go to Subject Hierarchy module</a:t>
            </a:r>
            <a:br>
              <a:rPr lang="en-CA" sz="2800" dirty="0" smtClean="0"/>
            </a:br>
            <a:endParaRPr lang="en-CA" sz="2800" dirty="0" smtClean="0"/>
          </a:p>
          <a:p>
            <a:r>
              <a:rPr lang="en-CA" sz="2800" dirty="0" smtClean="0"/>
              <a:t>Show/hide data using eye icons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446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13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7150"/>
            <a:ext cx="8229600" cy="9239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2/1: Register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87450"/>
            <a:ext cx="4067175" cy="475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3413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144713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3473450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4868863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33308" y="20994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03042" y="234939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42855" y="36774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4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25419" y="507672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14800" y="2419350"/>
            <a:ext cx="4803775" cy="304641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Set up parameters as shown:</a:t>
            </a:r>
            <a:br>
              <a:rPr lang="en-US" dirty="0"/>
            </a:br>
            <a:r>
              <a:rPr lang="en-US" dirty="0"/>
              <a:t>2. Choose planning CT as</a:t>
            </a:r>
            <a:br>
              <a:rPr lang="en-US" dirty="0"/>
            </a:br>
            <a:r>
              <a:rPr lang="en-US" dirty="0"/>
              <a:t>fixed image</a:t>
            </a:r>
            <a:br>
              <a:rPr lang="en-US" dirty="0"/>
            </a:br>
            <a:r>
              <a:rPr lang="en-US" dirty="0"/>
              <a:t>3. Choose day 2 CT as</a:t>
            </a:r>
          </a:p>
          <a:p>
            <a:r>
              <a:rPr lang="en-US" dirty="0"/>
              <a:t>moving image</a:t>
            </a:r>
            <a:br>
              <a:rPr lang="en-US" dirty="0"/>
            </a:br>
            <a:r>
              <a:rPr lang="en-US" dirty="0"/>
              <a:t>4. Create transform and rename it</a:t>
            </a:r>
            <a:br>
              <a:rPr lang="en-US" dirty="0"/>
            </a:br>
            <a:r>
              <a:rPr lang="en-US" dirty="0"/>
              <a:t>to Transform_Day2ToDay1_Rigid</a:t>
            </a:r>
            <a:br>
              <a:rPr lang="en-US" dirty="0"/>
            </a:br>
            <a:r>
              <a:rPr lang="en-US" dirty="0"/>
              <a:t>5. Choose ‘Rigid (6 DOF)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5613400"/>
            <a:ext cx="2178050" cy="46196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6. Click ‘Apply’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4800" y="1431925"/>
            <a:ext cx="3945119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1. Go to module Registration /</a:t>
            </a:r>
            <a:br>
              <a:rPr lang="en-US"/>
            </a:br>
            <a:r>
              <a:rPr lang="en-US"/>
              <a:t>General Registration (BRAINS)</a:t>
            </a:r>
          </a:p>
        </p:txBody>
      </p:sp>
    </p:spTree>
    <p:extLst>
      <p:ext uri="{BB962C8B-B14F-4D97-AF65-F5344CB8AC3E}">
        <p14:creationId xmlns:p14="http://schemas.microsoft.com/office/powerpoint/2010/main" val="11757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14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7150"/>
            <a:ext cx="8229600" cy="9239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2/2: Resample day 2 dose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4600575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2743200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81325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3529013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70313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00600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741681" y="1981200"/>
            <a:ext cx="3945119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1. Go to module Registration /</a:t>
            </a:r>
            <a:br>
              <a:rPr lang="en-US" dirty="0"/>
            </a:br>
            <a:r>
              <a:rPr lang="en-US" dirty="0"/>
              <a:t>Resample Image (BRAINS)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16413" y="2921000"/>
            <a:ext cx="4359275" cy="120015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2. Set parameters as indicated</a:t>
            </a:r>
            <a:br>
              <a:rPr lang="en-US"/>
            </a:br>
            <a:r>
              <a:rPr lang="en-US"/>
              <a:t>(output image needs to be</a:t>
            </a:r>
            <a:br>
              <a:rPr lang="en-US"/>
            </a:br>
            <a:r>
              <a:rPr lang="en-US"/>
              <a:t>created and renamed)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97638" y="4256088"/>
            <a:ext cx="2178050" cy="46196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3. Click ‘Apply’</a:t>
            </a:r>
          </a:p>
        </p:txBody>
      </p:sp>
    </p:spTree>
    <p:extLst>
      <p:ext uri="{BB962C8B-B14F-4D97-AF65-F5344CB8AC3E}">
        <p14:creationId xmlns:p14="http://schemas.microsoft.com/office/powerpoint/2010/main" val="315037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15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7150"/>
            <a:ext cx="8229600" cy="13906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3/1: Accumulate dose</a:t>
            </a:r>
            <a:r>
              <a:rPr lang="en-CA" b="1" dirty="0">
                <a:solidFill>
                  <a:schemeClr val="tx2"/>
                </a:solidFill>
              </a:rPr>
              <a:t/>
            </a:r>
            <a:br>
              <a:rPr lang="en-CA" b="1" dirty="0">
                <a:solidFill>
                  <a:schemeClr val="tx2"/>
                </a:solidFill>
              </a:rPr>
            </a:br>
            <a:r>
              <a:rPr lang="en-CA" b="1" dirty="0" smtClean="0">
                <a:solidFill>
                  <a:schemeClr val="tx2"/>
                </a:solidFill>
              </a:rPr>
              <a:t>Unregistered </a:t>
            </a:r>
            <a:r>
              <a:rPr lang="en-CA" b="1" dirty="0">
                <a:solidFill>
                  <a:schemeClr val="tx2"/>
                </a:solidFill>
              </a:rPr>
              <a:t>= no adaptation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/>
          <a:srcRect t="4221"/>
          <a:stretch/>
        </p:blipFill>
        <p:spPr bwMode="auto">
          <a:xfrm>
            <a:off x="520700" y="1595438"/>
            <a:ext cx="3482975" cy="444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91000" y="1684338"/>
            <a:ext cx="4128502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1. Go to module Radiotherapy /</a:t>
            </a:r>
            <a:br>
              <a:rPr lang="en-US" dirty="0"/>
            </a:br>
            <a:r>
              <a:rPr lang="en-US" dirty="0"/>
              <a:t>Dose Accumulation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76713" y="2647950"/>
            <a:ext cx="4859337" cy="120015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2. Uncheck ‘Show dose volumes</a:t>
            </a:r>
            <a:br>
              <a:rPr lang="en-US"/>
            </a:br>
            <a:r>
              <a:rPr lang="en-US"/>
              <a:t>only’ (dose attributes are not yet</a:t>
            </a:r>
            <a:br>
              <a:rPr lang="en-US"/>
            </a:br>
            <a:r>
              <a:rPr lang="en-US"/>
              <a:t>automatically added to the nodes)</a:t>
            </a: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493963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981325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5486400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179888" y="4005263"/>
            <a:ext cx="4775200" cy="83026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3. Choose reference, then </a:t>
            </a:r>
            <a:br>
              <a:rPr lang="en-US"/>
            </a:br>
            <a:r>
              <a:rPr lang="en-US"/>
              <a:t>planning and day 2 dose volumes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76713" y="4987925"/>
            <a:ext cx="3470275" cy="46196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4. Create output volume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91000" y="5583238"/>
            <a:ext cx="2178050" cy="46196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5. Click ‘Apply’</a:t>
            </a:r>
          </a:p>
        </p:txBody>
      </p:sp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1598613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71566" y="269438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</a:t>
            </a:r>
            <a:endParaRPr lang="en-US" sz="1600" b="1" dirty="0"/>
          </a:p>
        </p:txBody>
      </p:sp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9" y="1814576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36545" y="202137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71108" y="319097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863443" y="569067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4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992325" y="179903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032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16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" y="57150"/>
            <a:ext cx="9052560" cy="14668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3/2: Accumulate dose</a:t>
            </a:r>
            <a:r>
              <a:rPr lang="en-CA" b="1" dirty="0">
                <a:solidFill>
                  <a:schemeClr val="tx2"/>
                </a:solidFill>
              </a:rPr>
              <a:t/>
            </a:r>
            <a:br>
              <a:rPr lang="en-CA" b="1" dirty="0">
                <a:solidFill>
                  <a:schemeClr val="tx2"/>
                </a:solidFill>
              </a:rPr>
            </a:br>
            <a:r>
              <a:rPr lang="en-CA" b="1" dirty="0" smtClean="0">
                <a:solidFill>
                  <a:schemeClr val="tx2"/>
                </a:solidFill>
              </a:rPr>
              <a:t>Rigid registered </a:t>
            </a:r>
            <a:r>
              <a:rPr lang="en-CA" b="1" dirty="0">
                <a:solidFill>
                  <a:schemeClr val="tx2"/>
                </a:solidFill>
              </a:rPr>
              <a:t>≈ </a:t>
            </a:r>
            <a:r>
              <a:rPr lang="en-CA" b="1" dirty="0" err="1">
                <a:solidFill>
                  <a:schemeClr val="tx2"/>
                </a:solidFill>
              </a:rPr>
              <a:t>isocenter</a:t>
            </a:r>
            <a:r>
              <a:rPr lang="en-CA" b="1" dirty="0">
                <a:solidFill>
                  <a:schemeClr val="tx2"/>
                </a:solidFill>
              </a:rPr>
              <a:t> shifting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888" y="1676400"/>
            <a:ext cx="398145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556000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5294313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257675" y="2447925"/>
            <a:ext cx="3962367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1. Uncheck day 2 dose volume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57675" y="3743325"/>
            <a:ext cx="3470275" cy="46196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3. Create output volume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57675" y="4338638"/>
            <a:ext cx="2187575" cy="46196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4. Click ‘Apply’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57675" y="3097213"/>
            <a:ext cx="4429125" cy="46037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2. Select registered day 2 dose</a:t>
            </a:r>
          </a:p>
        </p:txBody>
      </p:sp>
    </p:spTree>
    <p:extLst>
      <p:ext uri="{BB962C8B-B14F-4D97-AF65-F5344CB8AC3E}">
        <p14:creationId xmlns:p14="http://schemas.microsoft.com/office/powerpoint/2010/main" val="12828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11960"/>
            <a:ext cx="535305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17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" y="57150"/>
            <a:ext cx="9052560" cy="13906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>
                <a:solidFill>
                  <a:schemeClr val="tx2"/>
                </a:solidFill>
              </a:rPr>
              <a:t>4/1: Compute dose volume histogram for unregistered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4338" y="3957638"/>
            <a:ext cx="5973762" cy="46196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2. </a:t>
            </a:r>
            <a:r>
              <a:rPr lang="en-US" dirty="0"/>
              <a:t>Choose unregistered accumulated dose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67000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195" y="3143250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724400" y="2055813"/>
            <a:ext cx="4128502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1. Go to module Radiotherapy /</a:t>
            </a:r>
            <a:br>
              <a:rPr lang="en-US" dirty="0"/>
            </a:br>
            <a:r>
              <a:rPr lang="en-US" dirty="0"/>
              <a:t>Dose Volume Histogram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9100" y="4545013"/>
            <a:ext cx="7435850" cy="83185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3. </a:t>
            </a:r>
            <a:r>
              <a:rPr lang="en-US" dirty="0"/>
              <a:t>Choose</a:t>
            </a:r>
            <a:br>
              <a:rPr lang="en-US" dirty="0"/>
            </a:br>
            <a:r>
              <a:rPr lang="en-US" dirty="0"/>
              <a:t>‘3: RTSTRUCT: </a:t>
            </a:r>
            <a:r>
              <a:rPr lang="en-US" dirty="0" err="1" smtClean="0"/>
              <a:t>ENT_AllStructures_SubjectHierarchy</a:t>
            </a:r>
            <a:r>
              <a:rPr lang="en-US" dirty="0"/>
              <a:t>’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9100" y="5513388"/>
            <a:ext cx="3394075" cy="46196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4. </a:t>
            </a:r>
            <a:r>
              <a:rPr lang="en-US" dirty="0"/>
              <a:t>Click ‘Compute DVH’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42908" y="256657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26230" y="286375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88964" y="335208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4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8416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75517"/>
            <a:ext cx="5334000" cy="193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18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" y="57150"/>
            <a:ext cx="9052560" cy="13906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4/2: </a:t>
            </a:r>
            <a:r>
              <a:rPr lang="en-CA" b="1" dirty="0">
                <a:solidFill>
                  <a:schemeClr val="tx2"/>
                </a:solidFill>
              </a:rPr>
              <a:t>Compute dose volume histogram for </a:t>
            </a:r>
            <a:r>
              <a:rPr lang="en-CA" b="1" dirty="0" smtClean="0">
                <a:solidFill>
                  <a:schemeClr val="tx2"/>
                </a:solidFill>
              </a:rPr>
              <a:t>registered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412" y="1905000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90" y="2667000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31" y="3241384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740120" y="210937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111720" y="286375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</a:t>
            </a:r>
            <a:endParaRPr lang="en-US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676400" y="344079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52183" y="1836003"/>
            <a:ext cx="2739404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1. Choose registered</a:t>
            </a:r>
            <a:br>
              <a:rPr lang="en-US" dirty="0"/>
            </a:br>
            <a:r>
              <a:rPr lang="en-US" dirty="0"/>
              <a:t>accumulated dose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400" y="2833688"/>
            <a:ext cx="3024187" cy="46196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2. Click ‘Compute DVH’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7999" y="3505200"/>
            <a:ext cx="2033587" cy="46196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3. Create chart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67400" y="4130675"/>
            <a:ext cx="3024187" cy="46196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4. Click ‘Show/hide all’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3600" y="4768850"/>
            <a:ext cx="2971800" cy="46196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5. DVH curves appear</a:t>
            </a: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912" y="3242156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371681" y="344156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4</a:t>
            </a:r>
            <a:endParaRPr lang="en-US" sz="1600" b="1" dirty="0"/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9909" y="4038600"/>
            <a:ext cx="3448844" cy="2385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Down Arrow 29"/>
          <p:cNvSpPr/>
          <p:nvPr/>
        </p:nvSpPr>
        <p:spPr bwMode="auto">
          <a:xfrm>
            <a:off x="2662238" y="3435350"/>
            <a:ext cx="484187" cy="598488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19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" y="57150"/>
            <a:ext cx="9052560" cy="13906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Note: Structures </a:t>
            </a:r>
            <a:r>
              <a:rPr lang="en-US" b="1" dirty="0">
                <a:solidFill>
                  <a:schemeClr val="tx2"/>
                </a:solidFill>
              </a:rPr>
              <a:t>have been </a:t>
            </a:r>
            <a:r>
              <a:rPr lang="en-US" b="1" dirty="0" smtClean="0">
                <a:solidFill>
                  <a:schemeClr val="tx2"/>
                </a:solidFill>
              </a:rPr>
              <a:t>automatically rasterized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25" y="1752600"/>
            <a:ext cx="5086350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2425700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373438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09575" y="4211638"/>
            <a:ext cx="7611314" cy="156966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Structures are automatically rasterized during DVH</a:t>
            </a:r>
            <a:br>
              <a:rPr lang="en-US" dirty="0"/>
            </a:br>
            <a:r>
              <a:rPr lang="en-US" dirty="0"/>
              <a:t>computation. In this state, they can be seen as labelmaps</a:t>
            </a:r>
            <a:br>
              <a:rPr lang="en-US" dirty="0"/>
            </a:br>
            <a:r>
              <a:rPr lang="en-US" dirty="0"/>
              <a:t>over the volumes in the 2D viewers. To show the models</a:t>
            </a:r>
            <a:br>
              <a:rPr lang="en-US" dirty="0"/>
            </a:br>
            <a:r>
              <a:rPr lang="en-US" dirty="0"/>
              <a:t>again, convert back in the Radiotherapy / Contours module.</a:t>
            </a:r>
          </a:p>
        </p:txBody>
      </p:sp>
    </p:spTree>
    <p:extLst>
      <p:ext uri="{BB962C8B-B14F-4D97-AF65-F5344CB8AC3E}">
        <p14:creationId xmlns:p14="http://schemas.microsoft.com/office/powerpoint/2010/main" val="9904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" y="0"/>
            <a:ext cx="9052560" cy="13144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Preparations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1" y="1143000"/>
            <a:ext cx="8305800" cy="495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 smtClean="0"/>
              <a:t>Prepare the environment</a:t>
            </a:r>
          </a:p>
          <a:p>
            <a:pPr lvl="1"/>
            <a:r>
              <a:rPr lang="en-CA" dirty="0" smtClean="0"/>
              <a:t>Install 3D Slicer</a:t>
            </a:r>
          </a:p>
          <a:p>
            <a:pPr lvl="1"/>
            <a:r>
              <a:rPr lang="en-CA" dirty="0" smtClean="0"/>
              <a:t>Install SlicerRT</a:t>
            </a:r>
          </a:p>
          <a:p>
            <a:pPr lvl="1"/>
            <a:r>
              <a:rPr lang="en-CA" dirty="0" smtClean="0"/>
              <a:t>Load test data</a:t>
            </a:r>
          </a:p>
          <a:p>
            <a:pPr>
              <a:spcBef>
                <a:spcPts val="1800"/>
              </a:spcBef>
            </a:pPr>
            <a:r>
              <a:rPr lang="en-CA" sz="2800" dirty="0" smtClean="0"/>
              <a:t>If you do not have a computer, please team up with somebody</a:t>
            </a:r>
          </a:p>
          <a:p>
            <a:pPr>
              <a:spcBef>
                <a:spcPts val="1800"/>
              </a:spcBef>
            </a:pPr>
            <a:r>
              <a:rPr lang="en-CA" sz="2800" dirty="0" smtClean="0"/>
              <a:t>Those who fall behind, please signal</a:t>
            </a:r>
          </a:p>
          <a:p>
            <a:pPr>
              <a:spcBef>
                <a:spcPts val="1800"/>
              </a:spcBef>
            </a:pPr>
            <a:r>
              <a:rPr lang="en-CA" sz="2800" dirty="0" smtClean="0"/>
              <a:t>Nothing is lost for those who start late, please ask</a:t>
            </a:r>
          </a:p>
        </p:txBody>
      </p:sp>
    </p:spTree>
    <p:extLst>
      <p:ext uri="{BB962C8B-B14F-4D97-AF65-F5344CB8AC3E}">
        <p14:creationId xmlns:p14="http://schemas.microsoft.com/office/powerpoint/2010/main" val="14974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20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71628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20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20" name="Footer Placeholder 2"/>
          <p:cNvSpPr txBox="1">
            <a:spLocks/>
          </p:cNvSpPr>
          <p:nvPr/>
        </p:nvSpPr>
        <p:spPr>
          <a:xfrm>
            <a:off x="1905000" y="6356350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57150"/>
            <a:ext cx="8229600" cy="9239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5/1: Quantify improvement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38" y="1724025"/>
            <a:ext cx="8324850" cy="406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4692650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5105400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5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21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71628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21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20" name="Footer Placeholder 2"/>
          <p:cNvSpPr txBox="1">
            <a:spLocks/>
          </p:cNvSpPr>
          <p:nvPr/>
        </p:nvSpPr>
        <p:spPr>
          <a:xfrm>
            <a:off x="1905000" y="6356350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57150"/>
            <a:ext cx="8229600" cy="9239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5/2: Visualize improvement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/>
          <a:srcRect l="83612" b="92718"/>
          <a:stretch/>
        </p:blipFill>
        <p:spPr bwMode="auto">
          <a:xfrm>
            <a:off x="1063625" y="1905000"/>
            <a:ext cx="1363663" cy="296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1952625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688" y="3624263"/>
            <a:ext cx="3135312" cy="216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own Arrow 15"/>
          <p:cNvSpPr/>
          <p:nvPr/>
        </p:nvSpPr>
        <p:spPr bwMode="auto">
          <a:xfrm>
            <a:off x="1535113" y="2667000"/>
            <a:ext cx="484187" cy="598488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3570288" y="4876800"/>
            <a:ext cx="685800" cy="484188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1850" y="4248150"/>
            <a:ext cx="971550" cy="461963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Zoom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8963" y="2259013"/>
            <a:ext cx="4460875" cy="306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22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71628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22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20" name="Footer Placeholder 2"/>
          <p:cNvSpPr txBox="1">
            <a:spLocks/>
          </p:cNvSpPr>
          <p:nvPr/>
        </p:nvSpPr>
        <p:spPr>
          <a:xfrm>
            <a:off x="1905000" y="6356350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57150"/>
            <a:ext cx="8229600" cy="9239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Reference and webpage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8730" y="990600"/>
            <a:ext cx="6454140" cy="346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61938" y="4572000"/>
            <a:ext cx="868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CA" altLang="en-US" dirty="0">
                <a:solidFill>
                  <a:schemeClr val="tx1"/>
                </a:solidFill>
                <a:latin typeface="+mn-lt"/>
              </a:rPr>
              <a:t>Overview paper: </a:t>
            </a:r>
            <a:r>
              <a:rPr lang="en-CA" altLang="en-US" dirty="0" smtClean="0">
                <a:solidFill>
                  <a:schemeClr val="tx1"/>
                </a:solidFill>
                <a:latin typeface="+mn-lt"/>
              </a:rPr>
              <a:t>C </a:t>
            </a:r>
            <a:r>
              <a:rPr lang="en-CA" altLang="en-US" dirty="0">
                <a:solidFill>
                  <a:schemeClr val="tx1"/>
                </a:solidFill>
                <a:latin typeface="+mn-lt"/>
              </a:rPr>
              <a:t>Pinter, </a:t>
            </a:r>
            <a:r>
              <a:rPr lang="en-CA" altLang="en-US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en-CA" altLang="en-US" dirty="0">
                <a:solidFill>
                  <a:schemeClr val="tx1"/>
                </a:solidFill>
                <a:latin typeface="+mn-lt"/>
              </a:rPr>
              <a:t>Lasso, </a:t>
            </a:r>
            <a:r>
              <a:rPr lang="en-CA" altLang="en-US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en-CA" altLang="en-US" dirty="0">
                <a:solidFill>
                  <a:schemeClr val="tx1"/>
                </a:solidFill>
                <a:latin typeface="+mn-lt"/>
              </a:rPr>
              <a:t>Wang, </a:t>
            </a:r>
            <a:r>
              <a:rPr lang="en-CA" altLang="en-US" dirty="0" smtClean="0">
                <a:solidFill>
                  <a:schemeClr val="tx1"/>
                </a:solidFill>
                <a:latin typeface="+mn-lt"/>
              </a:rPr>
              <a:t>D </a:t>
            </a:r>
            <a:r>
              <a:rPr lang="en-CA" altLang="en-US" dirty="0" err="1" smtClean="0">
                <a:solidFill>
                  <a:schemeClr val="tx1"/>
                </a:solidFill>
                <a:latin typeface="+mn-lt"/>
              </a:rPr>
              <a:t>Jaffray</a:t>
            </a:r>
            <a:r>
              <a:rPr lang="en-CA" altLang="en-US" dirty="0">
                <a:solidFill>
                  <a:schemeClr val="tx1"/>
                </a:solidFill>
                <a:latin typeface="+mn-lt"/>
              </a:rPr>
              <a:t>, and </a:t>
            </a:r>
            <a:r>
              <a:rPr lang="en-CA" altLang="en-US" dirty="0" smtClean="0">
                <a:solidFill>
                  <a:schemeClr val="tx1"/>
                </a:solidFill>
                <a:latin typeface="+mn-lt"/>
              </a:rPr>
              <a:t>G </a:t>
            </a:r>
            <a:r>
              <a:rPr lang="en-CA" altLang="en-US" dirty="0">
                <a:solidFill>
                  <a:schemeClr val="tx1"/>
                </a:solidFill>
                <a:latin typeface="+mn-lt"/>
              </a:rPr>
              <a:t>Fichtinger, “SlicerRT: Radiation therapy research toolkit for 3D Slicer”, Med. Phys. 39 (10), October 2012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CA" altLang="en-US" dirty="0">
                <a:solidFill>
                  <a:schemeClr val="tx1"/>
                </a:solidFill>
                <a:latin typeface="+mn-lt"/>
              </a:rPr>
              <a:t>Project homepage: </a:t>
            </a:r>
            <a:r>
              <a:rPr lang="en-CA" altLang="en-US" dirty="0">
                <a:solidFill>
                  <a:schemeClr val="tx1"/>
                </a:solidFill>
                <a:latin typeface="+mn-lt"/>
                <a:hlinkClick r:id="rId4"/>
              </a:rPr>
              <a:t>http://www.SlicerRT.org/</a:t>
            </a:r>
            <a:endParaRPr lang="en-CA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259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23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71628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23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20" name="Footer Placeholder 2"/>
          <p:cNvSpPr txBox="1">
            <a:spLocks/>
          </p:cNvSpPr>
          <p:nvPr/>
        </p:nvSpPr>
        <p:spPr>
          <a:xfrm>
            <a:off x="1905000" y="6356350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57150"/>
            <a:ext cx="8229600" cy="9239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>
                <a:solidFill>
                  <a:schemeClr val="tx2"/>
                </a:solidFill>
              </a:rPr>
              <a:t>Acknowledgments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378200" y="1371600"/>
            <a:ext cx="5156200" cy="131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altLang="en-US" b="1">
                <a:solidFill>
                  <a:srgbClr val="000000"/>
                </a:solidFill>
                <a:latin typeface="+mn-lt"/>
              </a:rPr>
              <a:t>National Alliance for Medical</a:t>
            </a:r>
            <a:br>
              <a:rPr lang="en-US" altLang="en-US" b="1">
                <a:solidFill>
                  <a:srgbClr val="000000"/>
                </a:solidFill>
                <a:latin typeface="+mn-lt"/>
              </a:rPr>
            </a:br>
            <a:r>
              <a:rPr lang="en-US" altLang="en-US" b="1">
                <a:solidFill>
                  <a:srgbClr val="000000"/>
                </a:solidFill>
                <a:latin typeface="+mn-lt"/>
              </a:rPr>
              <a:t>Image Computing</a:t>
            </a:r>
          </a:p>
          <a:p>
            <a:pPr eaLnBrk="1" hangingPunct="1">
              <a:spcBef>
                <a:spcPts val="700"/>
              </a:spcBef>
            </a:pPr>
            <a:r>
              <a:rPr lang="en-US" altLang="en-US">
                <a:solidFill>
                  <a:srgbClr val="000000"/>
                </a:solidFill>
                <a:latin typeface="+mn-lt"/>
              </a:rPr>
              <a:t>NIH U54EB005149</a:t>
            </a:r>
          </a:p>
          <a:p>
            <a:pPr eaLnBrk="1" hangingPunct="1">
              <a:spcBef>
                <a:spcPts val="700"/>
              </a:spcBef>
            </a:pPr>
            <a:endParaRPr lang="en-US" altLang="en-US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352800" y="3318985"/>
            <a:ext cx="5786438" cy="56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CA" altLang="en-US" b="1">
                <a:solidFill>
                  <a:srgbClr val="000000"/>
                </a:solidFill>
                <a:latin typeface="+mn-lt"/>
              </a:rPr>
              <a:t>Cancer Care Ontario</a:t>
            </a:r>
            <a:endParaRPr lang="en-US" altLang="en-US" b="1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14" y="1528525"/>
            <a:ext cx="682784" cy="83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357563" y="4518660"/>
            <a:ext cx="5786437" cy="142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CA" altLang="en-US" b="1">
                <a:solidFill>
                  <a:schemeClr val="tx1"/>
                </a:solidFill>
                <a:latin typeface="+mn-lt"/>
              </a:rPr>
              <a:t>SparKit</a:t>
            </a:r>
            <a:br>
              <a:rPr lang="en-CA" altLang="en-US" b="1">
                <a:solidFill>
                  <a:schemeClr val="tx1"/>
                </a:solidFill>
                <a:latin typeface="+mn-lt"/>
              </a:rPr>
            </a:br>
            <a:r>
              <a:rPr lang="en-CA" altLang="en-US">
                <a:solidFill>
                  <a:schemeClr val="tx1"/>
                </a:solidFill>
                <a:latin typeface="+mn-lt"/>
              </a:rPr>
              <a:t>(Software Platform </a:t>
            </a:r>
            <a:r>
              <a:rPr lang="en-US" altLang="en-US">
                <a:solidFill>
                  <a:srgbClr val="000000"/>
                </a:solidFill>
                <a:latin typeface="+mn-lt"/>
              </a:rPr>
              <a:t>and Adaptive Radiotherapy Kit)</a:t>
            </a:r>
          </a:p>
          <a:p>
            <a:pPr eaLnBrk="1" hangingPunct="1">
              <a:spcBef>
                <a:spcPts val="700"/>
              </a:spcBef>
            </a:pPr>
            <a:endParaRPr lang="en-US" altLang="en-US" b="1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78" y="3100863"/>
            <a:ext cx="1864995" cy="103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33" y="4684633"/>
            <a:ext cx="1678146" cy="112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24</a:t>
            </a:fld>
            <a:r>
              <a:rPr lang="en-US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6764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sz="5400" b="1" dirty="0" smtClean="0">
                <a:solidFill>
                  <a:schemeClr val="tx2"/>
                </a:solidFill>
              </a:rPr>
              <a:t>Thank you for</a:t>
            </a:r>
            <a:br>
              <a:rPr lang="en-CA" sz="5400" b="1" dirty="0" smtClean="0">
                <a:solidFill>
                  <a:schemeClr val="tx2"/>
                </a:solidFill>
              </a:rPr>
            </a:br>
            <a:r>
              <a:rPr lang="en-CA" sz="5400" b="1" dirty="0" smtClean="0">
                <a:solidFill>
                  <a:schemeClr val="tx2"/>
                </a:solidFill>
              </a:rPr>
              <a:t>participating!</a:t>
            </a:r>
            <a:endParaRPr lang="en-CA" sz="54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http://cdn.theatlantic.com/static/mt/assets/science/bender-applause_medi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360" y="2328605"/>
            <a:ext cx="3637279" cy="37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3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" y="0"/>
            <a:ext cx="9052560" cy="13144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Preparation: Install SlicerRT extension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5303838" cy="389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9688" y="2057400"/>
            <a:ext cx="6362700" cy="437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ent Arrow 3"/>
          <p:cNvSpPr/>
          <p:nvPr/>
        </p:nvSpPr>
        <p:spPr>
          <a:xfrm flipV="1">
            <a:off x="1447800" y="4652962"/>
            <a:ext cx="1131888" cy="985838"/>
          </a:xfrm>
          <a:prstGeom prst="bentArrow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2400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4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" y="76200"/>
            <a:ext cx="9052560" cy="13144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>
                <a:solidFill>
                  <a:schemeClr val="tx2"/>
                </a:solidFill>
              </a:rPr>
              <a:t>Preparation: Load </a:t>
            </a:r>
            <a:r>
              <a:rPr lang="en-CA" b="1" dirty="0" smtClean="0">
                <a:solidFill>
                  <a:schemeClr val="tx2"/>
                </a:solidFill>
              </a:rPr>
              <a:t>test data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45" y="1943100"/>
            <a:ext cx="57531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70" y="2476500"/>
            <a:ext cx="3876675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647" y="3124494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91" y="2914650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ent Arrow 3"/>
          <p:cNvSpPr/>
          <p:nvPr/>
        </p:nvSpPr>
        <p:spPr>
          <a:xfrm flipH="1" flipV="1">
            <a:off x="4248344" y="3362615"/>
            <a:ext cx="2381056" cy="1009037"/>
          </a:xfrm>
          <a:prstGeom prst="bentArrow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2400">
              <a:solidFill>
                <a:schemeClr val="bg1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5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" y="0"/>
            <a:ext cx="9052560" cy="13144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Learning objective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3657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This tutorial demonstrates how to perform a radiation therapy research workflow using the SlicerRT extension:</a:t>
            </a:r>
            <a:br>
              <a:rPr lang="en-US" altLang="en-US" sz="2800" dirty="0">
                <a:solidFill>
                  <a:srgbClr val="000000"/>
                </a:solidFill>
                <a:latin typeface="+mn-lt"/>
              </a:rPr>
            </a:br>
            <a:endParaRPr lang="en-US" altLang="en-US" sz="28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ts val="7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Evaluation of the </a:t>
            </a:r>
            <a:r>
              <a:rPr lang="en-US" altLang="en-US" sz="2800" dirty="0" err="1">
                <a:solidFill>
                  <a:srgbClr val="000000"/>
                </a:solidFill>
                <a:latin typeface="+mn-lt"/>
              </a:rPr>
              <a:t>isocenter</a:t>
            </a:r>
            <a:r>
              <a:rPr lang="en-US" altLang="en-US" sz="2800" dirty="0">
                <a:solidFill>
                  <a:srgbClr val="000000"/>
                </a:solidFill>
                <a:latin typeface="+mn-lt"/>
              </a:rPr>
              <a:t> shifting adaptation method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24450" y="3182938"/>
            <a:ext cx="338137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altLang="en-US" sz="2800">
                <a:solidFill>
                  <a:srgbClr val="000000"/>
                </a:solidFill>
                <a:latin typeface="Arial" pitchFamily="34" charset="0"/>
              </a:rPr>
              <a:t>[picture to illustrate</a:t>
            </a:r>
          </a:p>
          <a:p>
            <a:pPr eaLnBrk="1" hangingPunct="1">
              <a:spcBef>
                <a:spcPts val="700"/>
              </a:spcBef>
            </a:pPr>
            <a:r>
              <a:rPr lang="en-US" altLang="en-US" sz="2800">
                <a:solidFill>
                  <a:srgbClr val="000000"/>
                </a:solidFill>
                <a:latin typeface="Arial" pitchFamily="34" charset="0"/>
              </a:rPr>
              <a:t>the learning objective]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altLang="en-US" sz="1000">
                <a:solidFill>
                  <a:srgbClr val="808080"/>
                </a:solidFill>
                <a:latin typeface="Arial Bold" charset="0"/>
              </a:rPr>
              <a:t>© 2013, All Rights Reserved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7184" y="1295400"/>
            <a:ext cx="5039678" cy="4535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6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" y="0"/>
            <a:ext cx="9052560" cy="13144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Evaluation of adaptation techniques through dose accumulation and DVH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14375" y="1571919"/>
            <a:ext cx="8048625" cy="45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Import, load, and visualize DICOM-RT data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Register planning CT to day 2 CT</a:t>
            </a:r>
            <a:br>
              <a:rPr lang="en-CA" sz="2800" dirty="0" smtClean="0"/>
            </a:br>
            <a:r>
              <a:rPr lang="en-CA" sz="2800" dirty="0" smtClean="0"/>
              <a:t>Rigid and deformable → three scenarios</a:t>
            </a:r>
          </a:p>
          <a:p>
            <a:pPr marL="971550" lvl="1" indent="-457200"/>
            <a:r>
              <a:rPr lang="en-CA" dirty="0" smtClean="0"/>
              <a:t>No registration = no adaptation</a:t>
            </a:r>
          </a:p>
          <a:p>
            <a:pPr marL="971550" lvl="1" indent="-457200"/>
            <a:r>
              <a:rPr lang="en-CA" dirty="0" smtClean="0"/>
              <a:t>Rigid registration ≈ </a:t>
            </a:r>
            <a:r>
              <a:rPr lang="en-CA" dirty="0" err="1" smtClean="0"/>
              <a:t>isocenter</a:t>
            </a:r>
            <a:r>
              <a:rPr lang="en-CA" dirty="0" smtClean="0"/>
              <a:t> shifting</a:t>
            </a:r>
          </a:p>
          <a:p>
            <a:pPr marL="971550" lvl="1" indent="-457200"/>
            <a:r>
              <a:rPr lang="en-CA" dirty="0" smtClean="0"/>
              <a:t>Deformable registration ≈ re-planning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Accumulate dose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Compute DVH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2800" dirty="0" smtClean="0"/>
              <a:t>Compare DVH curves and metrics for the methods</a:t>
            </a:r>
          </a:p>
          <a:p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380510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7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" y="76200"/>
            <a:ext cx="9052560" cy="13144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1/1. Load data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45" y="2324100"/>
            <a:ext cx="57531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70" y="2857500"/>
            <a:ext cx="3876675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647" y="3505494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91" y="3295650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Bent Arrow 3"/>
          <p:cNvSpPr/>
          <p:nvPr/>
        </p:nvSpPr>
        <p:spPr>
          <a:xfrm flipH="1" flipV="1">
            <a:off x="4248344" y="3743615"/>
            <a:ext cx="2381056" cy="1009037"/>
          </a:xfrm>
          <a:prstGeom prst="bentArrow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2400">
              <a:solidFill>
                <a:schemeClr val="bg1"/>
              </a:solidFill>
              <a:latin typeface="Times New Roman" pitchFamily="16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93088" y="1111100"/>
            <a:ext cx="8622312" cy="7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800" dirty="0" smtClean="0"/>
              <a:t>Due to short time, we have the data loaded automatically</a:t>
            </a:r>
          </a:p>
        </p:txBody>
      </p:sp>
    </p:spTree>
    <p:extLst>
      <p:ext uri="{BB962C8B-B14F-4D97-AF65-F5344CB8AC3E}">
        <p14:creationId xmlns:p14="http://schemas.microsoft.com/office/powerpoint/2010/main" val="37067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38969"/>
            <a:ext cx="1504950" cy="97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8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" y="76200"/>
            <a:ext cx="9052560" cy="13144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1/2. Optional: load data manually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22475"/>
            <a:ext cx="1704975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2568575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4981575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own Arrow 15"/>
          <p:cNvSpPr/>
          <p:nvPr/>
        </p:nvSpPr>
        <p:spPr bwMode="auto">
          <a:xfrm>
            <a:off x="1187450" y="3873500"/>
            <a:ext cx="485775" cy="600075"/>
          </a:xfrm>
          <a:prstGeom prst="downArrow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2400">
              <a:solidFill>
                <a:schemeClr val="bg1"/>
              </a:solidFill>
              <a:latin typeface="Times New Roman" pitchFamily="16" charset="0"/>
            </a:endParaRPr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3705225"/>
            <a:ext cx="2971800" cy="223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5191125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ight Arrow 18"/>
          <p:cNvSpPr/>
          <p:nvPr/>
        </p:nvSpPr>
        <p:spPr bwMode="auto">
          <a:xfrm>
            <a:off x="2632075" y="5240338"/>
            <a:ext cx="685800" cy="484187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2400">
              <a:solidFill>
                <a:schemeClr val="bg1"/>
              </a:solidFill>
              <a:latin typeface="Times New Roman" pitchFamily="16" charset="0"/>
            </a:endParaRPr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97650" y="2022475"/>
            <a:ext cx="1895475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0" y="3297238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Bent-Up Arrow 21"/>
          <p:cNvSpPr/>
          <p:nvPr/>
        </p:nvSpPr>
        <p:spPr bwMode="auto">
          <a:xfrm>
            <a:off x="6931025" y="3873500"/>
            <a:ext cx="993775" cy="1511300"/>
          </a:xfrm>
          <a:prstGeom prst="bentUpArrow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 sz="2400">
              <a:solidFill>
                <a:schemeClr val="bg1"/>
              </a:solidFill>
              <a:latin typeface="Times New Roman" pitchFamily="1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5366" y="4611688"/>
            <a:ext cx="1118580" cy="46196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 sz="2400">
                <a:solidFill>
                  <a:schemeClr val="bg1"/>
                </a:solidFill>
                <a:latin typeface="Times New Roman" pitchFamily="16" charset="0"/>
              </a:defRPr>
            </a:lvl1pPr>
          </a:lstStyle>
          <a:p>
            <a:r>
              <a:rPr lang="en-US" dirty="0">
                <a:latin typeface="+mn-lt"/>
              </a:rPr>
              <a:t>Browse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93088" y="991441"/>
            <a:ext cx="8622312" cy="86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750" indent="-2063750">
              <a:buNone/>
            </a:pPr>
            <a:r>
              <a:rPr lang="en-CA" sz="2400" dirty="0" smtClean="0"/>
              <a:t>Download from: </a:t>
            </a:r>
            <a:r>
              <a:rPr lang="en-CA" sz="2400" dirty="0" smtClean="0">
                <a:hlinkClick r:id="rId8"/>
              </a:rPr>
              <a:t>http</a:t>
            </a:r>
            <a:r>
              <a:rPr lang="en-CA" sz="2400" dirty="0">
                <a:hlinkClick r:id="rId8"/>
              </a:rPr>
              <a:t>://</a:t>
            </a:r>
            <a:r>
              <a:rPr lang="en-CA" sz="2400" dirty="0" smtClean="0">
                <a:hlinkClick r:id="rId8"/>
              </a:rPr>
              <a:t>slicer.kitware.com/midas3/download/item/</a:t>
            </a:r>
            <a:br>
              <a:rPr lang="en-CA" sz="2400" dirty="0" smtClean="0">
                <a:hlinkClick r:id="rId8"/>
              </a:rPr>
            </a:br>
            <a:r>
              <a:rPr lang="en-CA" sz="2400" dirty="0" smtClean="0">
                <a:hlinkClick r:id="rId8"/>
              </a:rPr>
              <a:t>101019/EclipseEntPhantomRtData.zip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95727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- </a:t>
            </a:r>
            <a:fld id="{CF70E430-998E-4908-836F-E9BC2B613AC2}" type="slidenum">
              <a:rPr lang="en-US" smtClean="0"/>
              <a:pPr algn="ctr">
                <a:defRPr/>
              </a:pPr>
              <a:t>9</a:t>
            </a:fld>
            <a:r>
              <a:rPr lang="en-US" dirty="0" smtClean="0"/>
              <a:t>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Laboratory for Percutaneous Surgery – Copyright © Queen’s University,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" y="76200"/>
            <a:ext cx="9052560" cy="13144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CA" b="1" dirty="0" smtClean="0">
                <a:solidFill>
                  <a:schemeClr val="tx2"/>
                </a:solidFill>
              </a:rPr>
              <a:t>1/2. Load data manually cont’d</a:t>
            </a:r>
            <a:endParaRPr lang="en-CA" b="1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75422" cy="4705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2038654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543854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543854"/>
            <a:ext cx="314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7375" y="224043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939726" y="574615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749699" y="574753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05600" y="2981335"/>
            <a:ext cx="1316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2: Select all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685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19539</TotalTime>
  <Words>1004</Words>
  <Application>Microsoft Office PowerPoint</Application>
  <PresentationFormat>On-screen Show (4:3)</PresentationFormat>
  <Paragraphs>194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SlicerRT  Hands-on tutorial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Queen's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Andras Lasso</dc:creator>
  <cp:lastModifiedBy>Csaba Pinter</cp:lastModifiedBy>
  <cp:revision>444</cp:revision>
  <cp:lastPrinted>2013-02-02T23:26:38Z</cp:lastPrinted>
  <dcterms:created xsi:type="dcterms:W3CDTF">2010-01-28T18:12:58Z</dcterms:created>
  <dcterms:modified xsi:type="dcterms:W3CDTF">2014-02-02T21:47:27Z</dcterms:modified>
</cp:coreProperties>
</file>