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69" r:id="rId3"/>
    <p:sldId id="294" r:id="rId4"/>
    <p:sldId id="305" r:id="rId5"/>
    <p:sldId id="306" r:id="rId6"/>
    <p:sldId id="307" r:id="rId7"/>
    <p:sldId id="310" r:id="rId8"/>
    <p:sldId id="308" r:id="rId9"/>
    <p:sldId id="309" r:id="rId10"/>
    <p:sldId id="311" r:id="rId11"/>
    <p:sldId id="314" r:id="rId12"/>
    <p:sldId id="315" r:id="rId13"/>
    <p:sldId id="31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z Paniagu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90" autoAdjust="0"/>
  </p:normalViewPr>
  <p:slideViewPr>
    <p:cSldViewPr snapToGrid="0" snapToObjects="1">
      <p:cViewPr varScale="1">
        <p:scale>
          <a:sx n="116" d="100"/>
          <a:sy n="116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7E5F-138E-7147-9DD6-E7BE5D1F5E94}" type="datetimeFigureOut">
              <a:rPr lang="en-US" smtClean="0"/>
              <a:t>8/19/12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7C98-8A34-3245-8788-DBF53FA8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unit normal vectors vk1, …, </a:t>
            </a:r>
            <a:r>
              <a:rPr lang="en-US" dirty="0" err="1" smtClean="0"/>
              <a:t>vkn</a:t>
            </a:r>
            <a:r>
              <a:rPr lang="en-US" dirty="0" smtClean="0"/>
              <a:t> (they are already in the unit sphere S2)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Z </a:t>
            </a:r>
            <a:r>
              <a:rPr lang="en-US" dirty="0" err="1" smtClean="0"/>
              <a:t>isa</a:t>
            </a:r>
            <a:r>
              <a:rPr lang="en-US" smtClean="0"/>
              <a:t> 2KxN </a:t>
            </a:r>
            <a:r>
              <a:rPr lang="en-US" dirty="0" smtClean="0"/>
              <a:t>matrix of </a:t>
            </a:r>
            <a:r>
              <a:rPr lang="en-US" dirty="0" err="1" smtClean="0"/>
              <a:t>Zk</a:t>
            </a:r>
            <a:r>
              <a:rPr lang="en-US" dirty="0" smtClean="0"/>
              <a:t> of principal scores for K = 1..K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A7162-5C2B-044C-8A47-03AF441052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6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NA-MIC</a:t>
            </a:r>
          </a:p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latin typeface="Arial" charset="0"/>
              </a:rPr>
            </a:br>
            <a:r>
              <a:rPr lang="en-US" sz="2200" i="1">
                <a:solidFill>
                  <a:schemeClr val="bg2"/>
                </a:solidFill>
                <a:latin typeface="Arial" charset="0"/>
              </a:rPr>
              <a:t>http://na-mic.org</a:t>
            </a:r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764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862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48972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03325" y="6512395"/>
            <a:ext cx="5146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2"/>
                </a:solidFill>
                <a:latin typeface="Arial" charset="0"/>
              </a:rPr>
              <a:t>National Alliance for Medical Image 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Computing		 http://</a:t>
            </a:r>
            <a:r>
              <a:rPr lang="en-US" sz="1200" i="1" dirty="0" err="1" smtClean="0">
                <a:solidFill>
                  <a:schemeClr val="bg2"/>
                </a:solidFill>
                <a:latin typeface="Arial" charset="0"/>
              </a:rPr>
              <a:t>na-mic.org</a:t>
            </a:r>
            <a:endParaRPr lang="en-US" sz="1200" i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2157" y="6498803"/>
            <a:ext cx="94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Slide </a:t>
            </a:r>
            <a:fld id="{77A81EBB-0AB4-164D-909D-335F00021CE9}" type="slidenum">
              <a:rPr lang="en-US" sz="1600" smtClean="0">
                <a:latin typeface="+mn-lt"/>
              </a:rPr>
              <a:pPr/>
              <a:t>‹#›</a:t>
            </a:fld>
            <a:endParaRPr lang="en-US" sz="1600" dirty="0">
              <a:latin typeface="+mn-lt"/>
            </a:endParaRPr>
          </a:p>
        </p:txBody>
      </p:sp>
      <p:pic>
        <p:nvPicPr>
          <p:cNvPr id="8" name="Picture 6" descr="UNC_log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446860" y="384180"/>
            <a:ext cx="592138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p14="http://schemas.microsoft.com/office/powerpoint/2010/main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9278"/>
            <a:ext cx="7086600" cy="1752600"/>
          </a:xfrm>
        </p:spPr>
        <p:txBody>
          <a:bodyPr/>
          <a:lstStyle/>
          <a:p>
            <a:r>
              <a:rPr lang="en-US" dirty="0" smtClean="0"/>
              <a:t>NAMIC UNC Site Update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333" y="3291840"/>
            <a:ext cx="7691867" cy="2575560"/>
          </a:xfrm>
        </p:spPr>
        <p:txBody>
          <a:bodyPr/>
          <a:lstStyle/>
          <a:p>
            <a:r>
              <a:rPr lang="en-US" sz="2800" dirty="0" smtClean="0"/>
              <a:t>Site PI: Martin Styner</a:t>
            </a:r>
          </a:p>
          <a:p>
            <a:r>
              <a:rPr lang="en-US" sz="2800" dirty="0" smtClean="0"/>
              <a:t>UNC Site </a:t>
            </a:r>
            <a:r>
              <a:rPr lang="en-US" sz="2800" dirty="0" smtClean="0"/>
              <a:t>NAMIC: </a:t>
            </a:r>
            <a:r>
              <a:rPr lang="en-US" sz="2800" dirty="0" smtClean="0"/>
              <a:t>C </a:t>
            </a:r>
            <a:r>
              <a:rPr lang="en-US" sz="2800" dirty="0" err="1" smtClean="0"/>
              <a:t>Vachet</a:t>
            </a:r>
            <a:r>
              <a:rPr lang="en-US" sz="2800" dirty="0" smtClean="0"/>
              <a:t>/F </a:t>
            </a:r>
            <a:r>
              <a:rPr lang="en-US" sz="2800" dirty="0" err="1" smtClean="0"/>
              <a:t>Budin</a:t>
            </a:r>
            <a:r>
              <a:rPr lang="en-US" sz="2800" dirty="0" smtClean="0"/>
              <a:t>, </a:t>
            </a:r>
            <a:r>
              <a:rPr lang="en-US" sz="2800" dirty="0" smtClean="0"/>
              <a:t>G Roger, JB Berger, </a:t>
            </a:r>
            <a:r>
              <a:rPr lang="en-US" sz="2800" dirty="0" smtClean="0"/>
              <a:t>A Kaiser, R </a:t>
            </a:r>
            <a:r>
              <a:rPr lang="en-US" sz="2800" dirty="0" err="1" smtClean="0"/>
              <a:t>Janardhana</a:t>
            </a:r>
            <a:r>
              <a:rPr lang="en-US" sz="2800" dirty="0" smtClean="0"/>
              <a:t>, </a:t>
            </a:r>
            <a:r>
              <a:rPr lang="en-US" sz="2800" dirty="0" smtClean="0"/>
              <a:t>M </a:t>
            </a:r>
            <a:r>
              <a:rPr lang="en-US" sz="2800" dirty="0" err="1" smtClean="0"/>
              <a:t>Farzinfar</a:t>
            </a:r>
            <a:r>
              <a:rPr lang="en-US" sz="2800" dirty="0" smtClean="0"/>
              <a:t>, A Gupta, S Kim, B </a:t>
            </a:r>
            <a:r>
              <a:rPr lang="en-US" sz="2800" dirty="0" err="1" smtClean="0"/>
              <a:t>Paniagua</a:t>
            </a:r>
            <a:r>
              <a:rPr lang="en-US" sz="2800" dirty="0" smtClean="0"/>
              <a:t>, M </a:t>
            </a:r>
            <a:r>
              <a:rPr lang="en-US" sz="2800" dirty="0" err="1" smtClean="0"/>
              <a:t>Niethammer</a:t>
            </a:r>
            <a:r>
              <a:rPr lang="en-US" sz="2800" dirty="0" smtClean="0"/>
              <a:t>, </a:t>
            </a:r>
            <a:r>
              <a:rPr lang="en-US" sz="2800" dirty="0" smtClean="0"/>
              <a:t>I </a:t>
            </a:r>
            <a:r>
              <a:rPr lang="en-US" sz="2800" dirty="0" err="1" smtClean="0"/>
              <a:t>Csapo</a:t>
            </a:r>
            <a:endParaRPr lang="en-US" sz="2800" dirty="0" smtClean="0"/>
          </a:p>
        </p:txBody>
      </p:sp>
      <p:pic>
        <p:nvPicPr>
          <p:cNvPr id="4" name="Picture 6" descr="UNC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052688" y="1759278"/>
            <a:ext cx="592138" cy="762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302" y="2800032"/>
            <a:ext cx="1242805" cy="1095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brain shape space</a:t>
            </a:r>
          </a:p>
          <a:p>
            <a:pPr lvl="1"/>
            <a:r>
              <a:rPr lang="en-US" dirty="0" smtClean="0"/>
              <a:t>Explicitly model subcortical and cortical shape </a:t>
            </a:r>
          </a:p>
          <a:p>
            <a:pPr lvl="2"/>
            <a:r>
              <a:rPr lang="en-US" dirty="0" smtClean="0"/>
              <a:t>Stats on inflated cortical surface via magnitude and orientation to original cortex</a:t>
            </a:r>
          </a:p>
          <a:p>
            <a:pPr lvl="2"/>
            <a:r>
              <a:rPr lang="en-US" dirty="0" smtClean="0"/>
              <a:t>Partial nested sphere stats, PCA on principal components</a:t>
            </a:r>
          </a:p>
          <a:p>
            <a:r>
              <a:rPr lang="en-US" dirty="0" smtClean="0"/>
              <a:t>Simulate </a:t>
            </a:r>
            <a:r>
              <a:rPr lang="en-US" dirty="0"/>
              <a:t>pathology, tumors, </a:t>
            </a:r>
            <a:r>
              <a:rPr lang="en-US" dirty="0" smtClean="0"/>
              <a:t>TBI</a:t>
            </a:r>
          </a:p>
          <a:p>
            <a:pPr lvl="1"/>
            <a:r>
              <a:rPr lang="en-US" dirty="0" smtClean="0"/>
              <a:t>Utah tumor simulator</a:t>
            </a:r>
          </a:p>
          <a:p>
            <a:pPr lvl="1"/>
            <a:r>
              <a:rPr lang="en-US" dirty="0" smtClean="0"/>
              <a:t>How can we simulate TBI?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76461"/>
      </p:ext>
    </p:extLst>
  </p:cSld>
  <p:clrMapOvr>
    <a:masterClrMapping/>
  </p:clrMapOvr>
  <p:transition xmlns:p14="http://schemas.microsoft.com/office/powerpoint/2010/main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stuff…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19" y="1676400"/>
            <a:ext cx="8626725" cy="4267200"/>
          </a:xfrm>
        </p:spPr>
        <p:txBody>
          <a:bodyPr/>
          <a:lstStyle/>
          <a:p>
            <a:r>
              <a:rPr lang="en-US" dirty="0" smtClean="0"/>
              <a:t>Other NAMIC ongoing projects</a:t>
            </a:r>
          </a:p>
          <a:p>
            <a:pPr lvl="1"/>
            <a:r>
              <a:rPr lang="en-US" dirty="0" smtClean="0"/>
              <a:t>DTI registration with pathology</a:t>
            </a:r>
          </a:p>
          <a:p>
            <a:pPr lvl="2"/>
            <a:r>
              <a:rPr lang="en-US" dirty="0" smtClean="0"/>
              <a:t>Incorporating full brain tractography</a:t>
            </a:r>
          </a:p>
          <a:p>
            <a:pPr lvl="2"/>
            <a:r>
              <a:rPr lang="en-US" dirty="0" smtClean="0"/>
              <a:t>Incorporating intracranial cavity landmarks</a:t>
            </a:r>
          </a:p>
          <a:p>
            <a:pPr lvl="1"/>
            <a:r>
              <a:rPr lang="en-US" dirty="0" smtClean="0"/>
              <a:t>Brain shape regression for </a:t>
            </a:r>
            <a:r>
              <a:rPr lang="en-US" dirty="0" err="1" smtClean="0"/>
              <a:t>craniosynostosis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Cortex correspondence via SPHARM spherical registration of sulcal curves</a:t>
            </a:r>
          </a:p>
          <a:p>
            <a:pPr lvl="1"/>
            <a:r>
              <a:rPr lang="en-US" dirty="0" smtClean="0"/>
              <a:t>MR Texture feature for disease appearance quantification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43015"/>
      </p:ext>
    </p:extLst>
  </p:cSld>
  <p:clrMapOvr>
    <a:masterClrMapping/>
  </p:clrMapOvr>
  <p:transition xmlns:p14="http://schemas.microsoft.com/office/powerpoint/2010/main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MICCAI: 2 </a:t>
            </a:r>
            <a:r>
              <a:rPr lang="en-US" dirty="0" err="1" smtClean="0"/>
              <a:t>conf</a:t>
            </a:r>
            <a:r>
              <a:rPr lang="en-US" dirty="0" smtClean="0"/>
              <a:t> &amp; 3 workshop papers</a:t>
            </a:r>
          </a:p>
          <a:p>
            <a:r>
              <a:rPr lang="en-US" dirty="0" smtClean="0"/>
              <a:t>8 SPIE submissions</a:t>
            </a:r>
          </a:p>
          <a:p>
            <a:r>
              <a:rPr lang="en-US" dirty="0" smtClean="0"/>
              <a:t>2012 NAMIC journal papers:</a:t>
            </a:r>
          </a:p>
          <a:p>
            <a:r>
              <a:rPr lang="en-US" sz="900" dirty="0" smtClean="0"/>
              <a:t>H</a:t>
            </a:r>
            <a:r>
              <a:rPr lang="en-US" sz="900" dirty="0"/>
              <a:t>. C. </a:t>
            </a:r>
            <a:r>
              <a:rPr lang="en-US" sz="900" dirty="0" err="1"/>
              <a:t>Hazlett</a:t>
            </a:r>
            <a:r>
              <a:rPr lang="en-US" sz="900" dirty="0"/>
              <a:t>, H. </a:t>
            </a:r>
            <a:r>
              <a:rPr lang="en-US" sz="900" dirty="0" err="1"/>
              <a:t>Gu</a:t>
            </a:r>
            <a:r>
              <a:rPr lang="en-US" sz="900" dirty="0"/>
              <a:t>, R. C. </a:t>
            </a:r>
            <a:r>
              <a:rPr lang="en-US" sz="900" dirty="0" err="1"/>
              <a:t>McKinstry</a:t>
            </a:r>
            <a:r>
              <a:rPr lang="en-US" sz="900" dirty="0"/>
              <a:t>, D. W. W. Shaw, K. N. </a:t>
            </a:r>
            <a:r>
              <a:rPr lang="en-US" sz="900" dirty="0" err="1"/>
              <a:t>Botteron</a:t>
            </a:r>
            <a:r>
              <a:rPr lang="en-US" sz="900" dirty="0"/>
              <a:t>, S. R. </a:t>
            </a:r>
            <a:r>
              <a:rPr lang="en-US" sz="900" dirty="0" err="1"/>
              <a:t>Dager</a:t>
            </a:r>
            <a:r>
              <a:rPr lang="en-US" sz="900" dirty="0"/>
              <a:t>, M. Styner, C. </a:t>
            </a:r>
            <a:r>
              <a:rPr lang="en-US" sz="900" dirty="0" err="1"/>
              <a:t>Vachet</a:t>
            </a:r>
            <a:r>
              <a:rPr lang="en-US" sz="900" dirty="0"/>
              <a:t>, G. </a:t>
            </a:r>
            <a:r>
              <a:rPr lang="en-US" sz="900" dirty="0" err="1"/>
              <a:t>Gerig</a:t>
            </a:r>
            <a:r>
              <a:rPr lang="en-US" sz="900" dirty="0"/>
              <a:t>, S. J. Paterson, R. T. Schultz, A. M. Estes, A. C. Evans, J. </a:t>
            </a:r>
            <a:r>
              <a:rPr lang="en-US" sz="900" dirty="0" err="1"/>
              <a:t>Piven</a:t>
            </a:r>
            <a:r>
              <a:rPr lang="en-US" sz="900" dirty="0"/>
              <a:t>, the IBIS Network, “Brain Volume Findings in 6-Month-Old Infants at High Familial Risk for Autism.,” Am J Psychiatry, vol. 169, no. 6, pp. 601–608, Jun. 2012.</a:t>
            </a:r>
          </a:p>
          <a:p>
            <a:r>
              <a:rPr lang="en-US" sz="900" dirty="0" smtClean="0"/>
              <a:t>X</a:t>
            </a:r>
            <a:r>
              <a:rPr lang="en-US" sz="900" dirty="0"/>
              <a:t>. </a:t>
            </a:r>
            <a:r>
              <a:rPr lang="en-US" sz="900" dirty="0" err="1"/>
              <a:t>Geng</a:t>
            </a:r>
            <a:r>
              <a:rPr lang="en-US" sz="900" dirty="0"/>
              <a:t>, S. </a:t>
            </a:r>
            <a:r>
              <a:rPr lang="en-US" sz="900" dirty="0" err="1"/>
              <a:t>Gouttard</a:t>
            </a:r>
            <a:r>
              <a:rPr lang="en-US" sz="900" dirty="0"/>
              <a:t>, A. Sharma, H. </a:t>
            </a:r>
            <a:r>
              <a:rPr lang="en-US" sz="900" dirty="0" err="1"/>
              <a:t>Gu</a:t>
            </a:r>
            <a:r>
              <a:rPr lang="en-US" sz="900" dirty="0"/>
              <a:t>, M. Styner, W. Lin, G. </a:t>
            </a:r>
            <a:r>
              <a:rPr lang="en-US" sz="900" dirty="0" err="1"/>
              <a:t>Gerig</a:t>
            </a:r>
            <a:r>
              <a:rPr lang="en-US" sz="900" dirty="0"/>
              <a:t>, and J. H. Gilmore, “Quantitative Tract-Based White Matter Development from Birth to Age Two Years,” </a:t>
            </a:r>
            <a:r>
              <a:rPr lang="en-US" sz="900" dirty="0" err="1"/>
              <a:t>NeuroImage</a:t>
            </a:r>
            <a:r>
              <a:rPr lang="en-US" sz="900" dirty="0"/>
              <a:t>, pp. 1–44, Mar. 2012.</a:t>
            </a:r>
          </a:p>
          <a:p>
            <a:r>
              <a:rPr lang="en-US" sz="900" dirty="0" smtClean="0"/>
              <a:t>O</a:t>
            </a:r>
            <a:r>
              <a:rPr lang="en-US" sz="900" dirty="0"/>
              <a:t>. Lindberg, M. </a:t>
            </a:r>
            <a:r>
              <a:rPr lang="en-US" sz="900" dirty="0" err="1"/>
              <a:t>Walterfang</a:t>
            </a:r>
            <a:r>
              <a:rPr lang="en-US" sz="900" dirty="0"/>
              <a:t>, J. C. L. </a:t>
            </a:r>
            <a:r>
              <a:rPr lang="en-US" sz="900" dirty="0" err="1"/>
              <a:t>Looi</a:t>
            </a:r>
            <a:r>
              <a:rPr lang="en-US" sz="900" dirty="0"/>
              <a:t>, N. </a:t>
            </a:r>
            <a:r>
              <a:rPr lang="en-US" sz="900" dirty="0" err="1"/>
              <a:t>Malykhin</a:t>
            </a:r>
            <a:r>
              <a:rPr lang="en-US" sz="900" dirty="0"/>
              <a:t>, P. </a:t>
            </a:r>
            <a:r>
              <a:rPr lang="en-US" sz="900" dirty="0" err="1"/>
              <a:t>Ostberg</a:t>
            </a:r>
            <a:r>
              <a:rPr lang="en-US" sz="900" dirty="0"/>
              <a:t>, B. </a:t>
            </a:r>
            <a:r>
              <a:rPr lang="en-US" sz="900" dirty="0" err="1"/>
              <a:t>Zandbelt</a:t>
            </a:r>
            <a:r>
              <a:rPr lang="en-US" sz="900" dirty="0"/>
              <a:t>, M. Styner, B. </a:t>
            </a:r>
            <a:r>
              <a:rPr lang="en-US" sz="900" dirty="0" err="1"/>
              <a:t>Paniagua</a:t>
            </a:r>
            <a:r>
              <a:rPr lang="en-US" sz="900" dirty="0"/>
              <a:t>, D. </a:t>
            </a:r>
            <a:r>
              <a:rPr lang="en-US" sz="900" dirty="0" err="1"/>
              <a:t>Velakoulis</a:t>
            </a:r>
            <a:r>
              <a:rPr lang="en-US" sz="900" dirty="0"/>
              <a:t>, E. </a:t>
            </a:r>
            <a:r>
              <a:rPr lang="en-US" sz="900" dirty="0" err="1"/>
              <a:t>Orndahl</a:t>
            </a:r>
            <a:r>
              <a:rPr lang="en-US" sz="900" dirty="0"/>
              <a:t>, and L.-O. </a:t>
            </a:r>
            <a:r>
              <a:rPr lang="en-US" sz="900" dirty="0" err="1"/>
              <a:t>Wahlund</a:t>
            </a:r>
            <a:r>
              <a:rPr lang="en-US" sz="900" dirty="0"/>
              <a:t>, “Hippocampal Shape Analysis in Alzheimer's Disease and </a:t>
            </a:r>
            <a:r>
              <a:rPr lang="en-US" sz="900" dirty="0" err="1"/>
              <a:t>Frontotemporal</a:t>
            </a:r>
            <a:r>
              <a:rPr lang="en-US" sz="900" dirty="0"/>
              <a:t> Lobar Degeneration Subtypes.,” J </a:t>
            </a:r>
            <a:r>
              <a:rPr lang="en-US" sz="900" dirty="0" err="1"/>
              <a:t>Alzheimers</a:t>
            </a:r>
            <a:r>
              <a:rPr lang="en-US" sz="900" dirty="0"/>
              <a:t> Dis, Mar. 2012.</a:t>
            </a:r>
          </a:p>
          <a:p>
            <a:r>
              <a:rPr lang="en-US" sz="900" dirty="0" smtClean="0"/>
              <a:t>J</a:t>
            </a:r>
            <a:r>
              <a:rPr lang="en-US" sz="900" dirty="0"/>
              <a:t>. J. Wolff, H. </a:t>
            </a:r>
            <a:r>
              <a:rPr lang="en-US" sz="900" dirty="0" err="1"/>
              <a:t>Gu</a:t>
            </a:r>
            <a:r>
              <a:rPr lang="en-US" sz="900" dirty="0"/>
              <a:t>, G. </a:t>
            </a:r>
            <a:r>
              <a:rPr lang="en-US" sz="900" dirty="0" err="1"/>
              <a:t>Gerig</a:t>
            </a:r>
            <a:r>
              <a:rPr lang="en-US" sz="900" dirty="0"/>
              <a:t>, J. T. </a:t>
            </a:r>
            <a:r>
              <a:rPr lang="en-US" sz="900" dirty="0" err="1"/>
              <a:t>Elison</a:t>
            </a:r>
            <a:r>
              <a:rPr lang="en-US" sz="900" dirty="0"/>
              <a:t>, M. Styner, S. </a:t>
            </a:r>
            <a:r>
              <a:rPr lang="en-US" sz="900" dirty="0" err="1"/>
              <a:t>Gouttard</a:t>
            </a:r>
            <a:r>
              <a:rPr lang="en-US" sz="900" dirty="0"/>
              <a:t>, K. N. </a:t>
            </a:r>
            <a:r>
              <a:rPr lang="en-US" sz="900" dirty="0" err="1"/>
              <a:t>Botteron</a:t>
            </a:r>
            <a:r>
              <a:rPr lang="en-US" sz="900" dirty="0"/>
              <a:t>, S. R. </a:t>
            </a:r>
            <a:r>
              <a:rPr lang="en-US" sz="900" dirty="0" err="1"/>
              <a:t>Dager</a:t>
            </a:r>
            <a:r>
              <a:rPr lang="en-US" sz="900" dirty="0"/>
              <a:t>, G. Dawson, A. M. Estes, A. C. Evans, H. C. </a:t>
            </a:r>
            <a:r>
              <a:rPr lang="en-US" sz="900" dirty="0" err="1"/>
              <a:t>Hazlett</a:t>
            </a:r>
            <a:r>
              <a:rPr lang="en-US" sz="900" dirty="0"/>
              <a:t>, P. </a:t>
            </a:r>
            <a:r>
              <a:rPr lang="en-US" sz="900" dirty="0" err="1"/>
              <a:t>Kostopoulos</a:t>
            </a:r>
            <a:r>
              <a:rPr lang="en-US" sz="900" dirty="0"/>
              <a:t>, R. C. </a:t>
            </a:r>
            <a:r>
              <a:rPr lang="en-US" sz="900" dirty="0" err="1"/>
              <a:t>McKinstry</a:t>
            </a:r>
            <a:r>
              <a:rPr lang="en-US" sz="900" dirty="0"/>
              <a:t>, S. J. Paterson, R. T. Schultz, L. </a:t>
            </a:r>
            <a:r>
              <a:rPr lang="en-US" sz="900" dirty="0" err="1"/>
              <a:t>Zwaigenbaum</a:t>
            </a:r>
            <a:r>
              <a:rPr lang="en-US" sz="900" dirty="0"/>
              <a:t>, and J. </a:t>
            </a:r>
            <a:r>
              <a:rPr lang="en-US" sz="900" dirty="0" err="1"/>
              <a:t>Piven</a:t>
            </a:r>
            <a:r>
              <a:rPr lang="en-US" sz="900" dirty="0"/>
              <a:t>, “Differences in White Matter Fiber Tract Development Present From 6 to 24 Months in Infants With Autism.,” Am J Psychiatry, Feb. 2012.</a:t>
            </a:r>
          </a:p>
          <a:p>
            <a:r>
              <a:rPr lang="en-US" sz="900" dirty="0" smtClean="0"/>
              <a:t>Y</a:t>
            </a:r>
            <a:r>
              <a:rPr lang="en-US" sz="900" dirty="0"/>
              <a:t>. Li, J. Gilmore, J. Wang, M. Styner, W. Lin, and H. Zhu, “</a:t>
            </a:r>
            <a:r>
              <a:rPr lang="en-US" sz="900" dirty="0" err="1"/>
              <a:t>TwinMARM</a:t>
            </a:r>
            <a:r>
              <a:rPr lang="en-US" sz="900" dirty="0"/>
              <a:t>: Two-stage </a:t>
            </a:r>
            <a:r>
              <a:rPr lang="en-US" sz="900" dirty="0" err="1"/>
              <a:t>Multiscale</a:t>
            </a:r>
            <a:r>
              <a:rPr lang="en-US" sz="900" dirty="0"/>
              <a:t> Adaptive Regression Methods for Twin Neuroimaging Data.,” IEEE Trans Med Imaging, Jan. 2012.</a:t>
            </a:r>
          </a:p>
          <a:p>
            <a:r>
              <a:rPr lang="en-US" sz="900" dirty="0" smtClean="0"/>
              <a:t>Y</a:t>
            </a:r>
            <a:r>
              <a:rPr lang="en-US" sz="900" dirty="0"/>
              <a:t>. Shi, S. J. Short, R. C. </a:t>
            </a:r>
            <a:r>
              <a:rPr lang="en-US" sz="900" dirty="0" err="1"/>
              <a:t>Knickmeyer</a:t>
            </a:r>
            <a:r>
              <a:rPr lang="en-US" sz="900" dirty="0"/>
              <a:t>, J. Wang, C. L. Coe, M. </a:t>
            </a:r>
            <a:r>
              <a:rPr lang="en-US" sz="900" dirty="0" err="1"/>
              <a:t>Niethammer</a:t>
            </a:r>
            <a:r>
              <a:rPr lang="en-US" sz="900" dirty="0"/>
              <a:t>, J. H. Gilmore, H. ZHU, and M. Styner, “Diffusion Tensor Imaging-Based Characterization of Brain Neurodevelopment in Primates.,” Cerebral cortex (New York, N.Y. : 1991), Jan. 2012.</a:t>
            </a:r>
          </a:p>
          <a:p>
            <a:r>
              <a:rPr lang="en-US" sz="900" dirty="0" smtClean="0"/>
              <a:t>E</a:t>
            </a:r>
            <a:r>
              <a:rPr lang="en-US" sz="900" dirty="0"/>
              <a:t>. </a:t>
            </a:r>
            <a:r>
              <a:rPr lang="en-US" sz="900" dirty="0" err="1"/>
              <a:t>Maltbie</a:t>
            </a:r>
            <a:r>
              <a:rPr lang="en-US" sz="900" dirty="0"/>
              <a:t>, K. Bhatt, B. </a:t>
            </a:r>
            <a:r>
              <a:rPr lang="en-US" sz="900" dirty="0" err="1"/>
              <a:t>Paniagua</a:t>
            </a:r>
            <a:r>
              <a:rPr lang="en-US" sz="900" dirty="0"/>
              <a:t>, R. G. Smith, M. M. Graves, M. W. </a:t>
            </a:r>
            <a:r>
              <a:rPr lang="en-US" sz="900" dirty="0" err="1"/>
              <a:t>Mosconi</a:t>
            </a:r>
            <a:r>
              <a:rPr lang="en-US" sz="900" dirty="0"/>
              <a:t>, S. Peterson, S. White, J. </a:t>
            </a:r>
            <a:r>
              <a:rPr lang="en-US" sz="900" dirty="0" err="1"/>
              <a:t>Blocher</a:t>
            </a:r>
            <a:r>
              <a:rPr lang="en-US" sz="900" dirty="0"/>
              <a:t>, M. El-</a:t>
            </a:r>
            <a:r>
              <a:rPr lang="en-US" sz="900" dirty="0" err="1"/>
              <a:t>Sayed</a:t>
            </a:r>
            <a:r>
              <a:rPr lang="en-US" sz="900" dirty="0"/>
              <a:t>, H. C. </a:t>
            </a:r>
            <a:r>
              <a:rPr lang="en-US" sz="900" dirty="0" err="1"/>
              <a:t>Hazlett</a:t>
            </a:r>
            <a:r>
              <a:rPr lang="en-US" sz="900" dirty="0"/>
              <a:t>, and M. Styner, “Asymmetric bias in user guided segmentations of brain structures.,” </a:t>
            </a:r>
            <a:r>
              <a:rPr lang="en-US" sz="900" dirty="0" err="1"/>
              <a:t>NeuroImage</a:t>
            </a:r>
            <a:r>
              <a:rPr lang="en-US" sz="900" dirty="0"/>
              <a:t>, vol. 59, no. 2, pp. 1315–1323, Jan. 2012</a:t>
            </a:r>
            <a:r>
              <a:rPr lang="en-US" sz="900" dirty="0" smtClean="0"/>
              <a:t>.</a:t>
            </a:r>
          </a:p>
          <a:p>
            <a:r>
              <a:rPr lang="en-US" sz="900" dirty="0" smtClean="0"/>
              <a:t>A</a:t>
            </a:r>
            <a:r>
              <a:rPr lang="en-US" sz="900" dirty="0"/>
              <a:t>. E. </a:t>
            </a:r>
            <a:r>
              <a:rPr lang="en-US" sz="900" dirty="0" err="1"/>
              <a:t>Lyall</a:t>
            </a:r>
            <a:r>
              <a:rPr lang="en-US" sz="900" dirty="0"/>
              <a:t>, S. </a:t>
            </a:r>
            <a:r>
              <a:rPr lang="en-US" sz="900" dirty="0" err="1"/>
              <a:t>Woolson</a:t>
            </a:r>
            <a:r>
              <a:rPr lang="en-US" sz="900" dirty="0"/>
              <a:t>, H. M. Wolfe, B. D. Goldman, J. S. </a:t>
            </a:r>
            <a:r>
              <a:rPr lang="en-US" sz="900" dirty="0" err="1"/>
              <a:t>Reznick</a:t>
            </a:r>
            <a:r>
              <a:rPr lang="en-US" sz="900" dirty="0"/>
              <a:t>, R. M. </a:t>
            </a:r>
            <a:r>
              <a:rPr lang="en-US" sz="900" dirty="0" err="1"/>
              <a:t>Hamer</a:t>
            </a:r>
            <a:r>
              <a:rPr lang="en-US" sz="900" dirty="0"/>
              <a:t>, W. Lin, M. Styner, G. </a:t>
            </a:r>
            <a:r>
              <a:rPr lang="en-US" sz="900" dirty="0" err="1"/>
              <a:t>Gerig</a:t>
            </a:r>
            <a:r>
              <a:rPr lang="en-US" sz="900" dirty="0"/>
              <a:t>, and J. H. Gilmore, “Prenatal isolated mild </a:t>
            </a:r>
            <a:r>
              <a:rPr lang="en-US" sz="900" dirty="0" err="1"/>
              <a:t>ventriculomegaly</a:t>
            </a:r>
            <a:r>
              <a:rPr lang="en-US" sz="900" dirty="0"/>
              <a:t> is associated with persistent ventricle enlargement at ages 1 and 2.,” </a:t>
            </a:r>
            <a:r>
              <a:rPr lang="en-US" sz="900" i="1" dirty="0"/>
              <a:t>Early Hum. Dev.</a:t>
            </a:r>
            <a:r>
              <a:rPr lang="en-US" sz="900" dirty="0"/>
              <a:t>, Mar. 2012.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47908162"/>
      </p:ext>
    </p:extLst>
  </p:cSld>
  <p:clrMapOvr>
    <a:masterClrMapping/>
  </p:clrMapOvr>
  <p:transition xmlns:p14="http://schemas.microsoft.com/office/powerpoint/2010/main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Nested Spheres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36" y="1483785"/>
            <a:ext cx="8229600" cy="44942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K sample points, N samples,  </a:t>
            </a:r>
            <a:r>
              <a:rPr lang="en-US" dirty="0" err="1"/>
              <a:t>v</a:t>
            </a:r>
            <a:r>
              <a:rPr lang="en-US" baseline="-25000" dirty="0" err="1" smtClean="0"/>
              <a:t>nk</a:t>
            </a:r>
            <a:r>
              <a:rPr lang="en-US" dirty="0" smtClean="0"/>
              <a:t> is the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th</a:t>
            </a:r>
            <a:r>
              <a:rPr lang="en-US" dirty="0" smtClean="0"/>
              <a:t> normal for the n</a:t>
            </a:r>
            <a:r>
              <a:rPr lang="en-US" baseline="-25000" dirty="0" smtClean="0"/>
              <a:t>th</a:t>
            </a:r>
            <a:r>
              <a:rPr lang="en-US" dirty="0" smtClean="0"/>
              <a:t> sample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Main idea - Evaluate entropy across different objects for the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th</a:t>
            </a:r>
            <a:r>
              <a:rPr lang="en-US" b="1" dirty="0" smtClean="0"/>
              <a:t> correspondent normal</a:t>
            </a:r>
          </a:p>
          <a:p>
            <a:pPr marL="0" indent="0" algn="ctr">
              <a:buNone/>
            </a:pPr>
            <a:endParaRPr lang="en-US" sz="1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v</a:t>
            </a:r>
            <a:r>
              <a:rPr lang="en-US" baseline="-25000" dirty="0" smtClean="0"/>
              <a:t>1k</a:t>
            </a:r>
            <a:r>
              <a:rPr lang="en-US" dirty="0" smtClean="0"/>
              <a:t>, …,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nk</a:t>
            </a:r>
            <a:r>
              <a:rPr lang="en-US" dirty="0" smtClean="0"/>
              <a:t> in unit sphere S</a:t>
            </a:r>
            <a:r>
              <a:rPr lang="en-US" baseline="30000" dirty="0" smtClean="0"/>
              <a:t>2</a:t>
            </a:r>
            <a:r>
              <a:rPr lang="en-US" dirty="0"/>
              <a:t>,</a:t>
            </a:r>
            <a:r>
              <a:rPr lang="en-US" dirty="0" smtClean="0"/>
              <a:t> fit a great circle </a:t>
            </a:r>
            <a:r>
              <a:rPr lang="en-US" dirty="0" err="1" smtClean="0"/>
              <a:t>δ</a:t>
            </a:r>
            <a:r>
              <a:rPr lang="en-US" dirty="0" smtClean="0"/>
              <a:t>(c) to minimize the sum of squared deviations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nk</a:t>
            </a:r>
            <a:r>
              <a:rPr lang="en-US" dirty="0" smtClean="0"/>
              <a:t> from the great circle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the </a:t>
            </a:r>
            <a:r>
              <a:rPr lang="en-US" dirty="0" err="1" smtClean="0"/>
              <a:t>Frechet</a:t>
            </a:r>
            <a:r>
              <a:rPr lang="en-US" dirty="0" smtClean="0"/>
              <a:t> mean on </a:t>
            </a:r>
            <a:r>
              <a:rPr lang="en-US" dirty="0" err="1" smtClean="0"/>
              <a:t>δ</a:t>
            </a:r>
            <a:r>
              <a:rPr lang="en-US" dirty="0" smtClean="0"/>
              <a:t>(c)</a:t>
            </a:r>
            <a:endParaRPr lang="en-US" baseline="30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PCA on </a:t>
            </a: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dirty="0"/>
              <a:t>=</a:t>
            </a:r>
            <a:r>
              <a:rPr lang="en-US" dirty="0" smtClean="0"/>
              <a:t>&gt;</a:t>
            </a:r>
            <a:r>
              <a:rPr lang="en-US" dirty="0" smtClean="0"/>
              <a:t>Compute principal </a:t>
            </a:r>
            <a:r>
              <a:rPr lang="en-US" dirty="0" smtClean="0"/>
              <a:t>scores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err="1"/>
              <a:t>Normals</a:t>
            </a:r>
            <a:r>
              <a:rPr lang="en-US" dirty="0"/>
              <a:t> projected into the unit sphere</a:t>
            </a:r>
          </a:p>
          <a:p>
            <a:r>
              <a:rPr lang="en-US" dirty="0"/>
              <a:t>Great circle that approximates the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12" name="Picture 11" descr="images_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22529" r="22476" b="22162"/>
          <a:stretch/>
        </p:blipFill>
        <p:spPr>
          <a:xfrm>
            <a:off x="6496489" y="3963434"/>
            <a:ext cx="2257148" cy="22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32246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NAMIC Activities </a:t>
            </a:r>
            <a:r>
              <a:rPr lang="en-US" dirty="0"/>
              <a:t>at UNC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5269"/>
            <a:ext cx="8385924" cy="4213567"/>
          </a:xfrm>
        </p:spPr>
        <p:txBody>
          <a:bodyPr/>
          <a:lstStyle/>
          <a:p>
            <a:r>
              <a:rPr lang="en-US" sz="2400" dirty="0"/>
              <a:t>I</a:t>
            </a:r>
            <a:r>
              <a:rPr lang="en-US" sz="2400" dirty="0" smtClean="0"/>
              <a:t>mage Analysis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DTI </a:t>
            </a:r>
            <a:r>
              <a:rPr lang="en-US" sz="2000" dirty="0" smtClean="0">
                <a:solidFill>
                  <a:srgbClr val="0000FF"/>
                </a:solidFill>
              </a:rPr>
              <a:t>QC: error estimation via MC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DTI Registration with pathology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Longitudinal </a:t>
            </a:r>
            <a:r>
              <a:rPr lang="en-US" sz="2000" dirty="0" smtClean="0">
                <a:solidFill>
                  <a:srgbClr val="0000FF"/>
                </a:solidFill>
              </a:rPr>
              <a:t>atlases with intensity changes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Fiber </a:t>
            </a:r>
            <a:r>
              <a:rPr lang="en-US" sz="2000" dirty="0" smtClean="0">
                <a:solidFill>
                  <a:srgbClr val="008000"/>
                </a:solidFill>
              </a:rPr>
              <a:t>tract analysis </a:t>
            </a:r>
            <a:r>
              <a:rPr lang="en-US" sz="2000" dirty="0" smtClean="0">
                <a:solidFill>
                  <a:srgbClr val="008000"/>
                </a:solidFill>
              </a:rPr>
              <a:t>framework: Atlas builder, </a:t>
            </a:r>
            <a:r>
              <a:rPr lang="en-US" sz="2000" dirty="0" err="1" smtClean="0">
                <a:solidFill>
                  <a:srgbClr val="008000"/>
                </a:solidFill>
              </a:rPr>
              <a:t>DTIReg</a:t>
            </a:r>
            <a:r>
              <a:rPr lang="en-US" sz="2000" dirty="0" smtClean="0">
                <a:solidFill>
                  <a:srgbClr val="008000"/>
                </a:solidFill>
              </a:rPr>
              <a:t> modules</a:t>
            </a:r>
            <a:endParaRPr lang="en-US" sz="2000" dirty="0" smtClean="0">
              <a:solidFill>
                <a:srgbClr val="008000"/>
              </a:solidFill>
            </a:endParaRPr>
          </a:p>
          <a:p>
            <a:r>
              <a:rPr lang="en-US" sz="2400" dirty="0" smtClean="0"/>
              <a:t>Shape Analysis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Interactive surface correspondence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Longitudinal shape correspondence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Normal consistency in surface </a:t>
            </a:r>
            <a:r>
              <a:rPr lang="en-US" sz="2000" dirty="0" smtClean="0">
                <a:solidFill>
                  <a:srgbClr val="0000FF"/>
                </a:solidFill>
              </a:rPr>
              <a:t>correspondence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Brain shape regression (application)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400" dirty="0"/>
              <a:t>Validation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Human-like DTI/DWI software phantom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DTI tractography challenge MICCAI </a:t>
            </a:r>
            <a:r>
              <a:rPr lang="en-US" sz="2000" dirty="0" smtClean="0">
                <a:solidFill>
                  <a:srgbClr val="008000"/>
                </a:solidFill>
              </a:rPr>
              <a:t>2012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1" name="Rectangle 50"/>
          <p:cNvSpPr/>
          <p:nvPr/>
        </p:nvSpPr>
        <p:spPr>
          <a:xfrm>
            <a:off x="7578813" y="5275670"/>
            <a:ext cx="1416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Methods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Engineering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15695"/>
      </p:ext>
    </p:extLst>
  </p:cSld>
  <p:clrMapOvr>
    <a:masterClrMapping/>
  </p:clrMapOvr>
  <p:transition xmlns:p14="http://schemas.microsoft.com/office/powerpoint/2010/main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</a:t>
            </a:r>
            <a:r>
              <a:rPr lang="en-US" dirty="0" smtClean="0"/>
              <a:t>QC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5648"/>
            <a:ext cx="8607431" cy="527170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DTI</a:t>
            </a:r>
            <a:r>
              <a:rPr lang="en-US" dirty="0" smtClean="0"/>
              <a:t>/DWI </a:t>
            </a:r>
            <a:r>
              <a:rPr lang="en-US" dirty="0" smtClean="0"/>
              <a:t>noisy, </a:t>
            </a:r>
            <a:r>
              <a:rPr lang="en-US" dirty="0" smtClean="0"/>
              <a:t>artifact </a:t>
            </a:r>
            <a:r>
              <a:rPr lang="en-US" dirty="0" smtClean="0"/>
              <a:t>rich =&gt; QC needed</a:t>
            </a:r>
            <a:endParaRPr lang="en-US" dirty="0" smtClean="0"/>
          </a:p>
          <a:p>
            <a:pPr lvl="2"/>
            <a:r>
              <a:rPr lang="en-US" dirty="0" smtClean="0"/>
              <a:t>Correct motion &amp; eddy currents</a:t>
            </a:r>
          </a:p>
          <a:p>
            <a:pPr lvl="2"/>
            <a:r>
              <a:rPr lang="en-US" dirty="0" smtClean="0"/>
              <a:t>Reject bad gradients </a:t>
            </a:r>
          </a:p>
          <a:p>
            <a:pPr lvl="1"/>
            <a:r>
              <a:rPr lang="en-US" dirty="0" smtClean="0"/>
              <a:t>How much rejection is still okay? </a:t>
            </a:r>
          </a:p>
          <a:p>
            <a:pPr lvl="2"/>
            <a:r>
              <a:rPr lang="en-US" dirty="0" smtClean="0"/>
              <a:t>Simple threshold on numbers of rejected DWI?</a:t>
            </a:r>
          </a:p>
          <a:p>
            <a:pPr lvl="1"/>
            <a:r>
              <a:rPr lang="en-US" dirty="0"/>
              <a:t>Goal: Estimate errors in DTI </a:t>
            </a:r>
            <a:r>
              <a:rPr lang="en-US" dirty="0" err="1" smtClean="0"/>
              <a:t>wrt</a:t>
            </a:r>
            <a:r>
              <a:rPr lang="en-US" dirty="0" smtClean="0"/>
              <a:t> local direction</a:t>
            </a:r>
          </a:p>
          <a:p>
            <a:pPr lvl="1"/>
            <a:r>
              <a:rPr lang="en-US" dirty="0" smtClean="0"/>
              <a:t>Use of Monte Carlo simulation at given SNR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72" y="4840816"/>
            <a:ext cx="1382528" cy="1586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8"/>
          <a:stretch/>
        </p:blipFill>
        <p:spPr>
          <a:xfrm>
            <a:off x="1960197" y="4836998"/>
            <a:ext cx="2423771" cy="1594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522" y="4840816"/>
            <a:ext cx="2406462" cy="1586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52616"/>
          <a:stretch/>
        </p:blipFill>
        <p:spPr>
          <a:xfrm>
            <a:off x="7029799" y="4850040"/>
            <a:ext cx="1691153" cy="15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70425"/>
      </p:ext>
    </p:extLst>
  </p:cSld>
  <p:clrMapOvr>
    <a:masterClrMapping/>
  </p:clrMapOvr>
  <p:transition xmlns:p14="http://schemas.microsoft.com/office/powerpoint/2010/main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Uniformity of Directions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8752" y="1676400"/>
            <a:ext cx="3831668" cy="4695750"/>
          </a:xfrm>
        </p:spPr>
        <p:txBody>
          <a:bodyPr/>
          <a:lstStyle/>
          <a:p>
            <a:r>
              <a:rPr lang="en-US" sz="2400" dirty="0" smtClean="0"/>
              <a:t>Different sequences</a:t>
            </a:r>
          </a:p>
          <a:p>
            <a:r>
              <a:rPr lang="en-US" sz="2400" dirty="0" smtClean="0"/>
              <a:t>No rejection</a:t>
            </a:r>
          </a:p>
          <a:p>
            <a:r>
              <a:rPr lang="en-US" sz="2400" dirty="0" smtClean="0"/>
              <a:t>Same SNR ~ 10</a:t>
            </a:r>
          </a:p>
          <a:p>
            <a:r>
              <a:rPr lang="en-US" sz="2400" dirty="0" smtClean="0"/>
              <a:t>ΔFA: Average error in FA (</a:t>
            </a:r>
            <a:r>
              <a:rPr lang="en-US" sz="2400" dirty="0" err="1" smtClean="0"/>
              <a:t>SimFA</a:t>
            </a:r>
            <a:r>
              <a:rPr lang="en-US" sz="2400" dirty="0" smtClean="0"/>
              <a:t> = 0.4)</a:t>
            </a:r>
          </a:p>
          <a:p>
            <a:r>
              <a:rPr lang="en-US" sz="2400" dirty="0" smtClean="0"/>
              <a:t>ΔPD: Average error in local orientation</a:t>
            </a:r>
          </a:p>
          <a:p>
            <a:r>
              <a:rPr lang="en-US" sz="2400" dirty="0" smtClean="0"/>
              <a:t>Non-uniform Philips sequence worst</a:t>
            </a:r>
          </a:p>
          <a:p>
            <a:pPr marL="457200" lvl="1" indent="0">
              <a:buNone/>
            </a:pPr>
            <a:r>
              <a:rPr lang="en-US" sz="2000" dirty="0" smtClean="0"/>
              <a:t>~50% higher orientation  &amp; ~75% higher FA error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306" y="1966849"/>
            <a:ext cx="4594486" cy="4405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2500" y="1633852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66458" y="1632859"/>
            <a:ext cx="150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</a:t>
            </a:r>
            <a:r>
              <a:rPr lang="en-US" dirty="0" err="1" smtClean="0"/>
              <a:t>dir</a:t>
            </a:r>
            <a:r>
              <a:rPr lang="en-US" dirty="0" smtClean="0"/>
              <a:t> Philips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92367" y="1633852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47939"/>
      </p:ext>
    </p:extLst>
  </p:cSld>
  <p:clrMapOvr>
    <a:masterClrMapping/>
  </p:clrMapOvr>
  <p:transition xmlns:p14="http://schemas.microsoft.com/office/powerpoint/2010/main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563" y="304800"/>
            <a:ext cx="7396577" cy="1143000"/>
          </a:xfrm>
        </p:spPr>
        <p:txBody>
          <a:bodyPr/>
          <a:lstStyle/>
          <a:p>
            <a:r>
              <a:rPr lang="en-US" dirty="0" smtClean="0"/>
              <a:t>Rejection Affects Uniformity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219200" y="5025458"/>
            <a:ext cx="7239000" cy="1270052"/>
          </a:xfrm>
        </p:spPr>
        <p:txBody>
          <a:bodyPr/>
          <a:lstStyle/>
          <a:p>
            <a:r>
              <a:rPr lang="en-US" sz="2800" dirty="0" smtClean="0"/>
              <a:t>Clustered rejection 25% larger error in orientation and 20% larger FA error</a:t>
            </a:r>
          </a:p>
          <a:p>
            <a:r>
              <a:rPr lang="en-US" sz="2800" dirty="0" smtClean="0"/>
              <a:t>Allows specification of threshold </a:t>
            </a:r>
            <a:r>
              <a:rPr lang="en-US" sz="2800" dirty="0" err="1" smtClean="0"/>
              <a:t>wrt</a:t>
            </a:r>
            <a:r>
              <a:rPr lang="en-US" sz="2800" dirty="0" smtClean="0"/>
              <a:t> Error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23" y="1447800"/>
            <a:ext cx="7126901" cy="35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7696"/>
      </p:ext>
    </p:extLst>
  </p:cSld>
  <p:clrMapOvr>
    <a:masterClrMapping/>
  </p:clrMapOvr>
  <p:transition xmlns:p14="http://schemas.microsoft.com/office/powerpoint/2010/main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</a:t>
            </a:r>
            <a:r>
              <a:rPr lang="en-US" dirty="0" smtClean="0"/>
              <a:t>Tractography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23" y="1366599"/>
            <a:ext cx="8139266" cy="4561943"/>
          </a:xfrm>
        </p:spPr>
        <p:txBody>
          <a:bodyPr/>
          <a:lstStyle/>
          <a:p>
            <a:r>
              <a:rPr lang="en-US" sz="2800" dirty="0" smtClean="0"/>
              <a:t>Soft/hardware DTI phantoms not realistic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Goal</a:t>
            </a:r>
            <a:r>
              <a:rPr lang="en-US" dirty="0"/>
              <a:t>: Create </a:t>
            </a:r>
            <a:r>
              <a:rPr lang="en-US" dirty="0" smtClean="0"/>
              <a:t>human brain like phantom</a:t>
            </a:r>
          </a:p>
          <a:p>
            <a:r>
              <a:rPr lang="en-US" sz="2800" dirty="0" smtClean="0"/>
              <a:t>Inspiration: MNI-</a:t>
            </a:r>
            <a:r>
              <a:rPr lang="en-US" sz="2800" dirty="0" err="1" smtClean="0"/>
              <a:t>Brainweb</a:t>
            </a:r>
            <a:endParaRPr lang="en-US" sz="2800" dirty="0" smtClean="0"/>
          </a:p>
          <a:p>
            <a:pPr lvl="1"/>
            <a:r>
              <a:rPr lang="en-US" sz="2400" dirty="0" smtClean="0"/>
              <a:t>Use real data to create a synthetic phantom</a:t>
            </a:r>
          </a:p>
          <a:p>
            <a:pPr lvl="2"/>
            <a:r>
              <a:rPr lang="en-US" sz="2000" dirty="0" smtClean="0"/>
              <a:t>Estimate fiber anatomy from real data</a:t>
            </a:r>
          </a:p>
          <a:p>
            <a:pPr lvl="2"/>
            <a:r>
              <a:rPr lang="en-US" sz="2000" dirty="0" smtClean="0"/>
              <a:t>Estimate brain morphometry population</a:t>
            </a:r>
          </a:p>
          <a:p>
            <a:pPr lvl="1"/>
            <a:r>
              <a:rPr lang="en-US" sz="2400" dirty="0" smtClean="0"/>
              <a:t>Sample/simulate brain morphometry</a:t>
            </a:r>
          </a:p>
          <a:p>
            <a:pPr lvl="1"/>
            <a:r>
              <a:rPr lang="en-US" sz="2400" dirty="0" smtClean="0"/>
              <a:t>Apply morphometry to fiber anatomy</a:t>
            </a:r>
          </a:p>
          <a:p>
            <a:pPr lvl="1"/>
            <a:r>
              <a:rPr lang="en-US" sz="2400" dirty="0" smtClean="0"/>
              <a:t>Compute DWI from simulated fiber anatomy</a:t>
            </a:r>
          </a:p>
          <a:p>
            <a:r>
              <a:rPr lang="en-US" sz="2800" dirty="0" smtClean="0"/>
              <a:t>Evaluate tractography </a:t>
            </a:r>
            <a:r>
              <a:rPr lang="en-US" sz="2800" dirty="0" err="1" smtClean="0"/>
              <a:t>vs</a:t>
            </a:r>
            <a:r>
              <a:rPr lang="en-US" sz="2800" dirty="0" smtClean="0"/>
              <a:t> known ground truth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364" y="3454415"/>
            <a:ext cx="1930465" cy="15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34575"/>
      </p:ext>
    </p:extLst>
  </p:cSld>
  <p:clrMapOvr>
    <a:masterClrMapping/>
  </p:clrMapOvr>
  <p:transition xmlns:p14="http://schemas.microsoft.com/office/powerpoint/2010/main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Anatomy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676400"/>
            <a:ext cx="5460892" cy="4267200"/>
          </a:xfrm>
        </p:spPr>
        <p:txBody>
          <a:bodyPr/>
          <a:lstStyle/>
          <a:p>
            <a:r>
              <a:rPr lang="en-US" sz="2800" dirty="0"/>
              <a:t>MICCAI 2012 </a:t>
            </a:r>
            <a:r>
              <a:rPr lang="en-US" sz="2800" dirty="0" smtClean="0"/>
              <a:t>workshop</a:t>
            </a:r>
            <a:endParaRPr lang="en-US" sz="2800" dirty="0" smtClean="0"/>
          </a:p>
          <a:p>
            <a:r>
              <a:rPr lang="en-US" sz="2800" dirty="0" smtClean="0"/>
              <a:t>Fiber Anatomy</a:t>
            </a:r>
          </a:p>
          <a:p>
            <a:pPr lvl="1"/>
            <a:r>
              <a:rPr lang="en-US" sz="2400" dirty="0" smtClean="0"/>
              <a:t>6 subjects at 1.5mm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&amp; 42 </a:t>
            </a:r>
            <a:r>
              <a:rPr lang="en-US" sz="2400" dirty="0" err="1" smtClean="0"/>
              <a:t>dir</a:t>
            </a:r>
            <a:endParaRPr lang="en-US" sz="2400" dirty="0" smtClean="0"/>
          </a:p>
          <a:p>
            <a:pPr lvl="1"/>
            <a:r>
              <a:rPr lang="en-US" sz="2400" dirty="0"/>
              <a:t>High resolution </a:t>
            </a:r>
            <a:r>
              <a:rPr lang="en-US" sz="2400" dirty="0" smtClean="0"/>
              <a:t>atlas via unbiased group-wise registration</a:t>
            </a:r>
          </a:p>
          <a:p>
            <a:pPr lvl="1"/>
            <a:r>
              <a:rPr lang="en-US" sz="2400" dirty="0" smtClean="0"/>
              <a:t>DWI atlas 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wo-fiber tractography</a:t>
            </a:r>
          </a:p>
          <a:p>
            <a:pPr lvl="2"/>
            <a:r>
              <a:rPr lang="en-US" sz="2000" dirty="0" smtClean="0"/>
              <a:t>Whole brain for overall anatomy</a:t>
            </a:r>
          </a:p>
          <a:p>
            <a:pPr lvl="3"/>
            <a:r>
              <a:rPr lang="en-US" sz="1600" dirty="0" smtClean="0"/>
              <a:t>20 GB of fibers…</a:t>
            </a:r>
          </a:p>
          <a:p>
            <a:pPr lvl="2"/>
            <a:r>
              <a:rPr lang="en-US" sz="2000" dirty="0" smtClean="0"/>
              <a:t>Merge with individual tracts</a:t>
            </a:r>
          </a:p>
          <a:p>
            <a:pPr lvl="3"/>
            <a:r>
              <a:rPr lang="en-US" sz="1600" dirty="0" err="1" smtClean="0"/>
              <a:t>Cerebro</a:t>
            </a:r>
            <a:r>
              <a:rPr lang="en-US" sz="1600" dirty="0" smtClean="0"/>
              <a:t>-spinal tract</a:t>
            </a:r>
          </a:p>
          <a:p>
            <a:pPr lvl="3"/>
            <a:endParaRPr lang="en-US" sz="1600" dirty="0" smtClean="0"/>
          </a:p>
        </p:txBody>
      </p:sp>
      <p:pic>
        <p:nvPicPr>
          <p:cNvPr id="6" name="Picture 5" descr="Screen Shot 2011-12-21 at 5.03.56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269" y="1414086"/>
            <a:ext cx="2316931" cy="169365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6" descr="Screen Shot 2011-12-21 at 5.03.56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7089" y="2859053"/>
            <a:ext cx="2276911" cy="1632459"/>
          </a:xfrm>
          <a:prstGeom prst="rect">
            <a:avLst/>
          </a:prstGeom>
          <a:ln>
            <a:solidFill>
              <a:srgbClr val="8AC6CD"/>
            </a:solidFill>
          </a:ln>
        </p:spPr>
      </p:pic>
      <p:pic>
        <p:nvPicPr>
          <p:cNvPr id="8" name="Image 22" descr="C:\Users\Gwendoline\Downloads\cst_fiber.png"/>
          <p:cNvPicPr/>
          <p:nvPr/>
        </p:nvPicPr>
        <p:blipFill rotWithShape="1">
          <a:blip r:embed="rId4" cstate="print"/>
          <a:srcRect l="23307" t="11090" r="59854" b="41729"/>
          <a:stretch/>
        </p:blipFill>
        <p:spPr bwMode="auto">
          <a:xfrm>
            <a:off x="7057836" y="4165030"/>
            <a:ext cx="1876846" cy="227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194481"/>
      </p:ext>
    </p:extLst>
  </p:cSld>
  <p:clrMapOvr>
    <a:masterClrMapping/>
  </p:clrMapOvr>
  <p:transition xmlns:p14="http://schemas.microsoft.com/office/powerpoint/2010/main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Shape Space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676400"/>
            <a:ext cx="7615530" cy="4859982"/>
          </a:xfrm>
        </p:spPr>
        <p:txBody>
          <a:bodyPr/>
          <a:lstStyle/>
          <a:p>
            <a:r>
              <a:rPr lang="en-US" sz="2800" dirty="0" smtClean="0"/>
              <a:t>Training data: T1 UNC Normal Study</a:t>
            </a:r>
          </a:p>
          <a:p>
            <a:pPr lvl="1"/>
            <a:r>
              <a:rPr lang="en-US" sz="2400" dirty="0" smtClean="0"/>
              <a:t>100 subjects 20-60</a:t>
            </a:r>
          </a:p>
          <a:p>
            <a:r>
              <a:rPr lang="en-US" sz="2800" dirty="0" smtClean="0"/>
              <a:t>Brain Shape Space</a:t>
            </a:r>
          </a:p>
          <a:p>
            <a:pPr lvl="1"/>
            <a:r>
              <a:rPr lang="en-US" sz="2400" dirty="0" smtClean="0"/>
              <a:t>Deformation fields to prior template</a:t>
            </a:r>
          </a:p>
          <a:p>
            <a:pPr lvl="1"/>
            <a:r>
              <a:rPr lang="en-US" sz="2400" dirty="0" smtClean="0"/>
              <a:t>PCA over deformation fields </a:t>
            </a:r>
          </a:p>
          <a:p>
            <a:pPr lvl="1"/>
            <a:r>
              <a:rPr lang="en-US" sz="2400" dirty="0" smtClean="0"/>
              <a:t>Gaussian generative sampling in PCA space</a:t>
            </a:r>
          </a:p>
          <a:p>
            <a:pPr lvl="1"/>
            <a:r>
              <a:rPr lang="en-US" sz="2400" dirty="0" smtClean="0"/>
              <a:t>Find 3 closest training samples</a:t>
            </a:r>
          </a:p>
          <a:p>
            <a:pPr lvl="2"/>
            <a:r>
              <a:rPr lang="en-US" sz="2000" dirty="0" smtClean="0"/>
              <a:t>Weighted unbiased atlas building</a:t>
            </a:r>
          </a:p>
          <a:p>
            <a:pPr lvl="2"/>
            <a:r>
              <a:rPr lang="en-US" sz="2000" dirty="0" smtClean="0"/>
              <a:t>Weights relative to distance between training and generated sample</a:t>
            </a:r>
          </a:p>
          <a:p>
            <a:pPr lvl="1"/>
            <a:r>
              <a:rPr lang="en-US" dirty="0" smtClean="0"/>
              <a:t>Simple, imperfect, but appear realistic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5344123"/>
      </p:ext>
    </p:extLst>
  </p:cSld>
  <p:clrMapOvr>
    <a:masterClrMapping/>
  </p:clrMapOvr>
  <p:transition xmlns:p14="http://schemas.microsoft.com/office/powerpoint/2010/main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Validation/Evaluation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Simulate via CHARMED (</a:t>
            </a:r>
            <a:r>
              <a:rPr lang="en-US" sz="2800" dirty="0" err="1"/>
              <a:t>A</a:t>
            </a:r>
            <a:r>
              <a:rPr lang="en-US" sz="2800" dirty="0" err="1" smtClean="0"/>
              <a:t>ssaf</a:t>
            </a:r>
            <a:r>
              <a:rPr lang="en-US" sz="2800" dirty="0" smtClean="0"/>
              <a:t>/</a:t>
            </a:r>
            <a:r>
              <a:rPr lang="en-US" sz="2800" dirty="0" err="1" smtClean="0"/>
              <a:t>Basser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Restricted diffusion within fibers (</a:t>
            </a:r>
            <a:r>
              <a:rPr lang="en-US" sz="2400" dirty="0"/>
              <a:t>c</a:t>
            </a:r>
            <a:r>
              <a:rPr lang="en-US" sz="2400" dirty="0" smtClean="0"/>
              <a:t>ylindrical) and hindered diffusion outside fibers (tensor)</a:t>
            </a:r>
            <a:endParaRPr lang="en-US" sz="2400" dirty="0"/>
          </a:p>
          <a:p>
            <a:pPr lvl="1"/>
            <a:r>
              <a:rPr lang="en-US" sz="2400" dirty="0" smtClean="0"/>
              <a:t>Different Noise </a:t>
            </a:r>
            <a:r>
              <a:rPr lang="en-US" sz="2400" dirty="0"/>
              <a:t>levels, </a:t>
            </a:r>
            <a:r>
              <a:rPr lang="en-US" sz="2400" dirty="0" smtClean="0"/>
              <a:t>DWI </a:t>
            </a:r>
            <a:r>
              <a:rPr lang="en-US" sz="2400" dirty="0"/>
              <a:t>resolution</a:t>
            </a:r>
            <a:r>
              <a:rPr lang="en-US" sz="2400" dirty="0" smtClean="0"/>
              <a:t>, Gradient </a:t>
            </a:r>
            <a:r>
              <a:rPr lang="en-US" sz="2400" dirty="0"/>
              <a:t>sampling </a:t>
            </a:r>
            <a:r>
              <a:rPr lang="en-US" sz="2400" dirty="0" smtClean="0"/>
              <a:t>scheme</a:t>
            </a:r>
          </a:p>
          <a:p>
            <a:pPr lvl="1"/>
            <a:r>
              <a:rPr lang="en-US" sz="2400" dirty="0" smtClean="0"/>
              <a:t>Amazingly this was the hardest…</a:t>
            </a:r>
            <a:endParaRPr lang="en-US" sz="2400" dirty="0"/>
          </a:p>
          <a:p>
            <a:r>
              <a:rPr lang="en-US" sz="2800" dirty="0" smtClean="0"/>
              <a:t>Evaluate geometry (</a:t>
            </a:r>
            <a:r>
              <a:rPr lang="en-US" sz="2800" dirty="0" err="1" smtClean="0"/>
              <a:t>Fillard</a:t>
            </a:r>
            <a:r>
              <a:rPr lang="en-US" sz="2800" dirty="0" smtClean="0"/>
              <a:t>/</a:t>
            </a:r>
            <a:r>
              <a:rPr lang="en-US" sz="2800" dirty="0" err="1" smtClean="0"/>
              <a:t>Gouttard</a:t>
            </a:r>
            <a:r>
              <a:rPr lang="en-US" sz="2800" dirty="0" smtClean="0"/>
              <a:t>)</a:t>
            </a:r>
            <a:endParaRPr lang="en-US" sz="2800" dirty="0"/>
          </a:p>
          <a:p>
            <a:pPr lvl="1"/>
            <a:r>
              <a:rPr lang="en-US" sz="2400" dirty="0" err="1" smtClean="0"/>
              <a:t>CurveCompare</a:t>
            </a:r>
            <a:r>
              <a:rPr lang="en-US" sz="2400" dirty="0" smtClean="0"/>
              <a:t> tool</a:t>
            </a:r>
          </a:p>
          <a:p>
            <a:pPr lvl="2"/>
            <a:r>
              <a:rPr lang="en-US" sz="2000" dirty="0" smtClean="0"/>
              <a:t>Dice overlap, probabilistic fiber-dice, error in position, tangent vector</a:t>
            </a:r>
            <a:r>
              <a:rPr lang="en-US" sz="2000" dirty="0"/>
              <a:t> </a:t>
            </a:r>
            <a:r>
              <a:rPr lang="en-US" sz="2000" dirty="0" smtClean="0"/>
              <a:t>&amp; curvature </a:t>
            </a:r>
          </a:p>
          <a:p>
            <a:pPr lvl="1"/>
            <a:r>
              <a:rPr lang="en-US" sz="2400" dirty="0" smtClean="0"/>
              <a:t>Accuracy &amp; Reliability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7120690"/>
      </p:ext>
    </p:extLst>
  </p:cSld>
  <p:clrMapOvr>
    <a:masterClrMapping/>
  </p:clrMapOvr>
  <p:transition xmlns:p14="http://schemas.microsoft.com/office/powerpoint/2010/main">
    <p:cover/>
  </p:transition>
</p:sld>
</file>

<file path=ppt/theme/theme1.xml><?xml version="1.0" encoding="utf-8"?>
<a:theme xmlns:a="http://schemas.openxmlformats.org/drawingml/2006/main" name="NA-MIC-template-2004-08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2010_NAMICAHM_StynerValidation.pptx</Template>
  <TotalTime>5000</TotalTime>
  <Words>1398</Words>
  <Application>Microsoft Macintosh PowerPoint</Application>
  <PresentationFormat>On-screen Show (4:3)</PresentationFormat>
  <Paragraphs>127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NA-MIC-template-2004-08</vt:lpstr>
      <vt:lpstr>NAMIC UNC Site Update </vt:lpstr>
      <vt:lpstr>NAMIC Activities at UNC</vt:lpstr>
      <vt:lpstr>DTI QC</vt:lpstr>
      <vt:lpstr>Uniformity of Directions</vt:lpstr>
      <vt:lpstr>Rejection Affects Uniformity</vt:lpstr>
      <vt:lpstr>Validation: Tractography</vt:lpstr>
      <vt:lpstr>Fiber Anatomy</vt:lpstr>
      <vt:lpstr>Brain Shape Space</vt:lpstr>
      <vt:lpstr>Validation/Evaluation</vt:lpstr>
      <vt:lpstr>Next</vt:lpstr>
      <vt:lpstr>Other stuff…</vt:lpstr>
      <vt:lpstr>Pubs</vt:lpstr>
      <vt:lpstr>Principal Nested Spheres 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and time-series analysis</dc:title>
  <dc:creator>Martin Styner</dc:creator>
  <cp:lastModifiedBy>Martin Styner</cp:lastModifiedBy>
  <cp:revision>73</cp:revision>
  <dcterms:created xsi:type="dcterms:W3CDTF">2011-01-10T21:31:01Z</dcterms:created>
  <dcterms:modified xsi:type="dcterms:W3CDTF">2012-08-19T23:24:23Z</dcterms:modified>
</cp:coreProperties>
</file>