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1" r:id="rId1"/>
  </p:sldMasterIdLst>
  <p:notesMasterIdLst>
    <p:notesMasterId r:id="rId18"/>
  </p:notesMasterIdLst>
  <p:sldIdLst>
    <p:sldId id="407" r:id="rId2"/>
    <p:sldId id="443" r:id="rId3"/>
    <p:sldId id="441" r:id="rId4"/>
    <p:sldId id="442" r:id="rId5"/>
    <p:sldId id="462" r:id="rId6"/>
    <p:sldId id="463" r:id="rId7"/>
    <p:sldId id="421" r:id="rId8"/>
    <p:sldId id="422" r:id="rId9"/>
    <p:sldId id="454" r:id="rId10"/>
    <p:sldId id="431" r:id="rId11"/>
    <p:sldId id="433" r:id="rId12"/>
    <p:sldId id="456" r:id="rId13"/>
    <p:sldId id="438" r:id="rId14"/>
    <p:sldId id="440" r:id="rId15"/>
    <p:sldId id="465" r:id="rId16"/>
    <p:sldId id="444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750" y="666"/>
      </p:cViewPr>
      <p:guideLst>
        <p:guide orient="horz" pos="943"/>
        <p:guide pos="6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Header Placeholder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Date Placeholder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149DDE-1BBF-411B-82FC-F98F9C9F5B34}" type="datetimeFigureOut">
              <a:rPr lang="en-US"/>
              <a:pPr>
                <a:defRPr/>
              </a:pPr>
              <a:t>1/12/2012</a:t>
            </a:fld>
            <a:endParaRPr lang="en-US"/>
          </a:p>
        </p:txBody>
      </p:sp>
      <p:sp>
        <p:nvSpPr>
          <p:cNvPr id="4100" name="Slide Image Placeholder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Notes Placeholder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Footer Placeholder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F5C96F-5930-49EE-A055-D6B25E9C0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3F5E-D0B4-4210-AACD-4B24459A5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8150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5B958-71E5-45AA-927A-F76EA857B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5575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304800"/>
            <a:ext cx="18097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304800"/>
            <a:ext cx="52768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5C931-BD44-4612-9BB1-E18F3C678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4388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D09E-4CEB-4427-9EAB-21E6FEA2BD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7827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F974-6C32-4014-AD0C-430D44F01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2445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76400"/>
            <a:ext cx="3543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4433E-E7E9-47B2-8727-514A8B148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27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2A0FA-9602-4066-96F2-632ECC509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26581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40D3B-7A32-4EF5-B6FB-9C4EEAC98E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584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0AAE-5AB8-405D-A000-4A4F77D80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009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FEAD1-278D-4A5C-AE30-59D1ACF54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2256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A7B66-8C20-459E-A45C-1570CCD658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251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28600"/>
            <a:ext cx="83820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6"/>
          <p:cNvSpPr>
            <a:spLocks noChangeShapeType="1"/>
          </p:cNvSpPr>
          <p:nvPr/>
        </p:nvSpPr>
        <p:spPr bwMode="auto">
          <a:xfrm>
            <a:off x="498475" y="6172200"/>
            <a:ext cx="8153400" cy="0"/>
          </a:xfrm>
          <a:prstGeom prst="line">
            <a:avLst/>
          </a:prstGeom>
          <a:noFill/>
          <a:ln w="25400">
            <a:solidFill>
              <a:srgbClr val="0050A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Text Box 7"/>
          <p:cNvSpPr txBox="1">
            <a:spLocks noChangeArrowheads="1"/>
          </p:cNvSpPr>
          <p:nvPr/>
        </p:nvSpPr>
        <p:spPr bwMode="auto">
          <a:xfrm>
            <a:off x="1203325" y="6251575"/>
            <a:ext cx="3381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200" i="1">
                <a:solidFill>
                  <a:schemeClr val="bg2"/>
                </a:solidFill>
                <a:latin typeface="Arial" pitchFamily="34" charset="0"/>
              </a:rPr>
              <a:t>National Alliance for Medical Image Computing </a:t>
            </a:r>
            <a:br>
              <a:rPr lang="en-US" sz="1200" i="1">
                <a:solidFill>
                  <a:schemeClr val="bg2"/>
                </a:solidFill>
                <a:latin typeface="Arial" pitchFamily="34" charset="0"/>
              </a:rPr>
            </a:br>
            <a:r>
              <a:rPr lang="en-US" sz="1200" i="1">
                <a:solidFill>
                  <a:schemeClr val="bg2"/>
                </a:solidFill>
                <a:latin typeface="Arial" pitchFamily="34" charset="0"/>
              </a:rPr>
              <a:t>http://na-mic.org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210300"/>
            <a:ext cx="1447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3048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10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76400"/>
            <a:ext cx="7239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3" name="Slide Number Placeholder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5C17C97-DDC9-4747-8D66-C0A36F07C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r>
              <a:rPr lang="en-US" altLang="zh-CN" sz="3600" dirty="0" smtClean="0"/>
              <a:t>Utah II: NAMIC Methodologies and Tools for Longitudinal Image Analysis</a:t>
            </a:r>
            <a:endParaRPr lang="en-US" sz="3600" dirty="0" smtClean="0"/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838298" y="3428954"/>
            <a:ext cx="7695998" cy="1752600"/>
          </a:xfrm>
        </p:spPr>
        <p:txBody>
          <a:bodyPr/>
          <a:lstStyle/>
          <a:p>
            <a:pPr algn="l" eaLnBrk="1" hangingPunct="1"/>
            <a:r>
              <a:rPr lang="en-US" altLang="en-US" sz="2000" dirty="0"/>
              <a:t>Guido </a:t>
            </a:r>
            <a:r>
              <a:rPr lang="en-US" altLang="en-US" sz="2000" dirty="0" err="1"/>
              <a:t>Gerig</a:t>
            </a:r>
            <a:r>
              <a:rPr lang="en-US" altLang="en-US" sz="2000" dirty="0"/>
              <a:t>, M</a:t>
            </a:r>
            <a:r>
              <a:rPr lang="en-US" sz="2000" dirty="0"/>
              <a:t>arcel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Prastawa</a:t>
            </a:r>
            <a:r>
              <a:rPr lang="en-US" altLang="en-US" sz="2000" dirty="0"/>
              <a:t>, Sylvain </a:t>
            </a:r>
            <a:r>
              <a:rPr lang="en-US" altLang="en-US" sz="2000" dirty="0" err="1"/>
              <a:t>Gouttard</a:t>
            </a:r>
            <a:r>
              <a:rPr lang="en-US" altLang="en-US" sz="2000" dirty="0"/>
              <a:t>, Stanley </a:t>
            </a:r>
            <a:r>
              <a:rPr lang="en-US" altLang="en-US" sz="2000" dirty="0" err="1"/>
              <a:t>Durrleman</a:t>
            </a:r>
            <a:r>
              <a:rPr lang="en-US" altLang="en-US" sz="2000" dirty="0"/>
              <a:t>, </a:t>
            </a:r>
            <a:r>
              <a:rPr lang="en-US" sz="2000" dirty="0"/>
              <a:t>Bo Wang, James </a:t>
            </a:r>
            <a:r>
              <a:rPr lang="en-US" sz="2000" dirty="0" err="1"/>
              <a:t>Fishbaugh</a:t>
            </a:r>
            <a:r>
              <a:rPr lang="en-US" sz="2000" dirty="0"/>
              <a:t>, </a:t>
            </a:r>
            <a:r>
              <a:rPr lang="en-US" sz="2000" dirty="0" err="1"/>
              <a:t>Anuja</a:t>
            </a:r>
            <a:r>
              <a:rPr lang="en-US" sz="2000" dirty="0"/>
              <a:t> Sharma </a:t>
            </a:r>
          </a:p>
          <a:p>
            <a:pPr algn="l" eaLnBrk="1" hangingPunct="1"/>
            <a:r>
              <a:rPr lang="en-US" sz="2000" dirty="0"/>
              <a:t>	</a:t>
            </a:r>
            <a:r>
              <a:rPr lang="en-US" sz="2000" b="1" dirty="0" smtClean="0"/>
              <a:t>SCI </a:t>
            </a:r>
            <a:r>
              <a:rPr lang="en-US" sz="2000" b="1" dirty="0"/>
              <a:t>Institute, </a:t>
            </a:r>
            <a:r>
              <a:rPr lang="en-US" altLang="en-US" sz="2000" b="1" dirty="0"/>
              <a:t>University of Utah </a:t>
            </a:r>
          </a:p>
          <a:p>
            <a:pPr algn="l" eaLnBrk="1" hangingPunct="1"/>
            <a:r>
              <a:rPr lang="en-US" altLang="en-US" sz="2000" dirty="0"/>
              <a:t>Jack van Horn, </a:t>
            </a:r>
            <a:r>
              <a:rPr lang="en-US" sz="2000" dirty="0"/>
              <a:t>Andrei </a:t>
            </a:r>
            <a:r>
              <a:rPr lang="en-US" sz="2000" dirty="0" err="1" smtClean="0"/>
              <a:t>Irimia</a:t>
            </a:r>
            <a:r>
              <a:rPr lang="en-US" sz="2000" dirty="0" smtClean="0"/>
              <a:t>, </a:t>
            </a:r>
            <a:r>
              <a:rPr lang="en-US" altLang="en-US" sz="2000" dirty="0" smtClean="0"/>
              <a:t>P</a:t>
            </a:r>
            <a:r>
              <a:rPr lang="en-US" sz="2000" dirty="0" smtClean="0"/>
              <a:t>aul </a:t>
            </a:r>
            <a:r>
              <a:rPr lang="en-US" sz="2000" dirty="0"/>
              <a:t>M.</a:t>
            </a:r>
            <a:r>
              <a:rPr lang="en-US" altLang="en-US" sz="2000" dirty="0"/>
              <a:t> Vespa, </a:t>
            </a:r>
            <a:r>
              <a:rPr lang="en-US" altLang="en-US" sz="2000" dirty="0" smtClean="0"/>
              <a:t>Paul </a:t>
            </a:r>
            <a:r>
              <a:rPr lang="en-US" altLang="en-US" sz="2000" dirty="0" err="1" smtClean="0"/>
              <a:t>Hovda</a:t>
            </a:r>
            <a:endParaRPr lang="en-US" altLang="en-US" sz="2000" dirty="0" smtClean="0"/>
          </a:p>
          <a:p>
            <a:pPr algn="l" eaLnBrk="1" hangingPunct="1"/>
            <a:r>
              <a:rPr lang="en-US" altLang="en-US" sz="2000" b="1" dirty="0"/>
              <a:t>	</a:t>
            </a:r>
            <a:r>
              <a:rPr lang="en-US" altLang="en-US" sz="2000" b="1" dirty="0" smtClean="0"/>
              <a:t>UCLA </a:t>
            </a:r>
            <a:r>
              <a:rPr lang="en-US" altLang="en-US" sz="2000" b="1" dirty="0"/>
              <a:t>LONI, Neurosurgery, Neurology</a:t>
            </a:r>
          </a:p>
          <a:p>
            <a:pPr algn="l" eaLnBrk="1" hangingPunct="1"/>
            <a:r>
              <a:rPr lang="en-US" altLang="en-US" sz="2000" dirty="0"/>
              <a:t>Hans Johnson, </a:t>
            </a:r>
            <a:r>
              <a:rPr lang="en-US" altLang="en-US" sz="2000" b="1" dirty="0" smtClean="0"/>
              <a:t>University </a:t>
            </a:r>
            <a:r>
              <a:rPr lang="en-US" altLang="en-US" sz="2000" b="1" dirty="0"/>
              <a:t>of Iowa</a:t>
            </a:r>
          </a:p>
          <a:p>
            <a:pPr algn="l" eaLnBrk="1" hangingPunct="1"/>
            <a:r>
              <a:rPr lang="en-US" altLang="en-US" sz="2000" dirty="0"/>
              <a:t>Joseph </a:t>
            </a:r>
            <a:r>
              <a:rPr lang="en-US" altLang="en-US" sz="2000" dirty="0" err="1"/>
              <a:t>Piven</a:t>
            </a:r>
            <a:r>
              <a:rPr lang="en-US" altLang="en-US" sz="2000" dirty="0"/>
              <a:t>, Heather </a:t>
            </a:r>
            <a:r>
              <a:rPr lang="en-US" altLang="en-US" sz="2000" dirty="0" err="1" smtClean="0"/>
              <a:t>Hazlett</a:t>
            </a:r>
            <a:r>
              <a:rPr lang="en-US" altLang="en-US" sz="2000" dirty="0" smtClean="0"/>
              <a:t>, </a:t>
            </a:r>
            <a:r>
              <a:rPr lang="en-US" altLang="en-US" sz="2000" b="1" dirty="0" smtClean="0"/>
              <a:t>UNC </a:t>
            </a:r>
            <a:r>
              <a:rPr lang="en-US" altLang="en-US" sz="2000" b="1" dirty="0"/>
              <a:t>Chapel Hill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C:\gerig\files-Dell-laptop\talks-presentations\2011\09-07-ACE-IBIS-Chicago\Slides-Materials-Guido\Fishbaugh-materials\Huntington\Volume_sigmaV_10_sigmaW_10_gammaR_0p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0300" y="1600248"/>
            <a:ext cx="4076700" cy="3260168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43090" y="213360"/>
            <a:ext cx="76773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latin typeface="+mj-lt"/>
                <a:ea typeface="+mj-ea"/>
                <a:cs typeface="+mj-cs"/>
              </a:rPr>
              <a:t>Clinical Application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Neurodegeneration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 Huntington Disease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4571970"/>
            <a:ext cx="3581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Continuous individual subjects’ growth model</a:t>
            </a:r>
            <a:endParaRPr lang="en-US" dirty="0">
              <a:latin typeface="+mn-lt"/>
            </a:endParaRPr>
          </a:p>
        </p:txBody>
      </p:sp>
      <p:pic>
        <p:nvPicPr>
          <p:cNvPr id="2" name="Picture 2" descr="C:\Users\gerig\files-gerig-mac\talks-presentations\2011\12-UPenn\talk\images\Fishbaugh\Sub_cort_ev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17" y="1521329"/>
            <a:ext cx="4711988" cy="297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6175" y="5443324"/>
            <a:ext cx="44903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Colllaboration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Hans Johnson,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U-Iowa,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Whitaker Utah I, </a:t>
            </a:r>
            <a:r>
              <a:rPr lang="en-US" sz="20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Styner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 UNC</a:t>
            </a:r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7942" y="4876762"/>
            <a:ext cx="3581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Quantitative information derived from 4D shapes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101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Tract-Based Longitudinal Modeling of DWI/DTI data</a:t>
            </a:r>
          </a:p>
        </p:txBody>
      </p:sp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8" y="1439816"/>
            <a:ext cx="6226125" cy="19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 t="37720" r="11875"/>
          <a:stretch/>
        </p:blipFill>
        <p:spPr bwMode="auto">
          <a:xfrm>
            <a:off x="838298" y="3358153"/>
            <a:ext cx="6226125" cy="327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 bwMode="auto">
          <a:xfrm>
            <a:off x="1447882" y="6172128"/>
            <a:ext cx="1828752" cy="2285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990694" y="4114782"/>
            <a:ext cx="0" cy="182105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739308" y="3657594"/>
            <a:ext cx="556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FA</a:t>
            </a:r>
            <a:endParaRPr lang="en-US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6634" y="6176465"/>
            <a:ext cx="1268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time</a:t>
            </a:r>
            <a:endParaRPr lang="en-US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045" y="1490008"/>
            <a:ext cx="1600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Spatial tract model: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FA(s)</a:t>
            </a:r>
            <a:endParaRPr lang="en-US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128" y="3928344"/>
            <a:ext cx="1600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Spatio</a:t>
            </a:r>
            <a:r>
              <a:rPr lang="en-US" dirty="0" smtClean="0">
                <a:latin typeface="+mn-lt"/>
              </a:rPr>
              <a:t>-temporal model: </a:t>
            </a:r>
            <a:endParaRPr lang="en-US" dirty="0">
              <a:latin typeface="+mn-lt"/>
            </a:endParaRPr>
          </a:p>
          <a:p>
            <a:r>
              <a:rPr lang="en-US" dirty="0" smtClean="0">
                <a:latin typeface="+mn-lt"/>
              </a:rPr>
              <a:t>FA(</a:t>
            </a:r>
            <a:r>
              <a:rPr lang="en-US" dirty="0" err="1" smtClean="0">
                <a:latin typeface="+mn-lt"/>
              </a:rPr>
              <a:t>s,t</a:t>
            </a:r>
            <a:r>
              <a:rPr lang="en-US" dirty="0" smtClean="0"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95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Spatiotemporal Model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506" y="1295456"/>
            <a:ext cx="8229384" cy="1066772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Modeling FA age 0 – 3 years (10 subjects).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Non-parametric kernel regression along tracts.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/>
              <a:t>Temporal changes captured by logistic function (initial </a:t>
            </a:r>
            <a:r>
              <a:rPr lang="en-US" sz="2000" dirty="0" err="1" smtClean="0"/>
              <a:t>fct</a:t>
            </a:r>
            <a:r>
              <a:rPr lang="en-US" sz="2000" dirty="0" smtClean="0"/>
              <a:t>., growth rate, </a:t>
            </a:r>
            <a:r>
              <a:rPr lang="en-US" sz="2000" dirty="0" smtClean="0"/>
              <a:t>asymptote) </a:t>
            </a:r>
            <a:r>
              <a:rPr lang="en-US" sz="2000" dirty="0" smtClean="0"/>
              <a:t>→ statistics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Submitted ISBI ’12, tests with Huntington Dis. DTI data in progress</a:t>
            </a:r>
          </a:p>
          <a:p>
            <a:pPr marL="0" indent="0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6" y="3108241"/>
            <a:ext cx="4876672" cy="192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68" y="5257752"/>
            <a:ext cx="68294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188" y="3352802"/>
            <a:ext cx="1219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Group statistics</a:t>
            </a:r>
            <a:endParaRPr lang="en-US" sz="18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506" y="5275475"/>
            <a:ext cx="14477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Results: Change parameters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2223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Spatiotemporal anatomical models: </a:t>
            </a:r>
            <a:br>
              <a:rPr lang="en-US" sz="2800" dirty="0" smtClean="0"/>
            </a:br>
            <a:r>
              <a:rPr lang="en-US" sz="2800" dirty="0" smtClean="0"/>
              <a:t>Joint 4-D Segmentation, Registration &amp; Atlas Estimation</a:t>
            </a: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7" y="2895614"/>
            <a:ext cx="3911929" cy="2931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800157"/>
            <a:ext cx="38481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30"/>
          <a:stretch/>
        </p:blipFill>
        <p:spPr bwMode="auto">
          <a:xfrm>
            <a:off x="338243" y="5880893"/>
            <a:ext cx="4538549" cy="44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37" y="1443038"/>
            <a:ext cx="40005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405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219200" y="228684"/>
            <a:ext cx="7619888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Test Application: Longitudinal ADNI Data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47852"/>
            <a:ext cx="4033838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13" y="1371654"/>
            <a:ext cx="42449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2"/>
          <a:stretch/>
        </p:blipFill>
        <p:spPr bwMode="auto">
          <a:xfrm>
            <a:off x="4487863" y="3048010"/>
            <a:ext cx="4405312" cy="214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516" y="5181554"/>
            <a:ext cx="4441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Prastawa</a:t>
            </a: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</a:t>
            </a: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Awate</a:t>
            </a: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Joshi, </a:t>
            </a: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Gerig</a:t>
            </a: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, MMBIA ’12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In progress: application to Huntington Data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4" y="4070756"/>
            <a:ext cx="754008" cy="196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651" y="4896948"/>
            <a:ext cx="1539903" cy="208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181554"/>
            <a:ext cx="4114692" cy="93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95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447852"/>
            <a:ext cx="3924188" cy="4267200"/>
          </a:xfrm>
        </p:spPr>
        <p:txBody>
          <a:bodyPr/>
          <a:lstStyle/>
          <a:p>
            <a:r>
              <a:rPr lang="en-US" sz="2000" b="1" dirty="0" err="1" smtClean="0"/>
              <a:t>MRIwatcher</a:t>
            </a:r>
            <a:r>
              <a:rPr lang="en-US" sz="2000" b="1" dirty="0" smtClean="0"/>
              <a:t> Tool in QT4</a:t>
            </a:r>
          </a:p>
          <a:p>
            <a:pPr lvl="1"/>
            <a:r>
              <a:rPr lang="en-US" sz="1600" dirty="0"/>
              <a:t>Efficient display of arbitrary # of 3D images</a:t>
            </a:r>
          </a:p>
          <a:p>
            <a:pPr lvl="1"/>
            <a:r>
              <a:rPr lang="en-US" sz="1600" dirty="0" smtClean="0"/>
              <a:t>Platform-independent</a:t>
            </a:r>
            <a:r>
              <a:rPr lang="en-US" sz="1600" dirty="0" smtClean="0"/>
              <a:t>, </a:t>
            </a:r>
            <a:r>
              <a:rPr lang="en-US" sz="1600" dirty="0" err="1" smtClean="0"/>
              <a:t>cmake</a:t>
            </a:r>
            <a:r>
              <a:rPr lang="en-US" sz="1600" dirty="0" smtClean="0"/>
              <a:t>, ITK, QT4, </a:t>
            </a:r>
            <a:r>
              <a:rPr lang="en-US" sz="1600" dirty="0" err="1" smtClean="0"/>
              <a:t>openGL</a:t>
            </a:r>
            <a:endParaRPr lang="en-US" sz="1600" dirty="0" smtClean="0"/>
          </a:p>
          <a:p>
            <a:pPr lvl="1"/>
            <a:r>
              <a:rPr lang="en-US" sz="1600" dirty="0" smtClean="0"/>
              <a:t>Coupled </a:t>
            </a:r>
            <a:r>
              <a:rPr lang="en-US" sz="1600" dirty="0" smtClean="0"/>
              <a:t>cursors &amp; voxel info</a:t>
            </a:r>
          </a:p>
          <a:p>
            <a:pPr lvl="1"/>
            <a:r>
              <a:rPr lang="en-US" sz="1600" dirty="0" smtClean="0"/>
              <a:t>Overlay of </a:t>
            </a:r>
            <a:r>
              <a:rPr lang="en-US" sz="1600" dirty="0" err="1" smtClean="0"/>
              <a:t>labelmaps</a:t>
            </a:r>
            <a:endParaRPr lang="en-US" sz="1600" dirty="0" smtClean="0"/>
          </a:p>
          <a:p>
            <a:pPr lvl="1"/>
            <a:r>
              <a:rPr lang="en-US" sz="1600" dirty="0" smtClean="0"/>
              <a:t>Split-screen overlay</a:t>
            </a:r>
          </a:p>
          <a:p>
            <a:pPr lvl="1"/>
            <a:r>
              <a:rPr lang="en-US" sz="1600" dirty="0" smtClean="0"/>
              <a:t>Easy drag/drop/select. files</a:t>
            </a:r>
            <a:endParaRPr lang="en-US" sz="1600" dirty="0" smtClean="0"/>
          </a:p>
          <a:p>
            <a:pPr lvl="1"/>
            <a:r>
              <a:rPr lang="en-US" sz="1600" dirty="0" smtClean="0"/>
              <a:t>Used for QC, quick review of large image sets, multi-modal longitudinal data, sets of DWIs, check of co-registration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In progress: plug-in for Slicer 4.0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89984" y="1524050"/>
            <a:ext cx="4450717" cy="4450717"/>
            <a:chOff x="389984" y="1524050"/>
            <a:chExt cx="4450717" cy="4450717"/>
          </a:xfrm>
        </p:grpSpPr>
        <p:pic>
          <p:nvPicPr>
            <p:cNvPr id="1026" name="Picture 2" descr="C:\Users\gerig\files-gerig-mac\talks-presentations\2012\01-NAMIC-Core1\Screenshot-MriWatche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84" y="1524050"/>
              <a:ext cx="4450717" cy="445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40" y="4724365"/>
              <a:ext cx="1647829" cy="889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5059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308" y="1371654"/>
            <a:ext cx="5333860" cy="4267200"/>
          </a:xfrm>
        </p:spPr>
        <p:txBody>
          <a:bodyPr/>
          <a:lstStyle/>
          <a:p>
            <a:pPr marL="0" indent="0">
              <a:spcBef>
                <a:spcPts val="200"/>
              </a:spcBef>
              <a:buNone/>
            </a:pPr>
            <a:r>
              <a:rPr lang="en-US" sz="1800" b="1" dirty="0" smtClean="0"/>
              <a:t>Publications:</a:t>
            </a:r>
          </a:p>
          <a:p>
            <a:pPr marL="457200" lvl="1" indent="0">
              <a:spcBef>
                <a:spcPts val="200"/>
              </a:spcBef>
              <a:buNone/>
            </a:pPr>
            <a:r>
              <a:rPr lang="en-US" sz="1600" b="1" dirty="0" smtClean="0"/>
              <a:t>Methodology: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Prastawa</a:t>
            </a:r>
            <a:r>
              <a:rPr lang="en-US" sz="1600" dirty="0" smtClean="0"/>
              <a:t>, </a:t>
            </a:r>
            <a:r>
              <a:rPr lang="en-US" sz="1600" dirty="0" err="1" smtClean="0"/>
              <a:t>Awate</a:t>
            </a:r>
            <a:r>
              <a:rPr lang="en-US" sz="1600" dirty="0" smtClean="0"/>
              <a:t>, Joshi,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MMBIA ’12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Gouttard</a:t>
            </a:r>
            <a:r>
              <a:rPr lang="en-US" sz="1600" dirty="0" smtClean="0"/>
              <a:t>, </a:t>
            </a:r>
            <a:r>
              <a:rPr lang="en-US" sz="1600" dirty="0" err="1" smtClean="0"/>
              <a:t>Kubicki</a:t>
            </a:r>
            <a:r>
              <a:rPr lang="en-US" sz="1600" dirty="0" smtClean="0"/>
              <a:t>, </a:t>
            </a:r>
            <a:r>
              <a:rPr lang="en-US" sz="1600" dirty="0" err="1" smtClean="0"/>
              <a:t>Goodlett</a:t>
            </a:r>
            <a:r>
              <a:rPr lang="en-US" sz="1600" dirty="0" smtClean="0"/>
              <a:t>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SPIE ‘12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Fishbaugh</a:t>
            </a:r>
            <a:r>
              <a:rPr lang="en-US" sz="1600" dirty="0" smtClean="0"/>
              <a:t>, </a:t>
            </a:r>
            <a:r>
              <a:rPr lang="en-US" sz="1600" dirty="0" err="1" smtClean="0"/>
              <a:t>Durrleman</a:t>
            </a:r>
            <a:r>
              <a:rPr lang="en-US" sz="1600" dirty="0" smtClean="0"/>
              <a:t>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SPIE ‘12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Wang, </a:t>
            </a:r>
            <a:r>
              <a:rPr lang="en-US" sz="1600" dirty="0" err="1" smtClean="0"/>
              <a:t>Prastawa</a:t>
            </a:r>
            <a:r>
              <a:rPr lang="en-US" sz="1600" dirty="0" smtClean="0"/>
              <a:t>, </a:t>
            </a:r>
            <a:r>
              <a:rPr lang="en-US" sz="1600" dirty="0" err="1" smtClean="0"/>
              <a:t>Irimia</a:t>
            </a:r>
            <a:r>
              <a:rPr lang="en-US" sz="1600" dirty="0" smtClean="0"/>
              <a:t>, Chambers, Vespa, Van Horn, </a:t>
            </a:r>
            <a:r>
              <a:rPr lang="en-US" sz="1600" dirty="0" err="1" smtClean="0"/>
              <a:t>Gerig</a:t>
            </a:r>
            <a:r>
              <a:rPr lang="en-US" sz="1600" dirty="0" smtClean="0"/>
              <a:t>, SPIE ‘12</a:t>
            </a:r>
          </a:p>
          <a:p>
            <a:pPr lvl="1">
              <a:spcBef>
                <a:spcPts val="200"/>
              </a:spcBef>
            </a:pPr>
            <a:r>
              <a:rPr lang="de-DE" sz="1600" dirty="0" smtClean="0"/>
              <a:t>Fishbaugh, Durrleman, Gerig, MICCAI </a:t>
            </a:r>
            <a:r>
              <a:rPr lang="en-US" sz="1600" dirty="0" smtClean="0"/>
              <a:t>’11</a:t>
            </a:r>
          </a:p>
          <a:p>
            <a:pPr lvl="1">
              <a:spcBef>
                <a:spcPts val="200"/>
              </a:spcBef>
            </a:pPr>
            <a:r>
              <a:rPr lang="nl-NL" sz="1600" dirty="0" smtClean="0"/>
              <a:t>Durrleman, Prastawa, Gerig, Joshi, IPMI ‘11</a:t>
            </a:r>
            <a:endParaRPr lang="en-US" sz="1600" dirty="0" smtClean="0"/>
          </a:p>
          <a:p>
            <a:pPr marL="457200" lvl="1" indent="0">
              <a:spcBef>
                <a:spcPts val="200"/>
              </a:spcBef>
              <a:buNone/>
            </a:pPr>
            <a:r>
              <a:rPr lang="en-US" sz="1600" b="1" dirty="0" smtClean="0"/>
              <a:t>Collaborative Res. and Clinical Applications: 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Vachet</a:t>
            </a:r>
            <a:r>
              <a:rPr lang="en-US" sz="1600" dirty="0" smtClean="0"/>
              <a:t> et al., SPIE ‘012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Irimia</a:t>
            </a:r>
            <a:r>
              <a:rPr lang="en-US" sz="1600" dirty="0" smtClean="0"/>
              <a:t> et al., </a:t>
            </a:r>
            <a:r>
              <a:rPr lang="en-US" sz="1600" dirty="0"/>
              <a:t>J </a:t>
            </a:r>
            <a:r>
              <a:rPr lang="en-US" sz="1600" dirty="0" err="1"/>
              <a:t>Neurotrauma</a:t>
            </a:r>
            <a:r>
              <a:rPr lang="en-US" sz="1600" dirty="0"/>
              <a:t>. Nov.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Zhu et al., FADTTS, </a:t>
            </a:r>
            <a:r>
              <a:rPr lang="en-US" sz="1600" dirty="0" err="1"/>
              <a:t>Neuroimage</a:t>
            </a:r>
            <a:r>
              <a:rPr lang="en-US" sz="1600" dirty="0"/>
              <a:t>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/>
              <a:t>Wang et al., </a:t>
            </a:r>
            <a:r>
              <a:rPr lang="en-US" sz="1600" dirty="0" err="1"/>
              <a:t>Neuroimage</a:t>
            </a:r>
            <a:r>
              <a:rPr lang="en-US" sz="1600" dirty="0"/>
              <a:t>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Hazlett</a:t>
            </a:r>
            <a:r>
              <a:rPr lang="en-US" sz="1600" dirty="0" smtClean="0"/>
              <a:t> et al., </a:t>
            </a:r>
            <a:r>
              <a:rPr lang="en-US" sz="1600" dirty="0"/>
              <a:t>Arch Gen Psychiatry. </a:t>
            </a:r>
            <a:r>
              <a:rPr lang="en-US" sz="1600" dirty="0" smtClean="0"/>
              <a:t>2011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Gerig</a:t>
            </a:r>
            <a:r>
              <a:rPr lang="en-US" sz="1600" dirty="0" smtClean="0"/>
              <a:t>, </a:t>
            </a:r>
            <a:r>
              <a:rPr lang="en-US" sz="1600" dirty="0" err="1" smtClean="0"/>
              <a:t>Oguz</a:t>
            </a:r>
            <a:r>
              <a:rPr lang="en-US" sz="1600" dirty="0" smtClean="0"/>
              <a:t>, </a:t>
            </a:r>
            <a:r>
              <a:rPr lang="en-US" sz="1600" dirty="0" err="1" smtClean="0"/>
              <a:t>Gouttard</a:t>
            </a:r>
            <a:r>
              <a:rPr lang="en-US" sz="1600" dirty="0" smtClean="0"/>
              <a:t>, ,, </a:t>
            </a:r>
            <a:r>
              <a:rPr lang="en-US" sz="1600" dirty="0" err="1" smtClean="0"/>
              <a:t>Styner</a:t>
            </a:r>
            <a:r>
              <a:rPr lang="en-US" sz="1600" dirty="0" smtClean="0"/>
              <a:t>, Frontiers, 2011</a:t>
            </a:r>
          </a:p>
          <a:p>
            <a:pPr lvl="1">
              <a:spcBef>
                <a:spcPts val="200"/>
              </a:spcBef>
            </a:pPr>
            <a:r>
              <a:rPr lang="en-US" sz="1600" dirty="0" err="1" smtClean="0"/>
              <a:t>Knickmeyer</a:t>
            </a:r>
            <a:r>
              <a:rPr lang="en-US" sz="1600" dirty="0" smtClean="0"/>
              <a:t> et al., </a:t>
            </a:r>
            <a:r>
              <a:rPr lang="en-US" sz="1600" dirty="0"/>
              <a:t>Twin Res Hum Genet. </a:t>
            </a:r>
            <a:r>
              <a:rPr lang="en-US" sz="1600" dirty="0" smtClean="0"/>
              <a:t>2011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91168" y="1371654"/>
            <a:ext cx="2971722" cy="4267200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Workshops:</a:t>
            </a:r>
          </a:p>
          <a:p>
            <a:r>
              <a:rPr lang="en-US" sz="1600" dirty="0" smtClean="0"/>
              <a:t>MICCAI ‘11 </a:t>
            </a:r>
            <a:r>
              <a:rPr lang="en-US" sz="1600" dirty="0"/>
              <a:t>DTI </a:t>
            </a:r>
            <a:r>
              <a:rPr lang="en-US" sz="1600" dirty="0" smtClean="0"/>
              <a:t>Challenge (2mo engineering/</a:t>
            </a:r>
            <a:r>
              <a:rPr lang="en-US" sz="1600" dirty="0" err="1" smtClean="0"/>
              <a:t>appl</a:t>
            </a:r>
            <a:r>
              <a:rPr lang="en-US" sz="1600" dirty="0" smtClean="0"/>
              <a:t>).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2000" b="1" dirty="0" smtClean="0"/>
              <a:t>Tools/Engineering:</a:t>
            </a:r>
          </a:p>
          <a:p>
            <a:r>
              <a:rPr lang="en-US" sz="1600" dirty="0" smtClean="0"/>
              <a:t>Slicer plug-in ‘ABC’</a:t>
            </a:r>
          </a:p>
          <a:p>
            <a:r>
              <a:rPr lang="en-US" sz="1600" dirty="0" smtClean="0"/>
              <a:t>ITK Toolkit DTI validation</a:t>
            </a:r>
          </a:p>
          <a:p>
            <a:r>
              <a:rPr lang="en-US" sz="1600" dirty="0" smtClean="0"/>
              <a:t>NITRIC tool tract-based statistics</a:t>
            </a:r>
          </a:p>
          <a:p>
            <a:r>
              <a:rPr lang="en-US" sz="1600" dirty="0" smtClean="0"/>
              <a:t>Prototype ITK-C++         4D segmentation</a:t>
            </a:r>
          </a:p>
          <a:p>
            <a:r>
              <a:rPr lang="en-US" sz="1600" dirty="0" smtClean="0"/>
              <a:t>Prototype ITK-C++         4D shape regression</a:t>
            </a:r>
          </a:p>
          <a:p>
            <a:r>
              <a:rPr lang="en-US" sz="1600" dirty="0" smtClean="0"/>
              <a:t>Prototype MATLAB 4D brain and pathology segmentation</a:t>
            </a:r>
          </a:p>
          <a:p>
            <a:r>
              <a:rPr lang="en-US" sz="1600" dirty="0" err="1" smtClean="0"/>
              <a:t>MRIWatcher</a:t>
            </a:r>
            <a:r>
              <a:rPr lang="en-US" sz="1600" dirty="0" smtClean="0"/>
              <a:t> QT4/ITK</a:t>
            </a:r>
            <a:endParaRPr lang="en-US" sz="16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5589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NAMIC Activities Utah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506" y="1524050"/>
            <a:ext cx="8153186" cy="4267200"/>
          </a:xfrm>
        </p:spPr>
        <p:txBody>
          <a:bodyPr/>
          <a:lstStyle/>
          <a:p>
            <a:r>
              <a:rPr lang="en-US" sz="2400" dirty="0" smtClean="0"/>
              <a:t>Motivation spatiotemporal image analysis:</a:t>
            </a:r>
          </a:p>
          <a:p>
            <a:pPr lvl="1"/>
            <a:r>
              <a:rPr lang="en-US" sz="2000" dirty="0" smtClean="0"/>
              <a:t>Increasing use of </a:t>
            </a:r>
            <a:r>
              <a:rPr lang="en-US" sz="2000" dirty="0" smtClean="0">
                <a:solidFill>
                  <a:srgbClr val="FF0000"/>
                </a:solidFill>
              </a:rPr>
              <a:t>longitudinal/serial imaging</a:t>
            </a:r>
            <a:r>
              <a:rPr lang="en-US" sz="2000" dirty="0" smtClean="0"/>
              <a:t> for prediction, diagnosis and assessment of disease progression and therapeutic success.</a:t>
            </a:r>
          </a:p>
          <a:p>
            <a:pPr lvl="1"/>
            <a:r>
              <a:rPr lang="en-US" sz="2000" dirty="0" smtClean="0"/>
              <a:t>Personalized health care (PHC): </a:t>
            </a:r>
            <a:r>
              <a:rPr lang="en-US" sz="2000" dirty="0" smtClean="0">
                <a:solidFill>
                  <a:srgbClr val="FF0000"/>
                </a:solidFill>
              </a:rPr>
              <a:t>Individual trajectories/profiles.</a:t>
            </a:r>
          </a:p>
          <a:p>
            <a:pPr lvl="1"/>
            <a:r>
              <a:rPr lang="en-US" sz="2000" dirty="0" smtClean="0"/>
              <a:t>Current analysis: </a:t>
            </a:r>
            <a:r>
              <a:rPr lang="en-US" sz="2000" dirty="0" smtClean="0">
                <a:solidFill>
                  <a:srgbClr val="008000"/>
                </a:solidFill>
              </a:rPr>
              <a:t>Independent processing </a:t>
            </a:r>
            <a:r>
              <a:rPr lang="en-US" sz="2000" dirty="0" smtClean="0"/>
              <a:t>of serial data.</a:t>
            </a:r>
          </a:p>
          <a:p>
            <a:pPr lvl="1"/>
            <a:r>
              <a:rPr lang="en-US" sz="2000" dirty="0" smtClean="0"/>
              <a:t>Need: Tools for </a:t>
            </a:r>
            <a:r>
              <a:rPr lang="en-US" sz="2000" dirty="0" smtClean="0">
                <a:solidFill>
                  <a:srgbClr val="FF0000"/>
                </a:solidFill>
              </a:rPr>
              <a:t>joint processing </a:t>
            </a:r>
            <a:r>
              <a:rPr lang="en-US" sz="2000" dirty="0" smtClean="0"/>
              <a:t>of (3D,t) data → </a:t>
            </a:r>
            <a:r>
              <a:rPr lang="en-US" sz="2000" dirty="0" smtClean="0">
                <a:solidFill>
                  <a:srgbClr val="FF0000"/>
                </a:solidFill>
              </a:rPr>
              <a:t>4D Analysis.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/>
              <a:t>Utah II: 4D image analysis for longitudinal image data:</a:t>
            </a:r>
          </a:p>
          <a:p>
            <a:pPr lvl="1"/>
            <a:r>
              <a:rPr lang="en-US" sz="2000" dirty="0" smtClean="0"/>
              <a:t>4D segmentation of acute/follow-up incl. lesions</a:t>
            </a:r>
          </a:p>
          <a:p>
            <a:pPr lvl="1"/>
            <a:r>
              <a:rPr lang="en-US" sz="2000" dirty="0" smtClean="0"/>
              <a:t>4D shape analysis</a:t>
            </a:r>
          </a:p>
          <a:p>
            <a:pPr lvl="1"/>
            <a:r>
              <a:rPr lang="en-US" sz="2000" dirty="0" smtClean="0"/>
              <a:t>4D tract-based analysis of white matter properties</a:t>
            </a:r>
          </a:p>
          <a:p>
            <a:pPr lvl="1"/>
            <a:r>
              <a:rPr lang="en-US" sz="2000" dirty="0" smtClean="0"/>
              <a:t>4D segmentation of serial image data</a:t>
            </a:r>
          </a:p>
        </p:txBody>
      </p:sp>
    </p:spTree>
    <p:extLst>
      <p:ext uri="{BB962C8B-B14F-4D97-AF65-F5344CB8AC3E}">
        <p14:creationId xmlns:p14="http://schemas.microsoft.com/office/powerpoint/2010/main" val="235247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/>
              <a:t>Patient-Specific Segmentation of Longitudinal MR Images of TBI</a:t>
            </a:r>
            <a:endParaRPr lang="en-US" sz="3200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447852"/>
            <a:ext cx="4244975" cy="4525962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A) Methodology and tool for efficient segmentation of brain anatomy and lesions from multimodal MRI with </a:t>
            </a:r>
            <a:r>
              <a:rPr lang="en-US" sz="1800" dirty="0" smtClean="0">
                <a:solidFill>
                  <a:srgbClr val="FF0000"/>
                </a:solidFill>
              </a:rPr>
              <a:t>minimal user input.</a:t>
            </a:r>
          </a:p>
          <a:p>
            <a:pPr>
              <a:defRPr/>
            </a:pPr>
            <a:r>
              <a:rPr lang="en-US" sz="1800" dirty="0" smtClean="0"/>
              <a:t>B) </a:t>
            </a:r>
            <a:r>
              <a:rPr lang="en-US" sz="1800" dirty="0" smtClean="0">
                <a:solidFill>
                  <a:srgbClr val="FF0000"/>
                </a:solidFill>
              </a:rPr>
              <a:t>Joint segmentation</a:t>
            </a:r>
            <a:r>
              <a:rPr lang="en-US" sz="1800" dirty="0" smtClean="0"/>
              <a:t> of acute &amp; chronic long. image data → </a:t>
            </a:r>
            <a:r>
              <a:rPr lang="en-US" sz="1800" dirty="0" smtClean="0">
                <a:solidFill>
                  <a:srgbClr val="FF0000"/>
                </a:solidFill>
              </a:rPr>
              <a:t>Assessment of change </a:t>
            </a:r>
            <a:r>
              <a:rPr lang="en-US" sz="1800" dirty="0" smtClean="0"/>
              <a:t>due to rehabilitation.</a:t>
            </a:r>
          </a:p>
          <a:p>
            <a:pPr>
              <a:defRPr/>
            </a:pPr>
            <a:r>
              <a:rPr lang="en-US" sz="1800" dirty="0" smtClean="0"/>
              <a:t>No automated tool available.</a:t>
            </a:r>
          </a:p>
          <a:p>
            <a:pPr eaLnBrk="1" hangingPunct="1">
              <a:defRPr/>
            </a:pPr>
            <a:endParaRPr lang="en-US" sz="2000" b="1" dirty="0"/>
          </a:p>
          <a:p>
            <a:pPr marL="0" indent="0">
              <a:buFontTx/>
              <a:buNone/>
              <a:defRPr/>
            </a:pPr>
            <a:endParaRPr lang="en-US" sz="2400" dirty="0" smtClean="0"/>
          </a:p>
          <a:p>
            <a:pPr>
              <a:defRPr/>
            </a:pPr>
            <a:endParaRPr lang="en-US" sz="2000" b="1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pic>
        <p:nvPicPr>
          <p:cNvPr id="7" name="Picture 21" descr="SC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4" r="68301" b="6471"/>
          <a:stretch>
            <a:fillRect/>
          </a:stretch>
        </p:blipFill>
        <p:spPr bwMode="auto">
          <a:xfrm>
            <a:off x="5062538" y="3195689"/>
            <a:ext cx="1957387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/>
          <a:srcRect t="11662"/>
          <a:stretch/>
        </p:blipFill>
        <p:spPr bwMode="auto">
          <a:xfrm>
            <a:off x="7142163" y="4940352"/>
            <a:ext cx="1828800" cy="1250950"/>
          </a:xfrm>
          <a:prstGeom prst="rect">
            <a:avLst/>
          </a:prstGeom>
          <a:noFill/>
          <a:ln w="9525" cmpd="sng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5072063" y="1466902"/>
            <a:ext cx="1927225" cy="1666565"/>
            <a:chOff x="5071298" y="1844825"/>
            <a:chExt cx="1928424" cy="1665165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70"/>
            <a:stretch>
              <a:fillRect/>
            </a:stretch>
          </p:blipFill>
          <p:spPr bwMode="auto">
            <a:xfrm>
              <a:off x="5071298" y="1844825"/>
              <a:ext cx="1928424" cy="1613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5"/>
            <p:cNvSpPr txBox="1">
              <a:spLocks noChangeArrowheads="1"/>
            </p:cNvSpPr>
            <p:nvPr/>
          </p:nvSpPr>
          <p:spPr bwMode="auto">
            <a:xfrm>
              <a:off x="5479996" y="3140968"/>
              <a:ext cx="964213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</a:rPr>
                <a:t>acute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6156235" y="2349226"/>
              <a:ext cx="719585" cy="977079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7083425" y="1466902"/>
            <a:ext cx="1928813" cy="1666565"/>
            <a:chOff x="7083415" y="1844824"/>
            <a:chExt cx="1928424" cy="166516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415" y="1844824"/>
              <a:ext cx="1928424" cy="1613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7568227" y="3140968"/>
              <a:ext cx="1036219" cy="369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</a:rPr>
                <a:t>chronic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8172220" y="2349225"/>
              <a:ext cx="720580" cy="977079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/>
            </a:p>
          </p:txBody>
        </p:sp>
      </p:grpSp>
      <p:grpSp>
        <p:nvGrpSpPr>
          <p:cNvPr id="17" name="Group 20"/>
          <p:cNvGrpSpPr>
            <a:grpSpLocks/>
          </p:cNvGrpSpPr>
          <p:nvPr/>
        </p:nvGrpSpPr>
        <p:grpSpPr bwMode="auto">
          <a:xfrm>
            <a:off x="7186613" y="3195690"/>
            <a:ext cx="1825625" cy="1749875"/>
            <a:chOff x="7186015" y="3573015"/>
            <a:chExt cx="1825824" cy="1749089"/>
          </a:xfrm>
        </p:grpSpPr>
        <p:pic>
          <p:nvPicPr>
            <p:cNvPr id="18" name="Picture 9" descr="Patient_3_original_coordinate_system_slice_70_vector_mag_cut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3" t="11974" r="12465" b="9048"/>
            <a:stretch>
              <a:fillRect/>
            </a:stretch>
          </p:blipFill>
          <p:spPr bwMode="auto">
            <a:xfrm>
              <a:off x="7186015" y="3573015"/>
              <a:ext cx="1825824" cy="1706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24"/>
            <p:cNvSpPr txBox="1">
              <a:spLocks noChangeArrowheads="1"/>
            </p:cNvSpPr>
            <p:nvPr/>
          </p:nvSpPr>
          <p:spPr bwMode="auto">
            <a:xfrm>
              <a:off x="7186016" y="4922174"/>
              <a:ext cx="1666266" cy="399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bg1"/>
                  </a:solidFill>
                </a:rPr>
                <a:t>change map</a:t>
              </a:r>
            </a:p>
          </p:txBody>
        </p: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473075" y="4417165"/>
            <a:ext cx="1722438" cy="1715442"/>
            <a:chOff x="473032" y="5013176"/>
            <a:chExt cx="1722704" cy="1715434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32" y="5013176"/>
              <a:ext cx="1722704" cy="1698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5"/>
            <p:cNvSpPr txBox="1">
              <a:spLocks noChangeArrowheads="1"/>
            </p:cNvSpPr>
            <p:nvPr/>
          </p:nvSpPr>
          <p:spPr bwMode="auto">
            <a:xfrm>
              <a:off x="473032" y="6328502"/>
              <a:ext cx="1432216" cy="400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 dirty="0">
                  <a:solidFill>
                    <a:schemeClr val="bg1"/>
                  </a:solidFill>
                </a:rPr>
                <a:t>impact</a:t>
              </a:r>
            </a:p>
          </p:txBody>
        </p:sp>
      </p:grp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5457825" y="5161014"/>
            <a:ext cx="16652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r" eaLnBrk="1" hangingPunct="1"/>
            <a:r>
              <a:rPr lang="en-US" sz="2000" b="1" dirty="0"/>
              <a:t>Quantitative description of change</a:t>
            </a:r>
          </a:p>
        </p:txBody>
      </p:sp>
      <p:grpSp>
        <p:nvGrpSpPr>
          <p:cNvPr id="24" name="Group 27"/>
          <p:cNvGrpSpPr>
            <a:grpSpLocks/>
          </p:cNvGrpSpPr>
          <p:nvPr/>
        </p:nvGrpSpPr>
        <p:grpSpPr bwMode="auto">
          <a:xfrm>
            <a:off x="2339975" y="4431452"/>
            <a:ext cx="2255838" cy="1740676"/>
            <a:chOff x="2339751" y="5027136"/>
            <a:chExt cx="2255856" cy="1741438"/>
          </a:xfrm>
          <a:effectLst/>
        </p:grpSpPr>
        <p:pic>
          <p:nvPicPr>
            <p:cNvPr id="25" name="Picture 24" descr="D:\ImageData\NAMIC-2009-newDBP\LONI-TBI\JHorn-new-Nov24-2009\images\Screen shot 2009-12-05 at 11.24.07 PM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39751" y="5027136"/>
              <a:ext cx="2255856" cy="16706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reflection blurRad="12700" stA="38000" endPos="28000" dist="5000" dir="5400000" sy="-100000" algn="bl" rotWithShape="0"/>
            </a:effectLst>
          </p:spPr>
        </p:pic>
        <p:sp>
          <p:nvSpPr>
            <p:cNvPr id="26" name="TextBox 30"/>
            <p:cNvSpPr txBox="1">
              <a:spLocks noChangeArrowheads="1"/>
            </p:cNvSpPr>
            <p:nvPr/>
          </p:nvSpPr>
          <p:spPr bwMode="auto">
            <a:xfrm>
              <a:off x="2339751" y="6368289"/>
              <a:ext cx="2255856" cy="400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2000" b="1">
                  <a:solidFill>
                    <a:schemeClr val="bg1"/>
                  </a:solidFill>
                </a:rPr>
                <a:t>3D modeling/vis.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930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543690" cy="1143000"/>
          </a:xfrm>
        </p:spPr>
        <p:txBody>
          <a:bodyPr/>
          <a:lstStyle/>
          <a:p>
            <a:r>
              <a:rPr lang="en-US" sz="4000" dirty="0" smtClean="0"/>
              <a:t>TBI Pathology multimodal MRI</a:t>
            </a:r>
            <a:endParaRPr lang="en-US" sz="40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96900" y="4648168"/>
            <a:ext cx="40481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000" b="1" dirty="0"/>
              <a:t>Acute images</a:t>
            </a:r>
            <a:endParaRPr lang="en-US" sz="2400" b="1" dirty="0"/>
          </a:p>
          <a:p>
            <a:pPr eaLnBrk="1" hangingPunct="1"/>
            <a:r>
              <a:rPr lang="en-US" sz="2000" dirty="0"/>
              <a:t>- </a:t>
            </a:r>
            <a:r>
              <a:rPr lang="en-US" sz="2000" u="sng" dirty="0"/>
              <a:t>Non-hemorrhagic lesion/edema</a:t>
            </a:r>
          </a:p>
          <a:p>
            <a:pPr eaLnBrk="1" hangingPunct="1"/>
            <a:r>
              <a:rPr lang="en-US" sz="2000" dirty="0"/>
              <a:t>- </a:t>
            </a:r>
            <a:r>
              <a:rPr lang="en-US" sz="2000" u="sng" dirty="0"/>
              <a:t>Hemorrhagic lesion/bleeding</a:t>
            </a:r>
          </a:p>
          <a:p>
            <a:pPr eaLnBrk="1" hangingPunct="1"/>
            <a:r>
              <a:rPr lang="en-US" sz="2000" dirty="0"/>
              <a:t>- </a:t>
            </a:r>
            <a:r>
              <a:rPr lang="en-US" sz="2000" dirty="0" err="1"/>
              <a:t>Extracerebral</a:t>
            </a:r>
            <a:r>
              <a:rPr lang="en-US" sz="2000" dirty="0"/>
              <a:t> lesion</a:t>
            </a:r>
          </a:p>
          <a:p>
            <a:pPr eaLnBrk="1" hangingPunct="1"/>
            <a:r>
              <a:rPr lang="en-US" sz="2000" dirty="0"/>
              <a:t>- Diffuse axonal injury</a:t>
            </a:r>
            <a:endParaRPr lang="en-US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059363" y="4676743"/>
            <a:ext cx="3473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algn="ctr" eaLnBrk="1" hangingPunct="1"/>
            <a:r>
              <a:rPr lang="en-US" sz="2000" b="1" dirty="0"/>
              <a:t>Chronic images</a:t>
            </a:r>
            <a:endParaRPr lang="en-US" sz="2400" b="1" dirty="0"/>
          </a:p>
          <a:p>
            <a:pPr eaLnBrk="1" hangingPunct="1"/>
            <a:r>
              <a:rPr lang="en-US" sz="2000" dirty="0"/>
              <a:t>- </a:t>
            </a:r>
            <a:r>
              <a:rPr lang="en-US" sz="2000" u="sng" dirty="0"/>
              <a:t>Lesion (Non-hemorrhagic)</a:t>
            </a:r>
          </a:p>
          <a:p>
            <a:pPr eaLnBrk="1" hangingPunct="1"/>
            <a:r>
              <a:rPr lang="en-US" sz="2000" dirty="0"/>
              <a:t>- Necrosis</a:t>
            </a:r>
            <a:endParaRPr lang="en-US" dirty="0"/>
          </a:p>
          <a:p>
            <a:pPr eaLnBrk="1" hangingPunct="1"/>
            <a:r>
              <a:rPr lang="en-US" sz="2000" dirty="0"/>
              <a:t>- Bleed </a:t>
            </a:r>
          </a:p>
        </p:txBody>
      </p:sp>
      <p:pic>
        <p:nvPicPr>
          <p:cNvPr id="6" name="Picture 8" descr="Snapshot_for_slides_to_Guido_contrast_enhanc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28" y="1740986"/>
            <a:ext cx="7245260" cy="29034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7308" y="1371654"/>
            <a:ext cx="7734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eaLnBrk="1" hangingPunct="1"/>
            <a:r>
              <a:rPr lang="en-US" sz="1800" dirty="0"/>
              <a:t>      </a:t>
            </a:r>
            <a:r>
              <a:rPr lang="en-US" sz="1800" dirty="0" smtClean="0"/>
              <a:t>FLAIR               </a:t>
            </a:r>
            <a:r>
              <a:rPr lang="en-US" sz="1800" dirty="0"/>
              <a:t>GRE                  T2                    T1                </a:t>
            </a:r>
            <a:r>
              <a:rPr lang="en-US" sz="1800" dirty="0" smtClean="0"/>
              <a:t>SWI</a:t>
            </a:r>
            <a:endParaRPr lang="en-US" alt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8000910" y="2057436"/>
            <a:ext cx="91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acute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00910" y="3724838"/>
            <a:ext cx="10903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c</a:t>
            </a:r>
            <a:r>
              <a:rPr lang="en-US" sz="1800" dirty="0" smtClean="0">
                <a:latin typeface="+mn-lt"/>
              </a:rPr>
              <a:t>hronic (+3-6 months)</a:t>
            </a:r>
            <a:endParaRPr lang="en-US" sz="1800" dirty="0">
              <a:latin typeface="+mn-lt"/>
            </a:endParaRPr>
          </a:p>
        </p:txBody>
      </p:sp>
      <p:sp>
        <p:nvSpPr>
          <p:cNvPr id="3" name="Curved Left Arrow 2"/>
          <p:cNvSpPr/>
          <p:nvPr/>
        </p:nvSpPr>
        <p:spPr bwMode="auto">
          <a:xfrm>
            <a:off x="8153306" y="2426768"/>
            <a:ext cx="418886" cy="1298070"/>
          </a:xfrm>
          <a:prstGeom prst="curvedLeftArrow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9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110" y="1447852"/>
            <a:ext cx="8496169" cy="42672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Expert initialization of primary lesion sites and types: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800" dirty="0" smtClean="0"/>
              <a:t>Challenge: Lesions deform, disappear &amp; appear. </a:t>
            </a:r>
            <a:r>
              <a:rPr lang="en-US" sz="1800" dirty="0"/>
              <a:t>Construction of </a:t>
            </a:r>
            <a:r>
              <a:rPr lang="en-US" sz="1800" dirty="0" smtClean="0"/>
              <a:t>persona-</a:t>
            </a:r>
            <a:r>
              <a:rPr lang="en-US" sz="1800" dirty="0" err="1" smtClean="0"/>
              <a:t>lized</a:t>
            </a:r>
            <a:r>
              <a:rPr lang="en-US" sz="1800" dirty="0" smtClean="0"/>
              <a:t> </a:t>
            </a:r>
            <a:r>
              <a:rPr lang="en-US" sz="1800" dirty="0"/>
              <a:t>spatiotemporal </a:t>
            </a:r>
            <a:r>
              <a:rPr lang="en-US" sz="1800" dirty="0" smtClean="0"/>
              <a:t>atlas using </a:t>
            </a:r>
            <a:r>
              <a:rPr lang="en-US" sz="1800" dirty="0" err="1"/>
              <a:t>diffeomorphic</a:t>
            </a:r>
            <a:r>
              <a:rPr lang="en-US" sz="1800" dirty="0"/>
              <a:t> and non-</a:t>
            </a:r>
            <a:r>
              <a:rPr lang="en-US" sz="1800" dirty="0" err="1"/>
              <a:t>diffeomorphic</a:t>
            </a:r>
            <a:r>
              <a:rPr lang="en-US" sz="1800" dirty="0"/>
              <a:t> components.</a:t>
            </a:r>
          </a:p>
        </p:txBody>
      </p:sp>
      <p:pic>
        <p:nvPicPr>
          <p:cNvPr id="5" name="Picture 7" descr="algorithm_framework_horizont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94" y="1828842"/>
            <a:ext cx="4814585" cy="83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joint analysis of acute-chronic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4" y="3760839"/>
            <a:ext cx="3543605" cy="157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88" y="4195330"/>
            <a:ext cx="3953596" cy="197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42" y="1524050"/>
            <a:ext cx="1296252" cy="131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0068" y="2709456"/>
            <a:ext cx="40384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To be presented SPIE’12, Wang et al.</a:t>
            </a:r>
            <a:endParaRPr lang="en-US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068" y="5562544"/>
            <a:ext cx="4647820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+mj-lt"/>
              </a:rPr>
              <a:t>s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ubmitted ISBI’12, Wang et al.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Collaboration 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Niethammer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/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Aylward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 UNC/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Kitware</a:t>
            </a:r>
            <a:endParaRPr lang="en-US" sz="1400" dirty="0" smtClean="0">
              <a:solidFill>
                <a:srgbClr val="0070C0"/>
              </a:solidFill>
              <a:latin typeface="+mj-lt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Other Core1 work: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registration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(</a:t>
            </a:r>
            <a:r>
              <a:rPr lang="en-US" sz="1400" dirty="0" err="1" smtClean="0">
                <a:solidFill>
                  <a:srgbClr val="0070C0"/>
                </a:solidFill>
                <a:latin typeface="+mj-lt"/>
              </a:rPr>
              <a:t>Tannenbaum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9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543690" cy="1143000"/>
          </a:xfrm>
        </p:spPr>
        <p:txBody>
          <a:bodyPr/>
          <a:lstStyle/>
          <a:p>
            <a:r>
              <a:rPr lang="en-US" dirty="0" smtClean="0"/>
              <a:t>Preliminary Results and Validation on 3 Cases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42541" y="1453096"/>
            <a:ext cx="2125723" cy="2537012"/>
            <a:chOff x="542539" y="1453096"/>
            <a:chExt cx="2729720" cy="3055704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548777" y="4138098"/>
              <a:ext cx="2721925" cy="370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pitchFamily="2" charset="-122"/>
                </a:defRPr>
              </a:lvl9pPr>
            </a:lstStyle>
            <a:p>
              <a:pPr eaLnBrk="1" hangingPunct="1"/>
              <a:r>
                <a:rPr lang="en-US" sz="1400" dirty="0" smtClean="0"/>
                <a:t>Acute                Chronic</a:t>
              </a:r>
              <a:endParaRPr lang="en-US" sz="1800" dirty="0"/>
            </a:p>
          </p:txBody>
        </p:sp>
        <p:pic>
          <p:nvPicPr>
            <p:cNvPr id="8" name="Picture 7" descr="Patient_3_acutel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360"/>
            <a:stretch/>
          </p:blipFill>
          <p:spPr bwMode="auto">
            <a:xfrm>
              <a:off x="542539" y="1453096"/>
              <a:ext cx="1310050" cy="2777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Patient_3_chronic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1981268" y="1462879"/>
              <a:ext cx="1290991" cy="2759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2971842" y="1517934"/>
            <a:ext cx="4489336" cy="2215858"/>
            <a:chOff x="3435376" y="1466473"/>
            <a:chExt cx="5127260" cy="2800705"/>
          </a:xfrm>
        </p:grpSpPr>
        <p:pic>
          <p:nvPicPr>
            <p:cNvPr id="6" name="Picture 2" descr="Snapshot_for_slides_to_Guido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376" y="1505272"/>
              <a:ext cx="2965375" cy="252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Snapshot_for_slides_to_Guido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036" y="1466473"/>
              <a:ext cx="2133600" cy="1128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4099" y="3988971"/>
              <a:ext cx="2339465" cy="278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533506" y="4000777"/>
            <a:ext cx="1471479" cy="1409454"/>
            <a:chOff x="3509963" y="1325901"/>
            <a:chExt cx="4205259" cy="4203362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963" y="1328738"/>
              <a:ext cx="2124075" cy="4200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772" y="1325901"/>
              <a:ext cx="2076450" cy="419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885" y="4001729"/>
            <a:ext cx="1478272" cy="140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113" y="3962386"/>
            <a:ext cx="3711029" cy="1530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0898" y="5695820"/>
            <a:ext cx="84743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New Jan’12: Apply new tools to TBI data 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Shenton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/</a:t>
            </a:r>
            <a:r>
              <a:rPr lang="en-US" sz="20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Savadjiev</a:t>
            </a: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BWH  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2383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86"/>
            <a:ext cx="7239000" cy="1143000"/>
          </a:xfrm>
        </p:spPr>
        <p:txBody>
          <a:bodyPr/>
          <a:lstStyle/>
          <a:p>
            <a:r>
              <a:rPr lang="en-US" dirty="0" smtClean="0"/>
              <a:t>Longitudinal Shape Modeling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556792"/>
            <a:ext cx="905827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3856980"/>
            <a:ext cx="8712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Concept</a:t>
            </a:r>
            <a:r>
              <a:rPr lang="en-US" sz="1800" dirty="0" smtClean="0">
                <a:latin typeface="+mj-lt"/>
              </a:rPr>
              <a:t>: Given a set of discrete shapes, interpolate a continuous growth model via shape regression.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Assumption</a:t>
            </a:r>
            <a:r>
              <a:rPr lang="en-US" sz="1800" dirty="0" smtClean="0">
                <a:latin typeface="+mj-lt"/>
              </a:rPr>
              <a:t>: Evolution of biological tissue is inherently smooth in space and time. Growth is nonlinear, locally varying process.</a:t>
            </a:r>
          </a:p>
          <a:p>
            <a:pPr marL="225425" indent="-225425">
              <a:buFont typeface="Arial" pitchFamily="34" charset="0"/>
              <a:buChar char="•"/>
            </a:pPr>
            <a:r>
              <a:rPr lang="en-US" sz="1800" b="1" dirty="0" smtClean="0">
                <a:latin typeface="+mj-lt"/>
              </a:rPr>
              <a:t>Method</a:t>
            </a:r>
            <a:r>
              <a:rPr lang="en-US" sz="1800" dirty="0" smtClean="0">
                <a:latin typeface="+mj-lt"/>
              </a:rPr>
              <a:t>: Continuous flow of </a:t>
            </a:r>
            <a:r>
              <a:rPr lang="en-US" sz="1800" dirty="0" err="1" smtClean="0">
                <a:latin typeface="+mj-lt"/>
              </a:rPr>
              <a:t>diffeomorphisms</a:t>
            </a:r>
            <a:r>
              <a:rPr lang="en-US" sz="1800" dirty="0" smtClean="0">
                <a:latin typeface="+mj-lt"/>
              </a:rPr>
              <a:t> via correspondence-free “currents” (</a:t>
            </a:r>
            <a:r>
              <a:rPr lang="en-US" sz="1800" dirty="0" err="1" smtClean="0">
                <a:latin typeface="+mj-lt"/>
              </a:rPr>
              <a:t>Younes</a:t>
            </a:r>
            <a:r>
              <a:rPr lang="en-US" sz="1800" dirty="0" smtClean="0">
                <a:latin typeface="+mj-lt"/>
              </a:rPr>
              <a:t>, </a:t>
            </a:r>
            <a:r>
              <a:rPr lang="en-US" sz="1800" dirty="0" err="1" smtClean="0">
                <a:latin typeface="+mj-lt"/>
              </a:rPr>
              <a:t>Durrleman</a:t>
            </a:r>
            <a:r>
              <a:rPr lang="en-US" sz="1800" dirty="0" smtClean="0">
                <a:latin typeface="+mj-lt"/>
              </a:rPr>
              <a:t>). </a:t>
            </a:r>
            <a:r>
              <a:rPr lang="en-US" sz="1800" i="1" dirty="0" smtClean="0">
                <a:latin typeface="+mj-lt"/>
              </a:rPr>
              <a:t>Cost function = Data Matching + Regularity</a:t>
            </a:r>
            <a:r>
              <a:rPr lang="en-US" sz="1800" dirty="0" smtClean="0">
                <a:latin typeface="+mj-lt"/>
              </a:rPr>
              <a:t>.</a:t>
            </a:r>
          </a:p>
          <a:p>
            <a:pPr marL="225425" indent="-225425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308" y="5714940"/>
            <a:ext cx="5257662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Durrleman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Pennec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Trouve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Gerig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MICCAI ‘09</a:t>
            </a:r>
          </a:p>
          <a:p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Fishbaugh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Durrleman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Gerig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MICCAI ’11</a:t>
            </a:r>
          </a:p>
          <a:p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Fishbaugh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Durrleman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Gerig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SPIE ’12</a:t>
            </a:r>
          </a:p>
          <a:p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Sadeghi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Prastawa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Gilmore, Lin,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Gerig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, IEEE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Asilomar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993740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4D Shape Regression</a:t>
            </a:r>
            <a:endParaRPr lang="en-US" dirty="0"/>
          </a:p>
        </p:txBody>
      </p:sp>
      <p:pic>
        <p:nvPicPr>
          <p:cNvPr id="74754" name="Picture 2" descr="C:\gerig\FILES-~1\TALKS-~1\2011\09-07-~1\SLIDES~1\FISHBA~1\WIKI-H~1\A_FRAM~1\A_framework_for_longitudinal_data_analysis_via_shape_regression_files\800px-Discrete_lrc_comparis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506" y="1535683"/>
            <a:ext cx="4230519" cy="1342910"/>
          </a:xfrm>
          <a:prstGeom prst="rect">
            <a:avLst/>
          </a:prstGeom>
          <a:noFill/>
        </p:spPr>
      </p:pic>
      <p:pic>
        <p:nvPicPr>
          <p:cNvPr id="74755" name="Picture 3" descr="C:\gerig\FILES-~1\TALKS-~1\2011\09-07-~1\SLIDES~1\FISHBA~1\WIKI-H~1\A_FRAM~1\A_framework_for_longitudinal_data_analysis_via_shape_regression_files\1200px-Ibis_138494_lrc_w_vel_3colors_sigmaV_10_sigmaW_4_4_2_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714" y="4309255"/>
            <a:ext cx="8833942" cy="163427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9781" y="3070969"/>
            <a:ext cx="4652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From discrete 3D shapes (6m,12m,24m) to continuous 4D shape model</a:t>
            </a:r>
            <a:endParaRPr lang="en-US" sz="1800" dirty="0"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2475942" y="3733792"/>
            <a:ext cx="345645" cy="49926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469" y="2295346"/>
            <a:ext cx="3722987" cy="155124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889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7614778" cy="1143000"/>
          </a:xfrm>
        </p:spPr>
        <p:txBody>
          <a:bodyPr/>
          <a:lstStyle/>
          <a:p>
            <a:pPr algn="l"/>
            <a:r>
              <a:rPr lang="en-US" sz="3600" dirty="0" smtClean="0"/>
              <a:t>4D Growth Profiles (Group-wise)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95960" y="1653249"/>
            <a:ext cx="236224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Autism Research </a:t>
            </a:r>
            <a:r>
              <a:rPr lang="en-US" sz="2000" b="1" dirty="0" err="1" smtClean="0"/>
              <a:t>Collab</a:t>
            </a:r>
            <a:r>
              <a:rPr lang="en-US" sz="2000" b="1" dirty="0" smtClean="0"/>
              <a:t>. former NAMIC DBP UNC (</a:t>
            </a:r>
            <a:r>
              <a:rPr lang="en-US" sz="2000" b="1" dirty="0" err="1" smtClean="0"/>
              <a:t>Piven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Hazlett</a:t>
            </a:r>
            <a:r>
              <a:rPr lang="en-US" sz="2000" b="1" dirty="0" smtClean="0"/>
              <a:t>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HR+</a:t>
            </a:r>
            <a:r>
              <a:rPr lang="en-US" sz="2000" dirty="0" smtClean="0"/>
              <a:t>: High risk infant ADOS pos.</a:t>
            </a:r>
          </a:p>
          <a:p>
            <a:pPr marL="0" indent="0">
              <a:buNone/>
            </a:pPr>
            <a:r>
              <a:rPr lang="en-US" sz="2000" b="1" dirty="0" smtClean="0"/>
              <a:t>HR-</a:t>
            </a:r>
            <a:r>
              <a:rPr lang="en-US" sz="2000" dirty="0" smtClean="0"/>
              <a:t>: High risk infants ADOS neg.</a:t>
            </a:r>
          </a:p>
          <a:p>
            <a:pPr marL="0" indent="0">
              <a:buNone/>
            </a:pPr>
            <a:r>
              <a:rPr lang="en-US" sz="2000" b="1" dirty="0" smtClean="0"/>
              <a:t>LR-</a:t>
            </a:r>
            <a:r>
              <a:rPr lang="en-US" sz="2000" dirty="0" smtClean="0"/>
              <a:t>: Low risk healthy infants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32455" y="5562544"/>
            <a:ext cx="8401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MICCAI’11 (</a:t>
            </a:r>
            <a:r>
              <a:rPr lang="en-US" sz="1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Fishbaugh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et al.)</a:t>
            </a: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appear SPIE’12 (</a:t>
            </a:r>
            <a:r>
              <a:rPr lang="en-US" sz="18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Fishbaugh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et al.)</a:t>
            </a:r>
          </a:p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11" name="Picture 1" descr="C:\gerig\files-Dell-laptop\talks-presentations\2011\09-07-ACE-IBIS-Chicago\Slides-Materials-Guido\Fishbaugh-materials\Hrp_hrm_lrm_mean_scenario_small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308" y="1428369"/>
            <a:ext cx="4785792" cy="39817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391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NA-MIC-template-2004-08">
  <a:themeElements>
    <a:clrScheme name="2_NA-MIC-template-2004-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NA-MIC-template-2004-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NA-MIC-template-2004-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A-MIC-template-2004-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A-MIC-template-2004-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U:\kikinis\NA-MIC-template-2004-08.pot</Template>
  <TotalTime>4349</TotalTime>
  <Pages>0</Pages>
  <Words>874</Words>
  <Characters>0</Characters>
  <Application>Microsoft Office PowerPoint</Application>
  <DocSecurity>0</DocSecurity>
  <PresentationFormat>On-screen Show (4:3)</PresentationFormat>
  <Lines>0</Lines>
  <Paragraphs>136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2_NA-MIC-template-2004-08</vt:lpstr>
      <vt:lpstr>Utah II: NAMIC Methodologies and Tools for Longitudinal Image Analysis</vt:lpstr>
      <vt:lpstr>NAMIC Activities Utah II</vt:lpstr>
      <vt:lpstr>Patient-Specific Segmentation of Longitudinal MR Images of TBI</vt:lpstr>
      <vt:lpstr>TBI Pathology multimodal MRI</vt:lpstr>
      <vt:lpstr>Methodology</vt:lpstr>
      <vt:lpstr>Preliminary Results and Validation on 3 Cases</vt:lpstr>
      <vt:lpstr>Longitudinal Shape Modeling</vt:lpstr>
      <vt:lpstr>4D Shape Regression</vt:lpstr>
      <vt:lpstr>4D Growth Profiles (Group-wise)</vt:lpstr>
      <vt:lpstr>PowerPoint Presentation</vt:lpstr>
      <vt:lpstr>Tract-Based Longitudinal Modeling of DWI/DTI data</vt:lpstr>
      <vt:lpstr>Spatiotemporal Model</vt:lpstr>
      <vt:lpstr>Spatiotemporal anatomical models:  Joint 4-D Segmentation, Registration &amp; Atlas Estimation</vt:lpstr>
      <vt:lpstr>Test Application: Longitudinal ADNI Data</vt:lpstr>
      <vt:lpstr>Engineering</vt:lpstr>
      <vt:lpstr>Summary</vt:lpstr>
    </vt:vector>
  </TitlesOfParts>
  <Company>U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Alliance for Medical Image Computing: Namic</dc:title>
  <dc:creator>NAMIC</dc:creator>
  <cp:lastModifiedBy>gerig</cp:lastModifiedBy>
  <cp:revision>163</cp:revision>
  <cp:lastPrinted>1899-12-30T00:00:00Z</cp:lastPrinted>
  <dcterms:created xsi:type="dcterms:W3CDTF">2004-06-12T12:24:33Z</dcterms:created>
  <dcterms:modified xsi:type="dcterms:W3CDTF">2012-01-12T12:33:05Z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2052-6.6.0.2461</vt:lpwstr>
  </property>
</Properties>
</file>