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</p:sldMasterIdLst>
  <p:notesMasterIdLst>
    <p:notesMasterId r:id="rId68"/>
  </p:notesMasterIdLst>
  <p:sldIdLst>
    <p:sldId id="256" r:id="rId2"/>
    <p:sldId id="410" r:id="rId3"/>
    <p:sldId id="411" r:id="rId4"/>
    <p:sldId id="412" r:id="rId5"/>
    <p:sldId id="413" r:id="rId6"/>
    <p:sldId id="414" r:id="rId7"/>
    <p:sldId id="415" r:id="rId8"/>
    <p:sldId id="41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417" r:id="rId19"/>
    <p:sldId id="418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419" r:id="rId30"/>
    <p:sldId id="375" r:id="rId31"/>
    <p:sldId id="376" r:id="rId32"/>
    <p:sldId id="377" r:id="rId33"/>
    <p:sldId id="378" r:id="rId34"/>
    <p:sldId id="379" r:id="rId35"/>
    <p:sldId id="381" r:id="rId36"/>
    <p:sldId id="382" r:id="rId37"/>
    <p:sldId id="383" r:id="rId38"/>
    <p:sldId id="384" r:id="rId39"/>
    <p:sldId id="385" r:id="rId40"/>
    <p:sldId id="386" r:id="rId41"/>
    <p:sldId id="387" r:id="rId42"/>
    <p:sldId id="388" r:id="rId43"/>
    <p:sldId id="389" r:id="rId44"/>
    <p:sldId id="390" r:id="rId45"/>
    <p:sldId id="391" r:id="rId46"/>
    <p:sldId id="398" r:id="rId47"/>
    <p:sldId id="397" r:id="rId48"/>
    <p:sldId id="404" r:id="rId49"/>
    <p:sldId id="396" r:id="rId50"/>
    <p:sldId id="420" r:id="rId51"/>
    <p:sldId id="399" r:id="rId52"/>
    <p:sldId id="394" r:id="rId53"/>
    <p:sldId id="395" r:id="rId54"/>
    <p:sldId id="400" r:id="rId55"/>
    <p:sldId id="401" r:id="rId56"/>
    <p:sldId id="402" r:id="rId57"/>
    <p:sldId id="421" r:id="rId58"/>
    <p:sldId id="403" r:id="rId59"/>
    <p:sldId id="423" r:id="rId60"/>
    <p:sldId id="405" r:id="rId61"/>
    <p:sldId id="406" r:id="rId62"/>
    <p:sldId id="407" r:id="rId63"/>
    <p:sldId id="408" r:id="rId64"/>
    <p:sldId id="409" r:id="rId65"/>
    <p:sldId id="422" r:id="rId66"/>
    <p:sldId id="380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7CA1CE"/>
    <a:srgbClr val="FFFFCC"/>
    <a:srgbClr val="CCFF99"/>
    <a:srgbClr val="CCFFFF"/>
    <a:srgbClr val="0066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3" autoAdjust="0"/>
    <p:restoredTop sz="94627" autoAdjust="0"/>
  </p:normalViewPr>
  <p:slideViewPr>
    <p:cSldViewPr>
      <p:cViewPr varScale="1">
        <p:scale>
          <a:sx n="92" d="100"/>
          <a:sy n="92" d="100"/>
        </p:scale>
        <p:origin x="-13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E1171F1-2A35-44BE-8193-FB9E24E0DACE}" type="datetimeFigureOut">
              <a:rPr lang="en-US"/>
              <a:pPr>
                <a:defRPr/>
              </a:pPr>
              <a:t>8/29/2013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F48BFF8-36DE-44F7-90ED-AA3A0C74E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280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34" charset="-128"/>
              </a:rPr>
              <a:t>The pixel </a:t>
            </a:r>
            <a:r>
              <a:rPr lang="en-US" dirty="0" err="1" smtClean="0">
                <a:ea typeface="ＭＳ Ｐゴシック" pitchFamily="34" charset="-128"/>
              </a:rPr>
              <a:t>labelling</a:t>
            </a:r>
            <a:r>
              <a:rPr lang="en-US" dirty="0" smtClean="0">
                <a:ea typeface="ＭＳ Ｐゴシック" pitchFamily="34" charset="-128"/>
              </a:rPr>
              <a:t> process can be seen as</a:t>
            </a:r>
          </a:p>
          <a:p>
            <a:r>
              <a:rPr lang="en-US" dirty="0" smtClean="0">
                <a:ea typeface="ＭＳ Ｐゴシック" pitchFamily="34" charset="-128"/>
              </a:rPr>
              <a:t>growth and struggle for domination of K types of bacteria. The bacteria</a:t>
            </a:r>
          </a:p>
          <a:p>
            <a:r>
              <a:rPr lang="en-US" dirty="0" smtClean="0">
                <a:ea typeface="ＭＳ Ｐゴシック" pitchFamily="34" charset="-128"/>
              </a:rPr>
              <a:t>start to spread (grow) from the seed pixels and try to occupy</a:t>
            </a:r>
          </a:p>
          <a:p>
            <a:r>
              <a:rPr lang="en-US" dirty="0" smtClean="0">
                <a:ea typeface="ＭＳ Ｐゴシック" pitchFamily="34" charset="-128"/>
              </a:rPr>
              <a:t>all the image. 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AE02CA12-0A8F-438E-A51C-CD9A6AA50E36}" type="slidenum">
              <a:rPr lang="en-US" smtClean="0">
                <a:latin typeface="Calibri" pitchFamily="34" charset="0"/>
              </a:rPr>
              <a:pPr eaLnBrk="1" hangingPunct="1"/>
              <a:t>29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E6E7E-06BC-4391-86CF-28A524DD719B}" type="datetime1">
              <a:rPr lang="en-US"/>
              <a:pPr>
                <a:defRPr/>
              </a:pPr>
              <a:t>8/29/2013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Sonia Pujol,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A582B6B8-9247-45B2-B4D9-7EB721DEE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13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5F672-699E-49BE-9038-F8220C21D430}" type="datetime1">
              <a:rPr lang="en-US"/>
              <a:pPr>
                <a:defRPr/>
              </a:pPr>
              <a:t>8/29/2013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dirty="0"/>
              <a:t>Sonia </a:t>
            </a:r>
            <a:r>
              <a:rPr lang="en-US" dirty="0" err="1"/>
              <a:t>Pujol</a:t>
            </a:r>
            <a:r>
              <a:rPr lang="en-US" dirty="0"/>
              <a:t>, Ph.D. – Ron </a:t>
            </a:r>
            <a:r>
              <a:rPr lang="en-US" dirty="0" err="1"/>
              <a:t>Kikinis</a:t>
            </a:r>
            <a:r>
              <a:rPr lang="en-US" dirty="0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NA-MIC </a:t>
            </a:r>
            <a:r>
              <a:rPr lang="en-US" smtClean="0"/>
              <a:t>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0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676400"/>
            <a:ext cx="79248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D2CD4-8CFA-4077-8DCB-033BE01F1A8F}" type="datetime1">
              <a:rPr lang="en-US"/>
              <a:pPr>
                <a:defRPr/>
              </a:pPr>
              <a:t>8/29/2013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dirty="0"/>
              <a:t>Sonia </a:t>
            </a:r>
            <a:r>
              <a:rPr lang="en-US" dirty="0" err="1"/>
              <a:t>Pujol</a:t>
            </a:r>
            <a:r>
              <a:rPr lang="en-US" dirty="0"/>
              <a:t>, Ph.D. – Ron </a:t>
            </a:r>
            <a:r>
              <a:rPr lang="en-US" dirty="0" err="1"/>
              <a:t>Kikinis</a:t>
            </a:r>
            <a:r>
              <a:rPr lang="en-US" dirty="0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NA-MIC </a:t>
            </a:r>
            <a:r>
              <a:rPr lang="en-US" smtClean="0"/>
              <a:t>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3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AEB743E-81BB-4E27-B43D-7E2623992E12}" type="datetime1">
              <a:rPr lang="en-US"/>
              <a:pPr>
                <a:defRPr/>
              </a:pPr>
              <a:t>8/29/2013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Sonia Pujol, Ph.D.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NA-MIC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>
                <a:ea typeface="+mj-ea"/>
                <a:cs typeface="+mj-cs"/>
              </a:rPr>
              <a:t>Exploring </a:t>
            </a:r>
            <a:r>
              <a:rPr lang="en-US" sz="5000" dirty="0" err="1">
                <a:ea typeface="+mj-ea"/>
                <a:cs typeface="+mj-cs"/>
              </a:rPr>
              <a:t>Peritumoral</a:t>
            </a:r>
            <a:r>
              <a:rPr lang="en-US" sz="5000" dirty="0">
                <a:ea typeface="+mj-ea"/>
                <a:cs typeface="+mj-cs"/>
              </a:rPr>
              <a:t> White Matter Fibers for Neurosurgical Planning</a:t>
            </a:r>
            <a:endParaRPr lang="en-US" sz="5000" dirty="0" smtClean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Sonia </a:t>
            </a:r>
            <a:r>
              <a:rPr lang="en-US" sz="2800" dirty="0" err="1" smtClean="0">
                <a:ea typeface="+mn-ea"/>
                <a:cs typeface="+mn-cs"/>
              </a:rPr>
              <a:t>Pujol</a:t>
            </a:r>
            <a:r>
              <a:rPr lang="en-US" sz="2800" dirty="0" smtClean="0">
                <a:ea typeface="+mn-ea"/>
                <a:cs typeface="+mn-cs"/>
              </a:rPr>
              <a:t>, Ph.D.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Ron </a:t>
            </a:r>
            <a:r>
              <a:rPr lang="en-US" sz="2800" dirty="0" err="1" smtClean="0">
                <a:ea typeface="+mn-ea"/>
                <a:cs typeface="+mn-cs"/>
              </a:rPr>
              <a:t>Kikinis</a:t>
            </a:r>
            <a:r>
              <a:rPr lang="en-US" sz="2800" dirty="0" smtClean="0">
                <a:ea typeface="+mn-ea"/>
                <a:cs typeface="+mn-cs"/>
              </a:rPr>
              <a:t>, M.D.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Surgical Planning Laboratory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Harvard University</a:t>
            </a:r>
          </a:p>
        </p:txBody>
      </p:sp>
      <p:pic>
        <p:nvPicPr>
          <p:cNvPr id="51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84138"/>
            <a:ext cx="17653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52413"/>
            <a:ext cx="7270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252413"/>
            <a:ext cx="677862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433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238500" y="2603500"/>
            <a:ext cx="1333500" cy="17351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345" name="TextBox 11"/>
          <p:cNvSpPr txBox="1">
            <a:spLocks noChangeArrowheads="1"/>
          </p:cNvSpPr>
          <p:nvPr/>
        </p:nvSpPr>
        <p:spPr bwMode="auto">
          <a:xfrm>
            <a:off x="3238500" y="4338638"/>
            <a:ext cx="2667000" cy="120173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The “Add data into the scene” window appears. Click </a:t>
            </a:r>
            <a:r>
              <a:rPr lang="en-US" b="1">
                <a:cs typeface="Arial" charset="0"/>
              </a:rPr>
              <a:t>Choose Directory to Add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1536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307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15369" idx="2"/>
          </p:cNvCxnSpPr>
          <p:nvPr/>
        </p:nvCxnSpPr>
        <p:spPr>
          <a:xfrm flipH="1">
            <a:off x="6248400" y="2066925"/>
            <a:ext cx="952500" cy="22764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369" name="TextBox 11"/>
          <p:cNvSpPr txBox="1">
            <a:spLocks noChangeArrowheads="1"/>
          </p:cNvSpPr>
          <p:nvPr/>
        </p:nvSpPr>
        <p:spPr bwMode="auto">
          <a:xfrm>
            <a:off x="5334000" y="1143000"/>
            <a:ext cx="3733800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Locate and select the file </a:t>
            </a:r>
            <a:r>
              <a:rPr lang="en-US" b="1">
                <a:cs typeface="Arial" charset="0"/>
              </a:rPr>
              <a:t>WhiteMatterExplorationData</a:t>
            </a:r>
            <a:r>
              <a:rPr lang="en-US">
                <a:cs typeface="Arial" charset="0"/>
              </a:rPr>
              <a:t> and click </a:t>
            </a:r>
            <a:r>
              <a:rPr lang="en-US" b="1">
                <a:cs typeface="Arial" charset="0"/>
              </a:rPr>
              <a:t>Choose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1638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638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40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16393" idx="3"/>
          </p:cNvCxnSpPr>
          <p:nvPr/>
        </p:nvCxnSpPr>
        <p:spPr>
          <a:xfrm flipV="1">
            <a:off x="3962400" y="4572000"/>
            <a:ext cx="1828800" cy="10541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393" name="TextBox 11"/>
          <p:cNvSpPr txBox="1">
            <a:spLocks noChangeArrowheads="1"/>
          </p:cNvSpPr>
          <p:nvPr/>
        </p:nvSpPr>
        <p:spPr bwMode="auto">
          <a:xfrm>
            <a:off x="190500" y="5164138"/>
            <a:ext cx="3771900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Check off the Volumes </a:t>
            </a:r>
            <a:r>
              <a:rPr lang="en-US" b="1">
                <a:cs typeface="Arial" charset="0"/>
              </a:rPr>
              <a:t>BaselineVolume.nrrd</a:t>
            </a:r>
            <a:r>
              <a:rPr lang="en-US">
                <a:cs typeface="Arial" charset="0"/>
              </a:rPr>
              <a:t> and </a:t>
            </a:r>
            <a:r>
              <a:rPr lang="en-US" b="1">
                <a:cs typeface="Arial" charset="0"/>
              </a:rPr>
              <a:t>DTIVolume.nhdr</a:t>
            </a:r>
            <a:r>
              <a:rPr lang="en-US">
                <a:cs typeface="Arial" charset="0"/>
              </a:rPr>
              <a:t> click </a:t>
            </a:r>
            <a:r>
              <a:rPr lang="en-US" b="1">
                <a:cs typeface="Arial" charset="0"/>
              </a:rPr>
              <a:t>OK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55863" y="2819400"/>
            <a:ext cx="4173537" cy="381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512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17416" name="TextBox 11"/>
          <p:cNvSpPr txBox="1">
            <a:spLocks noChangeArrowheads="1"/>
          </p:cNvSpPr>
          <p:nvPr/>
        </p:nvSpPr>
        <p:spPr bwMode="auto">
          <a:xfrm>
            <a:off x="182563" y="3462338"/>
            <a:ext cx="3048000" cy="14763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Slicer displays the elements of the scene, which contains the MR volume of the brain and a series of 3D surface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61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18440" name="TextBox 11"/>
          <p:cNvSpPr txBox="1">
            <a:spLocks noChangeArrowheads="1"/>
          </p:cNvSpPr>
          <p:nvPr/>
        </p:nvSpPr>
        <p:spPr bwMode="auto">
          <a:xfrm>
            <a:off x="355600" y="1752600"/>
            <a:ext cx="2667000" cy="230832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cs typeface="Arial" charset="0"/>
              </a:rPr>
              <a:t>Click on the </a:t>
            </a:r>
            <a:r>
              <a:rPr lang="en-US" b="1" dirty="0">
                <a:cs typeface="Arial" charset="0"/>
              </a:rPr>
              <a:t>pin icon </a:t>
            </a:r>
            <a:r>
              <a:rPr lang="en-US" dirty="0">
                <a:cs typeface="Arial" charset="0"/>
              </a:rPr>
              <a:t>to display the slice menu, then click on the </a:t>
            </a:r>
            <a:r>
              <a:rPr lang="en-US" b="1" dirty="0">
                <a:cs typeface="Arial" charset="0"/>
              </a:rPr>
              <a:t>link icon       </a:t>
            </a:r>
            <a:r>
              <a:rPr lang="en-US" dirty="0">
                <a:cs typeface="Arial" charset="0"/>
              </a:rPr>
              <a:t>to link the 3 anatomical viewers. </a:t>
            </a:r>
            <a:r>
              <a:rPr lang="en-US" dirty="0" smtClean="0">
                <a:cs typeface="Arial" charset="0"/>
              </a:rPr>
              <a:t>Then change the background so it </a:t>
            </a:r>
            <a:r>
              <a:rPr lang="en-US" dirty="0">
                <a:cs typeface="Arial" charset="0"/>
              </a:rPr>
              <a:t>is set to </a:t>
            </a:r>
            <a:r>
              <a:rPr lang="en-US" b="1" dirty="0" err="1">
                <a:cs typeface="Arial" charset="0"/>
              </a:rPr>
              <a:t>BaselineVolume</a:t>
            </a:r>
            <a:endParaRPr lang="en-US" b="1" dirty="0"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22600" y="2906713"/>
            <a:ext cx="254000" cy="9794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352800" y="4055918"/>
            <a:ext cx="228600" cy="22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44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601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71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19465" idx="1"/>
          </p:cNvCxnSpPr>
          <p:nvPr/>
        </p:nvCxnSpPr>
        <p:spPr>
          <a:xfrm flipH="1">
            <a:off x="2057400" y="2631282"/>
            <a:ext cx="2190750" cy="64531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465" name="TextBox 11"/>
          <p:cNvSpPr txBox="1">
            <a:spLocks noChangeArrowheads="1"/>
          </p:cNvSpPr>
          <p:nvPr/>
        </p:nvSpPr>
        <p:spPr bwMode="auto">
          <a:xfrm>
            <a:off x="4248150" y="2308225"/>
            <a:ext cx="3170238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Select the </a:t>
            </a:r>
            <a:r>
              <a:rPr lang="en-US" b="1">
                <a:cs typeface="Arial" charset="0"/>
              </a:rPr>
              <a:t>Volumes </a:t>
            </a:r>
            <a:r>
              <a:rPr lang="en-US">
                <a:cs typeface="Arial" charset="0"/>
              </a:rPr>
              <a:t>module from the Modules menu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2048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pic>
        <p:nvPicPr>
          <p:cNvPr id="819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20488" name="TextBox 11"/>
          <p:cNvSpPr txBox="1">
            <a:spLocks noChangeArrowheads="1"/>
          </p:cNvSpPr>
          <p:nvPr/>
        </p:nvSpPr>
        <p:spPr bwMode="auto">
          <a:xfrm>
            <a:off x="4038600" y="1574800"/>
            <a:ext cx="2667000" cy="147796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cs typeface="Arial" charset="0"/>
              </a:rPr>
              <a:t>The user can manually adjust the </a:t>
            </a:r>
            <a:r>
              <a:rPr lang="en-US" b="1" dirty="0">
                <a:cs typeface="Arial" charset="0"/>
              </a:rPr>
              <a:t>Window Level editor presets </a:t>
            </a:r>
            <a:r>
              <a:rPr lang="en-US" dirty="0">
                <a:cs typeface="Arial" charset="0"/>
              </a:rPr>
              <a:t>with the </a:t>
            </a:r>
            <a:r>
              <a:rPr lang="en-US" b="1" dirty="0">
                <a:cs typeface="Arial" charset="0"/>
              </a:rPr>
              <a:t>Volume</a:t>
            </a:r>
            <a:r>
              <a:rPr lang="en-US" dirty="0">
                <a:cs typeface="Arial" charset="0"/>
              </a:rPr>
              <a:t> module menu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0" y="3992563"/>
            <a:ext cx="3200400" cy="8080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921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21513" idx="3"/>
          </p:cNvCxnSpPr>
          <p:nvPr/>
        </p:nvCxnSpPr>
        <p:spPr>
          <a:xfrm>
            <a:off x="4343400" y="2214563"/>
            <a:ext cx="457200" cy="11382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513" name="TextBox 11"/>
          <p:cNvSpPr txBox="1">
            <a:spLocks noChangeArrowheads="1"/>
          </p:cNvSpPr>
          <p:nvPr/>
        </p:nvSpPr>
        <p:spPr bwMode="auto">
          <a:xfrm>
            <a:off x="1676400" y="1752600"/>
            <a:ext cx="2667000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Click on the Layout menu and select the layout </a:t>
            </a:r>
            <a:r>
              <a:rPr lang="en-US" b="1">
                <a:cs typeface="Arial" charset="0"/>
              </a:rPr>
              <a:t>Red slice only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8"/>
          <p:cNvSpPr>
            <a:spLocks noGrp="1"/>
          </p:cNvSpPr>
          <p:nvPr>
            <p:ph type="ctrTitle"/>
          </p:nvPr>
        </p:nvSpPr>
        <p:spPr>
          <a:xfrm>
            <a:off x="3962400" y="1752600"/>
            <a:ext cx="5181600" cy="2593975"/>
          </a:xfrm>
        </p:spPr>
        <p:txBody>
          <a:bodyPr/>
          <a:lstStyle/>
          <a:p>
            <a:pPr algn="l" eaLnBrk="1" hangingPunct="1"/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1: </a:t>
            </a:r>
            <a:b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Segmenting the tumor and ventricles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505200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ea typeface="+mn-ea"/>
              </a:rPr>
              <a:t>NA-MIC ARR 2012-2014</a:t>
            </a:r>
          </a:p>
        </p:txBody>
      </p:sp>
      <p:sp>
        <p:nvSpPr>
          <p:cNvPr id="2253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84338"/>
            <a:ext cx="40386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374904" y="7315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</a:p>
        </p:txBody>
      </p:sp>
      <p:sp>
        <p:nvSpPr>
          <p:cNvPr id="2355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5181600" y="2133600"/>
            <a:ext cx="3886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tumor in this clinical case is composed of two parts: a solid part, and a cystic part.</a:t>
            </a:r>
          </a:p>
          <a:p>
            <a:pPr eaLnBrk="1" hangingPunct="1"/>
            <a:endParaRPr lang="en-US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endParaRPr lang="en-US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this section, we wi</a:t>
            </a:r>
            <a:r>
              <a:rPr lang="en-US" altLang="ja-JP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ll segment the different parts of the tumor using a Grow Cut Segmentation algorithm.</a:t>
            </a:r>
            <a:endParaRPr lang="en-US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9" name="TextBox 8"/>
          <p:cNvSpPr txBox="1">
            <a:spLocks noChangeArrowheads="1"/>
          </p:cNvSpPr>
          <p:nvPr/>
        </p:nvSpPr>
        <p:spPr bwMode="auto">
          <a:xfrm>
            <a:off x="2851150" y="3768725"/>
            <a:ext cx="1492250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/>
              <a:t>Cystic part</a:t>
            </a:r>
          </a:p>
        </p:txBody>
      </p:sp>
      <p:cxnSp>
        <p:nvCxnSpPr>
          <p:cNvPr id="10" name="Straight Arrow Connector 9"/>
          <p:cNvCxnSpPr>
            <a:stCxn id="23559" idx="0"/>
          </p:cNvCxnSpPr>
          <p:nvPr/>
        </p:nvCxnSpPr>
        <p:spPr>
          <a:xfrm rot="16200000" flipV="1">
            <a:off x="2881313" y="3052762"/>
            <a:ext cx="762000" cy="669925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12"/>
          <p:cNvSpPr txBox="1">
            <a:spLocks noChangeArrowheads="1"/>
          </p:cNvSpPr>
          <p:nvPr/>
        </p:nvSpPr>
        <p:spPr bwMode="auto">
          <a:xfrm>
            <a:off x="609600" y="1828800"/>
            <a:ext cx="1492250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/>
              <a:t>Solid part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981200" y="2133600"/>
            <a:ext cx="793750" cy="263525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2533650" y="2133600"/>
            <a:ext cx="974725" cy="1166813"/>
          </a:xfrm>
          <a:custGeom>
            <a:avLst/>
            <a:gdLst>
              <a:gd name="connsiteX0" fmla="*/ 6169 w 975277"/>
              <a:gd name="connsiteY0" fmla="*/ 89485 h 1264602"/>
              <a:gd name="connsiteX1" fmla="*/ 21800 w 975277"/>
              <a:gd name="connsiteY1" fmla="*/ 347392 h 1264602"/>
              <a:gd name="connsiteX2" fmla="*/ 29615 w 975277"/>
              <a:gd name="connsiteY2" fmla="*/ 542777 h 1264602"/>
              <a:gd name="connsiteX3" fmla="*/ 37431 w 975277"/>
              <a:gd name="connsiteY3" fmla="*/ 652192 h 1264602"/>
              <a:gd name="connsiteX4" fmla="*/ 60877 w 975277"/>
              <a:gd name="connsiteY4" fmla="*/ 769423 h 1264602"/>
              <a:gd name="connsiteX5" fmla="*/ 76507 w 975277"/>
              <a:gd name="connsiteY5" fmla="*/ 792869 h 1264602"/>
              <a:gd name="connsiteX6" fmla="*/ 92138 w 975277"/>
              <a:gd name="connsiteY6" fmla="*/ 1152377 h 1264602"/>
              <a:gd name="connsiteX7" fmla="*/ 131215 w 975277"/>
              <a:gd name="connsiteY7" fmla="*/ 1230531 h 1264602"/>
              <a:gd name="connsiteX8" fmla="*/ 154661 w 975277"/>
              <a:gd name="connsiteY8" fmla="*/ 1246162 h 1264602"/>
              <a:gd name="connsiteX9" fmla="*/ 201554 w 975277"/>
              <a:gd name="connsiteY9" fmla="*/ 1253977 h 1264602"/>
              <a:gd name="connsiteX10" fmla="*/ 225000 w 975277"/>
              <a:gd name="connsiteY10" fmla="*/ 1261792 h 1264602"/>
              <a:gd name="connsiteX11" fmla="*/ 365677 w 975277"/>
              <a:gd name="connsiteY11" fmla="*/ 1246162 h 1264602"/>
              <a:gd name="connsiteX12" fmla="*/ 389123 w 975277"/>
              <a:gd name="connsiteY12" fmla="*/ 1230531 h 1264602"/>
              <a:gd name="connsiteX13" fmla="*/ 443831 w 975277"/>
              <a:gd name="connsiteY13" fmla="*/ 1214900 h 1264602"/>
              <a:gd name="connsiteX14" fmla="*/ 475092 w 975277"/>
              <a:gd name="connsiteY14" fmla="*/ 1199269 h 1264602"/>
              <a:gd name="connsiteX15" fmla="*/ 521984 w 975277"/>
              <a:gd name="connsiteY15" fmla="*/ 1175823 h 1264602"/>
              <a:gd name="connsiteX16" fmla="*/ 568877 w 975277"/>
              <a:gd name="connsiteY16" fmla="*/ 1128931 h 1264602"/>
              <a:gd name="connsiteX17" fmla="*/ 592323 w 975277"/>
              <a:gd name="connsiteY17" fmla="*/ 1105485 h 1264602"/>
              <a:gd name="connsiteX18" fmla="*/ 623584 w 975277"/>
              <a:gd name="connsiteY18" fmla="*/ 1058592 h 1264602"/>
              <a:gd name="connsiteX19" fmla="*/ 639215 w 975277"/>
              <a:gd name="connsiteY19" fmla="*/ 1035146 h 1264602"/>
              <a:gd name="connsiteX20" fmla="*/ 654846 w 975277"/>
              <a:gd name="connsiteY20" fmla="*/ 1003885 h 1264602"/>
              <a:gd name="connsiteX21" fmla="*/ 678292 w 975277"/>
              <a:gd name="connsiteY21" fmla="*/ 980438 h 1264602"/>
              <a:gd name="connsiteX22" fmla="*/ 701738 w 975277"/>
              <a:gd name="connsiteY22" fmla="*/ 949177 h 1264602"/>
              <a:gd name="connsiteX23" fmla="*/ 725184 w 975277"/>
              <a:gd name="connsiteY23" fmla="*/ 894469 h 1264602"/>
              <a:gd name="connsiteX24" fmla="*/ 748631 w 975277"/>
              <a:gd name="connsiteY24" fmla="*/ 878838 h 1264602"/>
              <a:gd name="connsiteX25" fmla="*/ 756446 w 975277"/>
              <a:gd name="connsiteY25" fmla="*/ 855392 h 1264602"/>
              <a:gd name="connsiteX26" fmla="*/ 826784 w 975277"/>
              <a:gd name="connsiteY26" fmla="*/ 800685 h 1264602"/>
              <a:gd name="connsiteX27" fmla="*/ 873677 w 975277"/>
              <a:gd name="connsiteY27" fmla="*/ 761608 h 1264602"/>
              <a:gd name="connsiteX28" fmla="*/ 920569 w 975277"/>
              <a:gd name="connsiteY28" fmla="*/ 706900 h 1264602"/>
              <a:gd name="connsiteX29" fmla="*/ 944015 w 975277"/>
              <a:gd name="connsiteY29" fmla="*/ 691269 h 1264602"/>
              <a:gd name="connsiteX30" fmla="*/ 967461 w 975277"/>
              <a:gd name="connsiteY30" fmla="*/ 644377 h 1264602"/>
              <a:gd name="connsiteX31" fmla="*/ 975277 w 975277"/>
              <a:gd name="connsiteY31" fmla="*/ 620931 h 1264602"/>
              <a:gd name="connsiteX32" fmla="*/ 951831 w 975277"/>
              <a:gd name="connsiteY32" fmla="*/ 503700 h 1264602"/>
              <a:gd name="connsiteX33" fmla="*/ 920569 w 975277"/>
              <a:gd name="connsiteY33" fmla="*/ 456808 h 1264602"/>
              <a:gd name="connsiteX34" fmla="*/ 850231 w 975277"/>
              <a:gd name="connsiteY34" fmla="*/ 394285 h 1264602"/>
              <a:gd name="connsiteX35" fmla="*/ 811154 w 975277"/>
              <a:gd name="connsiteY35" fmla="*/ 347392 h 1264602"/>
              <a:gd name="connsiteX36" fmla="*/ 795523 w 975277"/>
              <a:gd name="connsiteY36" fmla="*/ 323946 h 1264602"/>
              <a:gd name="connsiteX37" fmla="*/ 764261 w 975277"/>
              <a:gd name="connsiteY37" fmla="*/ 300500 h 1264602"/>
              <a:gd name="connsiteX38" fmla="*/ 693923 w 975277"/>
              <a:gd name="connsiteY38" fmla="*/ 237977 h 1264602"/>
              <a:gd name="connsiteX39" fmla="*/ 678292 w 975277"/>
              <a:gd name="connsiteY39" fmla="*/ 214531 h 1264602"/>
              <a:gd name="connsiteX40" fmla="*/ 654846 w 975277"/>
              <a:gd name="connsiteY40" fmla="*/ 198900 h 1264602"/>
              <a:gd name="connsiteX41" fmla="*/ 623584 w 975277"/>
              <a:gd name="connsiteY41" fmla="*/ 175454 h 1264602"/>
              <a:gd name="connsiteX42" fmla="*/ 600138 w 975277"/>
              <a:gd name="connsiteY42" fmla="*/ 159823 h 1264602"/>
              <a:gd name="connsiteX43" fmla="*/ 576692 w 975277"/>
              <a:gd name="connsiteY43" fmla="*/ 136377 h 1264602"/>
              <a:gd name="connsiteX44" fmla="*/ 529800 w 975277"/>
              <a:gd name="connsiteY44" fmla="*/ 120746 h 1264602"/>
              <a:gd name="connsiteX45" fmla="*/ 443831 w 975277"/>
              <a:gd name="connsiteY45" fmla="*/ 81669 h 1264602"/>
              <a:gd name="connsiteX46" fmla="*/ 412569 w 975277"/>
              <a:gd name="connsiteY46" fmla="*/ 58223 h 1264602"/>
              <a:gd name="connsiteX47" fmla="*/ 318784 w 975277"/>
              <a:gd name="connsiteY47" fmla="*/ 34777 h 1264602"/>
              <a:gd name="connsiteX48" fmla="*/ 29615 w 975277"/>
              <a:gd name="connsiteY48" fmla="*/ 34777 h 1264602"/>
              <a:gd name="connsiteX49" fmla="*/ 6169 w 975277"/>
              <a:gd name="connsiteY49" fmla="*/ 50408 h 1264602"/>
              <a:gd name="connsiteX50" fmla="*/ 6169 w 975277"/>
              <a:gd name="connsiteY50" fmla="*/ 89485 h 126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75277" h="1264602">
                <a:moveTo>
                  <a:pt x="6169" y="89485"/>
                </a:moveTo>
                <a:cubicBezTo>
                  <a:pt x="8774" y="138982"/>
                  <a:pt x="12885" y="102223"/>
                  <a:pt x="21800" y="347392"/>
                </a:cubicBezTo>
                <a:cubicBezTo>
                  <a:pt x="24169" y="412529"/>
                  <a:pt x="26277" y="477682"/>
                  <a:pt x="29615" y="542777"/>
                </a:cubicBezTo>
                <a:cubicBezTo>
                  <a:pt x="31488" y="579294"/>
                  <a:pt x="34263" y="615765"/>
                  <a:pt x="37431" y="652192"/>
                </a:cubicBezTo>
                <a:cubicBezTo>
                  <a:pt x="39698" y="678267"/>
                  <a:pt x="42931" y="742503"/>
                  <a:pt x="60877" y="769423"/>
                </a:cubicBezTo>
                <a:lnTo>
                  <a:pt x="76507" y="792869"/>
                </a:lnTo>
                <a:cubicBezTo>
                  <a:pt x="102963" y="978048"/>
                  <a:pt x="60315" y="664425"/>
                  <a:pt x="92138" y="1152377"/>
                </a:cubicBezTo>
                <a:cubicBezTo>
                  <a:pt x="94844" y="1193871"/>
                  <a:pt x="103660" y="1207568"/>
                  <a:pt x="131215" y="1230531"/>
                </a:cubicBezTo>
                <a:cubicBezTo>
                  <a:pt x="138431" y="1236544"/>
                  <a:pt x="145750" y="1243192"/>
                  <a:pt x="154661" y="1246162"/>
                </a:cubicBezTo>
                <a:cubicBezTo>
                  <a:pt x="169694" y="1251173"/>
                  <a:pt x="185923" y="1251372"/>
                  <a:pt x="201554" y="1253977"/>
                </a:cubicBezTo>
                <a:cubicBezTo>
                  <a:pt x="209369" y="1256582"/>
                  <a:pt x="216762" y="1261792"/>
                  <a:pt x="225000" y="1261792"/>
                </a:cubicBezTo>
                <a:cubicBezTo>
                  <a:pt x="325361" y="1261792"/>
                  <a:pt x="310355" y="1264602"/>
                  <a:pt x="365677" y="1246162"/>
                </a:cubicBezTo>
                <a:cubicBezTo>
                  <a:pt x="373492" y="1240952"/>
                  <a:pt x="380722" y="1234732"/>
                  <a:pt x="389123" y="1230531"/>
                </a:cubicBezTo>
                <a:cubicBezTo>
                  <a:pt x="400339" y="1224923"/>
                  <a:pt x="433809" y="1217405"/>
                  <a:pt x="443831" y="1214900"/>
                </a:cubicBezTo>
                <a:cubicBezTo>
                  <a:pt x="454251" y="1209690"/>
                  <a:pt x="464384" y="1203858"/>
                  <a:pt x="475092" y="1199269"/>
                </a:cubicBezTo>
                <a:cubicBezTo>
                  <a:pt x="501317" y="1188030"/>
                  <a:pt x="498676" y="1196541"/>
                  <a:pt x="521984" y="1175823"/>
                </a:cubicBezTo>
                <a:cubicBezTo>
                  <a:pt x="538506" y="1161137"/>
                  <a:pt x="553246" y="1144562"/>
                  <a:pt x="568877" y="1128931"/>
                </a:cubicBezTo>
                <a:cubicBezTo>
                  <a:pt x="576692" y="1121116"/>
                  <a:pt x="586192" y="1114681"/>
                  <a:pt x="592323" y="1105485"/>
                </a:cubicBezTo>
                <a:lnTo>
                  <a:pt x="623584" y="1058592"/>
                </a:lnTo>
                <a:cubicBezTo>
                  <a:pt x="628794" y="1050777"/>
                  <a:pt x="635014" y="1043547"/>
                  <a:pt x="639215" y="1035146"/>
                </a:cubicBezTo>
                <a:cubicBezTo>
                  <a:pt x="644425" y="1024726"/>
                  <a:pt x="648074" y="1013365"/>
                  <a:pt x="654846" y="1003885"/>
                </a:cubicBezTo>
                <a:cubicBezTo>
                  <a:pt x="661270" y="994891"/>
                  <a:pt x="671099" y="988830"/>
                  <a:pt x="678292" y="980438"/>
                </a:cubicBezTo>
                <a:cubicBezTo>
                  <a:pt x="686769" y="970548"/>
                  <a:pt x="693923" y="959597"/>
                  <a:pt x="701738" y="949177"/>
                </a:cubicBezTo>
                <a:cubicBezTo>
                  <a:pt x="707167" y="932892"/>
                  <a:pt x="714456" y="907342"/>
                  <a:pt x="725184" y="894469"/>
                </a:cubicBezTo>
                <a:cubicBezTo>
                  <a:pt x="731197" y="887253"/>
                  <a:pt x="740815" y="884048"/>
                  <a:pt x="748631" y="878838"/>
                </a:cubicBezTo>
                <a:cubicBezTo>
                  <a:pt x="751236" y="871023"/>
                  <a:pt x="751876" y="862246"/>
                  <a:pt x="756446" y="855392"/>
                </a:cubicBezTo>
                <a:cubicBezTo>
                  <a:pt x="778445" y="822392"/>
                  <a:pt x="795732" y="831737"/>
                  <a:pt x="826784" y="800685"/>
                </a:cubicBezTo>
                <a:cubicBezTo>
                  <a:pt x="895285" y="732184"/>
                  <a:pt x="808391" y="816012"/>
                  <a:pt x="873677" y="761608"/>
                </a:cubicBezTo>
                <a:cubicBezTo>
                  <a:pt x="924714" y="719078"/>
                  <a:pt x="868830" y="758640"/>
                  <a:pt x="920569" y="706900"/>
                </a:cubicBezTo>
                <a:cubicBezTo>
                  <a:pt x="927211" y="700258"/>
                  <a:pt x="936200" y="696479"/>
                  <a:pt x="944015" y="691269"/>
                </a:cubicBezTo>
                <a:cubicBezTo>
                  <a:pt x="963661" y="632336"/>
                  <a:pt x="937160" y="704978"/>
                  <a:pt x="967461" y="644377"/>
                </a:cubicBezTo>
                <a:cubicBezTo>
                  <a:pt x="971145" y="637009"/>
                  <a:pt x="972672" y="628746"/>
                  <a:pt x="975277" y="620931"/>
                </a:cubicBezTo>
                <a:cubicBezTo>
                  <a:pt x="972255" y="593732"/>
                  <a:pt x="970302" y="531406"/>
                  <a:pt x="951831" y="503700"/>
                </a:cubicBezTo>
                <a:cubicBezTo>
                  <a:pt x="941410" y="488069"/>
                  <a:pt x="936200" y="467229"/>
                  <a:pt x="920569" y="456808"/>
                </a:cubicBezTo>
                <a:cubicBezTo>
                  <a:pt x="892380" y="438015"/>
                  <a:pt x="871643" y="426404"/>
                  <a:pt x="850231" y="394285"/>
                </a:cubicBezTo>
                <a:cubicBezTo>
                  <a:pt x="811425" y="336075"/>
                  <a:pt x="861297" y="407563"/>
                  <a:pt x="811154" y="347392"/>
                </a:cubicBezTo>
                <a:cubicBezTo>
                  <a:pt x="805141" y="340176"/>
                  <a:pt x="802165" y="330588"/>
                  <a:pt x="795523" y="323946"/>
                </a:cubicBezTo>
                <a:cubicBezTo>
                  <a:pt x="786312" y="314736"/>
                  <a:pt x="773943" y="309214"/>
                  <a:pt x="764261" y="300500"/>
                </a:cubicBezTo>
                <a:cubicBezTo>
                  <a:pt x="687780" y="231668"/>
                  <a:pt x="745512" y="272370"/>
                  <a:pt x="693923" y="237977"/>
                </a:cubicBezTo>
                <a:cubicBezTo>
                  <a:pt x="688713" y="230162"/>
                  <a:pt x="684934" y="221173"/>
                  <a:pt x="678292" y="214531"/>
                </a:cubicBezTo>
                <a:cubicBezTo>
                  <a:pt x="671650" y="207889"/>
                  <a:pt x="662489" y="204360"/>
                  <a:pt x="654846" y="198900"/>
                </a:cubicBezTo>
                <a:cubicBezTo>
                  <a:pt x="644247" y="191329"/>
                  <a:pt x="634183" y="183025"/>
                  <a:pt x="623584" y="175454"/>
                </a:cubicBezTo>
                <a:cubicBezTo>
                  <a:pt x="615941" y="169994"/>
                  <a:pt x="607354" y="165836"/>
                  <a:pt x="600138" y="159823"/>
                </a:cubicBezTo>
                <a:cubicBezTo>
                  <a:pt x="591647" y="152747"/>
                  <a:pt x="586354" y="141745"/>
                  <a:pt x="576692" y="136377"/>
                </a:cubicBezTo>
                <a:cubicBezTo>
                  <a:pt x="562289" y="128375"/>
                  <a:pt x="544537" y="128114"/>
                  <a:pt x="529800" y="120746"/>
                </a:cubicBezTo>
                <a:cubicBezTo>
                  <a:pt x="459909" y="85801"/>
                  <a:pt x="489382" y="96854"/>
                  <a:pt x="443831" y="81669"/>
                </a:cubicBezTo>
                <a:cubicBezTo>
                  <a:pt x="433410" y="73854"/>
                  <a:pt x="424220" y="64048"/>
                  <a:pt x="412569" y="58223"/>
                </a:cubicBezTo>
                <a:cubicBezTo>
                  <a:pt x="381604" y="42741"/>
                  <a:pt x="352152" y="40338"/>
                  <a:pt x="318784" y="34777"/>
                </a:cubicBezTo>
                <a:cubicBezTo>
                  <a:pt x="214448" y="0"/>
                  <a:pt x="269414" y="15334"/>
                  <a:pt x="29615" y="34777"/>
                </a:cubicBezTo>
                <a:cubicBezTo>
                  <a:pt x="20253" y="35536"/>
                  <a:pt x="8640" y="41346"/>
                  <a:pt x="6169" y="50408"/>
                </a:cubicBezTo>
                <a:cubicBezTo>
                  <a:pt x="0" y="73028"/>
                  <a:pt x="3564" y="39988"/>
                  <a:pt x="6169" y="89485"/>
                </a:cubicBezTo>
                <a:close/>
              </a:path>
            </a:pathLst>
          </a:custGeom>
          <a:solidFill>
            <a:srgbClr val="CCFFFF">
              <a:alpha val="19000"/>
            </a:srgb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64" name="TextBox 17"/>
          <p:cNvSpPr txBox="1">
            <a:spLocks noChangeArrowheads="1"/>
          </p:cNvSpPr>
          <p:nvPr/>
        </p:nvSpPr>
        <p:spPr bwMode="auto">
          <a:xfrm>
            <a:off x="3429000" y="1752600"/>
            <a:ext cx="838200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/>
              <a:t>Tumor</a:t>
            </a:r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374904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84175" y="73025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Clinical Goal</a:t>
            </a:r>
          </a:p>
        </p:txBody>
      </p:sp>
      <p:pic>
        <p:nvPicPr>
          <p:cNvPr id="6147" name="Content Placeholder 5" descr="Golby-Neurosurgery2011-fig1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828800"/>
            <a:ext cx="4210050" cy="2743200"/>
          </a:xfrm>
        </p:spPr>
      </p:pic>
      <p:sp>
        <p:nvSpPr>
          <p:cNvPr id="6148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1752600"/>
            <a:ext cx="4724400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Tensor Imaging (DTI) </a:t>
            </a:r>
            <a:r>
              <a:rPr lang="en-US" sz="28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has the potential to bring valuable spatial information on tumor infiltration and tract displacement for neurosurgical planning of tumor resection.</a:t>
            </a:r>
          </a:p>
          <a:p>
            <a:pPr>
              <a:defRPr/>
            </a:pPr>
            <a:endParaRPr lang="en-US" sz="2800" dirty="0">
              <a:latin typeface="+mj-lt"/>
              <a:ea typeface="+mn-ea"/>
            </a:endParaRPr>
          </a:p>
        </p:txBody>
      </p:sp>
      <p:sp>
        <p:nvSpPr>
          <p:cNvPr id="615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 dirty="0"/>
              <a:t>Image Courtesy of Dr. Alexandra </a:t>
            </a:r>
            <a:r>
              <a:rPr lang="en-US" sz="1100" dirty="0" err="1"/>
              <a:t>Golby</a:t>
            </a:r>
            <a:r>
              <a:rPr lang="en-US" sz="1100" dirty="0"/>
              <a:t>, Brigham and Women</a:t>
            </a:r>
            <a:r>
              <a:rPr lang="ja-JP" altLang="en-US" sz="1100" dirty="0"/>
              <a:t>’</a:t>
            </a:r>
            <a:r>
              <a:rPr lang="en-US" altLang="ja-JP" sz="1100" dirty="0"/>
              <a:t>s Hospital, Boston, MA..</a:t>
            </a:r>
            <a:endParaRPr lang="en-US" sz="1100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2457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102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24584" name="TextBox 11"/>
          <p:cNvSpPr txBox="1">
            <a:spLocks noChangeArrowheads="1"/>
          </p:cNvSpPr>
          <p:nvPr/>
        </p:nvSpPr>
        <p:spPr bwMode="auto">
          <a:xfrm>
            <a:off x="374650" y="2819400"/>
            <a:ext cx="2667000" cy="92392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Slicer displays only the Axial anatomical slice in the Viewer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1126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25609" idx="2"/>
          </p:cNvCxnSpPr>
          <p:nvPr/>
        </p:nvCxnSpPr>
        <p:spPr>
          <a:xfrm flipH="1" flipV="1">
            <a:off x="2209800" y="1884363"/>
            <a:ext cx="3924300" cy="9239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609" name="TextBox 11"/>
          <p:cNvSpPr txBox="1">
            <a:spLocks noChangeArrowheads="1"/>
          </p:cNvSpPr>
          <p:nvPr/>
        </p:nvSpPr>
        <p:spPr bwMode="auto">
          <a:xfrm>
            <a:off x="4800600" y="1884363"/>
            <a:ext cx="2667000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Click on the Modules menu and select the module </a:t>
            </a:r>
            <a:r>
              <a:rPr lang="en-US" b="1">
                <a:cs typeface="Arial" charset="0"/>
              </a:rPr>
              <a:t>Editor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1229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26633" idx="0"/>
          </p:cNvCxnSpPr>
          <p:nvPr/>
        </p:nvCxnSpPr>
        <p:spPr>
          <a:xfrm flipV="1">
            <a:off x="2076450" y="4114800"/>
            <a:ext cx="1428750" cy="6381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633" name="TextBox 11"/>
          <p:cNvSpPr txBox="1">
            <a:spLocks noChangeArrowheads="1"/>
          </p:cNvSpPr>
          <p:nvPr/>
        </p:nvSpPr>
        <p:spPr bwMode="auto">
          <a:xfrm>
            <a:off x="152400" y="4752975"/>
            <a:ext cx="3848100" cy="12001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The ‘SlicerApp-real’ window appears. Select the label map </a:t>
            </a:r>
            <a:r>
              <a:rPr lang="en-US" b="1">
                <a:cs typeface="Arial" charset="0"/>
              </a:rPr>
              <a:t>GenericAnatomyColors </a:t>
            </a:r>
            <a:r>
              <a:rPr lang="en-US">
                <a:cs typeface="Arial" charset="0"/>
              </a:rPr>
              <a:t>and click </a:t>
            </a:r>
            <a:r>
              <a:rPr lang="en-US" b="1">
                <a:cs typeface="Arial" charset="0"/>
              </a:rPr>
              <a:t>Apply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819400" y="3657600"/>
            <a:ext cx="3505200" cy="304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1331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11"/>
          <p:cNvSpPr txBox="1">
            <a:spLocks noChangeArrowheads="1"/>
          </p:cNvSpPr>
          <p:nvPr/>
        </p:nvSpPr>
        <p:spPr bwMode="auto">
          <a:xfrm>
            <a:off x="3467100" y="3360738"/>
            <a:ext cx="2667000" cy="6477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Select the </a:t>
            </a:r>
            <a:r>
              <a:rPr lang="en-US" b="1">
                <a:cs typeface="Arial" charset="0"/>
              </a:rPr>
              <a:t>PaintEffect </a:t>
            </a:r>
            <a:r>
              <a:rPr lang="en-US">
                <a:cs typeface="Arial" charset="0"/>
              </a:rPr>
              <a:t>tool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85800" y="3675063"/>
            <a:ext cx="2781300" cy="2873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28676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pic>
        <p:nvPicPr>
          <p:cNvPr id="1433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28680" name="TextBox 11"/>
          <p:cNvSpPr txBox="1">
            <a:spLocks noChangeArrowheads="1"/>
          </p:cNvSpPr>
          <p:nvPr/>
        </p:nvSpPr>
        <p:spPr bwMode="auto">
          <a:xfrm>
            <a:off x="338138" y="5175250"/>
            <a:ext cx="3238500" cy="92333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cs typeface="Arial" charset="0"/>
              </a:rPr>
              <a:t>Scroll down the </a:t>
            </a:r>
            <a:r>
              <a:rPr lang="en-US" b="1" dirty="0" smtClean="0">
                <a:cs typeface="Arial" charset="0"/>
              </a:rPr>
              <a:t>Editor </a:t>
            </a:r>
            <a:r>
              <a:rPr lang="en-US" dirty="0" smtClean="0">
                <a:cs typeface="Arial" charset="0"/>
              </a:rPr>
              <a:t>module and choose </a:t>
            </a:r>
            <a:r>
              <a:rPr lang="en-US" b="1" dirty="0">
                <a:cs typeface="Arial" charset="0"/>
              </a:rPr>
              <a:t>color #293 </a:t>
            </a:r>
            <a:r>
              <a:rPr lang="en-US" dirty="0">
                <a:cs typeface="Arial" charset="0"/>
              </a:rPr>
              <a:t>for the region 1 label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64" y="3962400"/>
            <a:ext cx="3196936" cy="4206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1536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587875" y="2895600"/>
            <a:ext cx="1584325" cy="3095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705" name="TextBox 11"/>
          <p:cNvSpPr txBox="1">
            <a:spLocks noChangeArrowheads="1"/>
          </p:cNvSpPr>
          <p:nvPr/>
        </p:nvSpPr>
        <p:spPr bwMode="auto">
          <a:xfrm>
            <a:off x="1920875" y="2743200"/>
            <a:ext cx="2667000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In a single motion, draw a short line in the </a:t>
            </a:r>
            <a:r>
              <a:rPr lang="en-US" b="1">
                <a:cs typeface="Arial" charset="0"/>
              </a:rPr>
              <a:t>cystic part of the tumor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3072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1638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cxnSp>
        <p:nvCxnSpPr>
          <p:cNvPr id="6" name="Straight Arrow Connector 5"/>
          <p:cNvCxnSpPr>
            <a:stCxn id="30729" idx="3"/>
          </p:cNvCxnSpPr>
          <p:nvPr/>
        </p:nvCxnSpPr>
        <p:spPr>
          <a:xfrm>
            <a:off x="4029075" y="1949450"/>
            <a:ext cx="2066925" cy="4127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729" name="TextBox 11"/>
          <p:cNvSpPr txBox="1">
            <a:spLocks noChangeArrowheads="1"/>
          </p:cNvSpPr>
          <p:nvPr/>
        </p:nvSpPr>
        <p:spPr bwMode="auto">
          <a:xfrm>
            <a:off x="371475" y="1349375"/>
            <a:ext cx="3657600" cy="12001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Select </a:t>
            </a:r>
            <a:r>
              <a:rPr lang="en-US" b="1">
                <a:cs typeface="Arial" charset="0"/>
              </a:rPr>
              <a:t>color #7 </a:t>
            </a:r>
            <a:r>
              <a:rPr lang="en-US">
                <a:cs typeface="Arial" charset="0"/>
              </a:rPr>
              <a:t>for the mass label and, again in a single motion, draw a short line in the </a:t>
            </a:r>
            <a:r>
              <a:rPr lang="en-US" b="1">
                <a:cs typeface="Arial" charset="0"/>
              </a:rPr>
              <a:t>solid part of the tumor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0" y="3962400"/>
            <a:ext cx="3200400" cy="4206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317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1741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cxnSp>
        <p:nvCxnSpPr>
          <p:cNvPr id="6" name="Straight Arrow Connector 5"/>
          <p:cNvCxnSpPr>
            <a:stCxn id="31753" idx="3"/>
          </p:cNvCxnSpPr>
          <p:nvPr/>
        </p:nvCxnSpPr>
        <p:spPr>
          <a:xfrm flipV="1">
            <a:off x="4648200" y="2044700"/>
            <a:ext cx="1096963" cy="4603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1430338" y="2044700"/>
            <a:ext cx="3217862" cy="92233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Select </a:t>
            </a:r>
            <a:r>
              <a:rPr lang="en-US" b="1">
                <a:cs typeface="Arial" charset="0"/>
              </a:rPr>
              <a:t>color #295 </a:t>
            </a:r>
            <a:r>
              <a:rPr lang="en-US">
                <a:cs typeface="Arial" charset="0"/>
              </a:rPr>
              <a:t>for</a:t>
            </a:r>
            <a:r>
              <a:rPr lang="en-US" b="1">
                <a:cs typeface="Arial" charset="0"/>
              </a:rPr>
              <a:t> </a:t>
            </a:r>
            <a:r>
              <a:rPr lang="en-US">
                <a:cs typeface="Arial" charset="0"/>
              </a:rPr>
              <a:t>region 3 and draw a circle </a:t>
            </a:r>
            <a:r>
              <a:rPr lang="en-US" b="1">
                <a:cs typeface="Arial" charset="0"/>
              </a:rPr>
              <a:t>around the tumor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3986212"/>
            <a:ext cx="3200400" cy="3016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277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184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cxnSp>
        <p:nvCxnSpPr>
          <p:cNvPr id="6" name="Straight Arrow Connector 5"/>
          <p:cNvCxnSpPr>
            <a:stCxn id="32777" idx="0"/>
          </p:cNvCxnSpPr>
          <p:nvPr/>
        </p:nvCxnSpPr>
        <p:spPr>
          <a:xfrm flipH="1" flipV="1">
            <a:off x="685800" y="3276600"/>
            <a:ext cx="1328738" cy="1981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777" name="TextBox 11"/>
          <p:cNvSpPr txBox="1">
            <a:spLocks noChangeArrowheads="1"/>
          </p:cNvSpPr>
          <p:nvPr/>
        </p:nvSpPr>
        <p:spPr bwMode="auto">
          <a:xfrm>
            <a:off x="371475" y="5257800"/>
            <a:ext cx="3286125" cy="64633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cs typeface="Arial" charset="0"/>
              </a:rPr>
              <a:t>Select the </a:t>
            </a:r>
            <a:r>
              <a:rPr lang="en-US" b="1" dirty="0" err="1">
                <a:cs typeface="Arial" charset="0"/>
              </a:rPr>
              <a:t>GrowCutEffect</a:t>
            </a:r>
            <a:r>
              <a:rPr lang="en-US" dirty="0">
                <a:cs typeface="Arial" charset="0"/>
              </a:rPr>
              <a:t> tool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84048" y="7315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Grow Cut Segmentation 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3733800" y="1600200"/>
            <a:ext cx="5105400" cy="4191000"/>
          </a:xfrm>
        </p:spPr>
        <p:txBody>
          <a:bodyPr/>
          <a:lstStyle/>
          <a:p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Grow Cut Segmentation method 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 a competitive region growing algorithm using Cellular Automata. </a:t>
            </a:r>
          </a:p>
          <a:p>
            <a:pPr>
              <a:buFont typeface="Arial" charset="0"/>
              <a:buNone/>
            </a:pPr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algorithm performs multi-label image segmentation using a set of user input scribbles.</a:t>
            </a:r>
          </a:p>
          <a:p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V. </a:t>
            </a:r>
            <a:r>
              <a:rPr lang="en-US" sz="2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Vezhnevets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V. </a:t>
            </a:r>
            <a:r>
              <a:rPr lang="en-US" sz="2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Konouchine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"Grow-Cut" - Interactive Multi-Label N-D Image Segmentation". </a:t>
            </a:r>
            <a:r>
              <a:rPr lang="en-US" sz="20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Proc. </a:t>
            </a:r>
            <a:r>
              <a:rPr lang="en-US" sz="2000" i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Graphicon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2005 . pp. 150–156. </a:t>
            </a:r>
          </a:p>
          <a:p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charset="0"/>
              <a:buNone/>
            </a:pPr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charset="0"/>
              <a:buNone/>
            </a:pPr>
            <a:endParaRPr lang="en-US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79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pic>
        <p:nvPicPr>
          <p:cNvPr id="3379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19050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 rot="3298562">
            <a:off x="1352550" y="3541713"/>
            <a:ext cx="854075" cy="396875"/>
          </a:xfrm>
          <a:prstGeom prst="rightArrow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21336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84048" y="7315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Clinical Case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962400" y="1600200"/>
            <a:ext cx="5029200" cy="4525963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35 year-old male diagnosed with </a:t>
            </a:r>
            <a:r>
              <a:rPr 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Glioblastoma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multiforme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(GBM)</a:t>
            </a:r>
          </a:p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Weighted Imaging (DWI) acquisition for neurosurgical planning</a:t>
            </a:r>
            <a:endParaRPr lang="sv-SE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0480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482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1945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34824" name="TextBox 11"/>
          <p:cNvSpPr txBox="1">
            <a:spLocks noChangeArrowheads="1"/>
          </p:cNvSpPr>
          <p:nvPr/>
        </p:nvSpPr>
        <p:spPr bwMode="auto">
          <a:xfrm>
            <a:off x="4164013" y="4724400"/>
            <a:ext cx="3608387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cs typeface="Arial" charset="0"/>
              </a:rPr>
              <a:t>Click </a:t>
            </a:r>
            <a:r>
              <a:rPr lang="en-US" b="1" dirty="0">
                <a:cs typeface="Arial" charset="0"/>
              </a:rPr>
              <a:t>Apply </a:t>
            </a:r>
            <a:r>
              <a:rPr lang="en-US" dirty="0">
                <a:cs typeface="Arial" charset="0"/>
              </a:rPr>
              <a:t>to apply the </a:t>
            </a:r>
            <a:r>
              <a:rPr lang="en-US" b="1" dirty="0" err="1">
                <a:cs typeface="Arial" charset="0"/>
              </a:rPr>
              <a:t>GrowCutEffect</a:t>
            </a:r>
            <a:r>
              <a:rPr lang="en-US" dirty="0">
                <a:cs typeface="Arial" charset="0"/>
              </a:rPr>
              <a:t> segmentation algorithm</a:t>
            </a:r>
            <a:endParaRPr lang="en-US" b="1" dirty="0"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0800" y="4279900"/>
            <a:ext cx="3124200" cy="304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04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35848" name="TextBox 11"/>
          <p:cNvSpPr txBox="1">
            <a:spLocks noChangeArrowheads="1"/>
          </p:cNvSpPr>
          <p:nvPr/>
        </p:nvSpPr>
        <p:spPr bwMode="auto">
          <a:xfrm>
            <a:off x="1162050" y="1981200"/>
            <a:ext cx="3257550" cy="6461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Slicer displays the results from the segmentation</a:t>
            </a:r>
          </a:p>
        </p:txBody>
      </p:sp>
      <p:sp>
        <p:nvSpPr>
          <p:cNvPr id="35849" name="TextBox 9"/>
          <p:cNvSpPr txBox="1">
            <a:spLocks noChangeArrowheads="1"/>
          </p:cNvSpPr>
          <p:nvPr/>
        </p:nvSpPr>
        <p:spPr bwMode="auto">
          <a:xfrm>
            <a:off x="7391400" y="1795463"/>
            <a:ext cx="1492250" cy="3714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/>
              <a:t>Solid part</a:t>
            </a:r>
          </a:p>
        </p:txBody>
      </p:sp>
      <p:sp>
        <p:nvSpPr>
          <p:cNvPr id="35850" name="TextBox 7"/>
          <p:cNvSpPr txBox="1">
            <a:spLocks noChangeArrowheads="1"/>
          </p:cNvSpPr>
          <p:nvPr/>
        </p:nvSpPr>
        <p:spPr bwMode="auto">
          <a:xfrm>
            <a:off x="6934200" y="3886200"/>
            <a:ext cx="1492250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/>
              <a:t>Cystic part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553200" y="1981200"/>
            <a:ext cx="838200" cy="323850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5850" idx="0"/>
          </p:cNvCxnSpPr>
          <p:nvPr/>
        </p:nvCxnSpPr>
        <p:spPr>
          <a:xfrm flipH="1" flipV="1">
            <a:off x="6553200" y="2971800"/>
            <a:ext cx="1127125" cy="914400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15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71475" y="2520950"/>
            <a:ext cx="238125" cy="6969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873" name="TextBox 11"/>
          <p:cNvSpPr txBox="1">
            <a:spLocks noChangeArrowheads="1"/>
          </p:cNvSpPr>
          <p:nvPr/>
        </p:nvSpPr>
        <p:spPr bwMode="auto">
          <a:xfrm>
            <a:off x="355600" y="1319213"/>
            <a:ext cx="3852863" cy="120173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Scroll up the </a:t>
            </a:r>
            <a:r>
              <a:rPr lang="en-US" b="1">
                <a:cs typeface="Arial" charset="0"/>
              </a:rPr>
              <a:t>Editor</a:t>
            </a:r>
            <a:r>
              <a:rPr lang="en-US">
                <a:cs typeface="Arial" charset="0"/>
              </a:rPr>
              <a:t> menu and select the tab </a:t>
            </a:r>
            <a:r>
              <a:rPr lang="en-US" b="1">
                <a:cs typeface="Arial" charset="0"/>
              </a:rPr>
              <a:t>Per-Structure Volumes. </a:t>
            </a:r>
            <a:r>
              <a:rPr lang="en-US">
                <a:cs typeface="Arial" charset="0"/>
              </a:rPr>
              <a:t>Then click </a:t>
            </a:r>
            <a:r>
              <a:rPr lang="en-US" b="1">
                <a:cs typeface="Arial" charset="0"/>
              </a:rPr>
              <a:t>Split Merge Volume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600200" y="3390900"/>
            <a:ext cx="1524000" cy="304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3789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6759" y="3643314"/>
            <a:ext cx="3181350" cy="77628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7" name="TextBox 21"/>
          <p:cNvSpPr txBox="1">
            <a:spLocks noChangeArrowheads="1"/>
          </p:cNvSpPr>
          <p:nvPr/>
        </p:nvSpPr>
        <p:spPr bwMode="auto">
          <a:xfrm>
            <a:off x="388793" y="4485386"/>
            <a:ext cx="8610600" cy="16319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The label map </a:t>
            </a:r>
            <a:r>
              <a:rPr lang="en-US" sz="2000" b="1"/>
              <a:t>BaselineVolume-label </a:t>
            </a:r>
            <a:r>
              <a:rPr lang="en-US" sz="2000"/>
              <a:t>has been split into three volumes:</a:t>
            </a:r>
          </a:p>
          <a:p>
            <a:pPr eaLnBrk="1" hangingPunct="1">
              <a:buFontTx/>
              <a:buChar char="-"/>
            </a:pPr>
            <a:r>
              <a:rPr lang="en-US" sz="2000" b="1"/>
              <a:t>BaselineVolume-mass-label</a:t>
            </a:r>
            <a:r>
              <a:rPr lang="en-US" sz="2000"/>
              <a:t>: solid part of the tumor</a:t>
            </a:r>
            <a:endParaRPr lang="en-US" sz="2000" b="1"/>
          </a:p>
          <a:p>
            <a:pPr eaLnBrk="1" hangingPunct="1">
              <a:buFontTx/>
              <a:buChar char="-"/>
            </a:pPr>
            <a:r>
              <a:rPr lang="en-US" sz="2000" b="1"/>
              <a:t>BaselineVolume-region_1-label</a:t>
            </a:r>
            <a:r>
              <a:rPr lang="en-US" sz="2000"/>
              <a:t>: cystic part of the tumor</a:t>
            </a:r>
            <a:endParaRPr lang="en-US" sz="2000" b="1"/>
          </a:p>
          <a:p>
            <a:pPr eaLnBrk="1" hangingPunct="1">
              <a:buFontTx/>
              <a:buChar char="-"/>
            </a:pPr>
            <a:r>
              <a:rPr lang="en-US" sz="2000" b="1"/>
              <a:t>BaselineVolume-region_3-label</a:t>
            </a:r>
            <a:r>
              <a:rPr lang="en-US" sz="2000"/>
              <a:t>: surrounding structures</a:t>
            </a:r>
            <a:endParaRPr lang="en-US" sz="2000" b="1"/>
          </a:p>
          <a:p>
            <a:pPr eaLnBrk="1" hangingPunct="1"/>
            <a:endParaRPr 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891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35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38920" name="TextBox 11"/>
          <p:cNvSpPr txBox="1">
            <a:spLocks noChangeArrowheads="1"/>
          </p:cNvSpPr>
          <p:nvPr/>
        </p:nvSpPr>
        <p:spPr bwMode="auto">
          <a:xfrm>
            <a:off x="4114800" y="3962400"/>
            <a:ext cx="3243263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Click on the Modules menu and select the Module </a:t>
            </a:r>
            <a:r>
              <a:rPr lang="en-US" b="1">
                <a:cs typeface="Arial" charset="0"/>
              </a:rPr>
              <a:t>Data</a:t>
            </a:r>
          </a:p>
        </p:txBody>
      </p:sp>
      <p:cxnSp>
        <p:nvCxnSpPr>
          <p:cNvPr id="10" name="Straight Arrow Connector 9"/>
          <p:cNvCxnSpPr>
            <a:stCxn id="38920" idx="0"/>
          </p:cNvCxnSpPr>
          <p:nvPr/>
        </p:nvCxnSpPr>
        <p:spPr>
          <a:xfrm flipH="1" flipV="1">
            <a:off x="1905000" y="1524000"/>
            <a:ext cx="3830638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994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2457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Box 11"/>
          <p:cNvSpPr txBox="1">
            <a:spLocks noChangeArrowheads="1"/>
          </p:cNvSpPr>
          <p:nvPr/>
        </p:nvSpPr>
        <p:spPr bwMode="auto">
          <a:xfrm>
            <a:off x="4114800" y="3962400"/>
            <a:ext cx="3243263" cy="6461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The different label maps have been generated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050" y="3962400"/>
            <a:ext cx="3181350" cy="64611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Ventricles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096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56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40968" name="TextBox 11"/>
          <p:cNvSpPr txBox="1">
            <a:spLocks noChangeArrowheads="1"/>
          </p:cNvSpPr>
          <p:nvPr/>
        </p:nvSpPr>
        <p:spPr bwMode="auto">
          <a:xfrm>
            <a:off x="4114800" y="3962400"/>
            <a:ext cx="3243263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Go back to the </a:t>
            </a:r>
            <a:r>
              <a:rPr lang="en-US" b="1">
                <a:cs typeface="Arial" charset="0"/>
              </a:rPr>
              <a:t>Editor</a:t>
            </a:r>
            <a:r>
              <a:rPr lang="en-US">
                <a:cs typeface="Arial" charset="0"/>
              </a:rPr>
              <a:t> module</a:t>
            </a:r>
            <a:endParaRPr lang="en-US" b="1">
              <a:cs typeface="Arial" charset="0"/>
            </a:endParaRPr>
          </a:p>
        </p:txBody>
      </p:sp>
      <p:cxnSp>
        <p:nvCxnSpPr>
          <p:cNvPr id="10" name="Straight Arrow Connector 9"/>
          <p:cNvCxnSpPr>
            <a:stCxn id="40968" idx="0"/>
          </p:cNvCxnSpPr>
          <p:nvPr/>
        </p:nvCxnSpPr>
        <p:spPr>
          <a:xfrm flipH="1" flipV="1">
            <a:off x="1981200" y="1905000"/>
            <a:ext cx="3754438" cy="2057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Ventricles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198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66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41992" name="TextBox 11"/>
          <p:cNvSpPr txBox="1">
            <a:spLocks noChangeArrowheads="1"/>
          </p:cNvSpPr>
          <p:nvPr/>
        </p:nvSpPr>
        <p:spPr bwMode="auto">
          <a:xfrm>
            <a:off x="228600" y="4416425"/>
            <a:ext cx="4038600" cy="1476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Select the volume </a:t>
            </a:r>
          </a:p>
          <a:p>
            <a:pPr eaLnBrk="1" hangingPunct="1"/>
            <a:r>
              <a:rPr lang="en-US" altLang="ja-JP" b="1"/>
              <a:t>BaselineVolume-region_3-label </a:t>
            </a:r>
            <a:r>
              <a:rPr lang="en-US" altLang="ja-JP"/>
              <a:t>so that it is highlighted and that the yellow region is visible in the viewer</a:t>
            </a:r>
            <a:endParaRPr lang="en-US"/>
          </a:p>
          <a:p>
            <a:pPr eaLnBrk="1" hangingPunct="1"/>
            <a:endParaRPr lang="en-US" b="1">
              <a:cs typeface="Arial" charset="0"/>
            </a:endParaRPr>
          </a:p>
        </p:txBody>
      </p:sp>
      <p:cxnSp>
        <p:nvCxnSpPr>
          <p:cNvPr id="10" name="Straight Arrow Connector 9"/>
          <p:cNvCxnSpPr>
            <a:stCxn id="41992" idx="0"/>
          </p:cNvCxnSpPr>
          <p:nvPr/>
        </p:nvCxnSpPr>
        <p:spPr>
          <a:xfrm flipV="1">
            <a:off x="2247900" y="2743200"/>
            <a:ext cx="3238500" cy="16732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0" y="3657600"/>
            <a:ext cx="3200400" cy="45719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Ventricles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301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76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43016" name="TextBox 11"/>
          <p:cNvSpPr txBox="1">
            <a:spLocks noChangeArrowheads="1"/>
          </p:cNvSpPr>
          <p:nvPr/>
        </p:nvSpPr>
        <p:spPr bwMode="auto">
          <a:xfrm>
            <a:off x="2428875" y="4939506"/>
            <a:ext cx="3243263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cs typeface="Arial" charset="0"/>
              </a:rPr>
              <a:t>Select the </a:t>
            </a:r>
            <a:r>
              <a:rPr lang="en-US" b="1" dirty="0" err="1">
                <a:cs typeface="Arial" charset="0"/>
              </a:rPr>
              <a:t>ThresholdEffect</a:t>
            </a:r>
            <a:r>
              <a:rPr lang="en-US" b="1" dirty="0">
                <a:cs typeface="Arial" charset="0"/>
              </a:rPr>
              <a:t> </a:t>
            </a:r>
            <a:r>
              <a:rPr lang="en-US" dirty="0">
                <a:cs typeface="Arial" charset="0"/>
              </a:rPr>
              <a:t>tool</a:t>
            </a:r>
            <a:endParaRPr lang="en-US" b="1" dirty="0">
              <a:cs typeface="Arial" charset="0"/>
            </a:endParaRPr>
          </a:p>
        </p:txBody>
      </p:sp>
      <p:cxnSp>
        <p:nvCxnSpPr>
          <p:cNvPr id="10" name="Straight Arrow Connector 9"/>
          <p:cNvCxnSpPr>
            <a:stCxn id="43016" idx="1"/>
          </p:cNvCxnSpPr>
          <p:nvPr/>
        </p:nvCxnSpPr>
        <p:spPr>
          <a:xfrm flipH="1" flipV="1">
            <a:off x="1066800" y="3886200"/>
            <a:ext cx="1362075" cy="13763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Ventricles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403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2867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Box 11"/>
          <p:cNvSpPr txBox="1">
            <a:spLocks noChangeArrowheads="1"/>
          </p:cNvSpPr>
          <p:nvPr/>
        </p:nvSpPr>
        <p:spPr bwMode="auto">
          <a:xfrm>
            <a:off x="4114800" y="3962400"/>
            <a:ext cx="3243263" cy="12001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Scroll down the </a:t>
            </a:r>
            <a:r>
              <a:rPr lang="en-US" b="1">
                <a:cs typeface="Arial" charset="0"/>
              </a:rPr>
              <a:t>Editor</a:t>
            </a:r>
            <a:r>
              <a:rPr lang="en-US">
                <a:cs typeface="Arial" charset="0"/>
              </a:rPr>
              <a:t> module and set the lower </a:t>
            </a:r>
            <a:r>
              <a:rPr lang="en-US" b="1">
                <a:cs typeface="Arial" charset="0"/>
              </a:rPr>
              <a:t>Threshold Range</a:t>
            </a:r>
            <a:r>
              <a:rPr lang="en-US">
                <a:cs typeface="Arial" charset="0"/>
              </a:rPr>
              <a:t> to </a:t>
            </a:r>
            <a:r>
              <a:rPr lang="en-US" b="1">
                <a:cs typeface="Arial" charset="0"/>
              </a:rPr>
              <a:t>1700</a:t>
            </a:r>
            <a:r>
              <a:rPr lang="en-US">
                <a:cs typeface="Arial" charset="0"/>
              </a:rPr>
              <a:t> and click </a:t>
            </a:r>
            <a:r>
              <a:rPr lang="en-US" b="1">
                <a:cs typeface="Arial" charset="0"/>
              </a:rPr>
              <a:t>Apply</a:t>
            </a:r>
          </a:p>
        </p:txBody>
      </p:sp>
      <p:cxnSp>
        <p:nvCxnSpPr>
          <p:cNvPr id="10" name="Straight Arrow Connector 9"/>
          <p:cNvCxnSpPr>
            <a:stCxn id="44040" idx="1"/>
          </p:cNvCxnSpPr>
          <p:nvPr/>
        </p:nvCxnSpPr>
        <p:spPr>
          <a:xfrm flipH="1" flipV="1">
            <a:off x="1828800" y="4562475"/>
            <a:ext cx="2286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0" y="3657600"/>
            <a:ext cx="1143000" cy="5334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84048" y="7315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Clinical Goal</a:t>
            </a:r>
          </a:p>
        </p:txBody>
      </p:sp>
      <p:sp>
        <p:nvSpPr>
          <p:cNvPr id="819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221" name="Content Placeholder 8"/>
          <p:cNvSpPr>
            <a:spLocks noGrp="1"/>
          </p:cNvSpPr>
          <p:nvPr>
            <p:ph sz="quarter" idx="13"/>
          </p:nvPr>
        </p:nvSpPr>
        <p:spPr>
          <a:xfrm>
            <a:off x="4419600" y="1981200"/>
            <a:ext cx="4724400" cy="3276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goal of this tutorial is</a:t>
            </a:r>
          </a:p>
          <a:p>
            <a:pPr>
              <a:buFont typeface="Arial" charset="0"/>
              <a:buNone/>
              <a:defRPr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explore white matter</a:t>
            </a:r>
          </a:p>
          <a:p>
            <a:pPr>
              <a:buFont typeface="Arial" charset="0"/>
              <a:buNone/>
              <a:defRPr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fibers surrounding a</a:t>
            </a:r>
          </a:p>
          <a:p>
            <a:pPr>
              <a:buFont typeface="Arial" charset="0"/>
              <a:buNone/>
              <a:defRPr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using Diffusion</a:t>
            </a:r>
          </a:p>
          <a:p>
            <a:pPr>
              <a:buFont typeface="Arial" charset="0"/>
              <a:buNone/>
              <a:defRPr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Tensor Imaging (DTI)</a:t>
            </a:r>
          </a:p>
          <a:p>
            <a:pPr>
              <a:buFont typeface="Arial" charset="0"/>
              <a:buNone/>
              <a:defRPr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05000" y="2590800"/>
            <a:ext cx="381000" cy="304800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208" idx="0"/>
          </p:cNvCxnSpPr>
          <p:nvPr/>
        </p:nvCxnSpPr>
        <p:spPr>
          <a:xfrm rot="16200000" flipV="1">
            <a:off x="2857500" y="3086100"/>
            <a:ext cx="762000" cy="533400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2895600" y="3352800"/>
            <a:ext cx="1066800" cy="152400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206" idx="0"/>
          </p:cNvCxnSpPr>
          <p:nvPr/>
        </p:nvCxnSpPr>
        <p:spPr>
          <a:xfrm rot="5400000" flipH="1" flipV="1">
            <a:off x="609601" y="4267200"/>
            <a:ext cx="762000" cy="3175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1371600" y="4038600"/>
            <a:ext cx="762000" cy="609600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grpSp>
        <p:nvGrpSpPr>
          <p:cNvPr id="8204" name="Group 18"/>
          <p:cNvGrpSpPr>
            <a:grpSpLocks/>
          </p:cNvGrpSpPr>
          <p:nvPr/>
        </p:nvGrpSpPr>
        <p:grpSpPr bwMode="auto">
          <a:xfrm>
            <a:off x="152400" y="2133600"/>
            <a:ext cx="4079875" cy="3048000"/>
            <a:chOff x="152400" y="2133600"/>
            <a:chExt cx="4079875" cy="3048000"/>
          </a:xfrm>
        </p:grpSpPr>
        <p:pic>
          <p:nvPicPr>
            <p:cNvPr id="820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133600"/>
              <a:ext cx="4079875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Box 10"/>
            <p:cNvSpPr txBox="1">
              <a:spLocks noChangeArrowheads="1"/>
            </p:cNvSpPr>
            <p:nvPr/>
          </p:nvSpPr>
          <p:spPr bwMode="auto">
            <a:xfrm>
              <a:off x="381000" y="4648200"/>
              <a:ext cx="1219200" cy="36988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/>
                <a:t>Ventricles</a:t>
              </a:r>
            </a:p>
          </p:txBody>
        </p:sp>
        <p:sp>
          <p:nvSpPr>
            <p:cNvPr id="8207" name="TextBox 12"/>
            <p:cNvSpPr txBox="1">
              <a:spLocks noChangeArrowheads="1"/>
            </p:cNvSpPr>
            <p:nvPr/>
          </p:nvSpPr>
          <p:spPr bwMode="auto">
            <a:xfrm>
              <a:off x="228600" y="2209800"/>
              <a:ext cx="2209800" cy="36988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/>
                <a:t>White Matter tracts</a:t>
              </a:r>
            </a:p>
          </p:txBody>
        </p:sp>
        <p:sp>
          <p:nvSpPr>
            <p:cNvPr id="8208" name="TextBox 11"/>
            <p:cNvSpPr txBox="1">
              <a:spLocks noChangeArrowheads="1"/>
            </p:cNvSpPr>
            <p:nvPr/>
          </p:nvSpPr>
          <p:spPr bwMode="auto">
            <a:xfrm>
              <a:off x="2895600" y="3733800"/>
              <a:ext cx="1219200" cy="36988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/>
                <a:t>Tumor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Ventricles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96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45064" name="TextBox 21"/>
          <p:cNvSpPr txBox="1">
            <a:spLocks noChangeArrowheads="1"/>
          </p:cNvSpPr>
          <p:nvPr/>
        </p:nvSpPr>
        <p:spPr bwMode="auto">
          <a:xfrm>
            <a:off x="990600" y="2835275"/>
            <a:ext cx="3810000" cy="70802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Slicer displays the result of the threshold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Ventricles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608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3072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Box 11"/>
          <p:cNvSpPr txBox="1">
            <a:spLocks noChangeArrowheads="1"/>
          </p:cNvSpPr>
          <p:nvPr/>
        </p:nvSpPr>
        <p:spPr bwMode="auto">
          <a:xfrm>
            <a:off x="4114800" y="3962400"/>
            <a:ext cx="3243263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Select the </a:t>
            </a:r>
            <a:r>
              <a:rPr lang="en-US" b="1">
                <a:cs typeface="Arial" charset="0"/>
              </a:rPr>
              <a:t>SaveIslandEffect </a:t>
            </a:r>
            <a:r>
              <a:rPr lang="en-US">
                <a:cs typeface="Arial" charset="0"/>
              </a:rPr>
              <a:t>in the </a:t>
            </a:r>
            <a:r>
              <a:rPr lang="en-US" b="1">
                <a:cs typeface="Arial" charset="0"/>
              </a:rPr>
              <a:t>Editor</a:t>
            </a:r>
            <a:r>
              <a:rPr lang="en-US">
                <a:cs typeface="Arial" charset="0"/>
              </a:rPr>
              <a:t> module</a:t>
            </a:r>
            <a:r>
              <a:rPr lang="en-US" b="1">
                <a:cs typeface="Arial" charset="0"/>
              </a:rPr>
              <a:t>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286000" y="3352800"/>
            <a:ext cx="1828800" cy="8191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Ventricles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317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extBox 11"/>
          <p:cNvSpPr txBox="1">
            <a:spLocks noChangeArrowheads="1"/>
          </p:cNvSpPr>
          <p:nvPr/>
        </p:nvSpPr>
        <p:spPr bwMode="auto">
          <a:xfrm>
            <a:off x="152400" y="4424363"/>
            <a:ext cx="3243263" cy="92233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With the </a:t>
            </a:r>
            <a:r>
              <a:rPr lang="en-US" b="1">
                <a:cs typeface="Arial" charset="0"/>
              </a:rPr>
              <a:t>SaveIslandEffect </a:t>
            </a:r>
            <a:r>
              <a:rPr lang="en-US">
                <a:cs typeface="Arial" charset="0"/>
              </a:rPr>
              <a:t>tool equipped, click in the occipital horn of the ventricle</a:t>
            </a:r>
            <a:endParaRPr lang="en-US" b="1">
              <a:cs typeface="Arial" charset="0"/>
            </a:endParaRPr>
          </a:p>
        </p:txBody>
      </p:sp>
      <p:cxnSp>
        <p:nvCxnSpPr>
          <p:cNvPr id="10" name="Straight Arrow Connector 9"/>
          <p:cNvCxnSpPr>
            <a:stCxn id="47112" idx="3"/>
          </p:cNvCxnSpPr>
          <p:nvPr/>
        </p:nvCxnSpPr>
        <p:spPr>
          <a:xfrm flipV="1">
            <a:off x="3395663" y="4191000"/>
            <a:ext cx="2395537" cy="6953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813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813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327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48136" name="TextBox 21"/>
          <p:cNvSpPr txBox="1">
            <a:spLocks noChangeArrowheads="1"/>
          </p:cNvSpPr>
          <p:nvPr/>
        </p:nvSpPr>
        <p:spPr bwMode="auto">
          <a:xfrm>
            <a:off x="762000" y="3733800"/>
            <a:ext cx="4038600" cy="70802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Slicer displays the result of the segmentation of the ventricles.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915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915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3379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TextBox 21"/>
          <p:cNvSpPr txBox="1">
            <a:spLocks noChangeArrowheads="1"/>
          </p:cNvSpPr>
          <p:nvPr/>
        </p:nvSpPr>
        <p:spPr bwMode="auto">
          <a:xfrm>
            <a:off x="4419600" y="1905000"/>
            <a:ext cx="3733800" cy="193899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 smtClean="0"/>
              <a:t>Scroll back up and click </a:t>
            </a:r>
            <a:r>
              <a:rPr lang="en-US" sz="2000" dirty="0"/>
              <a:t>on </a:t>
            </a:r>
            <a:r>
              <a:rPr lang="en-US" sz="2000" b="1" dirty="0"/>
              <a:t>Merge and Build </a:t>
            </a:r>
            <a:r>
              <a:rPr lang="en-US" sz="2000" dirty="0"/>
              <a:t>to merge the different label maps, and generate the 3D models of the tumor and ventricles using a Marching Cubes algorithm</a:t>
            </a:r>
          </a:p>
        </p:txBody>
      </p:sp>
      <p:cxnSp>
        <p:nvCxnSpPr>
          <p:cNvPr id="12" name="Straight Arrow Connector 11"/>
          <p:cNvCxnSpPr>
            <a:stCxn id="49160" idx="1"/>
          </p:cNvCxnSpPr>
          <p:nvPr/>
        </p:nvCxnSpPr>
        <p:spPr>
          <a:xfrm flipH="1">
            <a:off x="3048000" y="2874496"/>
            <a:ext cx="1371600" cy="131650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018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3481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50184" name="TextBox 21"/>
          <p:cNvSpPr txBox="1">
            <a:spLocks noChangeArrowheads="1"/>
          </p:cNvSpPr>
          <p:nvPr/>
        </p:nvSpPr>
        <p:spPr bwMode="auto">
          <a:xfrm>
            <a:off x="546100" y="4216400"/>
            <a:ext cx="4038600" cy="13239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Slicer displays the results of the merging of the segmentations of the ventricles and the tumor in the Viewer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120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120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358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Box 21"/>
          <p:cNvSpPr txBox="1">
            <a:spLocks noChangeArrowheads="1"/>
          </p:cNvSpPr>
          <p:nvPr/>
        </p:nvSpPr>
        <p:spPr bwMode="auto">
          <a:xfrm>
            <a:off x="762000" y="4232275"/>
            <a:ext cx="3733800" cy="70643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Click on the </a:t>
            </a:r>
            <a:r>
              <a:rPr lang="en-US" sz="2000" b="1"/>
              <a:t>Layout</a:t>
            </a:r>
            <a:r>
              <a:rPr lang="en-US" sz="2000"/>
              <a:t> </a:t>
            </a:r>
            <a:r>
              <a:rPr lang="en-US" sz="2000" b="1"/>
              <a:t>menu</a:t>
            </a:r>
            <a:r>
              <a:rPr lang="en-US" sz="2000"/>
              <a:t> and select </a:t>
            </a:r>
            <a:r>
              <a:rPr lang="en-US" sz="2000" b="1"/>
              <a:t>Conventional</a:t>
            </a:r>
          </a:p>
        </p:txBody>
      </p:sp>
      <p:cxnSp>
        <p:nvCxnSpPr>
          <p:cNvPr id="12" name="Straight Arrow Connector 11"/>
          <p:cNvCxnSpPr>
            <a:stCxn id="51208" idx="0"/>
          </p:cNvCxnSpPr>
          <p:nvPr/>
        </p:nvCxnSpPr>
        <p:spPr>
          <a:xfrm flipV="1">
            <a:off x="2628900" y="1676400"/>
            <a:ext cx="2171700" cy="25558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222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222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3686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52232" name="TextBox 21"/>
          <p:cNvSpPr txBox="1">
            <a:spLocks noChangeArrowheads="1"/>
          </p:cNvSpPr>
          <p:nvPr/>
        </p:nvSpPr>
        <p:spPr bwMode="auto">
          <a:xfrm>
            <a:off x="546100" y="2133600"/>
            <a:ext cx="4038600" cy="13239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Slicer displays the 3D surface reconstructions of the ventricles, and solid and cystic parts of the tumor.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60425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Definition of peri-tumoral volume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325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325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3789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Box 21"/>
          <p:cNvSpPr txBox="1">
            <a:spLocks noChangeArrowheads="1"/>
          </p:cNvSpPr>
          <p:nvPr/>
        </p:nvSpPr>
        <p:spPr bwMode="auto">
          <a:xfrm>
            <a:off x="4419600" y="1905000"/>
            <a:ext cx="3733800" cy="163121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 smtClean="0"/>
              <a:t>Position the mouse over the </a:t>
            </a:r>
            <a:r>
              <a:rPr lang="en-US" sz="2000" b="1" dirty="0"/>
              <a:t>pin icon, </a:t>
            </a:r>
            <a:r>
              <a:rPr lang="en-US" sz="2000" dirty="0"/>
              <a:t>deselect the </a:t>
            </a:r>
            <a:r>
              <a:rPr lang="en-US" sz="2000" b="1" dirty="0"/>
              <a:t>link icon, </a:t>
            </a:r>
            <a:r>
              <a:rPr lang="en-US" sz="2000" dirty="0"/>
              <a:t>and select the </a:t>
            </a:r>
            <a:r>
              <a:rPr lang="en-US" sz="2000" b="1" dirty="0"/>
              <a:t>eye icon </a:t>
            </a:r>
            <a:r>
              <a:rPr lang="en-US" sz="2000" dirty="0"/>
              <a:t>to view just the axial slice in the 3D Viewer</a:t>
            </a:r>
            <a:endParaRPr lang="en-US" sz="20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3366654" y="4090555"/>
            <a:ext cx="1115292" cy="25284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607425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Definition of peri-tumoral volume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427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427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TextBox 21"/>
          <p:cNvSpPr txBox="1">
            <a:spLocks noChangeArrowheads="1"/>
          </p:cNvSpPr>
          <p:nvPr/>
        </p:nvSpPr>
        <p:spPr bwMode="auto">
          <a:xfrm>
            <a:off x="4062845" y="2220913"/>
            <a:ext cx="4191000" cy="13223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Select the label map </a:t>
            </a:r>
            <a:r>
              <a:rPr lang="en-US" altLang="ja-JP" sz="2000" b="1"/>
              <a:t>BaselineVolume-region_1-label </a:t>
            </a:r>
            <a:r>
              <a:rPr lang="en-US" altLang="ja-JP" sz="2000"/>
              <a:t>(blue) and select the </a:t>
            </a:r>
            <a:r>
              <a:rPr lang="en-US" altLang="ja-JP" sz="2000" b="1"/>
              <a:t>DilateEffect</a:t>
            </a:r>
            <a:r>
              <a:rPr lang="en-US" altLang="ja-JP" sz="2000"/>
              <a:t> tool </a:t>
            </a:r>
            <a:endParaRPr lang="en-US" sz="2000" b="1"/>
          </a:p>
        </p:txBody>
      </p:sp>
      <p:cxnSp>
        <p:nvCxnSpPr>
          <p:cNvPr id="12" name="Straight Arrow Connector 11"/>
          <p:cNvCxnSpPr>
            <a:stCxn id="54280" idx="1"/>
          </p:cNvCxnSpPr>
          <p:nvPr/>
        </p:nvCxnSpPr>
        <p:spPr>
          <a:xfrm flipH="1">
            <a:off x="533400" y="2882107"/>
            <a:ext cx="3529445" cy="13850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76200" y="2663535"/>
            <a:ext cx="3124200" cy="21857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84048" y="73152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Image Analysis Pipeline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343400" y="1600200"/>
            <a:ext cx="4800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image analysis pipeline</a:t>
            </a:r>
          </a:p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described in this tutorial uses three</a:t>
            </a:r>
          </a:p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algorithms: the </a:t>
            </a:r>
            <a:r>
              <a:rPr lang="ja-JP" alt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ja-JP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Grow Cut</a:t>
            </a:r>
            <a:r>
              <a:rPr lang="ja-JP" alt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altLang="ja-JP" sz="23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algorithm for segmentation of the</a:t>
            </a:r>
          </a:p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parts, the Marching Cube</a:t>
            </a:r>
          </a:p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algorithm for surface modeling,</a:t>
            </a:r>
          </a:p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the single tensor</a:t>
            </a:r>
          </a:p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streamline </a:t>
            </a:r>
            <a:r>
              <a:rPr lang="en-US" sz="23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algorithm</a:t>
            </a:r>
          </a:p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tract generation.</a:t>
            </a:r>
          </a:p>
        </p:txBody>
      </p:sp>
      <p:sp>
        <p:nvSpPr>
          <p:cNvPr id="9220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40798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4904" y="6345936"/>
            <a:ext cx="2057400" cy="36576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</a:rPr>
              <a:t>White Matter Exploration for Neurosurgical Planning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8"/>
          <p:cNvSpPr>
            <a:spLocks noGrp="1"/>
          </p:cNvSpPr>
          <p:nvPr>
            <p:ph type="ctrTitle"/>
          </p:nvPr>
        </p:nvSpPr>
        <p:spPr>
          <a:xfrm>
            <a:off x="3886200" y="1600200"/>
            <a:ext cx="5486400" cy="2743200"/>
          </a:xfrm>
        </p:spPr>
        <p:txBody>
          <a:bodyPr/>
          <a:lstStyle/>
          <a:p>
            <a:pPr algn="l" eaLnBrk="1" hangingPunct="1"/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2: </a:t>
            </a:r>
            <a:r>
              <a:rPr lang="en-US" sz="4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exploration of </a:t>
            </a:r>
            <a:r>
              <a:rPr lang="en-US" sz="4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peri-tumoral</a:t>
            </a:r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white matter fibers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0480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ea typeface="+mn-ea"/>
              </a:rPr>
              <a:t>NA-MIC ARR 2012-2014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60425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Definition of peri-tumoral volume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632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Box 21"/>
          <p:cNvSpPr txBox="1">
            <a:spLocks noChangeArrowheads="1"/>
          </p:cNvSpPr>
          <p:nvPr/>
        </p:nvSpPr>
        <p:spPr bwMode="auto">
          <a:xfrm>
            <a:off x="152400" y="1655763"/>
            <a:ext cx="3733800" cy="193833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With the </a:t>
            </a:r>
            <a:r>
              <a:rPr lang="en-US" sz="2000" b="1"/>
              <a:t>DilateEffect</a:t>
            </a:r>
            <a:r>
              <a:rPr lang="en-US" sz="2000"/>
              <a:t> tool equipped, click on the cystic part of the tumor in the axial slice viewer once, then select </a:t>
            </a:r>
            <a:r>
              <a:rPr lang="en-US" sz="2000" b="1"/>
              <a:t>Apply</a:t>
            </a:r>
            <a:r>
              <a:rPr lang="en-US" sz="2000"/>
              <a:t> </a:t>
            </a:r>
            <a:r>
              <a:rPr lang="en-US" sz="2000" u="sng"/>
              <a:t>3 times</a:t>
            </a:r>
            <a:r>
              <a:rPr lang="en-US" sz="2000"/>
              <a:t> to generate the peritumoral volume</a:t>
            </a:r>
          </a:p>
        </p:txBody>
      </p:sp>
      <p:cxnSp>
        <p:nvCxnSpPr>
          <p:cNvPr id="12" name="Straight Arrow Connector 11"/>
          <p:cNvCxnSpPr>
            <a:stCxn id="56328" idx="3"/>
          </p:cNvCxnSpPr>
          <p:nvPr/>
        </p:nvCxnSpPr>
        <p:spPr>
          <a:xfrm>
            <a:off x="3886200" y="2624932"/>
            <a:ext cx="457200" cy="19851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5400" y="4279900"/>
            <a:ext cx="3175000" cy="330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607425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Definition of DTI volume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307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5257800" y="4430713"/>
            <a:ext cx="3048000" cy="101600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Note the dilatation of the cystic part of the tumor in  the 3D viewer</a:t>
            </a:r>
          </a:p>
        </p:txBody>
      </p:sp>
      <p:cxnSp>
        <p:nvCxnSpPr>
          <p:cNvPr id="13" name="Straight Arrow Connector 12"/>
          <p:cNvCxnSpPr>
            <a:stCxn id="57352" idx="0"/>
          </p:cNvCxnSpPr>
          <p:nvPr/>
        </p:nvCxnSpPr>
        <p:spPr>
          <a:xfrm flipH="1" flipV="1">
            <a:off x="5638800" y="2895600"/>
            <a:ext cx="1143000" cy="15351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40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58376" name="TextBox 21"/>
          <p:cNvSpPr txBox="1">
            <a:spLocks noChangeArrowheads="1"/>
          </p:cNvSpPr>
          <p:nvPr/>
        </p:nvSpPr>
        <p:spPr bwMode="auto">
          <a:xfrm>
            <a:off x="2077031" y="1981200"/>
            <a:ext cx="6381169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 smtClean="0"/>
              <a:t>Select the module </a:t>
            </a:r>
            <a:r>
              <a:rPr lang="en-US" sz="2000" b="1" dirty="0" err="1" smtClean="0"/>
              <a:t>Tractography</a:t>
            </a:r>
            <a:r>
              <a:rPr lang="en-US" sz="2000" b="1" dirty="0" smtClean="0"/>
              <a:t> Label Map Seeding</a:t>
            </a:r>
            <a:endParaRPr lang="en-US" sz="2000" b="1" dirty="0"/>
          </a:p>
        </p:txBody>
      </p:sp>
      <p:cxnSp>
        <p:nvCxnSpPr>
          <p:cNvPr id="12" name="Straight Arrow Connector 11"/>
          <p:cNvCxnSpPr>
            <a:stCxn id="58376" idx="2"/>
          </p:cNvCxnSpPr>
          <p:nvPr/>
        </p:nvCxnSpPr>
        <p:spPr>
          <a:xfrm flipH="1">
            <a:off x="4800602" y="2381310"/>
            <a:ext cx="467014" cy="33336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92300" y="441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2571750" y="1301071"/>
            <a:ext cx="400050" cy="20818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939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939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512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59400" name="TextBox 21"/>
          <p:cNvSpPr txBox="1">
            <a:spLocks noChangeArrowheads="1"/>
          </p:cNvSpPr>
          <p:nvPr/>
        </p:nvSpPr>
        <p:spPr bwMode="auto">
          <a:xfrm>
            <a:off x="4267200" y="1841500"/>
            <a:ext cx="4724400" cy="22463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 dirty="0"/>
              <a:t>- I/O: </a:t>
            </a:r>
            <a:r>
              <a:rPr lang="en-US" sz="2000" dirty="0"/>
              <a:t>Set the following input and output volume:</a:t>
            </a:r>
          </a:p>
          <a:p>
            <a:pPr eaLnBrk="1" hangingPunct="1"/>
            <a:r>
              <a:rPr lang="en-US" sz="2000" b="1" dirty="0"/>
              <a:t>Input DTI Volume</a:t>
            </a:r>
            <a:r>
              <a:rPr lang="en-US" sz="2000" dirty="0"/>
              <a:t>: </a:t>
            </a:r>
            <a:r>
              <a:rPr lang="en-US" sz="2000" dirty="0" err="1"/>
              <a:t>DTIVolume</a:t>
            </a:r>
            <a:endParaRPr lang="en-US" sz="2000" dirty="0"/>
          </a:p>
          <a:p>
            <a:pPr eaLnBrk="1" hangingPunct="1"/>
            <a:r>
              <a:rPr lang="en-US" sz="2000" b="1" dirty="0"/>
              <a:t>Input Label Map</a:t>
            </a:r>
            <a:r>
              <a:rPr lang="en-US" sz="2000" dirty="0"/>
              <a:t>: BaselineVolume-region_1-label </a:t>
            </a:r>
          </a:p>
          <a:p>
            <a:pPr eaLnBrk="1" hangingPunct="1"/>
            <a:r>
              <a:rPr lang="en-US" sz="2000" b="1" dirty="0"/>
              <a:t>Output Fiber Bundle</a:t>
            </a:r>
            <a:r>
              <a:rPr lang="en-US" sz="2000" dirty="0"/>
              <a:t>: Create </a:t>
            </a:r>
            <a:r>
              <a:rPr lang="en-US" sz="2000" dirty="0" smtClean="0"/>
              <a:t>and rename </a:t>
            </a:r>
            <a:r>
              <a:rPr lang="en-US" sz="2000" dirty="0" err="1" smtClean="0"/>
              <a:t>newFiberBundle</a:t>
            </a:r>
            <a:endParaRPr lang="en-US" sz="2000" dirty="0"/>
          </a:p>
        </p:txBody>
      </p:sp>
      <p:sp>
        <p:nvSpPr>
          <p:cNvPr id="14" name="Rounded Rectangle 13"/>
          <p:cNvSpPr/>
          <p:nvPr/>
        </p:nvSpPr>
        <p:spPr>
          <a:xfrm>
            <a:off x="0" y="2763982"/>
            <a:ext cx="3581400" cy="8936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6041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042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61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60424" name="TextBox 21"/>
          <p:cNvSpPr txBox="1">
            <a:spLocks noChangeArrowheads="1"/>
          </p:cNvSpPr>
          <p:nvPr/>
        </p:nvSpPr>
        <p:spPr bwMode="auto">
          <a:xfrm>
            <a:off x="4419600" y="1905000"/>
            <a:ext cx="3733800" cy="34782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Scroll down and set the following values:</a:t>
            </a:r>
          </a:p>
          <a:p>
            <a:pPr eaLnBrk="1" hangingPunct="1"/>
            <a:r>
              <a:rPr lang="en-US" sz="2000" b="1"/>
              <a:t>- Seed Placement Options:</a:t>
            </a:r>
          </a:p>
          <a:p>
            <a:pPr eaLnBrk="1" hangingPunct="1"/>
            <a:r>
              <a:rPr lang="en-US" sz="2000"/>
              <a:t>Check </a:t>
            </a:r>
            <a:r>
              <a:rPr lang="en-US" sz="2000" b="1"/>
              <a:t>Use Index Space</a:t>
            </a:r>
          </a:p>
          <a:p>
            <a:pPr eaLnBrk="1" hangingPunct="1"/>
            <a:endParaRPr lang="en-US" sz="2000" b="1"/>
          </a:p>
          <a:p>
            <a:pPr eaLnBrk="1" hangingPunct="1">
              <a:buFontTx/>
              <a:buChar char="-"/>
            </a:pPr>
            <a:r>
              <a:rPr lang="en-US" sz="2000" b="1"/>
              <a:t>Stopping Value</a:t>
            </a:r>
          </a:p>
          <a:p>
            <a:pPr eaLnBrk="1" hangingPunct="1"/>
            <a:r>
              <a:rPr lang="en-US" sz="2000"/>
              <a:t>Set the FA threshold to 0.15</a:t>
            </a:r>
          </a:p>
          <a:p>
            <a:pPr eaLnBrk="1" hangingPunct="1"/>
            <a:endParaRPr lang="en-US" sz="2000" b="1"/>
          </a:p>
          <a:p>
            <a:pPr eaLnBrk="1" hangingPunct="1"/>
            <a:r>
              <a:rPr lang="en-US" sz="2000" b="1"/>
              <a:t>- Label Definition:</a:t>
            </a:r>
            <a:endParaRPr lang="en-US" sz="2000"/>
          </a:p>
          <a:p>
            <a:pPr eaLnBrk="1" hangingPunct="1"/>
            <a:r>
              <a:rPr lang="en-US" sz="2000"/>
              <a:t>Enter Seeding Label </a:t>
            </a:r>
            <a:r>
              <a:rPr lang="en-US" sz="2000" b="1"/>
              <a:t>293</a:t>
            </a:r>
            <a:r>
              <a:rPr lang="en-US" sz="2000"/>
              <a:t>, and Click on </a:t>
            </a:r>
            <a:r>
              <a:rPr lang="en-US" sz="2000" b="1"/>
              <a:t>Apply</a:t>
            </a:r>
            <a:endParaRPr lang="en-US" sz="2400" b="1"/>
          </a:p>
        </p:txBody>
      </p:sp>
      <p:sp>
        <p:nvSpPr>
          <p:cNvPr id="11" name="Rounded Rectangle 10"/>
          <p:cNvSpPr/>
          <p:nvPr/>
        </p:nvSpPr>
        <p:spPr>
          <a:xfrm>
            <a:off x="0" y="2387600"/>
            <a:ext cx="2197100" cy="2794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0" y="3886200"/>
            <a:ext cx="4038600" cy="485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0" y="4954083"/>
            <a:ext cx="4013200" cy="304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Arrow Connector 14"/>
          <p:cNvCxnSpPr>
            <a:stCxn id="60424" idx="2"/>
          </p:cNvCxnSpPr>
          <p:nvPr/>
        </p:nvCxnSpPr>
        <p:spPr>
          <a:xfrm flipH="1">
            <a:off x="4013200" y="5383213"/>
            <a:ext cx="2273300" cy="1793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144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71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943600" y="1774825"/>
            <a:ext cx="762000" cy="5111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449" name="TextBox 21"/>
          <p:cNvSpPr txBox="1">
            <a:spLocks noChangeArrowheads="1"/>
          </p:cNvSpPr>
          <p:nvPr/>
        </p:nvSpPr>
        <p:spPr bwMode="auto">
          <a:xfrm>
            <a:off x="4648200" y="1066800"/>
            <a:ext cx="4114800" cy="70802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Slicer displays the white matter fibers surrounding the tumor</a:t>
            </a:r>
          </a:p>
        </p:txBody>
      </p:sp>
      <p:sp>
        <p:nvSpPr>
          <p:cNvPr id="61450" name="TextBox 21"/>
          <p:cNvSpPr txBox="1">
            <a:spLocks noChangeArrowheads="1"/>
          </p:cNvSpPr>
          <p:nvPr/>
        </p:nvSpPr>
        <p:spPr bwMode="auto">
          <a:xfrm>
            <a:off x="292100" y="4724400"/>
            <a:ext cx="4114800" cy="101600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The fibers are colored according the fractional anisotropy values</a:t>
            </a:r>
          </a:p>
          <a:p>
            <a:pPr eaLnBrk="1" hangingPunct="1"/>
            <a:r>
              <a:rPr lang="en-US" sz="2000"/>
              <a:t>(red = low ; blue,green = high)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8"/>
          <p:cNvSpPr>
            <a:spLocks noGrp="1"/>
          </p:cNvSpPr>
          <p:nvPr>
            <p:ph type="ctrTitle"/>
          </p:nvPr>
        </p:nvSpPr>
        <p:spPr>
          <a:xfrm>
            <a:off x="3886200" y="2073275"/>
            <a:ext cx="4953000" cy="1927225"/>
          </a:xfrm>
        </p:spPr>
        <p:txBody>
          <a:bodyPr/>
          <a:lstStyle/>
          <a:p>
            <a:pPr algn="l" eaLnBrk="1" hangingPunct="1"/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4: </a:t>
            </a:r>
            <a:r>
              <a:rPr lang="en-US" sz="4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exploration of the </a:t>
            </a:r>
            <a:r>
              <a:rPr lang="en-US" sz="4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ipsilateral</a:t>
            </a:r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contralateral side 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29813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ea typeface="+mn-ea"/>
              </a:rPr>
              <a:t>NA-MIC ARR 2012-2014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Tractography</a:t>
            </a:r>
            <a:r>
              <a:rPr lang="en-US" dirty="0" smtClean="0">
                <a:ea typeface="ＭＳ Ｐゴシック" pitchFamily="34" charset="-128"/>
              </a:rPr>
              <a:t> on-the-fly</a:t>
            </a:r>
          </a:p>
        </p:txBody>
      </p:sp>
      <p:sp>
        <p:nvSpPr>
          <p:cNvPr id="6349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349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819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63496" name="TextBox 21"/>
          <p:cNvSpPr txBox="1">
            <a:spLocks noChangeArrowheads="1"/>
          </p:cNvSpPr>
          <p:nvPr/>
        </p:nvSpPr>
        <p:spPr bwMode="auto">
          <a:xfrm>
            <a:off x="2428875" y="2209800"/>
            <a:ext cx="60198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/>
              <a:t>Click on the </a:t>
            </a:r>
            <a:r>
              <a:rPr lang="en-US" sz="2000" b="1" dirty="0"/>
              <a:t>Modules</a:t>
            </a:r>
            <a:r>
              <a:rPr lang="en-US" sz="2000" dirty="0"/>
              <a:t> menu and select the module </a:t>
            </a:r>
            <a:r>
              <a:rPr lang="en-US" sz="2000" b="1" dirty="0" err="1"/>
              <a:t>Tractography</a:t>
            </a:r>
            <a:r>
              <a:rPr lang="en-US" sz="2000" b="1" dirty="0"/>
              <a:t> Interactive </a:t>
            </a:r>
            <a:r>
              <a:rPr lang="en-US" sz="2000" b="1" dirty="0" smtClean="0"/>
              <a:t>Seeding</a:t>
            </a:r>
            <a:endParaRPr lang="en-US" sz="2000" b="1" dirty="0"/>
          </a:p>
        </p:txBody>
      </p:sp>
      <p:cxnSp>
        <p:nvCxnSpPr>
          <p:cNvPr id="18" name="Straight Arrow Connector 17"/>
          <p:cNvCxnSpPr>
            <a:stCxn id="63496" idx="2"/>
          </p:cNvCxnSpPr>
          <p:nvPr/>
        </p:nvCxnSpPr>
        <p:spPr>
          <a:xfrm>
            <a:off x="5438775" y="2917686"/>
            <a:ext cx="200025" cy="25687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Tractography</a:t>
            </a:r>
            <a:r>
              <a:rPr lang="en-US" dirty="0" smtClean="0">
                <a:ea typeface="ＭＳ Ｐゴシック" pitchFamily="34" charset="-128"/>
              </a:rPr>
              <a:t> on-the-fly</a:t>
            </a:r>
          </a:p>
        </p:txBody>
      </p:sp>
      <p:sp>
        <p:nvSpPr>
          <p:cNvPr id="6349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349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921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63496" name="TextBox 21"/>
          <p:cNvSpPr txBox="1">
            <a:spLocks noChangeArrowheads="1"/>
          </p:cNvSpPr>
          <p:nvPr/>
        </p:nvSpPr>
        <p:spPr bwMode="auto">
          <a:xfrm>
            <a:off x="2428875" y="2209800"/>
            <a:ext cx="60198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 smtClean="0"/>
              <a:t>Position the mouse over the </a:t>
            </a:r>
            <a:r>
              <a:rPr lang="en-US" sz="2000" b="1" dirty="0" smtClean="0"/>
              <a:t>pin icon </a:t>
            </a:r>
            <a:r>
              <a:rPr lang="en-US" sz="2000" dirty="0" smtClean="0"/>
              <a:t>in the axial slice viewer and change the volume to </a:t>
            </a:r>
            <a:r>
              <a:rPr lang="en-US" sz="2000" b="1" dirty="0" err="1" smtClean="0"/>
              <a:t>DTIVolume</a:t>
            </a:r>
            <a:endParaRPr lang="en-US" sz="2000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562600" y="2917686"/>
            <a:ext cx="1752603" cy="13495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695576" y="4114800"/>
            <a:ext cx="96202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1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1295400"/>
            <a:ext cx="8763000" cy="510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384048" y="73152"/>
            <a:ext cx="8455152" cy="1143000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Overview of the analysis pipeline</a:t>
            </a:r>
          </a:p>
        </p:txBody>
      </p:sp>
      <p:sp>
        <p:nvSpPr>
          <p:cNvPr id="10244" name="Content Placeholder 2"/>
          <p:cNvSpPr>
            <a:spLocks noGrp="1"/>
          </p:cNvSpPr>
          <p:nvPr>
            <p:ph idx="1"/>
          </p:nvPr>
        </p:nvSpPr>
        <p:spPr>
          <a:xfrm>
            <a:off x="1600200" y="1600200"/>
            <a:ext cx="7391400" cy="5257800"/>
          </a:xfrm>
        </p:spPr>
        <p:txBody>
          <a:bodyPr/>
          <a:lstStyle/>
          <a:p>
            <a:r>
              <a:rPr lang="en-US" sz="25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1: Loading &amp;Visualization of Diffusion Data</a:t>
            </a:r>
          </a:p>
          <a:p>
            <a:endParaRPr lang="en-US" sz="25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5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2: Segmentation of the ventricles, and solid and cystic parts of the tumor</a:t>
            </a:r>
          </a:p>
          <a:p>
            <a:endParaRPr lang="en-US" sz="25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5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3: </a:t>
            </a:r>
            <a:r>
              <a:rPr lang="en-US" sz="25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sz="25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reconstruction of the white matter fibers in the </a:t>
            </a:r>
            <a:r>
              <a:rPr lang="en-US" sz="25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peri-tumoral</a:t>
            </a:r>
            <a:r>
              <a:rPr lang="en-US" sz="25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volume</a:t>
            </a:r>
          </a:p>
          <a:p>
            <a:endParaRPr lang="en-US" sz="25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5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Part 4: </a:t>
            </a:r>
            <a:r>
              <a:rPr lang="en-US" sz="25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sz="25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exploration  of the </a:t>
            </a:r>
            <a:r>
              <a:rPr lang="en-US" sz="25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ipsilateral</a:t>
            </a:r>
            <a:r>
              <a:rPr lang="en-US" sz="25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contralateral side</a:t>
            </a:r>
          </a:p>
        </p:txBody>
      </p:sp>
      <p:sp>
        <p:nvSpPr>
          <p:cNvPr id="10245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4114800"/>
            <a:ext cx="111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5346700"/>
            <a:ext cx="11430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09700"/>
            <a:ext cx="10509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2743200"/>
            <a:ext cx="10668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Tractography</a:t>
            </a:r>
            <a:r>
              <a:rPr lang="en-US" dirty="0" smtClean="0">
                <a:ea typeface="ＭＳ Ｐゴシック" pitchFamily="34" charset="-128"/>
              </a:rPr>
              <a:t> on-the-fly</a:t>
            </a:r>
          </a:p>
        </p:txBody>
      </p:sp>
      <p:sp>
        <p:nvSpPr>
          <p:cNvPr id="6451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451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1024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TextBox 21"/>
          <p:cNvSpPr txBox="1">
            <a:spLocks noChangeArrowheads="1"/>
          </p:cNvSpPr>
          <p:nvPr/>
        </p:nvSpPr>
        <p:spPr bwMode="auto">
          <a:xfrm>
            <a:off x="34636" y="1722293"/>
            <a:ext cx="3733800" cy="13239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/>
              <a:t>Select the </a:t>
            </a:r>
            <a:r>
              <a:rPr lang="en-US" sz="2000" b="1" dirty="0" err="1" smtClean="0"/>
              <a:t>Fiducial</a:t>
            </a:r>
            <a:r>
              <a:rPr lang="en-US" sz="2000" b="1" dirty="0" smtClean="0"/>
              <a:t> </a:t>
            </a:r>
            <a:r>
              <a:rPr lang="en-US" sz="2000" b="1" dirty="0"/>
              <a:t>icon, </a:t>
            </a:r>
            <a:r>
              <a:rPr lang="en-US" sz="2000" dirty="0"/>
              <a:t>and position it next to the cystic part of the tumor by clicking near it in the 3D viewer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721927" y="3048000"/>
            <a:ext cx="1278949" cy="13906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5340927" y="1212272"/>
            <a:ext cx="381000" cy="3117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Arrow Connector 14"/>
          <p:cNvCxnSpPr>
            <a:stCxn id="64520" idx="0"/>
          </p:cNvCxnSpPr>
          <p:nvPr/>
        </p:nvCxnSpPr>
        <p:spPr>
          <a:xfrm rot="5400000" flipH="1" flipV="1">
            <a:off x="3402589" y="-132920"/>
            <a:ext cx="354160" cy="3356266"/>
          </a:xfrm>
          <a:prstGeom prst="bentConnector2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Tractography on-the-fly</a:t>
            </a:r>
          </a:p>
        </p:txBody>
      </p:sp>
      <p:sp>
        <p:nvSpPr>
          <p:cNvPr id="6553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554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1126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65544" name="TextBox 21"/>
          <p:cNvSpPr txBox="1">
            <a:spLocks noChangeArrowheads="1"/>
          </p:cNvSpPr>
          <p:nvPr/>
        </p:nvSpPr>
        <p:spPr bwMode="auto">
          <a:xfrm>
            <a:off x="1905000" y="4938713"/>
            <a:ext cx="6400800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000" dirty="0">
                <a:solidFill>
                  <a:srgbClr val="000000"/>
                </a:solidFill>
              </a:rPr>
              <a:t>Set Input DTI Volume to </a:t>
            </a:r>
            <a:r>
              <a:rPr lang="en-GB" sz="2000" b="1" dirty="0" err="1">
                <a:solidFill>
                  <a:srgbClr val="000000"/>
                </a:solidFill>
              </a:rPr>
              <a:t>DTIVolume</a:t>
            </a:r>
            <a:endParaRPr lang="en-GB" sz="2000" b="1" dirty="0">
              <a:solidFill>
                <a:srgbClr val="000000"/>
              </a:solidFill>
            </a:endParaRPr>
          </a:p>
          <a:p>
            <a:pPr eaLnBrk="1" hangingPunct="1"/>
            <a:r>
              <a:rPr lang="en-GB" sz="2000" dirty="0">
                <a:solidFill>
                  <a:srgbClr val="000000"/>
                </a:solidFill>
              </a:rPr>
              <a:t>Set </a:t>
            </a:r>
            <a:r>
              <a:rPr lang="en-GB" sz="2000" dirty="0" err="1">
                <a:solidFill>
                  <a:srgbClr val="000000"/>
                </a:solidFill>
              </a:rPr>
              <a:t>Fiducial</a:t>
            </a:r>
            <a:r>
              <a:rPr lang="en-GB" sz="2000" dirty="0">
                <a:solidFill>
                  <a:srgbClr val="000000"/>
                </a:solidFill>
              </a:rPr>
              <a:t> List or Model to </a:t>
            </a:r>
            <a:r>
              <a:rPr lang="en-GB" sz="2000" b="1" dirty="0" smtClean="0">
                <a:solidFill>
                  <a:srgbClr val="000000"/>
                </a:solidFill>
              </a:rPr>
              <a:t>F</a:t>
            </a:r>
            <a:endParaRPr lang="en-GB" sz="20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sz="2000" dirty="0"/>
              <a:t>Set Output Fiber Bundle to </a:t>
            </a:r>
            <a:r>
              <a:rPr lang="en-US" sz="2000" b="1" dirty="0"/>
              <a:t>Create new Fiber Bundle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0" y="3200400"/>
            <a:ext cx="3581400" cy="838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Tractography on-the-fly</a:t>
            </a:r>
          </a:p>
        </p:txBody>
      </p:sp>
      <p:sp>
        <p:nvSpPr>
          <p:cNvPr id="6656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656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1229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66568" name="TextBox 21"/>
          <p:cNvSpPr txBox="1">
            <a:spLocks noChangeArrowheads="1"/>
          </p:cNvSpPr>
          <p:nvPr/>
        </p:nvSpPr>
        <p:spPr bwMode="auto">
          <a:xfrm>
            <a:off x="4582391" y="2486561"/>
            <a:ext cx="3733800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 smtClean="0"/>
              <a:t>Scroll down the module and set </a:t>
            </a:r>
            <a:r>
              <a:rPr lang="en-US" sz="2000" dirty="0"/>
              <a:t>the </a:t>
            </a:r>
            <a:r>
              <a:rPr lang="en-US" sz="2000" b="1" dirty="0"/>
              <a:t>Minimum Path Length </a:t>
            </a:r>
            <a:r>
              <a:rPr lang="en-US" sz="2000" dirty="0"/>
              <a:t>to 10.0 mm and the </a:t>
            </a:r>
            <a:r>
              <a:rPr lang="en-US" sz="2000" b="1" dirty="0"/>
              <a:t>FA Stopping Value</a:t>
            </a:r>
            <a:r>
              <a:rPr lang="en-US" sz="2000" dirty="0"/>
              <a:t> at 0.15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0" y="3810000"/>
            <a:ext cx="3581400" cy="266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-6927" y="4457700"/>
            <a:ext cx="3588327" cy="266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Fiducial Seeding</a:t>
            </a:r>
          </a:p>
        </p:txBody>
      </p:sp>
      <p:sp>
        <p:nvSpPr>
          <p:cNvPr id="6758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758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1331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Box 21"/>
          <p:cNvSpPr txBox="1">
            <a:spLocks noChangeArrowheads="1"/>
          </p:cNvSpPr>
          <p:nvPr/>
        </p:nvSpPr>
        <p:spPr bwMode="auto">
          <a:xfrm>
            <a:off x="609600" y="4724400"/>
            <a:ext cx="5105400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Position the fiducial in the cingulum on the contralateral side opposite to the tumor</a:t>
            </a:r>
          </a:p>
        </p:txBody>
      </p:sp>
      <p:cxnSp>
        <p:nvCxnSpPr>
          <p:cNvPr id="15" name="Straight Arrow Connector 14"/>
          <p:cNvCxnSpPr>
            <a:stCxn id="67592" idx="0"/>
          </p:cNvCxnSpPr>
          <p:nvPr/>
        </p:nvCxnSpPr>
        <p:spPr>
          <a:xfrm flipV="1">
            <a:off x="3162300" y="3543300"/>
            <a:ext cx="3695700" cy="11811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 dirty="0"/>
              <a:t>Image Courtesy of Dr. Alexandra </a:t>
            </a:r>
            <a:r>
              <a:rPr lang="en-US" sz="1100" dirty="0" err="1"/>
              <a:t>Golby</a:t>
            </a:r>
            <a:r>
              <a:rPr lang="en-US" sz="1100" dirty="0"/>
              <a:t>, Brigham and Women</a:t>
            </a:r>
            <a:r>
              <a:rPr lang="ja-JP" altLang="en-US" sz="1100" dirty="0"/>
              <a:t>’</a:t>
            </a:r>
            <a:r>
              <a:rPr lang="en-US" altLang="ja-JP" sz="1100" dirty="0"/>
              <a:t>s Hospital, Boston, MA..</a:t>
            </a:r>
            <a:endParaRPr lang="en-US" sz="1100" dirty="0"/>
          </a:p>
        </p:txBody>
      </p:sp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Tractography on-the-fly</a:t>
            </a:r>
          </a:p>
        </p:txBody>
      </p:sp>
      <p:sp>
        <p:nvSpPr>
          <p:cNvPr id="6861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pic>
        <p:nvPicPr>
          <p:cNvPr id="1433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68616" name="TextBox 21"/>
          <p:cNvSpPr txBox="1">
            <a:spLocks noChangeArrowheads="1"/>
          </p:cNvSpPr>
          <p:nvPr/>
        </p:nvSpPr>
        <p:spPr bwMode="auto">
          <a:xfrm>
            <a:off x="4038600" y="4714009"/>
            <a:ext cx="5105400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Explore the aspect of the cingulum in the contralateral and ipsilateral sides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638800" y="3124202"/>
            <a:ext cx="838200" cy="158980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384048" y="7315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Conclusion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Fully integrated pipeline for semi-automated tumor segmentation and white matter </a:t>
            </a:r>
            <a:r>
              <a:rPr 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 reconstruction</a:t>
            </a: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3D interactive exploration of the white matter tracts surrounding a tumor (</a:t>
            </a:r>
            <a:r>
              <a:rPr 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peri-tumoral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tracts) for neurosurgical planning</a:t>
            </a:r>
          </a:p>
          <a:p>
            <a:pPr>
              <a:buFont typeface="Arial" charset="0"/>
              <a:buNone/>
            </a:pP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charset="0"/>
              <a:buNone/>
            </a:pP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charset="0"/>
              <a:buNone/>
            </a:pP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63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4"/>
          <p:cNvSpPr>
            <a:spLocks noGrp="1"/>
          </p:cNvSpPr>
          <p:nvPr>
            <p:ph type="title"/>
          </p:nvPr>
        </p:nvSpPr>
        <p:spPr>
          <a:xfrm>
            <a:off x="385763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Acknowledgments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5079"/>
            <a:ext cx="28956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  <a:ea typeface="+mn-ea"/>
              </a:rPr>
              <a:t>Sonia </a:t>
            </a:r>
            <a:r>
              <a:rPr lang="en-US" dirty="0" err="1" smtClean="0">
                <a:solidFill>
                  <a:schemeClr val="tx1">
                    <a:tint val="75000"/>
                  </a:schemeClr>
                </a:solidFill>
                <a:ea typeface="+mn-ea"/>
              </a:rPr>
              <a:t>Pujol</a:t>
            </a:r>
            <a:r>
              <a:rPr lang="en-US" dirty="0" smtClean="0">
                <a:solidFill>
                  <a:schemeClr val="tx1">
                    <a:tint val="75000"/>
                  </a:schemeClr>
                </a:solidFill>
                <a:ea typeface="+mn-ea"/>
              </a:rPr>
              <a:t>, Ph.D. – Ron </a:t>
            </a:r>
            <a:r>
              <a:rPr lang="en-US" dirty="0" err="1" smtClean="0">
                <a:solidFill>
                  <a:schemeClr val="tx1">
                    <a:tint val="75000"/>
                  </a:schemeClr>
                </a:solidFill>
                <a:ea typeface="+mn-ea"/>
              </a:rPr>
              <a:t>Kikinis</a:t>
            </a:r>
            <a:r>
              <a:rPr lang="en-US" dirty="0" smtClean="0">
                <a:solidFill>
                  <a:schemeClr val="tx1">
                    <a:tint val="75000"/>
                  </a:schemeClr>
                </a:solidFill>
                <a:ea typeface="+mn-ea"/>
              </a:rPr>
              <a:t>, M.D.</a:t>
            </a:r>
            <a:endParaRPr lang="en-US" dirty="0">
              <a:solidFill>
                <a:schemeClr val="tx1">
                  <a:tint val="75000"/>
                </a:scheme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348413"/>
            <a:ext cx="1617663" cy="36512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National Alliance for Medical Image Computing </a:t>
            </a:r>
          </a:p>
          <a:p>
            <a:pPr>
              <a:defRPr/>
            </a:pPr>
            <a:r>
              <a:rPr lang="en-US" sz="1000" dirty="0"/>
              <a:t> </a:t>
            </a:r>
            <a:r>
              <a:rPr lang="en-US" sz="1000" dirty="0" smtClean="0"/>
              <a:t>ARR 2012-2014</a:t>
            </a:r>
            <a:endParaRPr lang="en-US" sz="1000" dirty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j-lt"/>
              </a:rPr>
              <a:t>White Matter Exploration for Neurosurgical Planning</a:t>
            </a:r>
          </a:p>
        </p:txBody>
      </p:sp>
      <p:sp>
        <p:nvSpPr>
          <p:cNvPr id="23558" name="Content Placeholder 6"/>
          <p:cNvSpPr>
            <a:spLocks noGrp="1"/>
          </p:cNvSpPr>
          <p:nvPr>
            <p:ph idx="1"/>
          </p:nvPr>
        </p:nvSpPr>
        <p:spPr>
          <a:xfrm>
            <a:off x="1154113" y="1112838"/>
            <a:ext cx="7685087" cy="51530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pitchFamily="34" charset="-128"/>
              </a:rPr>
              <a:t>National Alliance for Medical Image Computing (NA-MIC)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GB" dirty="0" smtClean="0">
                <a:ea typeface="ＭＳ Ｐゴシック" pitchFamily="34" charset="-128"/>
              </a:rPr>
              <a:t>	NIH U54EB005149  </a:t>
            </a:r>
          </a:p>
          <a:p>
            <a:pPr eaLnBrk="1" hangingPunct="1">
              <a:buFont typeface="Arial" charset="0"/>
              <a:buNone/>
              <a:defRPr/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dirty="0" err="1" smtClean="0">
                <a:ea typeface="ＭＳ Ｐゴシック" pitchFamily="34" charset="-128"/>
              </a:rPr>
              <a:t>Neuroimage</a:t>
            </a:r>
            <a:r>
              <a:rPr lang="en-US" dirty="0" smtClean="0">
                <a:ea typeface="ＭＳ Ｐゴシック" pitchFamily="34" charset="-128"/>
              </a:rPr>
              <a:t> Analysis Center (NAC)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GB" dirty="0" smtClean="0">
                <a:ea typeface="ＭＳ Ｐゴシック" pitchFamily="34" charset="-128"/>
              </a:rPr>
              <a:t>	NIH P41RR013218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GB" dirty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GB" dirty="0" err="1" smtClean="0">
                <a:ea typeface="ＭＳ Ｐゴシック" pitchFamily="34" charset="-128"/>
              </a:rPr>
              <a:t>Parth</a:t>
            </a:r>
            <a:r>
              <a:rPr lang="en-GB" dirty="0" smtClean="0">
                <a:ea typeface="ＭＳ Ｐゴシック" pitchFamily="34" charset="-128"/>
              </a:rPr>
              <a:t> Amin, WIT ’16</a:t>
            </a:r>
          </a:p>
          <a:p>
            <a:pPr eaLnBrk="1" hangingPunct="1">
              <a:defRPr/>
            </a:pPr>
            <a:r>
              <a:rPr lang="en-GB" dirty="0" smtClean="0">
                <a:ea typeface="ＭＳ Ｐゴシック" pitchFamily="34" charset="-128"/>
              </a:rPr>
              <a:t>Matthew Flynn, WIT ‘16</a:t>
            </a:r>
          </a:p>
          <a:p>
            <a:pPr eaLnBrk="1" hangingPunct="1">
              <a:buFont typeface="Arial" charset="0"/>
              <a:buNone/>
              <a:defRPr/>
            </a:pPr>
            <a:endParaRPr lang="en-GB" dirty="0" smtClean="0">
              <a:ea typeface="ＭＳ Ｐゴシック" pitchFamily="34" charset="-128"/>
            </a:endParaRPr>
          </a:p>
          <a:p>
            <a:pPr eaLnBrk="1" hangingPunct="1"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3810000"/>
            <a:ext cx="609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289300"/>
            <a:ext cx="4810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066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1088"/>
            <a:ext cx="7270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5105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8"/>
          <p:cNvSpPr>
            <a:spLocks noGrp="1"/>
          </p:cNvSpPr>
          <p:nvPr>
            <p:ph type="ctrTitle"/>
          </p:nvPr>
        </p:nvSpPr>
        <p:spPr>
          <a:xfrm>
            <a:off x="4038600" y="2130425"/>
            <a:ext cx="44196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1: Loading and Visualization of Diffusion Data 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1126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4290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ea typeface="+mn-ea"/>
              </a:rPr>
              <a:t>NA-MIC ARR 2012-2014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84048" y="7315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Tensor Imaging</a:t>
            </a:r>
          </a:p>
        </p:txBody>
      </p:sp>
      <p:sp>
        <p:nvSpPr>
          <p:cNvPr id="1229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grpSp>
        <p:nvGrpSpPr>
          <p:cNvPr id="12293" name="Group 1"/>
          <p:cNvGrpSpPr>
            <a:grpSpLocks/>
          </p:cNvGrpSpPr>
          <p:nvPr/>
        </p:nvGrpSpPr>
        <p:grpSpPr bwMode="auto">
          <a:xfrm>
            <a:off x="3309938" y="3025775"/>
            <a:ext cx="3852862" cy="1924050"/>
            <a:chOff x="2658" y="1906"/>
            <a:chExt cx="2427" cy="1212"/>
          </a:xfrm>
        </p:grpSpPr>
        <p:sp>
          <p:nvSpPr>
            <p:cNvPr id="12301" name="Rectangle 2"/>
            <p:cNvSpPr>
              <a:spLocks noChangeArrowheads="1"/>
            </p:cNvSpPr>
            <p:nvPr/>
          </p:nvSpPr>
          <p:spPr bwMode="auto">
            <a:xfrm>
              <a:off x="3197" y="1906"/>
              <a:ext cx="1889" cy="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02" name="Rectangle 3"/>
            <p:cNvSpPr>
              <a:spLocks noChangeArrowheads="1"/>
            </p:cNvSpPr>
            <p:nvPr/>
          </p:nvSpPr>
          <p:spPr bwMode="auto">
            <a:xfrm>
              <a:off x="4755" y="2883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zz</a:t>
              </a:r>
            </a:p>
          </p:txBody>
        </p:sp>
        <p:sp>
          <p:nvSpPr>
            <p:cNvPr id="12303" name="Rectangle 4"/>
            <p:cNvSpPr>
              <a:spLocks noChangeArrowheads="1"/>
            </p:cNvSpPr>
            <p:nvPr/>
          </p:nvSpPr>
          <p:spPr bwMode="auto">
            <a:xfrm>
              <a:off x="4148" y="2883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zy</a:t>
              </a:r>
            </a:p>
          </p:txBody>
        </p:sp>
        <p:sp>
          <p:nvSpPr>
            <p:cNvPr id="12304" name="Rectangle 5"/>
            <p:cNvSpPr>
              <a:spLocks noChangeArrowheads="1"/>
            </p:cNvSpPr>
            <p:nvPr/>
          </p:nvSpPr>
          <p:spPr bwMode="auto">
            <a:xfrm>
              <a:off x="3539" y="2883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zx</a:t>
              </a:r>
            </a:p>
          </p:txBody>
        </p:sp>
        <p:sp>
          <p:nvSpPr>
            <p:cNvPr id="12305" name="Rectangle 6"/>
            <p:cNvSpPr>
              <a:spLocks noChangeArrowheads="1"/>
            </p:cNvSpPr>
            <p:nvPr/>
          </p:nvSpPr>
          <p:spPr bwMode="auto">
            <a:xfrm>
              <a:off x="4758" y="2507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yz</a:t>
              </a:r>
            </a:p>
          </p:txBody>
        </p:sp>
        <p:sp>
          <p:nvSpPr>
            <p:cNvPr id="12306" name="Rectangle 7"/>
            <p:cNvSpPr>
              <a:spLocks noChangeArrowheads="1"/>
            </p:cNvSpPr>
            <p:nvPr/>
          </p:nvSpPr>
          <p:spPr bwMode="auto">
            <a:xfrm>
              <a:off x="4150" y="2507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yy</a:t>
              </a:r>
            </a:p>
          </p:txBody>
        </p:sp>
        <p:sp>
          <p:nvSpPr>
            <p:cNvPr id="12307" name="Rectangle 8"/>
            <p:cNvSpPr>
              <a:spLocks noChangeArrowheads="1"/>
            </p:cNvSpPr>
            <p:nvPr/>
          </p:nvSpPr>
          <p:spPr bwMode="auto">
            <a:xfrm>
              <a:off x="3541" y="2507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yx</a:t>
              </a:r>
            </a:p>
          </p:txBody>
        </p:sp>
        <p:sp>
          <p:nvSpPr>
            <p:cNvPr id="12308" name="Rectangle 9"/>
            <p:cNvSpPr>
              <a:spLocks noChangeArrowheads="1"/>
            </p:cNvSpPr>
            <p:nvPr/>
          </p:nvSpPr>
          <p:spPr bwMode="auto">
            <a:xfrm>
              <a:off x="4755" y="2131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xz</a:t>
              </a:r>
            </a:p>
          </p:txBody>
        </p:sp>
        <p:sp>
          <p:nvSpPr>
            <p:cNvPr id="12309" name="Rectangle 10"/>
            <p:cNvSpPr>
              <a:spLocks noChangeArrowheads="1"/>
            </p:cNvSpPr>
            <p:nvPr/>
          </p:nvSpPr>
          <p:spPr bwMode="auto">
            <a:xfrm>
              <a:off x="4146" y="2131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xy</a:t>
              </a:r>
            </a:p>
          </p:txBody>
        </p:sp>
        <p:sp>
          <p:nvSpPr>
            <p:cNvPr id="12310" name="Rectangle 11"/>
            <p:cNvSpPr>
              <a:spLocks noChangeArrowheads="1"/>
            </p:cNvSpPr>
            <p:nvPr/>
          </p:nvSpPr>
          <p:spPr bwMode="auto">
            <a:xfrm>
              <a:off x="3538" y="2131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xx</a:t>
              </a:r>
            </a:p>
          </p:txBody>
        </p:sp>
        <p:sp>
          <p:nvSpPr>
            <p:cNvPr id="12311" name="Rectangle 12"/>
            <p:cNvSpPr>
              <a:spLocks noChangeArrowheads="1"/>
            </p:cNvSpPr>
            <p:nvPr/>
          </p:nvSpPr>
          <p:spPr bwMode="auto">
            <a:xfrm>
              <a:off x="4582" y="2729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2312" name="Rectangle 13"/>
            <p:cNvSpPr>
              <a:spLocks noChangeArrowheads="1"/>
            </p:cNvSpPr>
            <p:nvPr/>
          </p:nvSpPr>
          <p:spPr bwMode="auto">
            <a:xfrm>
              <a:off x="3971" y="2729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2313" name="Rectangle 14"/>
            <p:cNvSpPr>
              <a:spLocks noChangeArrowheads="1"/>
            </p:cNvSpPr>
            <p:nvPr/>
          </p:nvSpPr>
          <p:spPr bwMode="auto">
            <a:xfrm>
              <a:off x="3362" y="2729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2314" name="Rectangle 15"/>
            <p:cNvSpPr>
              <a:spLocks noChangeArrowheads="1"/>
            </p:cNvSpPr>
            <p:nvPr/>
          </p:nvSpPr>
          <p:spPr bwMode="auto">
            <a:xfrm>
              <a:off x="4575" y="2352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2315" name="Rectangle 16"/>
            <p:cNvSpPr>
              <a:spLocks noChangeArrowheads="1"/>
            </p:cNvSpPr>
            <p:nvPr/>
          </p:nvSpPr>
          <p:spPr bwMode="auto">
            <a:xfrm>
              <a:off x="3964" y="2352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2316" name="Rectangle 17"/>
            <p:cNvSpPr>
              <a:spLocks noChangeArrowheads="1"/>
            </p:cNvSpPr>
            <p:nvPr/>
          </p:nvSpPr>
          <p:spPr bwMode="auto">
            <a:xfrm>
              <a:off x="3352" y="2352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2317" name="Rectangle 18"/>
            <p:cNvSpPr>
              <a:spLocks noChangeArrowheads="1"/>
            </p:cNvSpPr>
            <p:nvPr/>
          </p:nvSpPr>
          <p:spPr bwMode="auto">
            <a:xfrm>
              <a:off x="4579" y="1975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2318" name="Rectangle 19"/>
            <p:cNvSpPr>
              <a:spLocks noChangeArrowheads="1"/>
            </p:cNvSpPr>
            <p:nvPr/>
          </p:nvSpPr>
          <p:spPr bwMode="auto">
            <a:xfrm>
              <a:off x="3967" y="1975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2319" name="Rectangle 20"/>
            <p:cNvSpPr>
              <a:spLocks noChangeArrowheads="1"/>
            </p:cNvSpPr>
            <p:nvPr/>
          </p:nvSpPr>
          <p:spPr bwMode="auto">
            <a:xfrm>
              <a:off x="3358" y="1975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grpSp>
          <p:nvGrpSpPr>
            <p:cNvPr id="12320" name="Group 25"/>
            <p:cNvGrpSpPr>
              <a:grpSpLocks/>
            </p:cNvGrpSpPr>
            <p:nvPr/>
          </p:nvGrpSpPr>
          <p:grpSpPr bwMode="auto">
            <a:xfrm>
              <a:off x="3278" y="1906"/>
              <a:ext cx="118" cy="1163"/>
              <a:chOff x="3278" y="1906"/>
              <a:chExt cx="118" cy="1163"/>
            </a:xfrm>
          </p:grpSpPr>
          <p:sp>
            <p:nvSpPr>
              <p:cNvPr id="12326" name="Line 22"/>
              <p:cNvSpPr>
                <a:spLocks noChangeShapeType="1"/>
              </p:cNvSpPr>
              <p:nvPr/>
            </p:nvSpPr>
            <p:spPr bwMode="auto">
              <a:xfrm>
                <a:off x="3278" y="1906"/>
                <a:ext cx="1" cy="1162"/>
              </a:xfrm>
              <a:prstGeom prst="line">
                <a:avLst/>
              </a:prstGeom>
              <a:noFill/>
              <a:ln w="572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7" name="Line 23"/>
              <p:cNvSpPr>
                <a:spLocks noChangeShapeType="1"/>
              </p:cNvSpPr>
              <p:nvPr/>
            </p:nvSpPr>
            <p:spPr bwMode="auto">
              <a:xfrm>
                <a:off x="3278" y="1906"/>
                <a:ext cx="118" cy="1"/>
              </a:xfrm>
              <a:prstGeom prst="line">
                <a:avLst/>
              </a:prstGeom>
              <a:noFill/>
              <a:ln w="572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8" name="Line 24"/>
              <p:cNvSpPr>
                <a:spLocks noChangeShapeType="1"/>
              </p:cNvSpPr>
              <p:nvPr/>
            </p:nvSpPr>
            <p:spPr bwMode="auto">
              <a:xfrm>
                <a:off x="3278" y="3068"/>
                <a:ext cx="118" cy="1"/>
              </a:xfrm>
              <a:prstGeom prst="line">
                <a:avLst/>
              </a:prstGeom>
              <a:noFill/>
              <a:ln w="572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321" name="Group 25"/>
            <p:cNvGrpSpPr>
              <a:grpSpLocks/>
            </p:cNvGrpSpPr>
            <p:nvPr/>
          </p:nvGrpSpPr>
          <p:grpSpPr bwMode="auto">
            <a:xfrm>
              <a:off x="4949" y="1906"/>
              <a:ext cx="119" cy="1163"/>
              <a:chOff x="4949" y="1906"/>
              <a:chExt cx="119" cy="1163"/>
            </a:xfrm>
          </p:grpSpPr>
          <p:sp>
            <p:nvSpPr>
              <p:cNvPr id="12323" name="Line 26"/>
              <p:cNvSpPr>
                <a:spLocks noChangeShapeType="1"/>
              </p:cNvSpPr>
              <p:nvPr/>
            </p:nvSpPr>
            <p:spPr bwMode="auto">
              <a:xfrm>
                <a:off x="5067" y="1906"/>
                <a:ext cx="1" cy="1162"/>
              </a:xfrm>
              <a:prstGeom prst="line">
                <a:avLst/>
              </a:prstGeom>
              <a:noFill/>
              <a:ln w="572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4" name="Line 27"/>
              <p:cNvSpPr>
                <a:spLocks noChangeShapeType="1"/>
              </p:cNvSpPr>
              <p:nvPr/>
            </p:nvSpPr>
            <p:spPr bwMode="auto">
              <a:xfrm>
                <a:off x="4949" y="1906"/>
                <a:ext cx="118" cy="1"/>
              </a:xfrm>
              <a:prstGeom prst="line">
                <a:avLst/>
              </a:prstGeom>
              <a:noFill/>
              <a:ln w="572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5" name="Line 28"/>
              <p:cNvSpPr>
                <a:spLocks noChangeShapeType="1"/>
              </p:cNvSpPr>
              <p:nvPr/>
            </p:nvSpPr>
            <p:spPr bwMode="auto">
              <a:xfrm>
                <a:off x="4949" y="3068"/>
                <a:ext cx="118" cy="1"/>
              </a:xfrm>
              <a:prstGeom prst="line">
                <a:avLst/>
              </a:prstGeom>
              <a:noFill/>
              <a:ln w="572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22" name="Text Box 29"/>
            <p:cNvSpPr txBox="1">
              <a:spLocks noChangeArrowheads="1"/>
            </p:cNvSpPr>
            <p:nvPr/>
          </p:nvSpPr>
          <p:spPr bwMode="auto">
            <a:xfrm>
              <a:off x="2658" y="2345"/>
              <a:ext cx="558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eaLnBrk="1" hangingPunct="1">
                <a:spcBef>
                  <a:spcPts val="1125"/>
                </a:spcBef>
              </a:pPr>
              <a:r>
                <a:rPr lang="en-GB" b="1" u="sng" dirty="0">
                  <a:solidFill>
                    <a:srgbClr val="000000"/>
                  </a:solidFill>
                  <a:latin typeface="Arial Black" pitchFamily="34" charset="0"/>
                </a:rPr>
                <a:t>D</a:t>
              </a:r>
              <a:r>
                <a:rPr lang="en-GB" dirty="0">
                  <a:solidFill>
                    <a:srgbClr val="000000"/>
                  </a:solidFill>
                </a:rPr>
                <a:t>=</a:t>
              </a:r>
            </a:p>
          </p:txBody>
        </p:sp>
      </p:grpSp>
      <p:sp>
        <p:nvSpPr>
          <p:cNvPr id="12294" name="Text Box 3"/>
          <p:cNvSpPr txBox="1">
            <a:spLocks noChangeArrowheads="1"/>
          </p:cNvSpPr>
          <p:nvPr/>
        </p:nvSpPr>
        <p:spPr bwMode="auto">
          <a:xfrm>
            <a:off x="3962400" y="2438400"/>
            <a:ext cx="4495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/>
              <a:t>(</a:t>
            </a:r>
            <a:r>
              <a:rPr lang="en-US" dirty="0" err="1"/>
              <a:t>Stejskal</a:t>
            </a:r>
            <a:r>
              <a:rPr lang="en-US" dirty="0"/>
              <a:t> and Tanner 1965, </a:t>
            </a:r>
            <a:r>
              <a:rPr lang="en-US" dirty="0" err="1"/>
              <a:t>Basser</a:t>
            </a:r>
            <a:r>
              <a:rPr lang="en-US" dirty="0"/>
              <a:t> 1994 )</a:t>
            </a:r>
          </a:p>
        </p:txBody>
      </p:sp>
      <p:grpSp>
        <p:nvGrpSpPr>
          <p:cNvPr id="12295" name="Group 48"/>
          <p:cNvGrpSpPr>
            <a:grpSpLocks/>
          </p:cNvGrpSpPr>
          <p:nvPr/>
        </p:nvGrpSpPr>
        <p:grpSpPr bwMode="auto">
          <a:xfrm>
            <a:off x="7391400" y="3352800"/>
            <a:ext cx="1524000" cy="1219200"/>
            <a:chOff x="7391400" y="3352800"/>
            <a:chExt cx="1524000" cy="1219200"/>
          </a:xfrm>
        </p:grpSpPr>
        <p:grpSp>
          <p:nvGrpSpPr>
            <p:cNvPr id="8" name="Group 21"/>
            <p:cNvGrpSpPr>
              <a:grpSpLocks/>
            </p:cNvGrpSpPr>
            <p:nvPr/>
          </p:nvGrpSpPr>
          <p:grpSpPr bwMode="auto">
            <a:xfrm rot="20959368">
              <a:off x="7391400" y="3751483"/>
              <a:ext cx="1524000" cy="529167"/>
              <a:chOff x="3696" y="2599"/>
              <a:chExt cx="1495" cy="500"/>
            </a:xfrm>
            <a:solidFill>
              <a:schemeClr val="bg2">
                <a:lumMod val="60000"/>
                <a:lumOff val="40000"/>
              </a:schemeClr>
            </a:solidFill>
          </p:grpSpPr>
          <p:sp>
            <p:nvSpPr>
              <p:cNvPr id="43" name="Oval 15"/>
              <p:cNvSpPr>
                <a:spLocks noChangeArrowheads="1"/>
              </p:cNvSpPr>
              <p:nvPr/>
            </p:nvSpPr>
            <p:spPr bwMode="auto">
              <a:xfrm rot="19656816">
                <a:off x="3703" y="2619"/>
                <a:ext cx="1488" cy="480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en-US">
                  <a:latin typeface="Times New Roman" pitchFamily="96" charset="0"/>
                  <a:ea typeface="+mn-ea"/>
                </a:endParaRPr>
              </a:p>
            </p:txBody>
          </p:sp>
          <p:sp>
            <p:nvSpPr>
              <p:cNvPr id="44" name="Oval 16"/>
              <p:cNvSpPr>
                <a:spLocks noChangeArrowheads="1"/>
              </p:cNvSpPr>
              <p:nvPr/>
            </p:nvSpPr>
            <p:spPr bwMode="auto">
              <a:xfrm rot="-7343184">
                <a:off x="4190" y="2723"/>
                <a:ext cx="480" cy="231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en-US">
                  <a:latin typeface="Times New Roman" pitchFamily="96" charset="0"/>
                  <a:ea typeface="+mn-ea"/>
                </a:endParaRPr>
              </a:p>
            </p:txBody>
          </p:sp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 rot="-1943184">
                <a:off x="3696" y="2832"/>
                <a:ext cx="1488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en-US">
                  <a:latin typeface="Times New Roman" pitchFamily="96" charset="0"/>
                  <a:ea typeface="+mn-ea"/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rot="19656816" flipV="1">
                <a:off x="4426" y="2601"/>
                <a:ext cx="0" cy="48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en-US">
                  <a:latin typeface="Times New Roman" pitchFamily="96" charset="0"/>
                  <a:ea typeface="+mn-ea"/>
                </a:endParaRPr>
              </a:p>
            </p:txBody>
          </p:sp>
          <p:sp>
            <p:nvSpPr>
              <p:cNvPr id="47" name="Line 19"/>
              <p:cNvSpPr>
                <a:spLocks noChangeShapeType="1"/>
              </p:cNvSpPr>
              <p:nvPr/>
            </p:nvSpPr>
            <p:spPr bwMode="auto">
              <a:xfrm rot="19656816" flipH="1">
                <a:off x="4327" y="2738"/>
                <a:ext cx="199" cy="206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en-US">
                  <a:latin typeface="Times New Roman" pitchFamily="96" charset="0"/>
                  <a:ea typeface="+mn-ea"/>
                </a:endParaRPr>
              </a:p>
            </p:txBody>
          </p:sp>
        </p:grpSp>
        <p:cxnSp>
          <p:nvCxnSpPr>
            <p:cNvPr id="42" name="Straight Connector 41"/>
            <p:cNvCxnSpPr>
              <a:cxnSpLocks noChangeShapeType="1"/>
            </p:cNvCxnSpPr>
            <p:nvPr/>
          </p:nvCxnSpPr>
          <p:spPr bwMode="auto">
            <a:xfrm flipV="1">
              <a:off x="7512050" y="3352800"/>
              <a:ext cx="1322388" cy="1219200"/>
            </a:xfrm>
            <a:prstGeom prst="line">
              <a:avLst/>
            </a:prstGeom>
            <a:solidFill>
              <a:schemeClr val="bg2">
                <a:lumMod val="60000"/>
                <a:lumOff val="40000"/>
              </a:schemeClr>
            </a:solidFill>
            <a:ln w="76200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</p:grpSp>
      <p:pic>
        <p:nvPicPr>
          <p:cNvPr id="12296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27146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0480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331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819400" y="2667000"/>
            <a:ext cx="1066800" cy="8747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321" name="TextBox 11"/>
          <p:cNvSpPr txBox="1">
            <a:spLocks noChangeArrowheads="1"/>
          </p:cNvSpPr>
          <p:nvPr/>
        </p:nvSpPr>
        <p:spPr bwMode="auto">
          <a:xfrm>
            <a:off x="3886200" y="3357563"/>
            <a:ext cx="2819400" cy="3698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First, click on </a:t>
            </a:r>
            <a:r>
              <a:rPr lang="en-US" b="1">
                <a:cs typeface="Arial" charset="0"/>
              </a:rPr>
              <a:t>Load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r Tutorial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7278</TotalTime>
  <Words>3708</Words>
  <Application>Microsoft Office PowerPoint</Application>
  <PresentationFormat>On-screen Show (4:3)</PresentationFormat>
  <Paragraphs>469</Paragraphs>
  <Slides>66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Slicer Tutorial Theme</vt:lpstr>
      <vt:lpstr>Exploring Peritumoral White Matter Fibers for Neurosurgical Planning</vt:lpstr>
      <vt:lpstr>Clinical Goal</vt:lpstr>
      <vt:lpstr>Clinical Case</vt:lpstr>
      <vt:lpstr>Clinical Goal</vt:lpstr>
      <vt:lpstr>Image Analysis Pipeline</vt:lpstr>
      <vt:lpstr>Overview of the analysis pipeline</vt:lpstr>
      <vt:lpstr>Part 1: Loading and Visualization of Diffusion Data </vt:lpstr>
      <vt:lpstr>Diffusion Tensor Imaging</vt:lpstr>
      <vt:lpstr>Loading DTI and Baseline Data</vt:lpstr>
      <vt:lpstr>Loading DTI and Baseline Data</vt:lpstr>
      <vt:lpstr>Loading DTI and Baseline Data</vt:lpstr>
      <vt:lpstr>Loading DTI and Baseline Data</vt:lpstr>
      <vt:lpstr>Loading DTI and Baseline Data</vt:lpstr>
      <vt:lpstr>Loading DTI and Baseline Data</vt:lpstr>
      <vt:lpstr>Loading DTI and Baseline Data</vt:lpstr>
      <vt:lpstr>Loading DTI and Baseline Data</vt:lpstr>
      <vt:lpstr>Loading DTI and Baseline Data</vt:lpstr>
      <vt:lpstr>Part 1:  Segmenting the tumor and ventricles</vt:lpstr>
      <vt:lpstr>Tumor Segmentation</vt:lpstr>
      <vt:lpstr>Tumor Segmentation</vt:lpstr>
      <vt:lpstr>Tumor Segmentation</vt:lpstr>
      <vt:lpstr>Tumor Segmentation</vt:lpstr>
      <vt:lpstr>Tumor Segmentation</vt:lpstr>
      <vt:lpstr>Tumor Segmentation</vt:lpstr>
      <vt:lpstr>Tumor Segmentation</vt:lpstr>
      <vt:lpstr>Tumor Segmentation</vt:lpstr>
      <vt:lpstr>Tumor Segmentation</vt:lpstr>
      <vt:lpstr>Tumor Segmentation</vt:lpstr>
      <vt:lpstr>Grow Cut Segmentation </vt:lpstr>
      <vt:lpstr>Tumor Segmentation</vt:lpstr>
      <vt:lpstr>Tumor Segmentation</vt:lpstr>
      <vt:lpstr>Tumor Segmentation</vt:lpstr>
      <vt:lpstr>Tumor Segmentation</vt:lpstr>
      <vt:lpstr>Tumor Segmentation</vt:lpstr>
      <vt:lpstr>Tumor Segmentation</vt:lpstr>
      <vt:lpstr>Ventricles Segmentation</vt:lpstr>
      <vt:lpstr>Ventricles Segmentation</vt:lpstr>
      <vt:lpstr>Ventricles Segmentation</vt:lpstr>
      <vt:lpstr>Ventricles Segmentation</vt:lpstr>
      <vt:lpstr>Ventricles Segmentation</vt:lpstr>
      <vt:lpstr>Ventricles Segmentation</vt:lpstr>
      <vt:lpstr>Ventricles Segmentation</vt:lpstr>
      <vt:lpstr>Final Result of Segmentation</vt:lpstr>
      <vt:lpstr>Final Result of Segmentation</vt:lpstr>
      <vt:lpstr>Final Result of Segmentation</vt:lpstr>
      <vt:lpstr>Final Result of Segmentation</vt:lpstr>
      <vt:lpstr>Final Result of Segmentation</vt:lpstr>
      <vt:lpstr>Definition of peri-tumoral volume</vt:lpstr>
      <vt:lpstr>Definition of peri-tumoral volume</vt:lpstr>
      <vt:lpstr>Part 2: Tractography exploration of peri-tumoral white matter fibers</vt:lpstr>
      <vt:lpstr>Definition of peri-tumoral volume</vt:lpstr>
      <vt:lpstr>Definition of DTI volume</vt:lpstr>
      <vt:lpstr>Final Result of Segmentation</vt:lpstr>
      <vt:lpstr>Final Result of Segmentation</vt:lpstr>
      <vt:lpstr>Final Result of Segmentation</vt:lpstr>
      <vt:lpstr>Final Result of Segmentation</vt:lpstr>
      <vt:lpstr>Part 4: Tractography exploration of the ipsilateral and contralateral side </vt:lpstr>
      <vt:lpstr>Tractography on-the-fly</vt:lpstr>
      <vt:lpstr>Tractography on-the-fly</vt:lpstr>
      <vt:lpstr>Tractography on-the-fly</vt:lpstr>
      <vt:lpstr>Tractography on-the-fly</vt:lpstr>
      <vt:lpstr>Tractography on-the-fly</vt:lpstr>
      <vt:lpstr>Fiducial Seeding</vt:lpstr>
      <vt:lpstr>Tractography on-the-fly</vt:lpstr>
      <vt:lpstr>Conclusion</vt:lpstr>
      <vt:lpstr>Acknowledgments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sp</dc:creator>
  <cp:lastModifiedBy>Temp</cp:lastModifiedBy>
  <cp:revision>342</cp:revision>
  <dcterms:created xsi:type="dcterms:W3CDTF">2011-02-28T20:48:32Z</dcterms:created>
  <dcterms:modified xsi:type="dcterms:W3CDTF">2013-08-29T15:34:02Z</dcterms:modified>
</cp:coreProperties>
</file>