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1"/>
  </p:notesMasterIdLst>
  <p:sldIdLst>
    <p:sldId id="256" r:id="rId2"/>
    <p:sldId id="257" r:id="rId3"/>
    <p:sldId id="258" r:id="rId4"/>
    <p:sldId id="259" r:id="rId5"/>
    <p:sldId id="260" r:id="rId6"/>
    <p:sldId id="262" r:id="rId7"/>
    <p:sldId id="349" r:id="rId8"/>
    <p:sldId id="350" r:id="rId9"/>
    <p:sldId id="348" r:id="rId10"/>
    <p:sldId id="263" r:id="rId11"/>
    <p:sldId id="264" r:id="rId12"/>
    <p:sldId id="265" r:id="rId13"/>
    <p:sldId id="266" r:id="rId14"/>
    <p:sldId id="267" r:id="rId15"/>
    <p:sldId id="339" r:id="rId16"/>
    <p:sldId id="268" r:id="rId17"/>
    <p:sldId id="269" r:id="rId18"/>
    <p:sldId id="270" r:id="rId19"/>
    <p:sldId id="271" r:id="rId20"/>
    <p:sldId id="272" r:id="rId21"/>
    <p:sldId id="273" r:id="rId22"/>
    <p:sldId id="274" r:id="rId23"/>
    <p:sldId id="275" r:id="rId24"/>
    <p:sldId id="340" r:id="rId25"/>
    <p:sldId id="276" r:id="rId26"/>
    <p:sldId id="277" r:id="rId27"/>
    <p:sldId id="278" r:id="rId28"/>
    <p:sldId id="279" r:id="rId29"/>
    <p:sldId id="341" r:id="rId30"/>
    <p:sldId id="342"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45" r:id="rId58"/>
    <p:sldId id="306" r:id="rId59"/>
    <p:sldId id="343" r:id="rId60"/>
    <p:sldId id="309" r:id="rId61"/>
    <p:sldId id="310" r:id="rId62"/>
    <p:sldId id="346" r:id="rId63"/>
    <p:sldId id="312" r:id="rId64"/>
    <p:sldId id="344" r:id="rId65"/>
    <p:sldId id="313" r:id="rId66"/>
    <p:sldId id="314" r:id="rId67"/>
    <p:sldId id="315" r:id="rId68"/>
    <p:sldId id="316" r:id="rId69"/>
    <p:sldId id="317" r:id="rId70"/>
    <p:sldId id="318" r:id="rId71"/>
    <p:sldId id="319" r:id="rId72"/>
    <p:sldId id="320" r:id="rId73"/>
    <p:sldId id="321" r:id="rId74"/>
    <p:sldId id="322" r:id="rId75"/>
    <p:sldId id="347" r:id="rId76"/>
    <p:sldId id="324" r:id="rId77"/>
    <p:sldId id="338"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Lst>
  <p:sldSz cx="9144000" cy="5143500" type="screen16x9"/>
  <p:notesSz cx="6858000" cy="9144000"/>
  <p:defaultTextStyle>
    <a:defPPr>
      <a:defRPr lang="en-US"/>
    </a:defPPr>
    <a:lvl1pPr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1pPr>
    <a:lvl2pPr marL="4572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2pPr>
    <a:lvl3pPr marL="9144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3pPr>
    <a:lvl4pPr marL="13716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4pPr>
    <a:lvl5pPr marL="1828800" algn="r" rtl="0" fontAlgn="base">
      <a:spcBef>
        <a:spcPct val="0"/>
      </a:spcBef>
      <a:spcAft>
        <a:spcPct val="0"/>
      </a:spcAft>
      <a:defRPr sz="1600" kern="1200">
        <a:solidFill>
          <a:srgbClr val="000000"/>
        </a:solidFill>
        <a:latin typeface="Arial" charset="0"/>
        <a:ea typeface="ヒラギノ角ゴ ProN W3" charset="0"/>
        <a:cs typeface="ヒラギノ角ゴ ProN W3" charset="0"/>
        <a:sym typeface="Arial" charset="0"/>
      </a:defRPr>
    </a:lvl5pPr>
    <a:lvl6pPr marL="22860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6pPr>
    <a:lvl7pPr marL="27432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7pPr>
    <a:lvl8pPr marL="32004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8pPr>
    <a:lvl9pPr marL="3657600" algn="l" defTabSz="457200" rtl="0" eaLnBrk="1" latinLnBrk="0" hangingPunct="1">
      <a:defRPr sz="1600"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7" d="100"/>
          <a:sy n="117" d="100"/>
        </p:scale>
        <p:origin x="-112" y="-26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D518D3-DCDB-6349-88D4-6461A147288E}" type="datetimeFigureOut">
              <a:rPr lang="en-US" smtClean="0"/>
              <a:t>11/23/10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DB8B33-C8EB-7648-A13C-D2BD47744969}" type="slidenum">
              <a:rPr lang="en-US" smtClean="0"/>
              <a:t>‹#›</a:t>
            </a:fld>
            <a:endParaRPr lang="en-US"/>
          </a:p>
        </p:txBody>
      </p:sp>
    </p:spTree>
    <p:extLst>
      <p:ext uri="{BB962C8B-B14F-4D97-AF65-F5344CB8AC3E}">
        <p14:creationId xmlns:p14="http://schemas.microsoft.com/office/powerpoint/2010/main" val="10096301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B8B33-C8EB-7648-A13C-D2BD47744969}" type="slidenum">
              <a:rPr lang="en-US" smtClean="0"/>
              <a:t>6</a:t>
            </a:fld>
            <a:endParaRPr lang="en-US"/>
          </a:p>
        </p:txBody>
      </p:sp>
    </p:spTree>
    <p:extLst>
      <p:ext uri="{BB962C8B-B14F-4D97-AF65-F5344CB8AC3E}">
        <p14:creationId xmlns:p14="http://schemas.microsoft.com/office/powerpoint/2010/main" val="268566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B8B33-C8EB-7648-A13C-D2BD47744969}" type="slidenum">
              <a:rPr lang="en-US" smtClean="0"/>
              <a:t>7</a:t>
            </a:fld>
            <a:endParaRPr lang="en-US"/>
          </a:p>
        </p:txBody>
      </p:sp>
    </p:spTree>
    <p:extLst>
      <p:ext uri="{BB962C8B-B14F-4D97-AF65-F5344CB8AC3E}">
        <p14:creationId xmlns:p14="http://schemas.microsoft.com/office/powerpoint/2010/main" val="268566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B8B33-C8EB-7648-A13C-D2BD47744969}" type="slidenum">
              <a:rPr lang="en-US" smtClean="0"/>
              <a:t>8</a:t>
            </a:fld>
            <a:endParaRPr lang="en-US"/>
          </a:p>
        </p:txBody>
      </p:sp>
    </p:spTree>
    <p:extLst>
      <p:ext uri="{BB962C8B-B14F-4D97-AF65-F5344CB8AC3E}">
        <p14:creationId xmlns:p14="http://schemas.microsoft.com/office/powerpoint/2010/main" val="268566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6076945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26323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5434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54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64756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531298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078215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6350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6350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6510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37073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7039018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166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314341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884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990600" y="635000"/>
            <a:ext cx="7696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81204"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marL="30163" algn="r" rtl="0" fontAlgn="base">
        <a:spcBef>
          <a:spcPct val="0"/>
        </a:spcBef>
        <a:spcAft>
          <a:spcPct val="0"/>
        </a:spcAft>
        <a:defRPr sz="3200">
          <a:solidFill>
            <a:schemeClr val="tx1"/>
          </a:solidFill>
          <a:latin typeface="+mj-lt"/>
          <a:ea typeface="+mj-ea"/>
          <a:cs typeface="+mj-cs"/>
          <a:sym typeface="Arial Unicode MS" charset="0"/>
        </a:defRPr>
      </a:lvl1pPr>
      <a:lvl2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2pPr>
      <a:lvl3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3pPr>
      <a:lvl4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4pPr>
      <a:lvl5pPr marL="301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5pPr>
      <a:lvl6pPr marL="4873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6pPr>
      <a:lvl7pPr marL="9445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7pPr>
      <a:lvl8pPr marL="14017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8pPr>
      <a:lvl9pPr marL="1858963" algn="r" rtl="0" fontAlgn="base">
        <a:spcBef>
          <a:spcPct val="0"/>
        </a:spcBef>
        <a:spcAft>
          <a:spcPct val="0"/>
        </a:spcAft>
        <a:defRPr sz="3200">
          <a:solidFill>
            <a:schemeClr val="tx1"/>
          </a:solidFill>
          <a:latin typeface="Arial Unicode MS" charset="0"/>
          <a:ea typeface="ＭＳ Ｐゴシック" charset="0"/>
          <a:cs typeface="Arial Unicode MS" charset="0"/>
          <a:sym typeface="Arial Unicode MS" charset="0"/>
        </a:defRPr>
      </a:lvl9pPr>
    </p:titleStyle>
    <p:bodyStyle>
      <a:lvl1pPr marL="382588" indent="-3429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1pPr>
      <a:lvl2pPr marL="731838" indent="-28575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2pPr>
      <a:lvl3pPr marL="11318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3pPr>
      <a:lvl4pPr marL="1589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4pPr>
      <a:lvl5pPr marL="20462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5pPr>
      <a:lvl6pPr marL="25034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6pPr>
      <a:lvl7pPr marL="29606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7pPr>
      <a:lvl8pPr marL="34178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8pPr>
      <a:lvl9pPr marL="3875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2.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5.emf"/></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7.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www.na-mic.org/Slicer/Download/Snapshots/win32/Slicer3-3.5-RSNA-2009-11-06-win32.ex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61950"/>
            <a:ext cx="8267700" cy="4699000"/>
          </a:xfrm>
          <a:prstGeom prst="rect">
            <a:avLst/>
          </a:prstGeom>
        </p:spPr>
      </p:pic>
    </p:spTree>
    <p:extLst>
      <p:ext uri="{BB962C8B-B14F-4D97-AF65-F5344CB8AC3E}">
        <p14:creationId xmlns:p14="http://schemas.microsoft.com/office/powerpoint/2010/main" val="1180369531"/>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98500"/>
            <a:ext cx="37592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1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1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199" name="Rectangle 7"/>
          <p:cNvSpPr>
            <a:spLocks/>
          </p:cNvSpPr>
          <p:nvPr/>
        </p:nvSpPr>
        <p:spPr bwMode="auto">
          <a:xfrm>
            <a:off x="838200" y="3848100"/>
            <a:ext cx="5416189" cy="2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algn="l">
              <a:lnSpc>
                <a:spcPct val="90000"/>
              </a:lnSpc>
              <a:spcBef>
                <a:spcPts val="413"/>
              </a:spcBef>
            </a:pPr>
            <a:r>
              <a:rPr lang="en-US" b="1" u="sng" dirty="0">
                <a:solidFill>
                  <a:srgbClr val="3366FF"/>
                </a:solidFill>
                <a:latin typeface="Helvetica" charset="0"/>
                <a:ea typeface="ＭＳ Ｐゴシック" charset="0"/>
                <a:cs typeface="Helvetica" charset="0"/>
                <a:sym typeface="Helvetica" charset="0"/>
              </a:rPr>
              <a:t>http://www.spl.harvard.edu/publications/item/view/1265</a:t>
            </a:r>
            <a:r>
              <a:rPr lang="en-US" b="1" dirty="0">
                <a:solidFill>
                  <a:srgbClr val="3366FF"/>
                </a:solidFill>
                <a:latin typeface="Helvetica" charset="0"/>
                <a:ea typeface="ＭＳ Ｐゴシック" charset="0"/>
                <a:cs typeface="Helvetica" charset="0"/>
                <a:sym typeface="Helvetica" charset="0"/>
              </a:rPr>
              <a:t> </a:t>
            </a:r>
          </a:p>
        </p:txBody>
      </p:sp>
      <p:sp>
        <p:nvSpPr>
          <p:cNvPr id="8200"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p>
        </p:txBody>
      </p:sp>
      <p:sp>
        <p:nvSpPr>
          <p:cNvPr id="14" name="Rectangle 6"/>
          <p:cNvSpPr>
            <a:spLocks/>
          </p:cNvSpPr>
          <p:nvPr/>
        </p:nvSpPr>
        <p:spPr bwMode="auto">
          <a:xfrm>
            <a:off x="914400" y="1809750"/>
            <a:ext cx="434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dirty="0" smtClean="0">
                <a:solidFill>
                  <a:schemeClr val="tx1"/>
                </a:solidFill>
                <a:latin typeface="Helvetica" charset="0"/>
                <a:ea typeface="ＭＳ Ｐゴシック" charset="0"/>
                <a:cs typeface="Helvetica" charset="0"/>
                <a:sym typeface="Helvetica" charset="0"/>
              </a:rPr>
              <a:t>The Slicer3Minute dataset is composed of</a:t>
            </a:r>
          </a:p>
          <a:p>
            <a:pPr marL="30163" algn="l"/>
            <a:r>
              <a:rPr lang="en-US" sz="1400" dirty="0" smtClean="0">
                <a:solidFill>
                  <a:schemeClr val="tx1"/>
                </a:solidFill>
                <a:latin typeface="Helvetica" charset="0"/>
                <a:ea typeface="ＭＳ Ｐゴシック" charset="0"/>
                <a:cs typeface="Helvetica" charset="0"/>
                <a:sym typeface="Helvetica" charset="0"/>
              </a:rPr>
              <a:t>An MR scan of the brain and 3D surface</a:t>
            </a:r>
          </a:p>
          <a:p>
            <a:pPr marL="30163" algn="l"/>
            <a:r>
              <a:rPr lang="en-US" sz="1400" dirty="0" smtClean="0">
                <a:solidFill>
                  <a:schemeClr val="tx1"/>
                </a:solidFill>
                <a:latin typeface="Helvetica" charset="0"/>
                <a:ea typeface="ＭＳ Ｐゴシック" charset="0"/>
                <a:cs typeface="Helvetica" charset="0"/>
                <a:sym typeface="Helvetica" charset="0"/>
              </a:rPr>
              <a:t>Reconstructions of anatomical structures.</a:t>
            </a:r>
          </a:p>
          <a:p>
            <a:pPr marL="30163" algn="l"/>
            <a:endParaRPr lang="en-US" sz="1400" dirty="0">
              <a:solidFill>
                <a:schemeClr val="tx1"/>
              </a:solidFill>
              <a:latin typeface="Helvetica" charset="0"/>
              <a:ea typeface="ＭＳ Ｐゴシック" charset="0"/>
              <a:cs typeface="Helvetica" charset="0"/>
              <a:sym typeface="Helvetica" charset="0"/>
            </a:endParaRPr>
          </a:p>
          <a:p>
            <a:pPr marL="30163" algn="l"/>
            <a:r>
              <a:rPr lang="en-US" sz="1400" dirty="0" smtClean="0">
                <a:solidFill>
                  <a:schemeClr val="tx1"/>
                </a:solidFill>
                <a:latin typeface="Helvetica" charset="0"/>
                <a:ea typeface="ＭＳ Ｐゴシック" charset="0"/>
                <a:cs typeface="Helvetica" charset="0"/>
                <a:sym typeface="Helvetica" charset="0"/>
              </a:rPr>
              <a:t>The data are part of the SPL-PNL Brain Atlas</a:t>
            </a:r>
          </a:p>
          <a:p>
            <a:pPr marL="30163" algn="l"/>
            <a:r>
              <a:rPr lang="en-US" sz="1400" dirty="0" smtClean="0">
                <a:solidFill>
                  <a:schemeClr val="tx1"/>
                </a:solidFill>
                <a:latin typeface="Helvetica" charset="0"/>
                <a:ea typeface="ＭＳ Ｐゴシック" charset="0"/>
                <a:cs typeface="Helvetica" charset="0"/>
                <a:sym typeface="Helvetica" charset="0"/>
              </a:rPr>
              <a:t>Developed by </a:t>
            </a:r>
            <a:r>
              <a:rPr lang="en-US" sz="1400" dirty="0" err="1" smtClean="0">
                <a:solidFill>
                  <a:schemeClr val="tx1"/>
                </a:solidFill>
                <a:latin typeface="Helvetica" charset="0"/>
                <a:ea typeface="ＭＳ Ｐゴシック" charset="0"/>
                <a:cs typeface="Helvetica" charset="0"/>
                <a:sym typeface="Helvetica" charset="0"/>
              </a:rPr>
              <a:t>Talos</a:t>
            </a:r>
            <a:r>
              <a:rPr lang="en-US" sz="1400" dirty="0" smtClean="0">
                <a:solidFill>
                  <a:schemeClr val="tx1"/>
                </a:solidFill>
                <a:latin typeface="Helvetica" charset="0"/>
                <a:ea typeface="ＭＳ Ｐゴシック" charset="0"/>
                <a:cs typeface="Helvetica" charset="0"/>
                <a:sym typeface="Helvetica" charset="0"/>
              </a:rPr>
              <a:t> </a:t>
            </a:r>
            <a:r>
              <a:rPr lang="en-US" sz="1400" i="1" dirty="0" smtClean="0">
                <a:solidFill>
                  <a:schemeClr val="tx1"/>
                </a:solidFill>
                <a:latin typeface="Helvetica" charset="0"/>
                <a:ea typeface="ＭＳ Ｐゴシック" charset="0"/>
                <a:cs typeface="Helvetica" charset="0"/>
                <a:sym typeface="Helvetica" charset="0"/>
              </a:rPr>
              <a:t>et al. </a:t>
            </a:r>
            <a:r>
              <a:rPr lang="en-US" sz="1400" dirty="0" smtClean="0">
                <a:solidFill>
                  <a:schemeClr val="tx1"/>
                </a:solidFill>
                <a:latin typeface="Helvetica" charset="0"/>
                <a:ea typeface="ＭＳ Ｐゴシック" charset="0"/>
                <a:cs typeface="Helvetica" charset="0"/>
                <a:sym typeface="Helvetica" charset="0"/>
              </a:rPr>
              <a:t>The atlas is available at:</a:t>
            </a:r>
            <a:endParaRPr lang="en-US" sz="1400" dirty="0">
              <a:solidFill>
                <a:schemeClr val="tx1"/>
              </a:solidFill>
              <a:latin typeface="Helvetica" charset="0"/>
              <a:ea typeface="ＭＳ Ｐゴシック" charset="0"/>
              <a:cs typeface="Helvetica" charset="0"/>
              <a:sym typeface="Helvetica" charset="0"/>
            </a:endParaRPr>
          </a:p>
        </p:txBody>
      </p:sp>
    </p:spTree>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921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22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22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9222" name="Rectangle 6"/>
          <p:cNvSpPr>
            <a:spLocks/>
          </p:cNvSpPr>
          <p:nvPr/>
        </p:nvSpPr>
        <p:spPr bwMode="auto">
          <a:xfrm>
            <a:off x="334963" y="2540000"/>
            <a:ext cx="36449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Windows users: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Double-Click the Shortcut to </a:t>
            </a:r>
            <a:r>
              <a:rPr lang="en-US" b="1">
                <a:solidFill>
                  <a:srgbClr val="002D99"/>
                </a:solidFill>
                <a:latin typeface="Helvetica" charset="0"/>
                <a:ea typeface="ＭＳ Ｐゴシック" charset="0"/>
                <a:cs typeface="Helvetica" charset="0"/>
                <a:sym typeface="Helvetica" charset="0"/>
              </a:rPr>
              <a:t>Slicer3.exe</a:t>
            </a:r>
            <a:r>
              <a:rPr lang="en-US">
                <a:solidFill>
                  <a:schemeClr val="tx1"/>
                </a:solidFill>
                <a:latin typeface="Helvetica" charset="0"/>
                <a:ea typeface="ＭＳ Ｐゴシック" charset="0"/>
                <a:cs typeface="Helvetica" charset="0"/>
                <a:sym typeface="Helvetica" charset="0"/>
              </a:rPr>
              <a:t> on the Desktop </a:t>
            </a:r>
          </a:p>
          <a:p>
            <a:pPr marL="30163" algn="l"/>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or Select </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9223" name="Rectangle 7"/>
          <p:cNvSpPr>
            <a:spLocks/>
          </p:cNvSpPr>
          <p:nvPr/>
        </p:nvSpPr>
        <p:spPr bwMode="auto">
          <a:xfrm>
            <a:off x="998538" y="165100"/>
            <a:ext cx="6083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Launch the Application</a:t>
            </a:r>
          </a:p>
        </p:txBody>
      </p:sp>
      <p:sp>
        <p:nvSpPr>
          <p:cNvPr id="9224" name="Rectangle 8"/>
          <p:cNvSpPr>
            <a:spLocks/>
          </p:cNvSpPr>
          <p:nvPr/>
        </p:nvSpPr>
        <p:spPr bwMode="auto">
          <a:xfrm>
            <a:off x="330200" y="4216400"/>
            <a:ext cx="5243513"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lgn="l"/>
            <a:r>
              <a:rPr lang="en-US" b="1">
                <a:solidFill>
                  <a:srgbClr val="002D99"/>
                </a:solidFill>
                <a:latin typeface="Helvetica" charset="0"/>
                <a:ea typeface="ＭＳ Ｐゴシック" charset="0"/>
                <a:cs typeface="Helvetica" charset="0"/>
                <a:sym typeface="Helvetica" charset="0"/>
              </a:rPr>
              <a:t>Start -&gt;All Programs -&gt;Slicer3 3.5.2009-11-06-&gt;Slicer </a:t>
            </a:r>
          </a:p>
        </p:txBody>
      </p:sp>
      <p:pic>
        <p:nvPicPr>
          <p:cNvPr id="92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609600"/>
            <a:ext cx="60356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4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024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02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024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1024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663575"/>
            <a:ext cx="56007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0247" name="Rectangle 7"/>
          <p:cNvSpPr>
            <a:spLocks/>
          </p:cNvSpPr>
          <p:nvPr/>
        </p:nvSpPr>
        <p:spPr bwMode="auto">
          <a:xfrm>
            <a:off x="557213" y="1420813"/>
            <a:ext cx="2603500" cy="2908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Helvetica" charset="0"/>
                <a:ea typeface="ＭＳ Ｐゴシック" charset="0"/>
                <a:cs typeface="Helvetica" charset="0"/>
                <a:sym typeface="Helvetica" charset="0"/>
              </a:rPr>
              <a:t>The Graphical User Interface (GUI) of Slicer3 integrates </a:t>
            </a:r>
            <a:r>
              <a:rPr lang="en-US" sz="1800">
                <a:solidFill>
                  <a:srgbClr val="002D99"/>
                </a:solidFill>
                <a:latin typeface="Helvetica" charset="0"/>
                <a:ea typeface="ＭＳ Ｐゴシック" charset="0"/>
                <a:cs typeface="Helvetica" charset="0"/>
                <a:sym typeface="Helvetica" charset="0"/>
              </a:rPr>
              <a:t>five components: </a:t>
            </a:r>
          </a:p>
          <a:p>
            <a:pPr marL="30163" algn="l"/>
            <a:endParaRPr lang="en-US">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Menu Toolbar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Module GUI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3D Viewer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Slice Viewer</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Slice and 3D View Controller</a:t>
            </a:r>
          </a:p>
        </p:txBody>
      </p:sp>
      <p:sp>
        <p:nvSpPr>
          <p:cNvPr id="10248" name="Rectangle 8"/>
          <p:cNvSpPr>
            <a:spLocks/>
          </p:cNvSpPr>
          <p:nvPr/>
        </p:nvSpPr>
        <p:spPr bwMode="auto">
          <a:xfrm>
            <a:off x="3327400" y="965200"/>
            <a:ext cx="1765300" cy="29083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49" name="Rectangle 9"/>
          <p:cNvSpPr>
            <a:spLocks/>
          </p:cNvSpPr>
          <p:nvPr/>
        </p:nvSpPr>
        <p:spPr bwMode="auto">
          <a:xfrm>
            <a:off x="3327400" y="3890963"/>
            <a:ext cx="1765300" cy="8763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0" name="Rectangle 10"/>
          <p:cNvSpPr>
            <a:spLocks/>
          </p:cNvSpPr>
          <p:nvPr/>
        </p:nvSpPr>
        <p:spPr bwMode="auto">
          <a:xfrm>
            <a:off x="5094288" y="998538"/>
            <a:ext cx="3835400" cy="21717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1" name="Rectangle 11"/>
          <p:cNvSpPr>
            <a:spLocks/>
          </p:cNvSpPr>
          <p:nvPr/>
        </p:nvSpPr>
        <p:spPr bwMode="auto">
          <a:xfrm>
            <a:off x="5089525" y="3116263"/>
            <a:ext cx="3848100" cy="16510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2" name="Rectangle 12"/>
          <p:cNvSpPr>
            <a:spLocks/>
          </p:cNvSpPr>
          <p:nvPr/>
        </p:nvSpPr>
        <p:spPr bwMode="auto">
          <a:xfrm>
            <a:off x="5372100" y="3884613"/>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Slice Viewers</a:t>
            </a:r>
          </a:p>
        </p:txBody>
      </p:sp>
      <p:sp>
        <p:nvSpPr>
          <p:cNvPr id="10253" name="Rectangle 13"/>
          <p:cNvSpPr>
            <a:spLocks/>
          </p:cNvSpPr>
          <p:nvPr/>
        </p:nvSpPr>
        <p:spPr bwMode="auto">
          <a:xfrm>
            <a:off x="5219700" y="1738313"/>
            <a:ext cx="2374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3D Viewer</a:t>
            </a:r>
          </a:p>
        </p:txBody>
      </p:sp>
      <p:sp>
        <p:nvSpPr>
          <p:cNvPr id="10254" name="Rectangle 14"/>
          <p:cNvSpPr>
            <a:spLocks/>
          </p:cNvSpPr>
          <p:nvPr/>
        </p:nvSpPr>
        <p:spPr bwMode="auto">
          <a:xfrm>
            <a:off x="3695700" y="1687513"/>
            <a:ext cx="10287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Module GUI Panel</a:t>
            </a:r>
          </a:p>
        </p:txBody>
      </p:sp>
      <p:sp>
        <p:nvSpPr>
          <p:cNvPr id="10255" name="Rectangle 15"/>
          <p:cNvSpPr>
            <a:spLocks/>
          </p:cNvSpPr>
          <p:nvPr/>
        </p:nvSpPr>
        <p:spPr bwMode="auto">
          <a:xfrm>
            <a:off x="3263900" y="3886200"/>
            <a:ext cx="184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Slice and 3D View Controller</a:t>
            </a:r>
          </a:p>
        </p:txBody>
      </p:sp>
      <p:sp>
        <p:nvSpPr>
          <p:cNvPr id="10256" name="Rectangle 16"/>
          <p:cNvSpPr>
            <a:spLocks/>
          </p:cNvSpPr>
          <p:nvPr/>
        </p:nvSpPr>
        <p:spPr bwMode="auto">
          <a:xfrm>
            <a:off x="3327400" y="669925"/>
            <a:ext cx="5588000" cy="342900"/>
          </a:xfrm>
          <a:prstGeom prst="rect">
            <a:avLst/>
          </a:prstGeom>
          <a:solidFill>
            <a:srgbClr val="FFFDFA">
              <a:alpha val="56000"/>
            </a:srgbClr>
          </a:solidFill>
          <a:ln w="9525" cap="flat">
            <a:solidFill>
              <a:schemeClr val="tx1">
                <a:alpha val="56000"/>
              </a:schemeClr>
            </a:solidFill>
            <a:prstDash val="solid"/>
            <a:round/>
            <a:headEnd type="none" w="med" len="med"/>
            <a:tailEnd type="none" w="med" len="med"/>
          </a:ln>
        </p:spPr>
        <p:txBody>
          <a:bodyPr lIns="0" tIns="0" rIns="0" bIns="0"/>
          <a:lstStyle/>
          <a:p>
            <a:endParaRPr lang="en-US"/>
          </a:p>
        </p:txBody>
      </p:sp>
      <p:sp>
        <p:nvSpPr>
          <p:cNvPr id="10257" name="Rectangle 17"/>
          <p:cNvSpPr>
            <a:spLocks/>
          </p:cNvSpPr>
          <p:nvPr/>
        </p:nvSpPr>
        <p:spPr bwMode="auto">
          <a:xfrm>
            <a:off x="3784600" y="704850"/>
            <a:ext cx="3416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Menu &amp; Toolbar</a:t>
            </a:r>
          </a:p>
        </p:txBody>
      </p:sp>
      <p:sp>
        <p:nvSpPr>
          <p:cNvPr id="10258" name="Rectangle 18"/>
          <p:cNvSpPr>
            <a:spLocks/>
          </p:cNvSpPr>
          <p:nvPr/>
        </p:nvSpPr>
        <p:spPr bwMode="auto">
          <a:xfrm>
            <a:off x="998538" y="165100"/>
            <a:ext cx="7759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Navigating the Application GUI</a:t>
            </a:r>
          </a:p>
        </p:txBody>
      </p:sp>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850900"/>
            <a:ext cx="64198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12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126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2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1271" name="Rectangle 7"/>
          <p:cNvSpPr>
            <a:spLocks/>
          </p:cNvSpPr>
          <p:nvPr/>
        </p:nvSpPr>
        <p:spPr bwMode="auto">
          <a:xfrm>
            <a:off x="177800" y="1866900"/>
            <a:ext cx="2501900" cy="25146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The </a:t>
            </a:r>
            <a:r>
              <a:rPr lang="en-US" b="1">
                <a:solidFill>
                  <a:schemeClr val="tx1"/>
                </a:solidFill>
                <a:latin typeface="Helvetica" charset="0"/>
                <a:ea typeface="ＭＳ Ｐゴシック" charset="0"/>
                <a:cs typeface="Helvetica" charset="0"/>
                <a:sym typeface="Helvetica" charset="0"/>
              </a:rPr>
              <a:t>SlicerWelcome</a:t>
            </a:r>
            <a:r>
              <a:rPr lang="en-US">
                <a:solidFill>
                  <a:schemeClr val="tx1"/>
                </a:solidFill>
                <a:latin typeface="Helvetica" charset="0"/>
                <a:ea typeface="ＭＳ Ｐゴシック" charset="0"/>
                <a:cs typeface="Helvetica" charset="0"/>
                <a:sym typeface="Helvetica" charset="0"/>
              </a:rPr>
              <a:t> module is the module displayed by default. </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This module gives an overview of the GUI of Slicer3, and </a:t>
            </a:r>
            <a:r>
              <a:rPr lang="en-US">
                <a:solidFill>
                  <a:srgbClr val="002D99"/>
                </a:solidFill>
                <a:latin typeface="Helvetica" charset="0"/>
                <a:ea typeface="ＭＳ Ｐゴシック" charset="0"/>
                <a:cs typeface="Helvetica" charset="0"/>
                <a:sym typeface="Helvetica" charset="0"/>
              </a:rPr>
              <a:t>data loading &amp; saving functionalities</a:t>
            </a:r>
            <a:r>
              <a:rPr lang="en-US">
                <a:solidFill>
                  <a:schemeClr val="tx1"/>
                </a:solidFill>
                <a:latin typeface="Helvetica" charset="0"/>
                <a:ea typeface="ＭＳ Ｐゴシック" charset="0"/>
                <a:cs typeface="Helvetica" charset="0"/>
                <a:sym typeface="Helvetica" charset="0"/>
              </a:rPr>
              <a:t>. </a:t>
            </a:r>
          </a:p>
        </p:txBody>
      </p:sp>
      <p:sp>
        <p:nvSpPr>
          <p:cNvPr id="11272" name="Rectangle 8"/>
          <p:cNvSpPr>
            <a:spLocks/>
          </p:cNvSpPr>
          <p:nvPr/>
        </p:nvSpPr>
        <p:spPr bwMode="auto">
          <a:xfrm>
            <a:off x="998538" y="165100"/>
            <a:ext cx="57531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   </a:t>
            </a:r>
            <a:r>
              <a:rPr lang="en-US" sz="1800">
                <a:solidFill>
                  <a:srgbClr val="002D99"/>
                </a:solidFill>
                <a:latin typeface="Arial Bold" charset="0"/>
                <a:ea typeface="ＭＳ Ｐゴシック" charset="0"/>
                <a:cs typeface="Arial Bold" charset="0"/>
                <a:sym typeface="Arial Bold" charset="0"/>
              </a:rPr>
              <a:t>Welcome Module</a:t>
            </a:r>
          </a:p>
        </p:txBody>
      </p:sp>
      <p:sp>
        <p:nvSpPr>
          <p:cNvPr id="11273" name="Rectangle 9"/>
          <p:cNvSpPr>
            <a:spLocks/>
          </p:cNvSpPr>
          <p:nvPr/>
        </p:nvSpPr>
        <p:spPr bwMode="auto">
          <a:xfrm>
            <a:off x="2641600" y="1663700"/>
            <a:ext cx="3568700" cy="2209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673100"/>
            <a:ext cx="70739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229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229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29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229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2295" name="Rectangle 7"/>
          <p:cNvSpPr>
            <a:spLocks/>
          </p:cNvSpPr>
          <p:nvPr/>
        </p:nvSpPr>
        <p:spPr bwMode="auto">
          <a:xfrm>
            <a:off x="241300" y="1460500"/>
            <a:ext cx="2286000" cy="1549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Expand or shrink the GUI panel</a:t>
            </a:r>
            <a:r>
              <a:rPr lang="en-US">
                <a:solidFill>
                  <a:schemeClr val="tx1"/>
                </a:solidFill>
                <a:latin typeface="Helvetica" charset="0"/>
                <a:ea typeface="ＭＳ Ｐゴシック" charset="0"/>
                <a:cs typeface="Helvetica" charset="0"/>
                <a:sym typeface="Helvetica" charset="0"/>
              </a:rPr>
              <a:t> with the arrows at the frame top, or by clicking and dragging the vertical separator</a:t>
            </a:r>
          </a:p>
        </p:txBody>
      </p:sp>
      <p:sp>
        <p:nvSpPr>
          <p:cNvPr id="12296" name="Rectangle 8"/>
          <p:cNvSpPr>
            <a:spLocks/>
          </p:cNvSpPr>
          <p:nvPr/>
        </p:nvSpPr>
        <p:spPr bwMode="auto">
          <a:xfrm>
            <a:off x="228600" y="3213100"/>
            <a:ext cx="21082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Expand or collapse any sub-panel</a:t>
            </a:r>
            <a:r>
              <a:rPr lang="en-US">
                <a:solidFill>
                  <a:schemeClr val="tx1"/>
                </a:solidFill>
                <a:latin typeface="Helvetica" charset="0"/>
                <a:ea typeface="ＭＳ Ｐゴシック" charset="0"/>
                <a:cs typeface="Helvetica" charset="0"/>
                <a:sym typeface="Helvetica" charset="0"/>
              </a:rPr>
              <a:t> by clicking on its grey title bar.</a:t>
            </a:r>
          </a:p>
        </p:txBody>
      </p:sp>
      <p:sp>
        <p:nvSpPr>
          <p:cNvPr id="12297" name="Rectangle 9"/>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r>
              <a:rPr lang="en-US" sz="1800">
                <a:solidFill>
                  <a:srgbClr val="002D99"/>
                </a:solidFill>
                <a:latin typeface="Arial Bold" charset="0"/>
                <a:ea typeface="ＭＳ Ｐゴシック" charset="0"/>
                <a:cs typeface="Arial Bold" charset="0"/>
                <a:sym typeface="Arial Bold" charset="0"/>
              </a:rPr>
              <a:t>   GUI Basics</a:t>
            </a:r>
          </a:p>
        </p:txBody>
      </p:sp>
      <p:sp>
        <p:nvSpPr>
          <p:cNvPr id="12298" name="AutoShape 10"/>
          <p:cNvSpPr>
            <a:spLocks/>
          </p:cNvSpPr>
          <p:nvPr/>
        </p:nvSpPr>
        <p:spPr bwMode="auto">
          <a:xfrm>
            <a:off x="4191000" y="1181100"/>
            <a:ext cx="279400" cy="203200"/>
          </a:xfrm>
          <a:custGeom>
            <a:avLst/>
            <a:gdLst/>
            <a:ahLst/>
            <a:cxnLst/>
            <a:rect l="0" t="0" r="r" b="b"/>
            <a:pathLst>
              <a:path w="2522" h="6603">
                <a:moveTo>
                  <a:pt x="1261" y="0"/>
                </a:moveTo>
                <a:cubicBezTo>
                  <a:pt x="938" y="0"/>
                  <a:pt x="615" y="323"/>
                  <a:pt x="369" y="967"/>
                </a:cubicBezTo>
                <a:cubicBezTo>
                  <a:pt x="83" y="1716"/>
                  <a:pt x="-18" y="2726"/>
                  <a:pt x="28" y="3701"/>
                </a:cubicBezTo>
                <a:lnTo>
                  <a:pt x="-18955" y="21600"/>
                </a:lnTo>
                <a:lnTo>
                  <a:pt x="89" y="4488"/>
                </a:lnTo>
                <a:cubicBezTo>
                  <a:pt x="151" y="4904"/>
                  <a:pt x="240" y="5300"/>
                  <a:pt x="369" y="5635"/>
                </a:cubicBezTo>
                <a:cubicBezTo>
                  <a:pt x="861" y="6925"/>
                  <a:pt x="1660" y="6925"/>
                  <a:pt x="2153" y="5635"/>
                </a:cubicBezTo>
                <a:cubicBezTo>
                  <a:pt x="2645" y="4346"/>
                  <a:pt x="2645" y="2256"/>
                  <a:pt x="2153" y="967"/>
                </a:cubicBezTo>
                <a:cubicBezTo>
                  <a:pt x="1906" y="323"/>
                  <a:pt x="1583" y="0"/>
                  <a:pt x="1261" y="0"/>
                </a:cubicBezTo>
                <a:close/>
                <a:moveTo>
                  <a:pt x="126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9" name="AutoShape 11"/>
          <p:cNvSpPr>
            <a:spLocks/>
          </p:cNvSpPr>
          <p:nvPr/>
        </p:nvSpPr>
        <p:spPr bwMode="auto">
          <a:xfrm>
            <a:off x="4191000" y="1981200"/>
            <a:ext cx="292100" cy="203200"/>
          </a:xfrm>
          <a:custGeom>
            <a:avLst/>
            <a:gdLst/>
            <a:ahLst/>
            <a:cxnLst/>
            <a:rect l="0" t="0" r="r" b="b"/>
            <a:pathLst>
              <a:path w="2748" h="8102">
                <a:moveTo>
                  <a:pt x="1375" y="0"/>
                </a:moveTo>
                <a:cubicBezTo>
                  <a:pt x="1023" y="0"/>
                  <a:pt x="672" y="396"/>
                  <a:pt x="404" y="1187"/>
                </a:cubicBezTo>
                <a:cubicBezTo>
                  <a:pt x="107" y="2061"/>
                  <a:pt x="-8" y="3225"/>
                  <a:pt x="23" y="4367"/>
                </a:cubicBezTo>
                <a:lnTo>
                  <a:pt x="-18718" y="21600"/>
                </a:lnTo>
                <a:lnTo>
                  <a:pt x="86" y="5349"/>
                </a:lnTo>
                <a:cubicBezTo>
                  <a:pt x="152" y="5917"/>
                  <a:pt x="250" y="6462"/>
                  <a:pt x="404" y="6915"/>
                </a:cubicBezTo>
                <a:cubicBezTo>
                  <a:pt x="940" y="8497"/>
                  <a:pt x="1809" y="8497"/>
                  <a:pt x="2345" y="6915"/>
                </a:cubicBezTo>
                <a:cubicBezTo>
                  <a:pt x="2882" y="5333"/>
                  <a:pt x="2882" y="2769"/>
                  <a:pt x="2345" y="1187"/>
                </a:cubicBezTo>
                <a:cubicBezTo>
                  <a:pt x="2077" y="396"/>
                  <a:pt x="1726" y="0"/>
                  <a:pt x="1375" y="0"/>
                </a:cubicBezTo>
                <a:close/>
                <a:moveTo>
                  <a:pt x="137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300" name="AutoShape 12"/>
          <p:cNvSpPr>
            <a:spLocks/>
          </p:cNvSpPr>
          <p:nvPr/>
        </p:nvSpPr>
        <p:spPr bwMode="auto">
          <a:xfrm>
            <a:off x="3898900" y="3352800"/>
            <a:ext cx="292100" cy="203200"/>
          </a:xfrm>
          <a:custGeom>
            <a:avLst/>
            <a:gdLst/>
            <a:ahLst/>
            <a:cxnLst/>
            <a:rect l="0" t="0" r="r" b="b"/>
            <a:pathLst>
              <a:path w="2870" h="8940">
                <a:moveTo>
                  <a:pt x="1435" y="0"/>
                </a:moveTo>
                <a:cubicBezTo>
                  <a:pt x="1068" y="0"/>
                  <a:pt x="701" y="437"/>
                  <a:pt x="421" y="1310"/>
                </a:cubicBezTo>
                <a:cubicBezTo>
                  <a:pt x="116" y="2260"/>
                  <a:pt x="-8" y="3524"/>
                  <a:pt x="19" y="4767"/>
                </a:cubicBezTo>
                <a:lnTo>
                  <a:pt x="-18591" y="21600"/>
                </a:lnTo>
                <a:lnTo>
                  <a:pt x="86" y="5832"/>
                </a:lnTo>
                <a:cubicBezTo>
                  <a:pt x="153" y="6485"/>
                  <a:pt x="255" y="7113"/>
                  <a:pt x="421" y="7631"/>
                </a:cubicBezTo>
                <a:cubicBezTo>
                  <a:pt x="981" y="9376"/>
                  <a:pt x="1888" y="9376"/>
                  <a:pt x="2449" y="7631"/>
                </a:cubicBezTo>
                <a:cubicBezTo>
                  <a:pt x="3009" y="5885"/>
                  <a:pt x="3009" y="3055"/>
                  <a:pt x="2449" y="1310"/>
                </a:cubicBezTo>
                <a:cubicBezTo>
                  <a:pt x="2168" y="437"/>
                  <a:pt x="1802" y="0"/>
                  <a:pt x="1435" y="0"/>
                </a:cubicBezTo>
                <a:close/>
                <a:moveTo>
                  <a:pt x="143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609600"/>
            <a:ext cx="6045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2408238"/>
            <a:ext cx="44450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15"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16"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3317"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1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3319"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133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300" y="863600"/>
            <a:ext cx="13208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3321" name="Rectangle 9"/>
          <p:cNvSpPr>
            <a:spLocks/>
          </p:cNvSpPr>
          <p:nvPr/>
        </p:nvSpPr>
        <p:spPr bwMode="auto">
          <a:xfrm>
            <a:off x="304800" y="2239963"/>
            <a:ext cx="28575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Browse to the location of the </a:t>
            </a:r>
            <a:r>
              <a:rPr lang="en-US" b="1">
                <a:solidFill>
                  <a:schemeClr val="tx1"/>
                </a:solidFill>
                <a:latin typeface="Helvetica" charset="0"/>
                <a:ea typeface="ＭＳ Ｐゴシック" charset="0"/>
                <a:cs typeface="Helvetica" charset="0"/>
                <a:sym typeface="Helvetica" charset="0"/>
              </a:rPr>
              <a:t>Slicer_data </a:t>
            </a:r>
            <a:r>
              <a:rPr lang="en-US">
                <a:solidFill>
                  <a:schemeClr val="tx1"/>
                </a:solidFill>
                <a:latin typeface="Helvetica" charset="0"/>
                <a:ea typeface="ＭＳ Ｐゴシック" charset="0"/>
                <a:cs typeface="Helvetica" charset="0"/>
                <a:sym typeface="Helvetica" charset="0"/>
              </a:rPr>
              <a:t>directory.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Select that directory and select the </a:t>
            </a:r>
            <a:r>
              <a:rPr lang="en-US" b="1">
                <a:solidFill>
                  <a:srgbClr val="002D99"/>
                </a:solidFill>
                <a:latin typeface="Helvetica" charset="0"/>
                <a:ea typeface="ＭＳ Ｐゴシック" charset="0"/>
                <a:cs typeface="Helvetica" charset="0"/>
                <a:sym typeface="Helvetica" charset="0"/>
              </a:rPr>
              <a:t>Add To Favorites</a:t>
            </a:r>
            <a:endParaRPr lang="en-US">
              <a:solidFill>
                <a:srgbClr val="002D99"/>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icon</a:t>
            </a:r>
            <a:endParaRPr lang="en-US" b="1">
              <a:solidFill>
                <a:srgbClr val="002D99"/>
              </a:solidFill>
              <a:latin typeface="Helvetica" charset="0"/>
              <a:ea typeface="ＭＳ Ｐゴシック" charset="0"/>
              <a:cs typeface="Helvetica" charset="0"/>
              <a:sym typeface="Helvetica" charset="0"/>
            </a:endParaRPr>
          </a:p>
          <a:p>
            <a:pPr marL="30163" algn="l"/>
            <a:endParaRPr lang="en-US">
              <a:solidFill>
                <a:srgbClr val="002D99"/>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This will make the directory easier to find later...</a:t>
            </a:r>
          </a:p>
        </p:txBody>
      </p:sp>
      <p:sp>
        <p:nvSpPr>
          <p:cNvPr id="13322" name="Rectangle 10"/>
          <p:cNvSpPr>
            <a:spLocks/>
          </p:cNvSpPr>
          <p:nvPr/>
        </p:nvSpPr>
        <p:spPr bwMode="auto">
          <a:xfrm>
            <a:off x="342900" y="1104900"/>
            <a:ext cx="25527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File-&gt; Load Scene</a:t>
            </a:r>
            <a:r>
              <a:rPr lang="en-US">
                <a:solidFill>
                  <a:schemeClr val="tx1"/>
                </a:solidFill>
                <a:latin typeface="Helvetica" charset="0"/>
                <a:ea typeface="ＭＳ Ｐゴシック" charset="0"/>
                <a:cs typeface="Helvetica" charset="0"/>
                <a:sym typeface="Helvetica" charset="0"/>
              </a:rPr>
              <a:t> from the File menu</a:t>
            </a:r>
          </a:p>
        </p:txBody>
      </p:sp>
      <p:sp>
        <p:nvSpPr>
          <p:cNvPr id="13323" name="Rectangle 11"/>
          <p:cNvSpPr>
            <a:spLocks/>
          </p:cNvSpPr>
          <p:nvPr/>
        </p:nvSpPr>
        <p:spPr bwMode="auto">
          <a:xfrm>
            <a:off x="998538" y="165100"/>
            <a:ext cx="562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Load A Scene</a:t>
            </a:r>
          </a:p>
        </p:txBody>
      </p:sp>
      <p:sp>
        <p:nvSpPr>
          <p:cNvPr id="13324" name="AutoShape 12"/>
          <p:cNvSpPr>
            <a:spLocks/>
          </p:cNvSpPr>
          <p:nvPr/>
        </p:nvSpPr>
        <p:spPr bwMode="auto">
          <a:xfrm>
            <a:off x="2959100" y="800100"/>
            <a:ext cx="1714500" cy="228600"/>
          </a:xfrm>
          <a:custGeom>
            <a:avLst/>
            <a:gdLst/>
            <a:ahLst/>
            <a:cxnLst/>
            <a:rect l="0" t="0" r="r" b="b"/>
            <a:pathLst>
              <a:path w="17852" h="13110">
                <a:moveTo>
                  <a:pt x="748" y="0"/>
                </a:moveTo>
                <a:cubicBezTo>
                  <a:pt x="334" y="0"/>
                  <a:pt x="0" y="1840"/>
                  <a:pt x="0" y="4120"/>
                </a:cubicBezTo>
                <a:lnTo>
                  <a:pt x="0" y="8991"/>
                </a:lnTo>
                <a:cubicBezTo>
                  <a:pt x="0" y="9405"/>
                  <a:pt x="21" y="9774"/>
                  <a:pt x="41" y="10151"/>
                </a:cubicBezTo>
                <a:lnTo>
                  <a:pt x="-3748" y="21600"/>
                </a:lnTo>
                <a:lnTo>
                  <a:pt x="165" y="11449"/>
                </a:lnTo>
                <a:cubicBezTo>
                  <a:pt x="302" y="12431"/>
                  <a:pt x="506" y="13110"/>
                  <a:pt x="748" y="13110"/>
                </a:cubicBezTo>
                <a:lnTo>
                  <a:pt x="17104" y="13110"/>
                </a:lnTo>
                <a:cubicBezTo>
                  <a:pt x="17518" y="13110"/>
                  <a:pt x="17852" y="11270"/>
                  <a:pt x="17852" y="8991"/>
                </a:cubicBezTo>
                <a:lnTo>
                  <a:pt x="17852" y="4120"/>
                </a:lnTo>
                <a:cubicBezTo>
                  <a:pt x="17852" y="1840"/>
                  <a:pt x="17518" y="0"/>
                  <a:pt x="17104" y="0"/>
                </a:cubicBezTo>
                <a:lnTo>
                  <a:pt x="748" y="0"/>
                </a:lnTo>
                <a:close/>
                <a:moveTo>
                  <a:pt x="74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5" name="AutoShape 13"/>
          <p:cNvSpPr>
            <a:spLocks/>
          </p:cNvSpPr>
          <p:nvPr/>
        </p:nvSpPr>
        <p:spPr bwMode="auto">
          <a:xfrm>
            <a:off x="3873500" y="2540000"/>
            <a:ext cx="279400" cy="177800"/>
          </a:xfrm>
          <a:custGeom>
            <a:avLst/>
            <a:gdLst/>
            <a:ahLst/>
            <a:cxnLst/>
            <a:rect l="0" t="0" r="r" b="b"/>
            <a:pathLst>
              <a:path w="5339" h="5096">
                <a:moveTo>
                  <a:pt x="1213" y="0"/>
                </a:moveTo>
                <a:cubicBezTo>
                  <a:pt x="543" y="0"/>
                  <a:pt x="0" y="815"/>
                  <a:pt x="0" y="1820"/>
                </a:cubicBezTo>
                <a:lnTo>
                  <a:pt x="0" y="3276"/>
                </a:lnTo>
                <a:cubicBezTo>
                  <a:pt x="0" y="3349"/>
                  <a:pt x="24" y="3410"/>
                  <a:pt x="30" y="3481"/>
                </a:cubicBezTo>
                <a:lnTo>
                  <a:pt x="-16261" y="21600"/>
                </a:lnTo>
                <a:lnTo>
                  <a:pt x="675" y="4880"/>
                </a:lnTo>
                <a:cubicBezTo>
                  <a:pt x="839" y="5005"/>
                  <a:pt x="1016" y="5096"/>
                  <a:pt x="1213" y="5096"/>
                </a:cubicBezTo>
                <a:lnTo>
                  <a:pt x="4126" y="5096"/>
                </a:lnTo>
                <a:cubicBezTo>
                  <a:pt x="4796" y="5096"/>
                  <a:pt x="5339" y="4281"/>
                  <a:pt x="5339" y="3276"/>
                </a:cubicBezTo>
                <a:lnTo>
                  <a:pt x="5339" y="1820"/>
                </a:lnTo>
                <a:cubicBezTo>
                  <a:pt x="5339" y="815"/>
                  <a:pt x="4796" y="0"/>
                  <a:pt x="4126" y="0"/>
                </a:cubicBezTo>
                <a:lnTo>
                  <a:pt x="1213" y="0"/>
                </a:lnTo>
                <a:close/>
                <a:moveTo>
                  <a:pt x="121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6" name="AutoShape 14"/>
          <p:cNvSpPr>
            <a:spLocks/>
          </p:cNvSpPr>
          <p:nvPr/>
        </p:nvSpPr>
        <p:spPr bwMode="auto">
          <a:xfrm>
            <a:off x="4457700" y="3975100"/>
            <a:ext cx="1282700" cy="190500"/>
          </a:xfrm>
          <a:custGeom>
            <a:avLst/>
            <a:gdLst/>
            <a:ahLst/>
            <a:cxnLst/>
            <a:rect l="0" t="0" r="r" b="b"/>
            <a:pathLst>
              <a:path w="10163" h="4811">
                <a:moveTo>
                  <a:pt x="-11437" y="-16789"/>
                </a:moveTo>
                <a:lnTo>
                  <a:pt x="0" y="1604"/>
                </a:lnTo>
                <a:lnTo>
                  <a:pt x="0" y="3318"/>
                </a:lnTo>
                <a:cubicBezTo>
                  <a:pt x="0" y="4144"/>
                  <a:pt x="209" y="4811"/>
                  <a:pt x="468" y="4811"/>
                </a:cubicBezTo>
                <a:lnTo>
                  <a:pt x="9694" y="4811"/>
                </a:lnTo>
                <a:cubicBezTo>
                  <a:pt x="9954" y="4811"/>
                  <a:pt x="10163" y="4144"/>
                  <a:pt x="10163" y="3318"/>
                </a:cubicBezTo>
                <a:lnTo>
                  <a:pt x="10163" y="1493"/>
                </a:lnTo>
                <a:cubicBezTo>
                  <a:pt x="10163" y="667"/>
                  <a:pt x="9954" y="0"/>
                  <a:pt x="9694" y="0"/>
                </a:cubicBezTo>
                <a:lnTo>
                  <a:pt x="468" y="0"/>
                </a:lnTo>
                <a:cubicBezTo>
                  <a:pt x="373" y="0"/>
                  <a:pt x="291" y="115"/>
                  <a:pt x="217" y="270"/>
                </a:cubicBezTo>
                <a:lnTo>
                  <a:pt x="-11437" y="-16789"/>
                </a:lnTo>
                <a:close/>
                <a:moveTo>
                  <a:pt x="-11437" y="-1678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32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17900"/>
            <a:ext cx="292100" cy="292100"/>
          </a:xfrm>
          <a:prstGeom prst="rect">
            <a:avLst/>
          </a:prstGeom>
          <a:noFill/>
          <a:ln w="9525" cap="flat">
            <a:solidFill>
              <a:schemeClr val="tx1"/>
            </a:solidFill>
            <a:prstDash val="solid"/>
            <a:round/>
            <a:headEnd/>
            <a:tailEn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609600"/>
            <a:ext cx="6045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87600"/>
            <a:ext cx="44354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863600"/>
            <a:ext cx="13208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4340"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1"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4342"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34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344"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4345" name="Rectangle 9"/>
          <p:cNvSpPr>
            <a:spLocks/>
          </p:cNvSpPr>
          <p:nvPr/>
        </p:nvSpPr>
        <p:spPr bwMode="auto">
          <a:xfrm>
            <a:off x="292100" y="2570163"/>
            <a:ext cx="28575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Browse to the location of the </a:t>
            </a:r>
            <a:r>
              <a:rPr lang="en-US" b="1">
                <a:solidFill>
                  <a:schemeClr val="tx1"/>
                </a:solidFill>
                <a:latin typeface="Helvetica" charset="0"/>
                <a:ea typeface="ＭＳ Ｐゴシック" charset="0"/>
                <a:cs typeface="Helvetica" charset="0"/>
                <a:sym typeface="Helvetica" charset="0"/>
              </a:rPr>
              <a:t>Slicer3MinuteDataset </a:t>
            </a:r>
            <a:r>
              <a:rPr lang="en-US">
                <a:solidFill>
                  <a:schemeClr val="tx1"/>
                </a:solidFill>
                <a:latin typeface="Helvetica" charset="0"/>
                <a:ea typeface="ＭＳ Ｐゴシック" charset="0"/>
                <a:cs typeface="Helvetica" charset="0"/>
                <a:sym typeface="Helvetica" charset="0"/>
              </a:rPr>
              <a:t>directory.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Select the scene file  </a:t>
            </a:r>
            <a:r>
              <a:rPr lang="en-US" b="1">
                <a:solidFill>
                  <a:srgbClr val="002D99"/>
                </a:solidFill>
                <a:latin typeface="Helvetica" charset="0"/>
                <a:ea typeface="ＭＳ Ｐゴシック" charset="0"/>
                <a:cs typeface="Helvetica" charset="0"/>
                <a:sym typeface="Helvetica" charset="0"/>
              </a:rPr>
              <a:t>slicer3minute.mrml</a:t>
            </a:r>
          </a:p>
          <a:p>
            <a:pPr marL="30163" algn="l"/>
            <a:endParaRPr lang="en-US">
              <a:solidFill>
                <a:srgbClr val="002D99"/>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Click on </a:t>
            </a:r>
            <a:r>
              <a:rPr lang="en-US" b="1">
                <a:solidFill>
                  <a:schemeClr val="tx1"/>
                </a:solidFill>
                <a:latin typeface="Helvetica" charset="0"/>
                <a:ea typeface="ＭＳ Ｐゴシック" charset="0"/>
                <a:cs typeface="Helvetica" charset="0"/>
                <a:sym typeface="Helvetica" charset="0"/>
              </a:rPr>
              <a:t>Open</a:t>
            </a:r>
            <a:r>
              <a:rPr lang="en-US">
                <a:solidFill>
                  <a:schemeClr val="tx1"/>
                </a:solidFill>
                <a:latin typeface="Helvetica" charset="0"/>
                <a:ea typeface="ＭＳ Ｐゴシック" charset="0"/>
                <a:cs typeface="Helvetica" charset="0"/>
                <a:sym typeface="Helvetica" charset="0"/>
              </a:rPr>
              <a:t> to load the scene</a:t>
            </a:r>
          </a:p>
        </p:txBody>
      </p:sp>
      <p:sp>
        <p:nvSpPr>
          <p:cNvPr id="14346" name="Rectangle 10"/>
          <p:cNvSpPr>
            <a:spLocks/>
          </p:cNvSpPr>
          <p:nvPr/>
        </p:nvSpPr>
        <p:spPr bwMode="auto">
          <a:xfrm>
            <a:off x="998538" y="165100"/>
            <a:ext cx="562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Load A Scene</a:t>
            </a:r>
          </a:p>
        </p:txBody>
      </p:sp>
      <p:sp>
        <p:nvSpPr>
          <p:cNvPr id="14347" name="AutoShape 11"/>
          <p:cNvSpPr>
            <a:spLocks/>
          </p:cNvSpPr>
          <p:nvPr/>
        </p:nvSpPr>
        <p:spPr bwMode="auto">
          <a:xfrm>
            <a:off x="4089400" y="2730500"/>
            <a:ext cx="520700" cy="317500"/>
          </a:xfrm>
          <a:custGeom>
            <a:avLst/>
            <a:gdLst/>
            <a:ahLst/>
            <a:cxnLst/>
            <a:rect l="0" t="0" r="r" b="b"/>
            <a:pathLst>
              <a:path w="5303" h="21600">
                <a:moveTo>
                  <a:pt x="1164" y="0"/>
                </a:moveTo>
                <a:cubicBezTo>
                  <a:pt x="521" y="0"/>
                  <a:pt x="0" y="3481"/>
                  <a:pt x="0" y="7776"/>
                </a:cubicBezTo>
                <a:lnTo>
                  <a:pt x="0" y="12123"/>
                </a:lnTo>
                <a:lnTo>
                  <a:pt x="-16297" y="18144"/>
                </a:lnTo>
                <a:lnTo>
                  <a:pt x="69" y="16119"/>
                </a:lnTo>
                <a:cubicBezTo>
                  <a:pt x="217" y="19272"/>
                  <a:pt x="643" y="21600"/>
                  <a:pt x="1164" y="21600"/>
                </a:cubicBezTo>
                <a:lnTo>
                  <a:pt x="4139" y="21600"/>
                </a:lnTo>
                <a:cubicBezTo>
                  <a:pt x="4782" y="21600"/>
                  <a:pt x="5303" y="18119"/>
                  <a:pt x="5303" y="13824"/>
                </a:cubicBezTo>
                <a:lnTo>
                  <a:pt x="5303" y="7776"/>
                </a:lnTo>
                <a:cubicBezTo>
                  <a:pt x="5303" y="3481"/>
                  <a:pt x="4782" y="0"/>
                  <a:pt x="4139" y="0"/>
                </a:cubicBezTo>
                <a:lnTo>
                  <a:pt x="1164" y="0"/>
                </a:lnTo>
                <a:close/>
                <a:moveTo>
                  <a:pt x="116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8" name="AutoShape 12"/>
          <p:cNvSpPr>
            <a:spLocks/>
          </p:cNvSpPr>
          <p:nvPr/>
        </p:nvSpPr>
        <p:spPr bwMode="auto">
          <a:xfrm>
            <a:off x="6045200" y="2616200"/>
            <a:ext cx="1308100" cy="241300"/>
          </a:xfrm>
          <a:custGeom>
            <a:avLst/>
            <a:gdLst/>
            <a:ahLst/>
            <a:cxnLst/>
            <a:rect l="0" t="0" r="r" b="b"/>
            <a:pathLst>
              <a:path w="19123" h="3946">
                <a:moveTo>
                  <a:pt x="1236" y="0"/>
                </a:moveTo>
                <a:cubicBezTo>
                  <a:pt x="553" y="0"/>
                  <a:pt x="0" y="618"/>
                  <a:pt x="0" y="1382"/>
                </a:cubicBezTo>
                <a:lnTo>
                  <a:pt x="0" y="2564"/>
                </a:lnTo>
                <a:cubicBezTo>
                  <a:pt x="0" y="3049"/>
                  <a:pt x="236" y="3452"/>
                  <a:pt x="575" y="3700"/>
                </a:cubicBezTo>
                <a:lnTo>
                  <a:pt x="-2477" y="21600"/>
                </a:lnTo>
                <a:lnTo>
                  <a:pt x="1410" y="3946"/>
                </a:lnTo>
                <a:lnTo>
                  <a:pt x="17887" y="3946"/>
                </a:lnTo>
                <a:cubicBezTo>
                  <a:pt x="18571" y="3946"/>
                  <a:pt x="19123" y="3328"/>
                  <a:pt x="19123" y="2564"/>
                </a:cubicBezTo>
                <a:lnTo>
                  <a:pt x="19123" y="1382"/>
                </a:lnTo>
                <a:cubicBezTo>
                  <a:pt x="19123" y="618"/>
                  <a:pt x="18571" y="0"/>
                  <a:pt x="17887" y="0"/>
                </a:cubicBezTo>
                <a:lnTo>
                  <a:pt x="1236" y="0"/>
                </a:lnTo>
                <a:close/>
                <a:moveTo>
                  <a:pt x="123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9" name="AutoShape 13"/>
          <p:cNvSpPr>
            <a:spLocks/>
          </p:cNvSpPr>
          <p:nvPr/>
        </p:nvSpPr>
        <p:spPr bwMode="auto">
          <a:xfrm>
            <a:off x="7810500" y="4432300"/>
            <a:ext cx="495300" cy="203200"/>
          </a:xfrm>
          <a:custGeom>
            <a:avLst/>
            <a:gdLst/>
            <a:ahLst/>
            <a:cxnLst/>
            <a:rect l="0" t="0" r="r" b="b"/>
            <a:pathLst>
              <a:path w="1487" h="21600">
                <a:moveTo>
                  <a:pt x="254" y="0"/>
                </a:moveTo>
                <a:cubicBezTo>
                  <a:pt x="114" y="0"/>
                  <a:pt x="1" y="3993"/>
                  <a:pt x="0" y="8944"/>
                </a:cubicBezTo>
                <a:lnTo>
                  <a:pt x="-20113" y="13964"/>
                </a:lnTo>
                <a:lnTo>
                  <a:pt x="24" y="16284"/>
                </a:lnTo>
                <a:cubicBezTo>
                  <a:pt x="64" y="19410"/>
                  <a:pt x="151" y="21600"/>
                  <a:pt x="254" y="21600"/>
                </a:cubicBezTo>
                <a:lnTo>
                  <a:pt x="1233" y="21600"/>
                </a:lnTo>
                <a:cubicBezTo>
                  <a:pt x="1374" y="21600"/>
                  <a:pt x="1487" y="17585"/>
                  <a:pt x="1487" y="12614"/>
                </a:cubicBezTo>
                <a:lnTo>
                  <a:pt x="1487" y="8986"/>
                </a:lnTo>
                <a:cubicBezTo>
                  <a:pt x="1487" y="4015"/>
                  <a:pt x="1374" y="0"/>
                  <a:pt x="1233" y="0"/>
                </a:cubicBezTo>
                <a:lnTo>
                  <a:pt x="254" y="0"/>
                </a:lnTo>
                <a:close/>
                <a:moveTo>
                  <a:pt x="25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50" name="AutoShape 14"/>
          <p:cNvSpPr>
            <a:spLocks/>
          </p:cNvSpPr>
          <p:nvPr/>
        </p:nvSpPr>
        <p:spPr bwMode="auto">
          <a:xfrm>
            <a:off x="4686300" y="3949700"/>
            <a:ext cx="1358900" cy="203200"/>
          </a:xfrm>
          <a:custGeom>
            <a:avLst/>
            <a:gdLst/>
            <a:ahLst/>
            <a:cxnLst/>
            <a:rect l="0" t="0" r="r" b="b"/>
            <a:pathLst>
              <a:path w="17869" h="4035">
                <a:moveTo>
                  <a:pt x="-3731" y="-17565"/>
                </a:moveTo>
                <a:lnTo>
                  <a:pt x="324" y="489"/>
                </a:lnTo>
                <a:cubicBezTo>
                  <a:pt x="122" y="793"/>
                  <a:pt x="0" y="1215"/>
                  <a:pt x="0" y="1679"/>
                </a:cubicBezTo>
                <a:lnTo>
                  <a:pt x="0" y="2356"/>
                </a:lnTo>
                <a:cubicBezTo>
                  <a:pt x="0" y="3285"/>
                  <a:pt x="497" y="4035"/>
                  <a:pt x="1112" y="4035"/>
                </a:cubicBezTo>
                <a:lnTo>
                  <a:pt x="16757" y="4035"/>
                </a:lnTo>
                <a:cubicBezTo>
                  <a:pt x="17372" y="4035"/>
                  <a:pt x="17869" y="3285"/>
                  <a:pt x="17869" y="2356"/>
                </a:cubicBezTo>
                <a:lnTo>
                  <a:pt x="17869" y="1679"/>
                </a:lnTo>
                <a:cubicBezTo>
                  <a:pt x="17869" y="750"/>
                  <a:pt x="17372" y="0"/>
                  <a:pt x="16757" y="0"/>
                </a:cubicBezTo>
                <a:lnTo>
                  <a:pt x="1180" y="0"/>
                </a:lnTo>
                <a:lnTo>
                  <a:pt x="-3731" y="-17565"/>
                </a:lnTo>
                <a:close/>
                <a:moveTo>
                  <a:pt x="-3731" y="-1756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536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6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536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536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36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5367" name="Rectangle 7"/>
          <p:cNvSpPr>
            <a:spLocks/>
          </p:cNvSpPr>
          <p:nvPr/>
        </p:nvSpPr>
        <p:spPr bwMode="auto">
          <a:xfrm>
            <a:off x="330200" y="1692275"/>
            <a:ext cx="3670300" cy="18669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a:solidFill>
                  <a:schemeClr val="tx1"/>
                </a:solidFill>
                <a:latin typeface="Helvetica" charset="0"/>
                <a:ea typeface="ＭＳ Ｐゴシック" charset="0"/>
                <a:cs typeface="Helvetica" charset="0"/>
                <a:sym typeface="Helvetica" charset="0"/>
              </a:rPr>
              <a:t>When the scene is finished loading, Slicer displays:</a:t>
            </a:r>
          </a:p>
          <a:p>
            <a:pPr marL="30163" algn="l"/>
            <a:endParaRPr lang="en-US" dirty="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dirty="0">
                <a:solidFill>
                  <a:schemeClr val="tx1"/>
                </a:solidFill>
                <a:latin typeface="Helvetica" charset="0"/>
                <a:ea typeface="ＭＳ Ｐゴシック" charset="0"/>
                <a:cs typeface="Helvetica" charset="0"/>
                <a:sym typeface="Helvetica" charset="0"/>
              </a:rPr>
              <a:t>a </a:t>
            </a:r>
            <a:r>
              <a:rPr lang="en-US" b="1" dirty="0">
                <a:solidFill>
                  <a:srgbClr val="003DCC"/>
                </a:solidFill>
                <a:latin typeface="Helvetica" charset="0"/>
                <a:ea typeface="ＭＳ Ｐゴシック" charset="0"/>
                <a:cs typeface="Helvetica" charset="0"/>
                <a:sym typeface="Helvetica" charset="0"/>
              </a:rPr>
              <a:t>3D model of the head</a:t>
            </a:r>
            <a:r>
              <a:rPr lang="en-US" dirty="0">
                <a:solidFill>
                  <a:schemeClr val="tx1"/>
                </a:solidFill>
                <a:latin typeface="Helvetica" charset="0"/>
                <a:ea typeface="ＭＳ Ｐゴシック" charset="0"/>
                <a:cs typeface="Helvetica" charset="0"/>
                <a:sym typeface="Helvetica" charset="0"/>
              </a:rPr>
              <a:t> in the </a:t>
            </a:r>
            <a:r>
              <a:rPr lang="en-US" b="1" dirty="0">
                <a:solidFill>
                  <a:schemeClr val="tx1"/>
                </a:solidFill>
                <a:latin typeface="Helvetica" charset="0"/>
                <a:ea typeface="ＭＳ Ｐゴシック" charset="0"/>
                <a:cs typeface="Helvetica" charset="0"/>
                <a:sym typeface="Helvetica" charset="0"/>
              </a:rPr>
              <a:t>3D Viewer</a:t>
            </a:r>
            <a:r>
              <a:rPr lang="en-US" dirty="0">
                <a:solidFill>
                  <a:schemeClr val="tx1"/>
                </a:solidFill>
                <a:latin typeface="Helvetica" charset="0"/>
                <a:ea typeface="ＭＳ Ｐゴシック" charset="0"/>
                <a:cs typeface="Helvetica" charset="0"/>
                <a:sym typeface="Helvetica" charset="0"/>
              </a:rPr>
              <a:t>, and </a:t>
            </a:r>
          </a:p>
          <a:p>
            <a:pPr marL="30163" algn="l">
              <a:buSzPct val="125000"/>
              <a:buFont typeface="Helvetica" charset="0"/>
              <a:buChar char="•"/>
            </a:pPr>
            <a:r>
              <a:rPr lang="en-US" dirty="0">
                <a:solidFill>
                  <a:schemeClr val="tx1"/>
                </a:solidFill>
                <a:latin typeface="Helvetica" charset="0"/>
                <a:ea typeface="ＭＳ Ｐゴシック" charset="0"/>
                <a:cs typeface="Helvetica" charset="0"/>
                <a:sym typeface="Helvetica" charset="0"/>
              </a:rPr>
              <a:t>anatomical </a:t>
            </a:r>
            <a:r>
              <a:rPr lang="en-US" b="1" dirty="0">
                <a:solidFill>
                  <a:srgbClr val="002D99"/>
                </a:solidFill>
                <a:latin typeface="Helvetica" charset="0"/>
                <a:ea typeface="ＭＳ Ｐゴシック" charset="0"/>
                <a:cs typeface="Helvetica" charset="0"/>
                <a:sym typeface="Helvetica" charset="0"/>
              </a:rPr>
              <a:t>MR slices of the brain</a:t>
            </a:r>
            <a:r>
              <a:rPr lang="en-US" dirty="0">
                <a:solidFill>
                  <a:schemeClr val="tx1"/>
                </a:solidFill>
                <a:latin typeface="Helvetica" charset="0"/>
                <a:ea typeface="ＭＳ Ｐゴシック" charset="0"/>
                <a:cs typeface="Helvetica" charset="0"/>
                <a:sym typeface="Helvetica" charset="0"/>
              </a:rPr>
              <a:t> in the </a:t>
            </a:r>
            <a:r>
              <a:rPr lang="en-US" b="1" dirty="0">
                <a:solidFill>
                  <a:schemeClr val="tx1"/>
                </a:solidFill>
                <a:latin typeface="Helvetica" charset="0"/>
                <a:ea typeface="ＭＳ Ｐゴシック" charset="0"/>
                <a:cs typeface="Helvetica" charset="0"/>
                <a:sym typeface="Helvetica" charset="0"/>
              </a:rPr>
              <a:t>2D Slice Viewers</a:t>
            </a:r>
            <a:r>
              <a:rPr lang="en-US" dirty="0">
                <a:solidFill>
                  <a:schemeClr val="tx1"/>
                </a:solidFill>
                <a:latin typeface="Helvetica" charset="0"/>
                <a:ea typeface="ＭＳ Ｐゴシック" charset="0"/>
                <a:cs typeface="Helvetica" charset="0"/>
                <a:sym typeface="Helvetica" charset="0"/>
              </a:rPr>
              <a:t>.</a:t>
            </a:r>
          </a:p>
        </p:txBody>
      </p:sp>
      <p:sp>
        <p:nvSpPr>
          <p:cNvPr id="15368" name="Rectangle 8"/>
          <p:cNvSpPr>
            <a:spLocks/>
          </p:cNvSpPr>
          <p:nvPr/>
        </p:nvSpPr>
        <p:spPr bwMode="auto">
          <a:xfrm>
            <a:off x="4178300" y="1689100"/>
            <a:ext cx="161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3D Viewer </a:t>
            </a:r>
          </a:p>
        </p:txBody>
      </p:sp>
      <p:sp>
        <p:nvSpPr>
          <p:cNvPr id="15369" name="Rectangle 9"/>
          <p:cNvSpPr>
            <a:spLocks/>
          </p:cNvSpPr>
          <p:nvPr/>
        </p:nvSpPr>
        <p:spPr bwMode="auto">
          <a:xfrm>
            <a:off x="5638800" y="2832100"/>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2D Slice Viewers</a:t>
            </a:r>
          </a:p>
        </p:txBody>
      </p:sp>
      <p:sp>
        <p:nvSpPr>
          <p:cNvPr id="15370" name="Rectangle 10"/>
          <p:cNvSpPr>
            <a:spLocks/>
          </p:cNvSpPr>
          <p:nvPr/>
        </p:nvSpPr>
        <p:spPr bwMode="auto">
          <a:xfrm>
            <a:off x="998538" y="165100"/>
            <a:ext cx="5778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the Scene</a:t>
            </a:r>
          </a:p>
        </p:txBody>
      </p:sp>
    </p:spTree>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638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8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638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638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9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6391" name="Rectangle 7"/>
          <p:cNvSpPr>
            <a:spLocks/>
          </p:cNvSpPr>
          <p:nvPr/>
        </p:nvSpPr>
        <p:spPr bwMode="auto">
          <a:xfrm>
            <a:off x="152400" y="1358900"/>
            <a:ext cx="4445000" cy="22733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Note: </a:t>
            </a:r>
          </a:p>
          <a:p>
            <a:pPr marL="30163" algn="l"/>
            <a:r>
              <a:rPr lang="en-US">
                <a:solidFill>
                  <a:schemeClr val="tx1"/>
                </a:solidFill>
                <a:latin typeface="Helvetica" charset="0"/>
                <a:ea typeface="ＭＳ Ｐゴシック" charset="0"/>
                <a:cs typeface="Helvetica" charset="0"/>
                <a:sym typeface="Helvetica" charset="0"/>
              </a:rPr>
              <a:t>We have </a:t>
            </a:r>
            <a:r>
              <a:rPr lang="en-US" b="1">
                <a:solidFill>
                  <a:srgbClr val="002D99"/>
                </a:solidFill>
                <a:latin typeface="Helvetica" charset="0"/>
                <a:ea typeface="ＭＳ Ｐゴシック" charset="0"/>
                <a:cs typeface="Helvetica" charset="0"/>
                <a:sym typeface="Helvetica" charset="0"/>
              </a:rPr>
              <a:t>pre-adjusted the window and level</a:t>
            </a:r>
            <a:r>
              <a:rPr lang="en-US">
                <a:solidFill>
                  <a:schemeClr val="tx1"/>
                </a:solidFill>
                <a:latin typeface="Helvetica" charset="0"/>
                <a:ea typeface="ＭＳ Ｐゴシック" charset="0"/>
                <a:cs typeface="Helvetica" charset="0"/>
                <a:sym typeface="Helvetica" charset="0"/>
              </a:rPr>
              <a:t> settings for these volumes so that they are appropriate for display on most laptops.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If display is not satisfactory on your machine or projector, the Volumes Module may be used to refine these settings. </a:t>
            </a:r>
          </a:p>
          <a:p>
            <a:pPr marL="30163" algn="l"/>
            <a:endParaRPr lang="en-US" b="1">
              <a:solidFill>
                <a:schemeClr val="tx1"/>
              </a:solidFill>
              <a:latin typeface="Helvetica" charset="0"/>
              <a:ea typeface="ＭＳ Ｐゴシック" charset="0"/>
              <a:cs typeface="Helvetica" charset="0"/>
              <a:sym typeface="Helvetica" charset="0"/>
            </a:endParaRPr>
          </a:p>
        </p:txBody>
      </p:sp>
      <p:sp>
        <p:nvSpPr>
          <p:cNvPr id="16392" name="Rectangle 8"/>
          <p:cNvSpPr>
            <a:spLocks/>
          </p:cNvSpPr>
          <p:nvPr/>
        </p:nvSpPr>
        <p:spPr bwMode="auto">
          <a:xfrm>
            <a:off x="998538" y="165100"/>
            <a:ext cx="5473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the Scene</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741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741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741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41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7415" name="Rectangle 7"/>
          <p:cNvSpPr>
            <a:spLocks/>
          </p:cNvSpPr>
          <p:nvPr/>
        </p:nvSpPr>
        <p:spPr bwMode="auto">
          <a:xfrm>
            <a:off x="469900" y="1765300"/>
            <a:ext cx="26670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Left click and hold the </a:t>
            </a:r>
            <a:r>
              <a:rPr lang="en-US" b="1">
                <a:solidFill>
                  <a:srgbClr val="002D99"/>
                </a:solidFill>
                <a:latin typeface="Helvetica" charset="0"/>
                <a:ea typeface="ＭＳ Ｐゴシック" charset="0"/>
                <a:cs typeface="Helvetica" charset="0"/>
                <a:sym typeface="Helvetica" charset="0"/>
              </a:rPr>
              <a:t>Modules menubutton.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All Modules</a:t>
            </a:r>
            <a:r>
              <a:rPr lang="en-US">
                <a:solidFill>
                  <a:schemeClr val="tx1"/>
                </a:solidFill>
                <a:latin typeface="Helvetica" charset="0"/>
                <a:ea typeface="ＭＳ Ｐゴシック" charset="0"/>
                <a:cs typeface="Helvetica" charset="0"/>
                <a:sym typeface="Helvetica" charset="0"/>
              </a:rPr>
              <a:t> to display the many modules available for image processing, analysis and 3D visualization.</a:t>
            </a:r>
          </a:p>
        </p:txBody>
      </p:sp>
      <p:sp>
        <p:nvSpPr>
          <p:cNvPr id="1741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Exploring Slicer</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s functionality</a:t>
            </a:r>
          </a:p>
        </p:txBody>
      </p:sp>
      <p:pic>
        <p:nvPicPr>
          <p:cNvPr id="174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90600"/>
            <a:ext cx="1022350" cy="3797300"/>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7418" name="AutoShape 10"/>
          <p:cNvSpPr>
            <a:spLocks/>
          </p:cNvSpPr>
          <p:nvPr/>
        </p:nvSpPr>
        <p:spPr bwMode="auto">
          <a:xfrm>
            <a:off x="3263900" y="965200"/>
            <a:ext cx="965200" cy="203200"/>
          </a:xfrm>
          <a:custGeom>
            <a:avLst/>
            <a:gdLst/>
            <a:ahLst/>
            <a:cxnLst/>
            <a:rect l="0" t="0" r="r" b="b"/>
            <a:pathLst>
              <a:path w="12726" h="2618">
                <a:moveTo>
                  <a:pt x="948" y="0"/>
                </a:moveTo>
                <a:cubicBezTo>
                  <a:pt x="423" y="0"/>
                  <a:pt x="0" y="413"/>
                  <a:pt x="0" y="926"/>
                </a:cubicBezTo>
                <a:lnTo>
                  <a:pt x="0" y="1693"/>
                </a:lnTo>
                <a:cubicBezTo>
                  <a:pt x="0" y="1891"/>
                  <a:pt x="75" y="2064"/>
                  <a:pt x="184" y="2214"/>
                </a:cubicBezTo>
                <a:lnTo>
                  <a:pt x="-8874" y="21600"/>
                </a:lnTo>
                <a:lnTo>
                  <a:pt x="995" y="2618"/>
                </a:lnTo>
                <a:lnTo>
                  <a:pt x="11779" y="2618"/>
                </a:lnTo>
                <a:cubicBezTo>
                  <a:pt x="12303" y="2618"/>
                  <a:pt x="12726" y="2205"/>
                  <a:pt x="12726" y="1693"/>
                </a:cubicBezTo>
                <a:lnTo>
                  <a:pt x="12726" y="926"/>
                </a:lnTo>
                <a:cubicBezTo>
                  <a:pt x="12726" y="413"/>
                  <a:pt x="12303" y="0"/>
                  <a:pt x="11779" y="0"/>
                </a:cubicBezTo>
                <a:lnTo>
                  <a:pt x="948" y="0"/>
                </a:lnTo>
                <a:close/>
                <a:moveTo>
                  <a:pt x="94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9" name="AutoShape 11"/>
          <p:cNvSpPr>
            <a:spLocks/>
          </p:cNvSpPr>
          <p:nvPr/>
        </p:nvSpPr>
        <p:spPr bwMode="auto">
          <a:xfrm>
            <a:off x="2057400" y="965200"/>
            <a:ext cx="1130300" cy="203200"/>
          </a:xfrm>
          <a:custGeom>
            <a:avLst/>
            <a:gdLst/>
            <a:ahLst/>
            <a:cxnLst/>
            <a:rect l="0" t="0" r="r" b="b"/>
            <a:pathLst>
              <a:path w="21600" h="4050">
                <a:moveTo>
                  <a:pt x="1373" y="0"/>
                </a:moveTo>
                <a:cubicBezTo>
                  <a:pt x="613" y="0"/>
                  <a:pt x="0" y="639"/>
                  <a:pt x="0" y="1432"/>
                </a:cubicBezTo>
                <a:lnTo>
                  <a:pt x="0" y="2618"/>
                </a:lnTo>
                <a:cubicBezTo>
                  <a:pt x="0" y="3410"/>
                  <a:pt x="613" y="4050"/>
                  <a:pt x="1373" y="4050"/>
                </a:cubicBezTo>
                <a:lnTo>
                  <a:pt x="9533" y="4050"/>
                </a:lnTo>
                <a:lnTo>
                  <a:pt x="10193" y="21600"/>
                </a:lnTo>
                <a:lnTo>
                  <a:pt x="10853" y="4050"/>
                </a:lnTo>
                <a:lnTo>
                  <a:pt x="20227" y="4050"/>
                </a:lnTo>
                <a:cubicBezTo>
                  <a:pt x="20987" y="4050"/>
                  <a:pt x="21600" y="3410"/>
                  <a:pt x="21600" y="2618"/>
                </a:cubicBezTo>
                <a:lnTo>
                  <a:pt x="21600" y="1432"/>
                </a:lnTo>
                <a:cubicBezTo>
                  <a:pt x="21600" y="639"/>
                  <a:pt x="20987" y="0"/>
                  <a:pt x="20227" y="0"/>
                </a:cubicBezTo>
                <a:lnTo>
                  <a:pt x="1373" y="0"/>
                </a:lnTo>
                <a:close/>
                <a:moveTo>
                  <a:pt x="13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07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0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078" name="Rectangle 6"/>
          <p:cNvSpPr>
            <a:spLocks noGrp="1" noChangeArrowheads="1"/>
          </p:cNvSpPr>
          <p:nvPr>
            <p:ph type="body" idx="1"/>
          </p:nvPr>
        </p:nvSpPr>
        <p:spPr>
          <a:xfrm>
            <a:off x="660400" y="1333500"/>
            <a:ext cx="3670300" cy="2476500"/>
          </a:xfrm>
          <a:ln/>
        </p:spPr>
        <p:txBody>
          <a:bodyPr rIns="111608"/>
          <a:lstStyle/>
          <a:p>
            <a:pPr marL="114300" indent="-114300">
              <a:lnSpc>
                <a:spcPct val="80000"/>
              </a:lnSpc>
              <a:buFont typeface="Helvetica" charset="0"/>
              <a:buChar char="•"/>
            </a:pPr>
            <a:r>
              <a:rPr lang="en-US">
                <a:latin typeface="Helvetica" charset="0"/>
                <a:cs typeface="Helvetica" charset="0"/>
                <a:sym typeface="Helvetica" charset="0"/>
              </a:rPr>
              <a:t>An </a:t>
            </a:r>
            <a:r>
              <a:rPr lang="en-US">
                <a:solidFill>
                  <a:srgbClr val="002D99"/>
                </a:solidFill>
                <a:latin typeface="Helvetica" charset="0"/>
                <a:cs typeface="Helvetica" charset="0"/>
                <a:sym typeface="Helvetica" charset="0"/>
              </a:rPr>
              <a:t>end-user application</a:t>
            </a:r>
            <a:r>
              <a:rPr lang="en-US">
                <a:latin typeface="Helvetica" charset="0"/>
                <a:cs typeface="Helvetica" charset="0"/>
                <a:sym typeface="Helvetica" charset="0"/>
              </a:rPr>
              <a:t> for image analysis and visualization</a:t>
            </a:r>
            <a:endParaRPr lang="en-US">
              <a:latin typeface="Helvetica" charset="0"/>
              <a:sym typeface="Helvetica" charset="0"/>
            </a:endParaRPr>
          </a:p>
          <a:p>
            <a:pPr marL="114300" indent="-114300">
              <a:lnSpc>
                <a:spcPct val="80000"/>
              </a:lnSpc>
              <a:buFont typeface="Helvetica" charset="0"/>
              <a:buChar char="•"/>
            </a:pPr>
            <a:endParaRPr lang="en-US">
              <a:latin typeface="Helvetica" charset="0"/>
              <a:sym typeface="Helvetica" charset="0"/>
            </a:endParaRPr>
          </a:p>
          <a:p>
            <a:pPr marL="114300" indent="-114300">
              <a:lnSpc>
                <a:spcPct val="80000"/>
              </a:lnSpc>
              <a:buFont typeface="Helvetica" charset="0"/>
              <a:buChar char="•"/>
            </a:pPr>
            <a:r>
              <a:rPr lang="en-US">
                <a:latin typeface="Helvetica" charset="0"/>
                <a:cs typeface="Helvetica" charset="0"/>
                <a:sym typeface="Helvetica" charset="0"/>
              </a:rPr>
              <a:t>An </a:t>
            </a:r>
            <a:r>
              <a:rPr lang="en-US">
                <a:solidFill>
                  <a:srgbClr val="002D99"/>
                </a:solidFill>
                <a:latin typeface="Helvetica" charset="0"/>
                <a:cs typeface="Helvetica" charset="0"/>
                <a:sym typeface="Helvetica" charset="0"/>
              </a:rPr>
              <a:t>open-source environment</a:t>
            </a:r>
            <a:r>
              <a:rPr lang="en-US">
                <a:latin typeface="Helvetica" charset="0"/>
                <a:cs typeface="Helvetica" charset="0"/>
                <a:sym typeface="Helvetica" charset="0"/>
              </a:rPr>
              <a:t> for software development </a:t>
            </a:r>
            <a:endParaRPr lang="en-US">
              <a:latin typeface="Helvetica" charset="0"/>
              <a:sym typeface="Helvetica" charset="0"/>
            </a:endParaRPr>
          </a:p>
          <a:p>
            <a:pPr marL="114300" indent="-114300">
              <a:lnSpc>
                <a:spcPct val="80000"/>
              </a:lnSpc>
              <a:buFont typeface="Helvetica" charset="0"/>
              <a:buChar char="•"/>
            </a:pPr>
            <a:endParaRPr lang="en-US">
              <a:latin typeface="Helvetica" charset="0"/>
              <a:sym typeface="Helvetica" charset="0"/>
            </a:endParaRPr>
          </a:p>
          <a:p>
            <a:pPr marL="114300" indent="-114300">
              <a:lnSpc>
                <a:spcPct val="80000"/>
              </a:lnSpc>
              <a:buFont typeface="Helvetica" charset="0"/>
              <a:buChar char="•"/>
            </a:pPr>
            <a:r>
              <a:rPr lang="en-US">
                <a:latin typeface="Helvetica" charset="0"/>
                <a:cs typeface="Helvetica" charset="0"/>
                <a:sym typeface="Helvetica" charset="0"/>
              </a:rPr>
              <a:t>A software platform that is both </a:t>
            </a:r>
            <a:r>
              <a:rPr lang="en-US">
                <a:solidFill>
                  <a:srgbClr val="002D99"/>
                </a:solidFill>
                <a:latin typeface="Helvetica" charset="0"/>
                <a:cs typeface="Helvetica" charset="0"/>
                <a:sym typeface="Helvetica" charset="0"/>
              </a:rPr>
              <a:t>easy to use</a:t>
            </a:r>
            <a:r>
              <a:rPr lang="en-US">
                <a:latin typeface="Helvetica" charset="0"/>
                <a:cs typeface="Helvetica" charset="0"/>
                <a:sym typeface="Helvetica" charset="0"/>
              </a:rPr>
              <a:t> for clinical researchers and </a:t>
            </a:r>
            <a:r>
              <a:rPr lang="en-US">
                <a:solidFill>
                  <a:srgbClr val="002D99"/>
                </a:solidFill>
                <a:latin typeface="Helvetica" charset="0"/>
                <a:cs typeface="Helvetica" charset="0"/>
                <a:sym typeface="Helvetica" charset="0"/>
              </a:rPr>
              <a:t>easy to extend</a:t>
            </a:r>
            <a:r>
              <a:rPr lang="en-US">
                <a:latin typeface="Helvetica" charset="0"/>
                <a:cs typeface="Helvetica" charset="0"/>
                <a:sym typeface="Helvetica" charset="0"/>
              </a:rPr>
              <a:t> for programmers</a:t>
            </a:r>
            <a:endParaRPr lang="en-US">
              <a:latin typeface="Helvetica" charset="0"/>
              <a:sym typeface="Helvetica"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1295400"/>
            <a:ext cx="46736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584200"/>
            <a:ext cx="7483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977900"/>
            <a:ext cx="3797300" cy="3865563"/>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8435"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436"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8437"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843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439"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8440" name="Rectangle 8"/>
          <p:cNvSpPr>
            <a:spLocks/>
          </p:cNvSpPr>
          <p:nvPr/>
        </p:nvSpPr>
        <p:spPr bwMode="auto">
          <a:xfrm>
            <a:off x="292100" y="2552700"/>
            <a:ext cx="21717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To access the </a:t>
            </a:r>
            <a:r>
              <a:rPr lang="en-US" b="1">
                <a:solidFill>
                  <a:srgbClr val="002D99"/>
                </a:solidFill>
                <a:latin typeface="Helvetica" charset="0"/>
                <a:ea typeface="ＭＳ Ｐゴシック" charset="0"/>
                <a:cs typeface="Helvetica" charset="0"/>
                <a:sym typeface="Helvetica" charset="0"/>
              </a:rPr>
              <a:t>Models</a:t>
            </a:r>
            <a:r>
              <a:rPr lang="en-US">
                <a:solidFill>
                  <a:srgbClr val="002D99"/>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module</a:t>
            </a:r>
            <a:r>
              <a:rPr lang="en-US">
                <a:solidFill>
                  <a:schemeClr val="tx1"/>
                </a:solidFill>
                <a:latin typeface="Helvetica" charset="0"/>
                <a:ea typeface="ＭＳ Ｐゴシック" charset="0"/>
                <a:cs typeface="Helvetica" charset="0"/>
                <a:sym typeface="Helvetica" charset="0"/>
              </a:rPr>
              <a:t>, browse through the list of modules...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...or click on the </a:t>
            </a:r>
            <a:r>
              <a:rPr lang="en-US" b="1">
                <a:solidFill>
                  <a:schemeClr val="tx1"/>
                </a:solidFill>
                <a:latin typeface="Helvetica" charset="0"/>
                <a:ea typeface="ＭＳ Ｐゴシック" charset="0"/>
                <a:cs typeface="Helvetica" charset="0"/>
                <a:sym typeface="Helvetica" charset="0"/>
              </a:rPr>
              <a:t>models icon</a:t>
            </a:r>
            <a:r>
              <a:rPr lang="en-US">
                <a:solidFill>
                  <a:schemeClr val="tx1"/>
                </a:solidFill>
                <a:latin typeface="Helvetica" charset="0"/>
                <a:ea typeface="ＭＳ Ｐゴシック" charset="0"/>
                <a:cs typeface="Helvetica" charset="0"/>
                <a:sym typeface="Helvetica" charset="0"/>
              </a:rPr>
              <a:t>              in the toolbar</a:t>
            </a:r>
          </a:p>
        </p:txBody>
      </p:sp>
      <p:pic>
        <p:nvPicPr>
          <p:cNvPr id="18441"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401955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8442" name="Rectangle 10"/>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Exploring Slicer</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s functionality</a:t>
            </a:r>
          </a:p>
        </p:txBody>
      </p:sp>
      <p:sp>
        <p:nvSpPr>
          <p:cNvPr id="18443" name="AutoShape 11"/>
          <p:cNvSpPr>
            <a:spLocks/>
          </p:cNvSpPr>
          <p:nvPr/>
        </p:nvSpPr>
        <p:spPr bwMode="auto">
          <a:xfrm>
            <a:off x="4165600" y="3810000"/>
            <a:ext cx="1295400" cy="203200"/>
          </a:xfrm>
          <a:custGeom>
            <a:avLst/>
            <a:gdLst/>
            <a:ahLst/>
            <a:cxnLst/>
            <a:rect l="0" t="0" r="r" b="b"/>
            <a:pathLst>
              <a:path w="8081" h="4431">
                <a:moveTo>
                  <a:pt x="-13519" y="-17169"/>
                </a:moveTo>
                <a:lnTo>
                  <a:pt x="0" y="1489"/>
                </a:lnTo>
                <a:lnTo>
                  <a:pt x="0" y="3142"/>
                </a:lnTo>
                <a:cubicBezTo>
                  <a:pt x="0" y="3855"/>
                  <a:pt x="165" y="4431"/>
                  <a:pt x="369" y="4431"/>
                </a:cubicBezTo>
                <a:lnTo>
                  <a:pt x="7712" y="4431"/>
                </a:lnTo>
                <a:cubicBezTo>
                  <a:pt x="7916" y="4431"/>
                  <a:pt x="8081" y="3855"/>
                  <a:pt x="8081" y="3142"/>
                </a:cubicBezTo>
                <a:lnTo>
                  <a:pt x="8081" y="1290"/>
                </a:lnTo>
                <a:cubicBezTo>
                  <a:pt x="8081" y="576"/>
                  <a:pt x="7916" y="0"/>
                  <a:pt x="7712" y="0"/>
                </a:cubicBezTo>
                <a:lnTo>
                  <a:pt x="369" y="0"/>
                </a:lnTo>
                <a:cubicBezTo>
                  <a:pt x="281" y="0"/>
                  <a:pt x="205" y="124"/>
                  <a:pt x="142" y="303"/>
                </a:cubicBezTo>
                <a:lnTo>
                  <a:pt x="-13519" y="-17169"/>
                </a:lnTo>
                <a:close/>
                <a:moveTo>
                  <a:pt x="-13519" y="-1716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596900"/>
            <a:ext cx="752633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945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5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1946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946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946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19463" name="Rectangle 7"/>
          <p:cNvSpPr>
            <a:spLocks/>
          </p:cNvSpPr>
          <p:nvPr/>
        </p:nvSpPr>
        <p:spPr bwMode="auto">
          <a:xfrm>
            <a:off x="3492500" y="1130300"/>
            <a:ext cx="35306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displays the GUI of the  </a:t>
            </a:r>
            <a:r>
              <a:rPr lang="en-US" b="1">
                <a:solidFill>
                  <a:srgbClr val="002D99"/>
                </a:solidFill>
                <a:latin typeface="Helvetica" charset="0"/>
                <a:ea typeface="ＭＳ Ｐゴシック" charset="0"/>
                <a:cs typeface="Helvetica" charset="0"/>
                <a:sym typeface="Helvetica" charset="0"/>
              </a:rPr>
              <a:t>Models module</a:t>
            </a:r>
            <a:r>
              <a:rPr lang="en-US">
                <a:solidFill>
                  <a:schemeClr val="tx1"/>
                </a:solidFill>
                <a:latin typeface="Helvetica" charset="0"/>
                <a:ea typeface="ＭＳ Ｐゴシック" charset="0"/>
                <a:cs typeface="Helvetica" charset="0"/>
                <a:sym typeface="Helvetica" charset="0"/>
              </a:rPr>
              <a:t>.</a:t>
            </a:r>
          </a:p>
        </p:txBody>
      </p:sp>
      <p:sp>
        <p:nvSpPr>
          <p:cNvPr id="19464"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Switching to the Models Module</a:t>
            </a:r>
          </a:p>
        </p:txBody>
      </p:sp>
      <p:sp>
        <p:nvSpPr>
          <p:cNvPr id="19465" name="Rectangle 9"/>
          <p:cNvSpPr>
            <a:spLocks/>
          </p:cNvSpPr>
          <p:nvPr/>
        </p:nvSpPr>
        <p:spPr bwMode="auto">
          <a:xfrm>
            <a:off x="1054100" y="1574800"/>
            <a:ext cx="2438400" cy="1892300"/>
          </a:xfrm>
          <a:prstGeom prst="rect">
            <a:avLst/>
          </a:prstGeom>
          <a:noFill/>
          <a:ln w="25400" cap="flat">
            <a:solidFill>
              <a:srgbClr val="B2BF63"/>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635000"/>
            <a:ext cx="73739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048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048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48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48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0487" name="Rectangle 7"/>
          <p:cNvSpPr>
            <a:spLocks/>
          </p:cNvSpPr>
          <p:nvPr/>
        </p:nvSpPr>
        <p:spPr bwMode="auto">
          <a:xfrm>
            <a:off x="444500" y="1790700"/>
            <a:ext cx="21590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Position the mouse in the 3D Viewer.</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Hold down the </a:t>
            </a:r>
            <a:r>
              <a:rPr lang="en-US" b="1">
                <a:solidFill>
                  <a:schemeClr val="tx1"/>
                </a:solidFill>
                <a:latin typeface="Helvetica" charset="0"/>
                <a:ea typeface="ＭＳ Ｐゴシック" charset="0"/>
                <a:cs typeface="Helvetica" charset="0"/>
                <a:sym typeface="Helvetica" charset="0"/>
              </a:rPr>
              <a:t>left mouse button</a:t>
            </a:r>
            <a:r>
              <a:rPr lang="en-US">
                <a:solidFill>
                  <a:schemeClr val="tx1"/>
                </a:solidFill>
                <a:latin typeface="Helvetica" charset="0"/>
                <a:ea typeface="ＭＳ Ｐゴシック" charset="0"/>
                <a:cs typeface="Helvetica" charset="0"/>
                <a:sym typeface="Helvetica" charset="0"/>
              </a:rPr>
              <a:t> and </a:t>
            </a:r>
            <a:r>
              <a:rPr lang="en-US" b="1">
                <a:solidFill>
                  <a:srgbClr val="002D99"/>
                </a:solidFill>
                <a:latin typeface="Helvetica" charset="0"/>
                <a:ea typeface="ＭＳ Ｐゴシック" charset="0"/>
                <a:cs typeface="Helvetica" charset="0"/>
                <a:sym typeface="Helvetica" charset="0"/>
              </a:rPr>
              <a:t>drag to rotate</a:t>
            </a:r>
            <a:r>
              <a:rPr lang="en-US">
                <a:solidFill>
                  <a:schemeClr val="tx1"/>
                </a:solidFill>
                <a:latin typeface="Helvetica" charset="0"/>
                <a:ea typeface="ＭＳ Ｐゴシック" charset="0"/>
                <a:cs typeface="Helvetica" charset="0"/>
                <a:sym typeface="Helvetica" charset="0"/>
              </a:rPr>
              <a:t> the model.</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2048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Basic 3D Interaction</a:t>
            </a:r>
          </a:p>
        </p:txBody>
      </p:sp>
      <p:grpSp>
        <p:nvGrpSpPr>
          <p:cNvPr id="20489" name="Group 9"/>
          <p:cNvGrpSpPr>
            <a:grpSpLocks/>
          </p:cNvGrpSpPr>
          <p:nvPr/>
        </p:nvGrpSpPr>
        <p:grpSpPr bwMode="auto">
          <a:xfrm>
            <a:off x="4232275" y="1384300"/>
            <a:ext cx="1236663" cy="606425"/>
            <a:chOff x="0" y="0"/>
            <a:chExt cx="779" cy="382"/>
          </a:xfrm>
        </p:grpSpPr>
        <p:sp>
          <p:nvSpPr>
            <p:cNvPr id="20490" name="AutoShape 10"/>
            <p:cNvSpPr>
              <a:spLocks/>
            </p:cNvSpPr>
            <p:nvPr/>
          </p:nvSpPr>
          <p:spPr bwMode="auto">
            <a:xfrm rot="180766">
              <a:off x="245" y="127"/>
              <a:ext cx="200" cy="200"/>
            </a:xfrm>
            <a:custGeom>
              <a:avLst/>
              <a:gdLst/>
              <a:ahLst/>
              <a:cxnLst/>
              <a:rect l="0" t="0" r="r" b="b"/>
              <a:pathLst>
                <a:path w="22712" h="23880">
                  <a:moveTo>
                    <a:pt x="11356" y="0"/>
                  </a:moveTo>
                  <a:lnTo>
                    <a:pt x="12587" y="10159"/>
                  </a:lnTo>
                  <a:lnTo>
                    <a:pt x="22156" y="8250"/>
                  </a:lnTo>
                  <a:lnTo>
                    <a:pt x="13347" y="12621"/>
                  </a:lnTo>
                  <a:lnTo>
                    <a:pt x="18031" y="21600"/>
                  </a:lnTo>
                  <a:lnTo>
                    <a:pt x="11356" y="14142"/>
                  </a:lnTo>
                  <a:lnTo>
                    <a:pt x="4681" y="21600"/>
                  </a:lnTo>
                  <a:lnTo>
                    <a:pt x="9365" y="12621"/>
                  </a:lnTo>
                  <a:lnTo>
                    <a:pt x="556" y="8250"/>
                  </a:lnTo>
                  <a:lnTo>
                    <a:pt x="10125" y="10159"/>
                  </a:lnTo>
                  <a:lnTo>
                    <a:pt x="11356" y="0"/>
                  </a:lnTo>
                  <a:close/>
                  <a:moveTo>
                    <a:pt x="11356" y="0"/>
                  </a:moveTo>
                </a:path>
              </a:pathLst>
            </a:custGeom>
            <a:solidFill>
              <a:srgbClr val="FED800">
                <a:alpha val="37999"/>
              </a:srgbClr>
            </a:solidFill>
            <a:ln>
              <a:noFill/>
            </a:ln>
            <a:extLst>
              <a:ext uri="{91240B29-F687-4f45-9708-019B960494DF}">
                <a14:hiddenLine xmlns:a14="http://schemas.microsoft.com/office/drawing/2010/main" w="9525" cap="flat">
                  <a:solidFill>
                    <a:schemeClr val="tx1">
                      <a:alpha val="37999"/>
                    </a:schemeClr>
                  </a:solidFill>
                  <a:round/>
                  <a:headEnd type="none" w="med" len="med"/>
                  <a:tailEnd type="none" w="med" len="med"/>
                </a14:hiddenLine>
              </a:ext>
            </a:extLst>
          </p:spPr>
          <p:txBody>
            <a:bodyPr lIns="0" tIns="0" rIns="0" bIns="0"/>
            <a:lstStyle/>
            <a:p>
              <a:endParaRPr lang="en-US"/>
            </a:p>
          </p:txBody>
        </p:sp>
        <p:sp>
          <p:nvSpPr>
            <p:cNvPr id="20491" name="AutoShape 11"/>
            <p:cNvSpPr>
              <a:spLocks/>
            </p:cNvSpPr>
            <p:nvPr/>
          </p:nvSpPr>
          <p:spPr bwMode="auto">
            <a:xfrm rot="-7210410">
              <a:off x="303" y="226"/>
              <a:ext cx="152" cy="120"/>
            </a:xfrm>
            <a:prstGeom prst="rightArrow">
              <a:avLst>
                <a:gd name="adj1" fmla="val 23426"/>
                <a:gd name="adj2" fmla="val 81653"/>
              </a:avLst>
            </a:prstGeom>
            <a:solidFill>
              <a:srgbClr val="224DD5"/>
            </a:solidFill>
            <a:ln w="9525" cap="flat">
              <a:solidFill>
                <a:schemeClr val="tx1"/>
              </a:solidFill>
              <a:prstDash val="solid"/>
              <a:round/>
              <a:headEnd type="none" w="med" len="med"/>
              <a:tailEnd type="none" w="med" len="med"/>
            </a:ln>
            <a:effectLst>
              <a:outerShdw blurRad="38100" dist="12700" dir="2700000" algn="ctr" rotWithShape="0">
                <a:schemeClr val="bg2">
                  <a:alpha val="75000"/>
                </a:schemeClr>
              </a:outerShdw>
            </a:effectLst>
          </p:spPr>
          <p:txBody>
            <a:bodyPr lIns="0" tIns="0" rIns="0" bIns="0"/>
            <a:lstStyle/>
            <a:p>
              <a:endParaRPr lang="en-US"/>
            </a:p>
          </p:txBody>
        </p:sp>
        <p:sp>
          <p:nvSpPr>
            <p:cNvPr id="20492" name="Rectangle 12"/>
            <p:cNvSpPr>
              <a:spLocks/>
            </p:cNvSpPr>
            <p:nvPr/>
          </p:nvSpPr>
          <p:spPr bwMode="auto">
            <a:xfrm>
              <a:off x="0" y="0"/>
              <a:ext cx="77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sz="1200">
                  <a:solidFill>
                    <a:schemeClr val="tx1"/>
                  </a:solidFill>
                  <a:ea typeface="ＭＳ Ｐゴシック" charset="0"/>
                  <a:cs typeface="Arial" charset="0"/>
                </a:rPr>
                <a:t>Left-click &amp; drag</a:t>
              </a:r>
            </a:p>
          </p:txBody>
        </p:sp>
      </p:gr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635000"/>
            <a:ext cx="73739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150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0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150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150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151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1511" name="Rectangle 7"/>
          <p:cNvSpPr>
            <a:spLocks/>
          </p:cNvSpPr>
          <p:nvPr/>
        </p:nvSpPr>
        <p:spPr bwMode="auto">
          <a:xfrm>
            <a:off x="723900" y="2032000"/>
            <a:ext cx="15875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Click on the </a:t>
            </a:r>
            <a:r>
              <a:rPr lang="en-US" b="1">
                <a:solidFill>
                  <a:srgbClr val="002D99"/>
                </a:solidFill>
                <a:latin typeface="Helvetica" charset="0"/>
                <a:ea typeface="ＭＳ Ｐゴシック" charset="0"/>
                <a:cs typeface="Helvetica" charset="0"/>
                <a:sym typeface="Helvetica" charset="0"/>
              </a:rPr>
              <a:t>Slice Visibility          </a:t>
            </a:r>
            <a:r>
              <a:rPr lang="en-US">
                <a:solidFill>
                  <a:schemeClr val="tx1"/>
                </a:solidFill>
                <a:latin typeface="Helvetica" charset="0"/>
                <a:ea typeface="ＭＳ Ｐゴシック" charset="0"/>
                <a:cs typeface="Helvetica" charset="0"/>
                <a:sym typeface="Helvetica" charset="0"/>
              </a:rPr>
              <a:t>icon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to display the Axial Slice in the 3D Viewer </a:t>
            </a:r>
          </a:p>
        </p:txBody>
      </p:sp>
      <p:pic>
        <p:nvPicPr>
          <p:cNvPr id="21512"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25400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1513"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Viewing Slices in the 3D Viewer</a:t>
            </a:r>
          </a:p>
        </p:txBody>
      </p:sp>
      <p:sp>
        <p:nvSpPr>
          <p:cNvPr id="21514" name="AutoShape 10"/>
          <p:cNvSpPr>
            <a:spLocks/>
          </p:cNvSpPr>
          <p:nvPr/>
        </p:nvSpPr>
        <p:spPr bwMode="auto">
          <a:xfrm>
            <a:off x="4178300" y="2870200"/>
            <a:ext cx="254000" cy="241300"/>
          </a:xfrm>
          <a:custGeom>
            <a:avLst/>
            <a:gdLst/>
            <a:ahLst/>
            <a:cxnLst/>
            <a:rect l="0" t="0" r="r" b="b"/>
            <a:pathLst>
              <a:path w="2135" h="16416">
                <a:moveTo>
                  <a:pt x="-19465" y="-5184"/>
                </a:moveTo>
                <a:lnTo>
                  <a:pt x="0" y="7128"/>
                </a:lnTo>
                <a:lnTo>
                  <a:pt x="0" y="10935"/>
                </a:lnTo>
                <a:cubicBezTo>
                  <a:pt x="0" y="13957"/>
                  <a:pt x="304" y="16416"/>
                  <a:pt x="677" y="16416"/>
                </a:cubicBezTo>
                <a:lnTo>
                  <a:pt x="1458" y="16416"/>
                </a:lnTo>
                <a:cubicBezTo>
                  <a:pt x="1831" y="16416"/>
                  <a:pt x="2135" y="13957"/>
                  <a:pt x="2135" y="10935"/>
                </a:cubicBezTo>
                <a:lnTo>
                  <a:pt x="2135" y="5481"/>
                </a:lnTo>
                <a:cubicBezTo>
                  <a:pt x="2135" y="2459"/>
                  <a:pt x="1831" y="0"/>
                  <a:pt x="1458" y="0"/>
                </a:cubicBezTo>
                <a:lnTo>
                  <a:pt x="677" y="0"/>
                </a:lnTo>
                <a:cubicBezTo>
                  <a:pt x="408" y="0"/>
                  <a:pt x="179" y="1294"/>
                  <a:pt x="70" y="3132"/>
                </a:cubicBezTo>
                <a:lnTo>
                  <a:pt x="-19465" y="-5184"/>
                </a:lnTo>
                <a:close/>
                <a:moveTo>
                  <a:pt x="-19465" y="-5184"/>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749300"/>
            <a:ext cx="7950200" cy="3700463"/>
          </a:xfrm>
          <a:prstGeom prst="rect">
            <a:avLst/>
          </a:prstGeom>
          <a:noFill/>
          <a:ln>
            <a:noFill/>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253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53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253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25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253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2535" name="Rectangle 7"/>
          <p:cNvSpPr>
            <a:spLocks/>
          </p:cNvSpPr>
          <p:nvPr/>
        </p:nvSpPr>
        <p:spPr bwMode="auto">
          <a:xfrm>
            <a:off x="381000" y="3200400"/>
            <a:ext cx="2476500" cy="8255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adds a view of the </a:t>
            </a:r>
            <a:r>
              <a:rPr lang="en-US" b="1">
                <a:solidFill>
                  <a:schemeClr val="tx1"/>
                </a:solidFill>
                <a:latin typeface="Helvetica" charset="0"/>
                <a:ea typeface="ＭＳ Ｐゴシック" charset="0"/>
                <a:cs typeface="Helvetica" charset="0"/>
                <a:sym typeface="Helvetica" charset="0"/>
              </a:rPr>
              <a:t>Axial slice</a:t>
            </a:r>
            <a:r>
              <a:rPr lang="en-US">
                <a:solidFill>
                  <a:schemeClr val="tx1"/>
                </a:solidFill>
                <a:latin typeface="Helvetica" charset="0"/>
                <a:ea typeface="ＭＳ Ｐゴシック" charset="0"/>
                <a:cs typeface="Helvetica" charset="0"/>
                <a:sym typeface="Helvetica" charset="0"/>
              </a:rPr>
              <a:t> in the 3D View.</a:t>
            </a:r>
          </a:p>
        </p:txBody>
      </p:sp>
      <p:sp>
        <p:nvSpPr>
          <p:cNvPr id="2253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571500"/>
            <a:ext cx="66294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355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5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355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355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355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3559" name="Rectangle 7"/>
          <p:cNvSpPr>
            <a:spLocks/>
          </p:cNvSpPr>
          <p:nvPr/>
        </p:nvSpPr>
        <p:spPr bwMode="auto">
          <a:xfrm>
            <a:off x="101600" y="2286000"/>
            <a:ext cx="24765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the </a:t>
            </a:r>
            <a:r>
              <a:rPr lang="en-US" b="1">
                <a:solidFill>
                  <a:srgbClr val="002D99"/>
                </a:solidFill>
                <a:latin typeface="Helvetica" charset="0"/>
                <a:ea typeface="ＭＳ Ｐゴシック" charset="0"/>
                <a:cs typeface="Helvetica" charset="0"/>
                <a:sym typeface="Helvetica" charset="0"/>
              </a:rPr>
              <a:t>Skin model</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Change the opacity of the model from            </a:t>
            </a:r>
            <a:r>
              <a:rPr lang="en-US" b="1">
                <a:solidFill>
                  <a:schemeClr val="tx1"/>
                </a:solidFill>
                <a:latin typeface="Helvetica" charset="0"/>
                <a:ea typeface="ＭＳ Ｐゴシック" charset="0"/>
                <a:cs typeface="Helvetica" charset="0"/>
                <a:sym typeface="Helvetica" charset="0"/>
              </a:rPr>
              <a:t>1.0 </a:t>
            </a:r>
            <a:r>
              <a:rPr lang="en-US">
                <a:solidFill>
                  <a:schemeClr val="tx1"/>
                </a:solidFill>
                <a:latin typeface="Helvetica" charset="0"/>
                <a:ea typeface="ＭＳ Ｐゴシック" charset="0"/>
                <a:cs typeface="Helvetica" charset="0"/>
                <a:sym typeface="Helvetica" charset="0"/>
              </a:rPr>
              <a:t>to </a:t>
            </a:r>
            <a:r>
              <a:rPr lang="en-US" b="1">
                <a:solidFill>
                  <a:schemeClr val="tx1"/>
                </a:solidFill>
                <a:latin typeface="Helvetica" charset="0"/>
                <a:ea typeface="ＭＳ Ｐゴシック" charset="0"/>
                <a:cs typeface="Helvetica" charset="0"/>
                <a:sym typeface="Helvetica" charset="0"/>
              </a:rPr>
              <a:t>0.0</a:t>
            </a:r>
            <a:r>
              <a:rPr lang="en-US">
                <a:solidFill>
                  <a:schemeClr val="tx1"/>
                </a:solidFill>
                <a:latin typeface="Helvetica" charset="0"/>
                <a:ea typeface="ＭＳ Ｐゴシック" charset="0"/>
                <a:cs typeface="Helvetica" charset="0"/>
                <a:sym typeface="Helvetica" charset="0"/>
              </a:rPr>
              <a:t>.</a:t>
            </a:r>
          </a:p>
        </p:txBody>
      </p:sp>
      <p:sp>
        <p:nvSpPr>
          <p:cNvPr id="23560"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3561" name="AutoShape 9"/>
          <p:cNvSpPr>
            <a:spLocks/>
          </p:cNvSpPr>
          <p:nvPr/>
        </p:nvSpPr>
        <p:spPr bwMode="auto">
          <a:xfrm>
            <a:off x="2451100" y="2044700"/>
            <a:ext cx="838200" cy="177800"/>
          </a:xfrm>
          <a:custGeom>
            <a:avLst/>
            <a:gdLst/>
            <a:ahLst/>
            <a:cxnLst/>
            <a:rect l="0" t="0" r="r" b="b"/>
            <a:pathLst>
              <a:path w="13841" h="13964">
                <a:moveTo>
                  <a:pt x="767" y="0"/>
                </a:moveTo>
                <a:cubicBezTo>
                  <a:pt x="342" y="0"/>
                  <a:pt x="0" y="1627"/>
                  <a:pt x="0" y="3647"/>
                </a:cubicBezTo>
                <a:lnTo>
                  <a:pt x="0" y="8883"/>
                </a:lnTo>
                <a:lnTo>
                  <a:pt x="-7759" y="21600"/>
                </a:lnTo>
                <a:lnTo>
                  <a:pt x="354" y="13309"/>
                </a:lnTo>
                <a:cubicBezTo>
                  <a:pt x="476" y="13692"/>
                  <a:pt x="610" y="13964"/>
                  <a:pt x="767" y="13964"/>
                </a:cubicBezTo>
                <a:lnTo>
                  <a:pt x="13074" y="13964"/>
                </a:lnTo>
                <a:cubicBezTo>
                  <a:pt x="13499" y="13964"/>
                  <a:pt x="13841" y="12337"/>
                  <a:pt x="13841" y="10317"/>
                </a:cubicBezTo>
                <a:lnTo>
                  <a:pt x="13841" y="3647"/>
                </a:lnTo>
                <a:cubicBezTo>
                  <a:pt x="13841" y="1627"/>
                  <a:pt x="13499" y="0"/>
                  <a:pt x="13074" y="0"/>
                </a:cubicBezTo>
                <a:lnTo>
                  <a:pt x="767" y="0"/>
                </a:lnTo>
                <a:close/>
                <a:moveTo>
                  <a:pt x="76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62" name="AutoShape 10"/>
          <p:cNvSpPr>
            <a:spLocks/>
          </p:cNvSpPr>
          <p:nvPr/>
        </p:nvSpPr>
        <p:spPr bwMode="auto">
          <a:xfrm>
            <a:off x="2489200" y="3340100"/>
            <a:ext cx="1803400" cy="292100"/>
          </a:xfrm>
          <a:custGeom>
            <a:avLst/>
            <a:gdLst/>
            <a:ahLst/>
            <a:cxnLst/>
            <a:rect l="0" t="0" r="r" b="b"/>
            <a:pathLst>
              <a:path w="12301" h="21600">
                <a:moveTo>
                  <a:pt x="750" y="0"/>
                </a:moveTo>
                <a:cubicBezTo>
                  <a:pt x="420" y="0"/>
                  <a:pt x="149" y="2336"/>
                  <a:pt x="49" y="5547"/>
                </a:cubicBezTo>
                <a:lnTo>
                  <a:pt x="-9299" y="2495"/>
                </a:lnTo>
                <a:lnTo>
                  <a:pt x="0" y="9920"/>
                </a:lnTo>
                <a:lnTo>
                  <a:pt x="0" y="13471"/>
                </a:lnTo>
                <a:cubicBezTo>
                  <a:pt x="0" y="17966"/>
                  <a:pt x="335" y="21600"/>
                  <a:pt x="750" y="21600"/>
                </a:cubicBezTo>
                <a:lnTo>
                  <a:pt x="11551" y="21600"/>
                </a:lnTo>
                <a:cubicBezTo>
                  <a:pt x="11966" y="21600"/>
                  <a:pt x="12301" y="17966"/>
                  <a:pt x="12301" y="13471"/>
                </a:cubicBezTo>
                <a:lnTo>
                  <a:pt x="12301" y="8129"/>
                </a:lnTo>
                <a:cubicBezTo>
                  <a:pt x="12301" y="3634"/>
                  <a:pt x="11966" y="0"/>
                  <a:pt x="11551" y="0"/>
                </a:cubicBezTo>
                <a:lnTo>
                  <a:pt x="750" y="0"/>
                </a:lnTo>
                <a:close/>
                <a:moveTo>
                  <a:pt x="75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38" y="571500"/>
            <a:ext cx="66468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45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45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45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45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4583" name="Rectangle 7"/>
          <p:cNvSpPr>
            <a:spLocks/>
          </p:cNvSpPr>
          <p:nvPr/>
        </p:nvSpPr>
        <p:spPr bwMode="auto">
          <a:xfrm>
            <a:off x="635000" y="1941513"/>
            <a:ext cx="3632200" cy="15494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The model of the skull bone and eyeballs become visible through the model of the skin in the 3D viewer.</a:t>
            </a:r>
          </a:p>
          <a:p>
            <a:pPr marL="30163"/>
            <a:endParaRPr lang="en-US">
              <a:solidFill>
                <a:schemeClr val="tx1"/>
              </a:solidFill>
              <a:latin typeface="Helvetica" charset="0"/>
              <a:ea typeface="ＭＳ Ｐゴシック" charset="0"/>
              <a:cs typeface="Helvetica" charset="0"/>
              <a:sym typeface="Helvetica" charset="0"/>
            </a:endParaRPr>
          </a:p>
          <a:p>
            <a:pPr marL="30163"/>
            <a:endParaRPr lang="en-US">
              <a:solidFill>
                <a:schemeClr val="tx1"/>
              </a:solidFill>
              <a:latin typeface="Helvetica" charset="0"/>
              <a:ea typeface="ＭＳ Ｐゴシック" charset="0"/>
              <a:cs typeface="Helvetica" charset="0"/>
              <a:sym typeface="Helvetica" charset="0"/>
            </a:endParaRPr>
          </a:p>
          <a:p>
            <a:pPr marL="30163"/>
            <a:r>
              <a:rPr lang="en-US" b="1">
                <a:solidFill>
                  <a:schemeClr val="tx1"/>
                </a:solidFill>
                <a:latin typeface="Helvetica" charset="0"/>
                <a:ea typeface="ＭＳ Ｐゴシック" charset="0"/>
                <a:cs typeface="Helvetica" charset="0"/>
                <a:sym typeface="Helvetica" charset="0"/>
              </a:rPr>
              <a:t>(skin model opacity = 0.5)</a:t>
            </a:r>
          </a:p>
        </p:txBody>
      </p:sp>
      <p:sp>
        <p:nvSpPr>
          <p:cNvPr id="24584" name="Line 8"/>
          <p:cNvSpPr>
            <a:spLocks noChangeShapeType="1"/>
          </p:cNvSpPr>
          <p:nvPr/>
        </p:nvSpPr>
        <p:spPr bwMode="auto">
          <a:xfrm flipH="1">
            <a:off x="4198938" y="2311400"/>
            <a:ext cx="939800" cy="261938"/>
          </a:xfrm>
          <a:prstGeom prst="line">
            <a:avLst/>
          </a:prstGeom>
          <a:noFill/>
          <a:ln w="25400" cap="flat">
            <a:solidFill>
              <a:srgbClr val="FB570F"/>
            </a:solidFill>
            <a:prstDash val="solid"/>
            <a:round/>
            <a:headEnd type="triangl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5"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38" y="571500"/>
            <a:ext cx="66468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56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56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56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56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5607" name="Rectangle 7"/>
          <p:cNvSpPr>
            <a:spLocks/>
          </p:cNvSpPr>
          <p:nvPr/>
        </p:nvSpPr>
        <p:spPr bwMode="auto">
          <a:xfrm>
            <a:off x="723900" y="1954213"/>
            <a:ext cx="3632200" cy="13081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The model of the skin becomes invisible in the 3D viewer.</a:t>
            </a:r>
          </a:p>
          <a:p>
            <a:pPr marL="30163"/>
            <a:endParaRPr lang="en-US">
              <a:solidFill>
                <a:schemeClr val="tx1"/>
              </a:solidFill>
              <a:latin typeface="Helvetica" charset="0"/>
              <a:ea typeface="ＭＳ Ｐゴシック" charset="0"/>
              <a:cs typeface="Helvetica" charset="0"/>
              <a:sym typeface="Helvetica" charset="0"/>
            </a:endParaRPr>
          </a:p>
          <a:p>
            <a:pPr marL="30163"/>
            <a:r>
              <a:rPr lang="en-US" b="1">
                <a:solidFill>
                  <a:schemeClr val="tx1"/>
                </a:solidFill>
                <a:latin typeface="Helvetica" charset="0"/>
                <a:ea typeface="ＭＳ Ｐゴシック" charset="0"/>
                <a:cs typeface="Helvetica" charset="0"/>
                <a:sym typeface="Helvetica" charset="0"/>
              </a:rPr>
              <a:t>(skin model opacity = 0.0)</a:t>
            </a:r>
          </a:p>
          <a:p>
            <a:pPr marL="30163"/>
            <a:r>
              <a:rPr lang="en-US" b="1">
                <a:solidFill>
                  <a:schemeClr val="tx1"/>
                </a:solidFill>
                <a:latin typeface="Helvetica" charset="0"/>
                <a:ea typeface="ＭＳ Ｐゴシック" charset="0"/>
                <a:cs typeface="Helvetica" charset="0"/>
                <a:sym typeface="Helvetica" charset="0"/>
              </a:rPr>
              <a:t>(skull model opacity = 1.0)</a:t>
            </a:r>
          </a:p>
        </p:txBody>
      </p:sp>
      <p:sp>
        <p:nvSpPr>
          <p:cNvPr id="25608" name="Line 8"/>
          <p:cNvSpPr>
            <a:spLocks noChangeShapeType="1"/>
          </p:cNvSpPr>
          <p:nvPr/>
        </p:nvSpPr>
        <p:spPr bwMode="auto">
          <a:xfrm flipH="1">
            <a:off x="4313238" y="2200275"/>
            <a:ext cx="850900" cy="233363"/>
          </a:xfrm>
          <a:prstGeom prst="line">
            <a:avLst/>
          </a:prstGeom>
          <a:noFill/>
          <a:ln w="25400" cap="flat">
            <a:solidFill>
              <a:srgbClr val="FB570F"/>
            </a:solidFill>
            <a:prstDash val="solid"/>
            <a:round/>
            <a:headEnd type="triangl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09"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546100"/>
            <a:ext cx="66087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66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6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66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66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66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6631"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6632" name="Rectangle 8"/>
          <p:cNvSpPr>
            <a:spLocks/>
          </p:cNvSpPr>
          <p:nvPr/>
        </p:nvSpPr>
        <p:spPr bwMode="auto">
          <a:xfrm>
            <a:off x="7340600" y="990600"/>
            <a:ext cx="1587500" cy="2743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Click on the </a:t>
            </a:r>
            <a:r>
              <a:rPr lang="en-US" b="1">
                <a:solidFill>
                  <a:srgbClr val="002D99"/>
                </a:solidFill>
                <a:latin typeface="Helvetica" charset="0"/>
                <a:ea typeface="ＭＳ Ｐゴシック" charset="0"/>
                <a:cs typeface="Helvetica" charset="0"/>
                <a:sym typeface="Helvetica" charset="0"/>
              </a:rPr>
              <a:t>Slice Visibility                         icon</a:t>
            </a:r>
            <a:r>
              <a:rPr lang="en-US">
                <a:solidFill>
                  <a:schemeClr val="tx1"/>
                </a:solidFill>
                <a:latin typeface="Helvetica" charset="0"/>
                <a:ea typeface="ＭＳ Ｐゴシック" charset="0"/>
                <a:cs typeface="Helvetica" charset="0"/>
                <a:sym typeface="Helvetica" charset="0"/>
              </a:rPr>
              <a:t> in the </a:t>
            </a:r>
            <a:r>
              <a:rPr lang="en-US" b="1">
                <a:solidFill>
                  <a:srgbClr val="31551A"/>
                </a:solidFill>
                <a:latin typeface="Helvetica" charset="0"/>
                <a:ea typeface="ＭＳ Ｐゴシック" charset="0"/>
                <a:cs typeface="Helvetica" charset="0"/>
                <a:sym typeface="Helvetica" charset="0"/>
              </a:rPr>
              <a:t>Green Slice Viewer</a:t>
            </a: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to display the Coronal Slice in the 3D Viewer.</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pic>
        <p:nvPicPr>
          <p:cNvPr id="26633"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0" y="15494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6634" name="AutoShape 10"/>
          <p:cNvSpPr>
            <a:spLocks/>
          </p:cNvSpPr>
          <p:nvPr/>
        </p:nvSpPr>
        <p:spPr bwMode="auto">
          <a:xfrm>
            <a:off x="6108700" y="3200400"/>
            <a:ext cx="203200" cy="228600"/>
          </a:xfrm>
          <a:custGeom>
            <a:avLst/>
            <a:gdLst/>
            <a:ahLst/>
            <a:cxnLst/>
            <a:rect l="0" t="0" r="r" b="b"/>
            <a:pathLst>
              <a:path w="3441" h="3660">
                <a:moveTo>
                  <a:pt x="21432" y="-17759"/>
                </a:moveTo>
                <a:lnTo>
                  <a:pt x="2520" y="242"/>
                </a:lnTo>
                <a:cubicBezTo>
                  <a:pt x="1869" y="-129"/>
                  <a:pt x="1053" y="-50"/>
                  <a:pt x="504" y="534"/>
                </a:cubicBezTo>
                <a:cubicBezTo>
                  <a:pt x="-168" y="1249"/>
                  <a:pt x="-168" y="2412"/>
                  <a:pt x="504" y="3126"/>
                </a:cubicBezTo>
                <a:cubicBezTo>
                  <a:pt x="1176" y="3841"/>
                  <a:pt x="2265" y="3841"/>
                  <a:pt x="2937" y="3126"/>
                </a:cubicBezTo>
                <a:cubicBezTo>
                  <a:pt x="3525" y="2501"/>
                  <a:pt x="3566" y="1549"/>
                  <a:pt x="3125" y="839"/>
                </a:cubicBezTo>
                <a:lnTo>
                  <a:pt x="21432" y="-17759"/>
                </a:lnTo>
                <a:close/>
                <a:moveTo>
                  <a:pt x="21432" y="-1775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22300"/>
            <a:ext cx="65151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76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76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76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76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7655"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7656" name="Rectangle 8"/>
          <p:cNvSpPr>
            <a:spLocks/>
          </p:cNvSpPr>
          <p:nvPr/>
        </p:nvSpPr>
        <p:spPr bwMode="auto">
          <a:xfrm>
            <a:off x="7340600" y="990600"/>
            <a:ext cx="1587500" cy="2209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Select the 3D model </a:t>
            </a:r>
            <a:r>
              <a:rPr lang="en-US" b="1">
                <a:solidFill>
                  <a:schemeClr val="tx1"/>
                </a:solidFill>
                <a:latin typeface="Helvetica" charset="0"/>
                <a:ea typeface="ＭＳ Ｐゴシック" charset="0"/>
                <a:cs typeface="Helvetica" charset="0"/>
                <a:sym typeface="Helvetica" charset="0"/>
              </a:rPr>
              <a:t>skull_bone.vtk </a:t>
            </a:r>
            <a:r>
              <a:rPr lang="en-US">
                <a:solidFill>
                  <a:schemeClr val="tx1"/>
                </a:solidFill>
                <a:latin typeface="Helvetica" charset="0"/>
                <a:ea typeface="ＭＳ Ｐゴシック" charset="0"/>
                <a:cs typeface="Helvetica" charset="0"/>
                <a:sym typeface="Helvetica" charset="0"/>
              </a:rPr>
              <a:t>in the Model Hierarchy and turn on the </a:t>
            </a:r>
            <a:r>
              <a:rPr lang="en-US" b="1">
                <a:solidFill>
                  <a:srgbClr val="002D99"/>
                </a:solidFill>
                <a:latin typeface="Helvetica" charset="0"/>
                <a:ea typeface="ＭＳ Ｐゴシック" charset="0"/>
                <a:cs typeface="Helvetica" charset="0"/>
                <a:sym typeface="Helvetica" charset="0"/>
              </a:rPr>
              <a:t>Clipping option. </a:t>
            </a:r>
          </a:p>
        </p:txBody>
      </p:sp>
      <p:sp>
        <p:nvSpPr>
          <p:cNvPr id="27657" name="AutoShape 9"/>
          <p:cNvSpPr>
            <a:spLocks/>
          </p:cNvSpPr>
          <p:nvPr/>
        </p:nvSpPr>
        <p:spPr bwMode="auto">
          <a:xfrm>
            <a:off x="1092200" y="3009900"/>
            <a:ext cx="1435100" cy="228600"/>
          </a:xfrm>
          <a:custGeom>
            <a:avLst/>
            <a:gdLst/>
            <a:ahLst/>
            <a:cxnLst/>
            <a:rect l="0" t="0" r="r" b="b"/>
            <a:pathLst>
              <a:path w="4941" h="8042">
                <a:moveTo>
                  <a:pt x="21600" y="-13558"/>
                </a:moveTo>
                <a:lnTo>
                  <a:pt x="4912" y="1284"/>
                </a:lnTo>
                <a:cubicBezTo>
                  <a:pt x="4873" y="528"/>
                  <a:pt x="4797" y="0"/>
                  <a:pt x="4707" y="0"/>
                </a:cubicBezTo>
                <a:lnTo>
                  <a:pt x="234" y="0"/>
                </a:lnTo>
                <a:cubicBezTo>
                  <a:pt x="105" y="0"/>
                  <a:pt x="0" y="1071"/>
                  <a:pt x="0" y="2387"/>
                </a:cubicBezTo>
                <a:lnTo>
                  <a:pt x="0" y="5654"/>
                </a:lnTo>
                <a:cubicBezTo>
                  <a:pt x="0" y="6970"/>
                  <a:pt x="105" y="8042"/>
                  <a:pt x="234" y="8042"/>
                </a:cubicBezTo>
                <a:lnTo>
                  <a:pt x="4707" y="8042"/>
                </a:lnTo>
                <a:cubicBezTo>
                  <a:pt x="4836" y="8042"/>
                  <a:pt x="4941" y="6970"/>
                  <a:pt x="4941" y="5654"/>
                </a:cubicBezTo>
                <a:lnTo>
                  <a:pt x="4941" y="3071"/>
                </a:lnTo>
                <a:lnTo>
                  <a:pt x="21600" y="-13558"/>
                </a:lnTo>
                <a:close/>
                <a:moveTo>
                  <a:pt x="21600" y="-13558"/>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09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10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0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102" name="Rectangle 6"/>
          <p:cNvSpPr>
            <a:spLocks noGrp="1" noChangeArrowheads="1"/>
          </p:cNvSpPr>
          <p:nvPr>
            <p:ph type="body" idx="1"/>
          </p:nvPr>
        </p:nvSpPr>
        <p:spPr>
          <a:xfrm>
            <a:off x="368300" y="3124200"/>
            <a:ext cx="6438900" cy="2743200"/>
          </a:xfrm>
          <a:ln/>
        </p:spPr>
        <p:txBody>
          <a:bodyPr rIns="111608"/>
          <a:lstStyle/>
          <a:p>
            <a:pPr marL="0" indent="0">
              <a:lnSpc>
                <a:spcPct val="80000"/>
              </a:lnSpc>
              <a:buFont typeface="Arial" charset="0"/>
              <a:buNone/>
            </a:pPr>
            <a:endParaRPr lang="en-US">
              <a:latin typeface="Helvetica" charset="0"/>
              <a:sym typeface="Helvetica" charset="0"/>
            </a:endParaRPr>
          </a:p>
          <a:p>
            <a:pPr marL="0" indent="0">
              <a:lnSpc>
                <a:spcPct val="80000"/>
              </a:lnSpc>
              <a:buFont typeface="Arial" charset="0"/>
              <a:buNone/>
            </a:pPr>
            <a:endParaRPr lang="en-US">
              <a:latin typeface="Helvetica" charset="0"/>
              <a:sym typeface="Helvetica" charset="0"/>
            </a:endParaRPr>
          </a:p>
          <a:p>
            <a:pPr marL="0" indent="0">
              <a:lnSpc>
                <a:spcPct val="80000"/>
              </a:lnSpc>
              <a:buFont typeface="Arial" charset="0"/>
              <a:buNone/>
            </a:pPr>
            <a:r>
              <a:rPr lang="en-US" b="1" i="1">
                <a:solidFill>
                  <a:srgbClr val="002D99"/>
                </a:solidFill>
                <a:latin typeface="Helvetica" charset="0"/>
                <a:cs typeface="Helvetica" charset="0"/>
                <a:sym typeface="Helvetica" charset="0"/>
              </a:rPr>
              <a:t>Disclaimer</a:t>
            </a:r>
            <a:endParaRPr lang="en-US" b="1" i="1">
              <a:solidFill>
                <a:srgbClr val="002D99"/>
              </a:solidFill>
              <a:latin typeface="Helvetica" charset="0"/>
              <a:ea typeface="ヒラギノ角ゴ ProN W6" charset="0"/>
              <a:cs typeface="ヒラギノ角ゴ ProN W6" charset="0"/>
              <a:sym typeface="Helvetica" charset="0"/>
            </a:endParaRPr>
          </a:p>
          <a:p>
            <a:pPr marL="0" indent="0">
              <a:lnSpc>
                <a:spcPct val="80000"/>
              </a:lnSpc>
              <a:buFont typeface="Arial" charset="0"/>
              <a:buNone/>
            </a:pPr>
            <a:r>
              <a:rPr lang="en-US">
                <a:latin typeface="Helvetica" charset="0"/>
                <a:cs typeface="Helvetica" charset="0"/>
                <a:sym typeface="Helvetica" charset="0"/>
              </a:rPr>
              <a:t>It is the responsibility of the user of 3DSlicer to comply with both the terms of the license and with the applicable laws, regulations and rules.  </a:t>
            </a:r>
            <a:r>
              <a:rPr lang="en-US">
                <a:solidFill>
                  <a:srgbClr val="002D99"/>
                </a:solidFill>
                <a:latin typeface="Helvetica" charset="0"/>
                <a:cs typeface="Helvetica" charset="0"/>
                <a:sym typeface="Helvetica" charset="0"/>
              </a:rPr>
              <a:t>Slicer is a tool for research, and is not FDA approved.</a:t>
            </a:r>
            <a:endParaRPr lang="en-US">
              <a:solidFill>
                <a:srgbClr val="002D99"/>
              </a:solidFill>
              <a:latin typeface="Helvetica" charset="0"/>
              <a:sym typeface="Helvetica" charset="0"/>
            </a:endParaRPr>
          </a:p>
        </p:txBody>
      </p:sp>
      <p:sp>
        <p:nvSpPr>
          <p:cNvPr id="4103" name="Rectangle 7"/>
          <p:cNvSpPr>
            <a:spLocks/>
          </p:cNvSpPr>
          <p:nvPr/>
        </p:nvSpPr>
        <p:spPr bwMode="auto">
          <a:xfrm>
            <a:off x="1003300" y="1282700"/>
            <a:ext cx="2921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80000"/>
              </a:lnSpc>
            </a:pPr>
            <a:r>
              <a:rPr lang="en-US" sz="2400">
                <a:solidFill>
                  <a:schemeClr val="tx1"/>
                </a:solidFill>
                <a:latin typeface="Helvetica" charset="0"/>
                <a:ea typeface="ＭＳ Ｐゴシック" charset="0"/>
                <a:cs typeface="Helvetica" charset="0"/>
                <a:sym typeface="Helvetica" charset="0"/>
              </a:rPr>
              <a:t>3D Slicer version 3 </a:t>
            </a:r>
            <a:r>
              <a:rPr lang="en-US" sz="2400">
                <a:solidFill>
                  <a:srgbClr val="343434"/>
                </a:solidFill>
                <a:latin typeface="Helvetica" charset="0"/>
                <a:ea typeface="ＭＳ Ｐゴシック" charset="0"/>
                <a:cs typeface="Helvetica" charset="0"/>
                <a:sym typeface="Helvetica" charset="0"/>
              </a:rPr>
              <a:t>is a multi-platform software running on </a:t>
            </a:r>
            <a:r>
              <a:rPr lang="en-US" sz="2400">
                <a:solidFill>
                  <a:srgbClr val="002D99"/>
                </a:solidFill>
                <a:latin typeface="Helvetica" charset="0"/>
                <a:ea typeface="ＭＳ Ｐゴシック" charset="0"/>
                <a:cs typeface="Helvetica" charset="0"/>
                <a:sym typeface="Helvetica" charset="0"/>
              </a:rPr>
              <a:t>Windows, Linux, and Mac OSX</a:t>
            </a:r>
            <a:r>
              <a:rPr lang="en-US" sz="2400">
                <a:solidFill>
                  <a:schemeClr val="tx1"/>
                </a:solidFill>
                <a:latin typeface="Helvetica" charset="0"/>
                <a:ea typeface="ＭＳ Ｐゴシック" charset="0"/>
                <a:cs typeface="Helvetica" charset="0"/>
                <a:sym typeface="Helvetica" charset="0"/>
              </a:rPr>
              <a:t>.</a:t>
            </a:r>
          </a:p>
        </p:txBody>
      </p:sp>
      <p:sp>
        <p:nvSpPr>
          <p:cNvPr id="4104" name="Rectangle 8"/>
          <p:cNvSpPr>
            <a:spLocks/>
          </p:cNvSpPr>
          <p:nvPr/>
        </p:nvSpPr>
        <p:spPr bwMode="auto">
          <a:xfrm>
            <a:off x="7446963" y="114300"/>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Arial Unicode MS" charset="0"/>
                <a:ea typeface="ＭＳ Ｐゴシック" charset="0"/>
                <a:cs typeface="Arial Unicode MS" charset="0"/>
                <a:sym typeface="Arial Unicode MS" charset="0"/>
              </a:rPr>
              <a:t>www.slicer.org</a:t>
            </a:r>
          </a:p>
        </p:txBody>
      </p:sp>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785813"/>
            <a:ext cx="4318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22300"/>
            <a:ext cx="65151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867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7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867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867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867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8679" name="Rectangle 7"/>
          <p:cNvSpPr>
            <a:spLocks/>
          </p:cNvSpPr>
          <p:nvPr/>
        </p:nvSpPr>
        <p:spPr bwMode="auto">
          <a:xfrm>
            <a:off x="10493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8680" name="Rectangle 8"/>
          <p:cNvSpPr>
            <a:spLocks/>
          </p:cNvSpPr>
          <p:nvPr/>
        </p:nvSpPr>
        <p:spPr bwMode="auto">
          <a:xfrm>
            <a:off x="6997700" y="990600"/>
            <a:ext cx="1930400" cy="1943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Browse through the </a:t>
            </a:r>
            <a:r>
              <a:rPr lang="en-US" b="1">
                <a:solidFill>
                  <a:schemeClr val="tx1"/>
                </a:solidFill>
                <a:latin typeface="Helvetica" charset="0"/>
                <a:ea typeface="ＭＳ Ｐゴシック" charset="0"/>
                <a:cs typeface="Helvetica" charset="0"/>
                <a:sym typeface="Helvetica" charset="0"/>
              </a:rPr>
              <a:t>coronal slices </a:t>
            </a:r>
            <a:r>
              <a:rPr lang="en-US">
                <a:solidFill>
                  <a:schemeClr val="tx1"/>
                </a:solidFill>
                <a:latin typeface="Helvetica" charset="0"/>
                <a:ea typeface="ＭＳ Ｐゴシック" charset="0"/>
                <a:cs typeface="Helvetica" charset="0"/>
                <a:sym typeface="Helvetica" charset="0"/>
              </a:rPr>
              <a:t>to expose the 3D model of the </a:t>
            </a:r>
            <a:r>
              <a:rPr lang="en-US" b="1">
                <a:solidFill>
                  <a:srgbClr val="003DCC"/>
                </a:solidFill>
                <a:latin typeface="Helvetica" charset="0"/>
                <a:ea typeface="ＭＳ Ｐゴシック" charset="0"/>
                <a:cs typeface="Helvetica" charset="0"/>
                <a:sym typeface="Helvetica" charset="0"/>
              </a:rPr>
              <a:t>white matter</a:t>
            </a:r>
            <a:r>
              <a:rPr lang="en-US">
                <a:solidFill>
                  <a:schemeClr val="tx1"/>
                </a:solidFill>
                <a:latin typeface="Helvetica" charset="0"/>
                <a:ea typeface="ＭＳ Ｐゴシック" charset="0"/>
                <a:cs typeface="Helvetica" charset="0"/>
                <a:sym typeface="Helvetica" charset="0"/>
              </a:rPr>
              <a:t>, and the left and right </a:t>
            </a:r>
            <a:r>
              <a:rPr lang="en-US" b="1">
                <a:solidFill>
                  <a:srgbClr val="002D99"/>
                </a:solidFill>
                <a:latin typeface="Helvetica" charset="0"/>
                <a:ea typeface="ＭＳ Ｐゴシック" charset="0"/>
                <a:cs typeface="Helvetica" charset="0"/>
                <a:sym typeface="Helvetica" charset="0"/>
              </a:rPr>
              <a:t>optic nerves</a:t>
            </a:r>
            <a:r>
              <a:rPr lang="en-US">
                <a:solidFill>
                  <a:schemeClr val="tx1"/>
                </a:solidFill>
                <a:latin typeface="Helvetica" charset="0"/>
                <a:ea typeface="ＭＳ Ｐゴシック" charset="0"/>
                <a:cs typeface="Helvetica" charset="0"/>
                <a:sym typeface="Helvetica" charset="0"/>
              </a:rPr>
              <a:t>. </a:t>
            </a:r>
          </a:p>
        </p:txBody>
      </p:sp>
      <p:sp>
        <p:nvSpPr>
          <p:cNvPr id="28681" name="AutoShape 9"/>
          <p:cNvSpPr>
            <a:spLocks/>
          </p:cNvSpPr>
          <p:nvPr/>
        </p:nvSpPr>
        <p:spPr bwMode="auto">
          <a:xfrm>
            <a:off x="5854700" y="3365500"/>
            <a:ext cx="1435100" cy="228600"/>
          </a:xfrm>
          <a:custGeom>
            <a:avLst/>
            <a:gdLst/>
            <a:ahLst/>
            <a:cxnLst/>
            <a:rect l="0" t="0" r="r" b="b"/>
            <a:pathLst>
              <a:path w="14274" h="5527">
                <a:moveTo>
                  <a:pt x="21600" y="-16073"/>
                </a:moveTo>
                <a:lnTo>
                  <a:pt x="13883" y="163"/>
                </a:lnTo>
                <a:cubicBezTo>
                  <a:pt x="13796" y="64"/>
                  <a:pt x="13701" y="0"/>
                  <a:pt x="13599" y="0"/>
                </a:cubicBezTo>
                <a:lnTo>
                  <a:pt x="675" y="0"/>
                </a:lnTo>
                <a:cubicBezTo>
                  <a:pt x="303" y="0"/>
                  <a:pt x="0" y="736"/>
                  <a:pt x="0" y="1641"/>
                </a:cubicBezTo>
                <a:lnTo>
                  <a:pt x="0" y="3886"/>
                </a:lnTo>
                <a:cubicBezTo>
                  <a:pt x="0" y="4791"/>
                  <a:pt x="303" y="5527"/>
                  <a:pt x="675" y="5527"/>
                </a:cubicBezTo>
                <a:lnTo>
                  <a:pt x="13599" y="5527"/>
                </a:lnTo>
                <a:cubicBezTo>
                  <a:pt x="13971" y="5527"/>
                  <a:pt x="14274" y="4791"/>
                  <a:pt x="14274" y="3886"/>
                </a:cubicBezTo>
                <a:lnTo>
                  <a:pt x="14274" y="1641"/>
                </a:lnTo>
                <a:cubicBezTo>
                  <a:pt x="14274" y="1445"/>
                  <a:pt x="14256" y="1258"/>
                  <a:pt x="14230" y="1084"/>
                </a:cubicBezTo>
                <a:lnTo>
                  <a:pt x="21600" y="-16073"/>
                </a:lnTo>
                <a:close/>
                <a:moveTo>
                  <a:pt x="21600" y="-1607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113" y="558800"/>
            <a:ext cx="652938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96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6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297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97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97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29703" name="Rectangle 7"/>
          <p:cNvSpPr>
            <a:spLocks/>
          </p:cNvSpPr>
          <p:nvPr/>
        </p:nvSpPr>
        <p:spPr bwMode="auto">
          <a:xfrm>
            <a:off x="279400" y="1425575"/>
            <a:ext cx="23622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Select the 3D model </a:t>
            </a:r>
            <a:r>
              <a:rPr lang="ja-JP" altLang="en-US">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skull_bone</a:t>
            </a:r>
            <a:r>
              <a:rPr lang="ja-JP" altLang="en-US" b="1">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Model Hierarchy</a:t>
            </a:r>
            <a:r>
              <a:rPr lang="en-US">
                <a:solidFill>
                  <a:schemeClr val="tx1"/>
                </a:solidFill>
                <a:latin typeface="Helvetica" charset="0"/>
                <a:ea typeface="ＭＳ Ｐゴシック" charset="0"/>
                <a:cs typeface="Helvetica" charset="0"/>
                <a:sym typeface="Helvetica" charset="0"/>
              </a:rPr>
              <a:t>, and </a:t>
            </a:r>
            <a:r>
              <a:rPr lang="en-US" b="1">
                <a:solidFill>
                  <a:srgbClr val="002D99"/>
                </a:solidFill>
                <a:latin typeface="Helvetica" charset="0"/>
                <a:ea typeface="ＭＳ Ｐゴシック" charset="0"/>
                <a:cs typeface="Helvetica" charset="0"/>
                <a:sym typeface="Helvetica" charset="0"/>
              </a:rPr>
              <a:t>turn off its Visibility</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sp>
        <p:nvSpPr>
          <p:cNvPr id="29704"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29705" name="AutoShape 9"/>
          <p:cNvSpPr>
            <a:spLocks/>
          </p:cNvSpPr>
          <p:nvPr/>
        </p:nvSpPr>
        <p:spPr bwMode="auto">
          <a:xfrm>
            <a:off x="2717800" y="2006600"/>
            <a:ext cx="863600" cy="190500"/>
          </a:xfrm>
          <a:custGeom>
            <a:avLst/>
            <a:gdLst/>
            <a:ahLst/>
            <a:cxnLst/>
            <a:rect l="0" t="0" r="r" b="b"/>
            <a:pathLst>
              <a:path w="13812" h="21600">
                <a:moveTo>
                  <a:pt x="540" y="0"/>
                </a:moveTo>
                <a:cubicBezTo>
                  <a:pt x="241" y="0"/>
                  <a:pt x="0" y="1704"/>
                  <a:pt x="0" y="3825"/>
                </a:cubicBezTo>
                <a:lnTo>
                  <a:pt x="0" y="9630"/>
                </a:lnTo>
                <a:lnTo>
                  <a:pt x="-7788" y="12960"/>
                </a:lnTo>
                <a:lnTo>
                  <a:pt x="0" y="16290"/>
                </a:lnTo>
                <a:lnTo>
                  <a:pt x="0" y="17775"/>
                </a:lnTo>
                <a:cubicBezTo>
                  <a:pt x="0" y="19896"/>
                  <a:pt x="241" y="21600"/>
                  <a:pt x="540" y="21600"/>
                </a:cubicBezTo>
                <a:lnTo>
                  <a:pt x="13272" y="21600"/>
                </a:lnTo>
                <a:cubicBezTo>
                  <a:pt x="13572" y="21600"/>
                  <a:pt x="13812" y="19896"/>
                  <a:pt x="13812" y="17775"/>
                </a:cubicBezTo>
                <a:lnTo>
                  <a:pt x="13812" y="3825"/>
                </a:lnTo>
                <a:cubicBezTo>
                  <a:pt x="13812" y="1704"/>
                  <a:pt x="13572" y="0"/>
                  <a:pt x="13272" y="0"/>
                </a:cubicBezTo>
                <a:lnTo>
                  <a:pt x="540" y="0"/>
                </a:lnTo>
                <a:close/>
                <a:moveTo>
                  <a:pt x="54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6" name="AutoShape 10"/>
          <p:cNvSpPr>
            <a:spLocks/>
          </p:cNvSpPr>
          <p:nvPr/>
        </p:nvSpPr>
        <p:spPr bwMode="auto">
          <a:xfrm>
            <a:off x="2692400" y="2552700"/>
            <a:ext cx="1117600" cy="177800"/>
          </a:xfrm>
          <a:custGeom>
            <a:avLst/>
            <a:gdLst/>
            <a:ahLst/>
            <a:cxnLst/>
            <a:rect l="0" t="0" r="r" b="b"/>
            <a:pathLst>
              <a:path w="16019" h="21600">
                <a:moveTo>
                  <a:pt x="1154" y="0"/>
                </a:moveTo>
                <a:cubicBezTo>
                  <a:pt x="649" y="0"/>
                  <a:pt x="229" y="2813"/>
                  <a:pt x="74" y="6654"/>
                </a:cubicBezTo>
                <a:lnTo>
                  <a:pt x="-5581" y="9788"/>
                </a:lnTo>
                <a:lnTo>
                  <a:pt x="22" y="12873"/>
                </a:lnTo>
                <a:cubicBezTo>
                  <a:pt x="87" y="17749"/>
                  <a:pt x="562" y="21600"/>
                  <a:pt x="1154" y="21600"/>
                </a:cubicBezTo>
                <a:lnTo>
                  <a:pt x="14864" y="21600"/>
                </a:lnTo>
                <a:cubicBezTo>
                  <a:pt x="15501" y="21600"/>
                  <a:pt x="16019" y="17209"/>
                  <a:pt x="16019" y="11813"/>
                </a:cubicBezTo>
                <a:lnTo>
                  <a:pt x="16019" y="9788"/>
                </a:lnTo>
                <a:cubicBezTo>
                  <a:pt x="16019" y="4391"/>
                  <a:pt x="15501" y="0"/>
                  <a:pt x="14864" y="0"/>
                </a:cubicBezTo>
                <a:lnTo>
                  <a:pt x="1154" y="0"/>
                </a:lnTo>
                <a:close/>
                <a:moveTo>
                  <a:pt x="115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23888"/>
            <a:ext cx="641350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07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07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07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0727" name="Rectangle 7"/>
          <p:cNvSpPr>
            <a:spLocks/>
          </p:cNvSpPr>
          <p:nvPr/>
        </p:nvSpPr>
        <p:spPr bwMode="auto">
          <a:xfrm>
            <a:off x="215900" y="2476500"/>
            <a:ext cx="40894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Scroll the </a:t>
            </a:r>
            <a:r>
              <a:rPr lang="en-US" b="1">
                <a:solidFill>
                  <a:schemeClr val="tx1"/>
                </a:solidFill>
                <a:latin typeface="Helvetica" charset="0"/>
                <a:ea typeface="ＭＳ Ｐゴシック" charset="0"/>
                <a:cs typeface="Helvetica" charset="0"/>
                <a:sym typeface="Helvetica" charset="0"/>
              </a:rPr>
              <a:t>Coronal Slices</a:t>
            </a:r>
            <a:r>
              <a:rPr lang="en-US">
                <a:solidFill>
                  <a:schemeClr val="tx1"/>
                </a:solidFill>
                <a:latin typeface="Helvetica" charset="0"/>
                <a:ea typeface="ＭＳ Ｐゴシック" charset="0"/>
                <a:cs typeface="Helvetica" charset="0"/>
                <a:sym typeface="Helvetica" charset="0"/>
              </a:rPr>
              <a:t> to display the hemispheric white matter model in the context of the image data in the 3D Viewer.</a:t>
            </a:r>
          </a:p>
          <a:p>
            <a:pPr marL="30163"/>
            <a:endParaRPr lang="en-US">
              <a:solidFill>
                <a:schemeClr val="tx1"/>
              </a:solidFill>
              <a:latin typeface="Helvetica" charset="0"/>
              <a:ea typeface="ＭＳ Ｐゴシック" charset="0"/>
              <a:cs typeface="Helvetica" charset="0"/>
              <a:sym typeface="Helvetica" charset="0"/>
            </a:endParaRPr>
          </a:p>
        </p:txBody>
      </p:sp>
      <p:sp>
        <p:nvSpPr>
          <p:cNvPr id="3072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30729" name="AutoShape 9"/>
          <p:cNvSpPr>
            <a:spLocks/>
          </p:cNvSpPr>
          <p:nvPr/>
        </p:nvSpPr>
        <p:spPr bwMode="auto">
          <a:xfrm>
            <a:off x="7467600" y="3314700"/>
            <a:ext cx="1117600" cy="203200"/>
          </a:xfrm>
          <a:custGeom>
            <a:avLst/>
            <a:gdLst/>
            <a:ahLst/>
            <a:cxnLst/>
            <a:rect l="0" t="0" r="r" b="b"/>
            <a:pathLst>
              <a:path w="5591" h="10063">
                <a:moveTo>
                  <a:pt x="-16009" y="-11537"/>
                </a:moveTo>
                <a:lnTo>
                  <a:pt x="0" y="3951"/>
                </a:lnTo>
                <a:lnTo>
                  <a:pt x="0" y="7135"/>
                </a:lnTo>
                <a:cubicBezTo>
                  <a:pt x="0" y="8756"/>
                  <a:pt x="132" y="10063"/>
                  <a:pt x="296" y="10063"/>
                </a:cubicBezTo>
                <a:lnTo>
                  <a:pt x="5295" y="10063"/>
                </a:lnTo>
                <a:cubicBezTo>
                  <a:pt x="5459" y="10063"/>
                  <a:pt x="5591" y="8756"/>
                  <a:pt x="5591" y="7135"/>
                </a:cubicBezTo>
                <a:lnTo>
                  <a:pt x="5591" y="2929"/>
                </a:lnTo>
                <a:cubicBezTo>
                  <a:pt x="5591" y="1308"/>
                  <a:pt x="5459" y="0"/>
                  <a:pt x="5295" y="0"/>
                </a:cubicBezTo>
                <a:lnTo>
                  <a:pt x="296" y="0"/>
                </a:lnTo>
                <a:cubicBezTo>
                  <a:pt x="188" y="0"/>
                  <a:pt x="100" y="602"/>
                  <a:pt x="48" y="1454"/>
                </a:cubicBezTo>
                <a:lnTo>
                  <a:pt x="-16009" y="-11537"/>
                </a:lnTo>
                <a:close/>
                <a:moveTo>
                  <a:pt x="-16009" y="-1153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5" y="622300"/>
            <a:ext cx="6372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17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17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17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17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1751" name="Rectangle 7"/>
          <p:cNvSpPr>
            <a:spLocks/>
          </p:cNvSpPr>
          <p:nvPr/>
        </p:nvSpPr>
        <p:spPr bwMode="auto">
          <a:xfrm>
            <a:off x="165100" y="2870200"/>
            <a:ext cx="30861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the hemispheric white matter model called</a:t>
            </a:r>
          </a:p>
          <a:p>
            <a:pPr marL="30163"/>
            <a:r>
              <a:rPr lang="en-US" b="1">
                <a:solidFill>
                  <a:srgbClr val="002D99"/>
                </a:solidFill>
                <a:latin typeface="Helvetica" charset="0"/>
                <a:ea typeface="ＭＳ Ｐゴシック" charset="0"/>
                <a:cs typeface="Helvetica" charset="0"/>
                <a:sym typeface="Helvetica" charset="0"/>
              </a:rPr>
              <a:t>hemispheric_white_matter.vtk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Turn off its </a:t>
            </a:r>
            <a:r>
              <a:rPr lang="en-US" b="1">
                <a:solidFill>
                  <a:schemeClr val="tx1"/>
                </a:solidFill>
                <a:latin typeface="Helvetica" charset="0"/>
                <a:ea typeface="ＭＳ Ｐゴシック" charset="0"/>
                <a:cs typeface="Helvetica" charset="0"/>
                <a:sym typeface="Helvetica" charset="0"/>
              </a:rPr>
              <a:t>visibility</a:t>
            </a:r>
            <a:r>
              <a:rPr lang="en-US">
                <a:solidFill>
                  <a:schemeClr val="tx1"/>
                </a:solidFill>
                <a:latin typeface="Helvetica" charset="0"/>
                <a:ea typeface="ＭＳ Ｐゴシック" charset="0"/>
                <a:cs typeface="Helvetica" charset="0"/>
                <a:sym typeface="Helvetica" charset="0"/>
              </a:rPr>
              <a:t>.</a:t>
            </a:r>
          </a:p>
          <a:p>
            <a:pPr marL="30163"/>
            <a:endParaRPr lang="en-US">
              <a:solidFill>
                <a:schemeClr val="tx1"/>
              </a:solidFill>
              <a:latin typeface="Helvetica" charset="0"/>
              <a:ea typeface="ＭＳ Ｐゴシック" charset="0"/>
              <a:cs typeface="Helvetica" charset="0"/>
              <a:sym typeface="Helvetica" charset="0"/>
            </a:endParaRPr>
          </a:p>
        </p:txBody>
      </p:sp>
      <p:sp>
        <p:nvSpPr>
          <p:cNvPr id="31752"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
        <p:nvSpPr>
          <p:cNvPr id="31753" name="AutoShape 9"/>
          <p:cNvSpPr>
            <a:spLocks/>
          </p:cNvSpPr>
          <p:nvPr/>
        </p:nvSpPr>
        <p:spPr bwMode="auto">
          <a:xfrm flipH="1">
            <a:off x="2832100" y="1536700"/>
            <a:ext cx="1104900" cy="190500"/>
          </a:xfrm>
          <a:custGeom>
            <a:avLst/>
            <a:gdLst/>
            <a:ahLst/>
            <a:cxnLst/>
            <a:rect l="0" t="0" r="r" b="b"/>
            <a:pathLst>
              <a:path w="14236" h="2606">
                <a:moveTo>
                  <a:pt x="598" y="0"/>
                </a:moveTo>
                <a:cubicBezTo>
                  <a:pt x="267" y="0"/>
                  <a:pt x="0" y="283"/>
                  <a:pt x="0" y="635"/>
                </a:cubicBezTo>
                <a:lnTo>
                  <a:pt x="0" y="1971"/>
                </a:lnTo>
                <a:cubicBezTo>
                  <a:pt x="0" y="2322"/>
                  <a:pt x="267" y="2606"/>
                  <a:pt x="598" y="2606"/>
                </a:cubicBezTo>
                <a:lnTo>
                  <a:pt x="13536" y="2606"/>
                </a:lnTo>
                <a:lnTo>
                  <a:pt x="21600" y="21600"/>
                </a:lnTo>
                <a:lnTo>
                  <a:pt x="14134" y="2307"/>
                </a:lnTo>
                <a:cubicBezTo>
                  <a:pt x="14195" y="2208"/>
                  <a:pt x="14236" y="2098"/>
                  <a:pt x="14236" y="1971"/>
                </a:cubicBezTo>
                <a:lnTo>
                  <a:pt x="14236" y="635"/>
                </a:lnTo>
                <a:cubicBezTo>
                  <a:pt x="14236" y="283"/>
                  <a:pt x="13969" y="0"/>
                  <a:pt x="13638" y="0"/>
                </a:cubicBezTo>
                <a:lnTo>
                  <a:pt x="598" y="0"/>
                </a:lnTo>
                <a:close/>
                <a:moveTo>
                  <a:pt x="59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4" name="AutoShape 10"/>
          <p:cNvSpPr>
            <a:spLocks/>
          </p:cNvSpPr>
          <p:nvPr/>
        </p:nvSpPr>
        <p:spPr bwMode="auto">
          <a:xfrm flipH="1">
            <a:off x="2781300" y="2692400"/>
            <a:ext cx="1231900" cy="215900"/>
          </a:xfrm>
          <a:custGeom>
            <a:avLst/>
            <a:gdLst/>
            <a:ahLst/>
            <a:cxnLst/>
            <a:rect l="0" t="0" r="r" b="b"/>
            <a:pathLst>
              <a:path w="15183" h="11244">
                <a:moveTo>
                  <a:pt x="885" y="0"/>
                </a:moveTo>
                <a:cubicBezTo>
                  <a:pt x="395" y="0"/>
                  <a:pt x="0" y="1671"/>
                  <a:pt x="0" y="3741"/>
                </a:cubicBezTo>
                <a:lnTo>
                  <a:pt x="0" y="7503"/>
                </a:lnTo>
                <a:cubicBezTo>
                  <a:pt x="0" y="9573"/>
                  <a:pt x="395" y="11244"/>
                  <a:pt x="885" y="11244"/>
                </a:cubicBezTo>
                <a:lnTo>
                  <a:pt x="14297" y="11244"/>
                </a:lnTo>
                <a:cubicBezTo>
                  <a:pt x="14531" y="11244"/>
                  <a:pt x="14740" y="10856"/>
                  <a:pt x="14899" y="10232"/>
                </a:cubicBezTo>
                <a:lnTo>
                  <a:pt x="21600" y="21600"/>
                </a:lnTo>
                <a:lnTo>
                  <a:pt x="15178" y="7627"/>
                </a:lnTo>
                <a:cubicBezTo>
                  <a:pt x="15178" y="7583"/>
                  <a:pt x="15183" y="7547"/>
                  <a:pt x="15183" y="7503"/>
                </a:cubicBezTo>
                <a:lnTo>
                  <a:pt x="15183" y="3741"/>
                </a:lnTo>
                <a:cubicBezTo>
                  <a:pt x="15183" y="1671"/>
                  <a:pt x="14787" y="0"/>
                  <a:pt x="14297" y="0"/>
                </a:cubicBezTo>
                <a:lnTo>
                  <a:pt x="885" y="0"/>
                </a:lnTo>
                <a:close/>
                <a:moveTo>
                  <a:pt x="88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36600"/>
            <a:ext cx="79756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27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27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27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27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2775" name="Rectangle 7"/>
          <p:cNvSpPr>
            <a:spLocks/>
          </p:cNvSpPr>
          <p:nvPr/>
        </p:nvSpPr>
        <p:spPr bwMode="auto">
          <a:xfrm>
            <a:off x="5676900" y="3276600"/>
            <a:ext cx="33782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Slicer displays the </a:t>
            </a:r>
            <a:r>
              <a:rPr lang="en-US" b="1">
                <a:solidFill>
                  <a:schemeClr val="tx1"/>
                </a:solidFill>
                <a:latin typeface="Helvetica" charset="0"/>
                <a:ea typeface="ＭＳ Ｐゴシック" charset="0"/>
                <a:cs typeface="Helvetica" charset="0"/>
                <a:sym typeface="Helvetica" charset="0"/>
              </a:rPr>
              <a:t>optic nerve</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optic chiasm</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optic tracts</a:t>
            </a:r>
            <a:r>
              <a:rPr lang="en-US">
                <a:solidFill>
                  <a:schemeClr val="tx1"/>
                </a:solidFill>
                <a:latin typeface="Helvetica" charset="0"/>
                <a:ea typeface="ＭＳ Ｐゴシック" charset="0"/>
                <a:cs typeface="Helvetica" charset="0"/>
                <a:sym typeface="Helvetica" charset="0"/>
              </a:rPr>
              <a:t> overlaid on the </a:t>
            </a:r>
            <a:r>
              <a:rPr lang="en-US" b="1">
                <a:solidFill>
                  <a:schemeClr val="tx1"/>
                </a:solidFill>
                <a:latin typeface="Helvetica" charset="0"/>
                <a:ea typeface="ＭＳ Ｐゴシック" charset="0"/>
                <a:cs typeface="Helvetica" charset="0"/>
                <a:sym typeface="Helvetica" charset="0"/>
              </a:rPr>
              <a:t>MR images</a:t>
            </a:r>
            <a:r>
              <a:rPr lang="en-US">
                <a:solidFill>
                  <a:schemeClr val="tx1"/>
                </a:solidFill>
                <a:latin typeface="Helvetica" charset="0"/>
                <a:ea typeface="ＭＳ Ｐゴシック" charset="0"/>
                <a:cs typeface="Helvetica" charset="0"/>
                <a:sym typeface="Helvetica" charset="0"/>
              </a:rPr>
              <a:t> of the brain.</a:t>
            </a:r>
          </a:p>
        </p:txBody>
      </p:sp>
      <p:sp>
        <p:nvSpPr>
          <p:cNvPr id="32776"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584200"/>
            <a:ext cx="6451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37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7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37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379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37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3799" name="Rectangle 7"/>
          <p:cNvSpPr>
            <a:spLocks/>
          </p:cNvSpPr>
          <p:nvPr/>
        </p:nvSpPr>
        <p:spPr bwMode="auto">
          <a:xfrm>
            <a:off x="76200" y="1536700"/>
            <a:ext cx="38227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Windows/Linux users:</a:t>
            </a:r>
            <a:r>
              <a:rPr lang="en-US">
                <a:solidFill>
                  <a:schemeClr val="tx1"/>
                </a:solidFill>
                <a:latin typeface="Helvetica" charset="0"/>
                <a:ea typeface="ＭＳ Ｐゴシック" charset="0"/>
                <a:cs typeface="Helvetica" charset="0"/>
                <a:sym typeface="Helvetica" charset="0"/>
              </a:rPr>
              <a:t> Position the mouse in the 3D Viewer, hold down the </a:t>
            </a:r>
            <a:r>
              <a:rPr lang="en-US" b="1">
                <a:solidFill>
                  <a:srgbClr val="002D99"/>
                </a:solidFill>
                <a:latin typeface="Helvetica" charset="0"/>
                <a:ea typeface="ＭＳ Ｐゴシック" charset="0"/>
                <a:cs typeface="Helvetica" charset="0"/>
                <a:sym typeface="Helvetica" charset="0"/>
              </a:rPr>
              <a:t>right mouse button</a:t>
            </a:r>
            <a:r>
              <a:rPr lang="en-US">
                <a:solidFill>
                  <a:schemeClr val="tx1"/>
                </a:solidFill>
                <a:latin typeface="Helvetica" charset="0"/>
                <a:ea typeface="ＭＳ Ｐゴシック" charset="0"/>
                <a:cs typeface="Helvetica" charset="0"/>
                <a:sym typeface="Helvetica" charset="0"/>
              </a:rPr>
              <a:t> and move the mouse down to zoom in.</a:t>
            </a:r>
          </a:p>
        </p:txBody>
      </p:sp>
      <p:sp>
        <p:nvSpPr>
          <p:cNvPr id="33800" name="Rectangle 8"/>
          <p:cNvSpPr>
            <a:spLocks/>
          </p:cNvSpPr>
          <p:nvPr/>
        </p:nvSpPr>
        <p:spPr bwMode="auto">
          <a:xfrm>
            <a:off x="152400" y="3430588"/>
            <a:ext cx="37338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Mac users:</a:t>
            </a:r>
            <a:r>
              <a:rPr lang="en-US">
                <a:solidFill>
                  <a:schemeClr val="tx1"/>
                </a:solidFill>
                <a:latin typeface="Helvetica" charset="0"/>
                <a:ea typeface="ＭＳ Ｐゴシック" charset="0"/>
                <a:cs typeface="Helvetica" charset="0"/>
                <a:sym typeface="Helvetica" charset="0"/>
              </a:rPr>
              <a:t> Position the mouse in the 3D Viewer, hold down the </a:t>
            </a:r>
            <a:r>
              <a:rPr lang="en-US" b="1">
                <a:solidFill>
                  <a:srgbClr val="002D99"/>
                </a:solidFill>
                <a:latin typeface="Helvetica" charset="0"/>
                <a:ea typeface="ＭＳ Ｐゴシック" charset="0"/>
                <a:cs typeface="Helvetica" charset="0"/>
                <a:sym typeface="Helvetica" charset="0"/>
              </a:rPr>
              <a:t>apple button and the mouse button</a:t>
            </a:r>
            <a:r>
              <a:rPr lang="en-US">
                <a:solidFill>
                  <a:schemeClr val="tx1"/>
                </a:solidFill>
                <a:latin typeface="Helvetica" charset="0"/>
                <a:ea typeface="ＭＳ Ｐゴシック" charset="0"/>
                <a:cs typeface="Helvetica" charset="0"/>
                <a:sym typeface="Helvetica" charset="0"/>
              </a:rPr>
              <a:t> and move the mouse down to zoom in.</a:t>
            </a:r>
          </a:p>
        </p:txBody>
      </p:sp>
      <p:sp>
        <p:nvSpPr>
          <p:cNvPr id="33801"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 Zoom the view</a:t>
            </a:r>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584200"/>
            <a:ext cx="6451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596900"/>
            <a:ext cx="64293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4819"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820"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4821"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482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4823"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4824" name="Rectangle 8"/>
          <p:cNvSpPr>
            <a:spLocks/>
          </p:cNvSpPr>
          <p:nvPr/>
        </p:nvSpPr>
        <p:spPr bwMode="auto">
          <a:xfrm>
            <a:off x="330200" y="2247900"/>
            <a:ext cx="2654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Slicer3 displays a </a:t>
            </a:r>
            <a:r>
              <a:rPr lang="en-US" b="1">
                <a:solidFill>
                  <a:srgbClr val="002D99"/>
                </a:solidFill>
                <a:latin typeface="Helvetica" charset="0"/>
                <a:ea typeface="ＭＳ Ｐゴシック" charset="0"/>
                <a:cs typeface="Helvetica" charset="0"/>
                <a:sym typeface="Helvetica" charset="0"/>
              </a:rPr>
              <a:t>closer view</a:t>
            </a:r>
            <a:r>
              <a:rPr lang="en-US">
                <a:solidFill>
                  <a:schemeClr val="tx1"/>
                </a:solidFill>
                <a:latin typeface="Helvetica" charset="0"/>
                <a:ea typeface="ＭＳ Ｐゴシック" charset="0"/>
                <a:cs typeface="Helvetica" charset="0"/>
                <a:sym typeface="Helvetica" charset="0"/>
              </a:rPr>
              <a:t> of 3D anatomical structures overlaid on 2D MR slices</a:t>
            </a:r>
          </a:p>
        </p:txBody>
      </p:sp>
      <p:sp>
        <p:nvSpPr>
          <p:cNvPr id="34825" name="Rectangle 9"/>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3D Visualization</a:t>
            </a:r>
          </a:p>
        </p:txBody>
      </p:sp>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4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584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58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584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5846" name="Rectangle 6"/>
          <p:cNvSpPr>
            <a:spLocks/>
          </p:cNvSpPr>
          <p:nvPr/>
        </p:nvSpPr>
        <p:spPr bwMode="auto">
          <a:xfrm>
            <a:off x="1308100" y="1117600"/>
            <a:ext cx="76835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This tutorial has demonstrated:</a:t>
            </a:r>
          </a:p>
          <a:p>
            <a:pPr marL="30163" algn="l"/>
            <a:endParaRPr lang="en-US" sz="2400">
              <a:solidFill>
                <a:schemeClr val="tx1"/>
              </a:solidFill>
              <a:latin typeface="Helvetica" charset="0"/>
              <a:ea typeface="ＭＳ Ｐゴシック" charset="0"/>
              <a:cs typeface="Helvetica" charset="0"/>
              <a:sym typeface="Helvetica" charset="0"/>
            </a:endParaRP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Basic description of the Slicer3 Application Interface</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How to load a scene containing volumes and models</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How to visualize these different datasets together</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35847" name="Rectangle 7"/>
          <p:cNvSpPr>
            <a:spLocks/>
          </p:cNvSpPr>
          <p:nvPr/>
        </p:nvSpPr>
        <p:spPr bwMode="auto">
          <a:xfrm>
            <a:off x="1155700" y="3467100"/>
            <a:ext cx="7112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Next, we will use these building blocks to perform image analysis and visualize quantitative results.</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35848" name="Rectangle 8"/>
          <p:cNvSpPr>
            <a:spLocks/>
          </p:cNvSpPr>
          <p:nvPr/>
        </p:nvSpPr>
        <p:spPr bwMode="auto">
          <a:xfrm>
            <a:off x="998538" y="1651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Slicer3 Minute Tutorial:</a:t>
            </a:r>
            <a:r>
              <a:rPr lang="en-US" sz="1800" b="1">
                <a:solidFill>
                  <a:srgbClr val="002D99"/>
                </a:solidFill>
                <a:latin typeface="Helvetica" charset="0"/>
                <a:ea typeface="ＭＳ Ｐゴシック" charset="0"/>
                <a:cs typeface="Helvetica" charset="0"/>
                <a:sym typeface="Helvetica" charset="0"/>
              </a:rPr>
              <a:t>   Summary</a:t>
            </a:r>
          </a:p>
        </p:txBody>
      </p:sp>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6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686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686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686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6870" name="Rectangle 6"/>
          <p:cNvSpPr>
            <a:spLocks/>
          </p:cNvSpPr>
          <p:nvPr/>
        </p:nvSpPr>
        <p:spPr bwMode="auto">
          <a:xfrm>
            <a:off x="990600" y="4164013"/>
            <a:ext cx="42672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200">
                <a:solidFill>
                  <a:schemeClr val="tx1"/>
                </a:solidFill>
                <a:latin typeface="Helvetica" charset="0"/>
                <a:ea typeface="ＭＳ Ｐゴシック" charset="0"/>
                <a:cs typeface="Helvetica" charset="0"/>
                <a:sym typeface="Helvetica" charset="0"/>
              </a:rPr>
              <a:t>The module described in this tutorial was tested on Axial 3D SPGR T1 post Gadolinium scans (Voxel dimension: 0.94mm x 0.94mm x 1.20mm, FOV: 240mm, Matrix: 256 x 256)</a:t>
            </a:r>
          </a:p>
        </p:txBody>
      </p:sp>
      <p:sp>
        <p:nvSpPr>
          <p:cNvPr id="36871" name="Rectangle 7"/>
          <p:cNvSpPr>
            <a:spLocks/>
          </p:cNvSpPr>
          <p:nvPr/>
        </p:nvSpPr>
        <p:spPr bwMode="auto">
          <a:xfrm>
            <a:off x="5638800" y="1409700"/>
            <a:ext cx="2984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a:solidFill>
                  <a:schemeClr val="tx1"/>
                </a:solidFill>
                <a:latin typeface="Helvetica" charset="0"/>
                <a:ea typeface="ＭＳ Ｐゴシック" charset="0"/>
                <a:cs typeface="Helvetica" charset="0"/>
                <a:sym typeface="Helvetica" charset="0"/>
              </a:rPr>
              <a:t>Part II:</a:t>
            </a:r>
            <a:r>
              <a:rPr lang="en-US" i="1">
                <a:solidFill>
                  <a:schemeClr val="tx1"/>
                </a:solidFill>
                <a:latin typeface="Helvetica" charset="0"/>
                <a:ea typeface="ＭＳ Ｐゴシック" charset="0"/>
                <a:cs typeface="Helvetica" charset="0"/>
                <a:sym typeface="Helvetica" charset="0"/>
              </a:rPr>
              <a:t> Analyzing Small Volumetric Changes using the ChangeTracker Module</a:t>
            </a:r>
          </a:p>
        </p:txBody>
      </p:sp>
      <p:pic>
        <p:nvPicPr>
          <p:cNvPr id="3687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650875"/>
            <a:ext cx="41529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6873" name="Rectangle 9"/>
          <p:cNvSpPr>
            <a:spLocks/>
          </p:cNvSpPr>
          <p:nvPr/>
        </p:nvSpPr>
        <p:spPr bwMode="auto">
          <a:xfrm>
            <a:off x="5791200" y="2959100"/>
            <a:ext cx="2832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Kilian M Pohl, PhD</a:t>
            </a:r>
          </a:p>
          <a:p>
            <a:pPr marL="30163" algn="l"/>
            <a:r>
              <a:rPr lang="en-US">
                <a:solidFill>
                  <a:schemeClr val="tx1"/>
                </a:solidFill>
                <a:latin typeface="Helvetica" charset="0"/>
                <a:ea typeface="ＭＳ Ｐゴシック" charset="0"/>
                <a:cs typeface="Helvetica" charset="0"/>
                <a:sym typeface="Helvetica" charset="0"/>
              </a:rPr>
              <a:t>Ender Konugolu, PhD </a:t>
            </a:r>
          </a:p>
          <a:p>
            <a:pPr marL="30163" algn="l"/>
            <a:r>
              <a:rPr lang="en-US">
                <a:solidFill>
                  <a:schemeClr val="tx1"/>
                </a:solidFill>
                <a:latin typeface="Helvetica" charset="0"/>
                <a:ea typeface="ＭＳ Ｐゴシック" charset="0"/>
                <a:cs typeface="Helvetica" charset="0"/>
                <a:sym typeface="Helvetica" charset="0"/>
              </a:rPr>
              <a:t>Andriy Fedorov, PhD</a:t>
            </a:r>
          </a:p>
        </p:txBody>
      </p:sp>
      <p:sp>
        <p:nvSpPr>
          <p:cNvPr id="36874"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8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78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78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78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7894" name="Rectangle 6"/>
          <p:cNvSpPr>
            <a:spLocks noGrp="1" noChangeArrowheads="1"/>
          </p:cNvSpPr>
          <p:nvPr>
            <p:ph type="body" idx="1"/>
          </p:nvPr>
        </p:nvSpPr>
        <p:spPr>
          <a:xfrm>
            <a:off x="939800" y="1320800"/>
            <a:ext cx="7696200" cy="2501900"/>
          </a:xfrm>
          <a:ln/>
        </p:spPr>
        <p:txBody>
          <a:bodyPr rIns="111608"/>
          <a:lstStyle/>
          <a:p>
            <a:pPr>
              <a:buFont typeface="Helvetica" charset="0"/>
              <a:buChar char="•"/>
            </a:pPr>
            <a:r>
              <a:rPr lang="en-US">
                <a:latin typeface="Helvetica" charset="0"/>
                <a:cs typeface="Helvetica" charset="0"/>
                <a:sym typeface="Helvetica" charset="0"/>
              </a:rPr>
              <a:t>Conventional anatomic imaging using CT or MRI are often used to evaluate tumor size and shape</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Most clinical trials that evaluate new chemotherapeutic drugs use changes in uni-dimensional or bi-dimensional measurements to assess response (</a:t>
            </a:r>
            <a:r>
              <a:rPr lang="en-US" i="1">
                <a:latin typeface="Helvetica" charset="0"/>
                <a:cs typeface="Helvetica" charset="0"/>
                <a:sym typeface="Helvetica" charset="0"/>
              </a:rPr>
              <a:t>e.g. </a:t>
            </a:r>
            <a:r>
              <a:rPr lang="en-US">
                <a:latin typeface="Helvetica" charset="0"/>
                <a:cs typeface="Helvetica" charset="0"/>
                <a:sym typeface="Helvetica" charset="0"/>
              </a:rPr>
              <a:t>RECIST)</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Slicer has several tools for applying RECIST methodologies</a:t>
            </a:r>
            <a:endParaRPr lang="en-US">
              <a:latin typeface="Helvetica" charset="0"/>
              <a:sym typeface="Helvetica" charset="0"/>
            </a:endParaRPr>
          </a:p>
        </p:txBody>
      </p:sp>
      <p:sp>
        <p:nvSpPr>
          <p:cNvPr id="3789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0" y="785813"/>
            <a:ext cx="4318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1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1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1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127" name="Rectangle 7"/>
          <p:cNvSpPr>
            <a:spLocks noGrp="1" noChangeArrowheads="1"/>
          </p:cNvSpPr>
          <p:nvPr>
            <p:ph type="body" idx="1"/>
          </p:nvPr>
        </p:nvSpPr>
        <p:spPr>
          <a:xfrm>
            <a:off x="585788" y="1422400"/>
            <a:ext cx="3606800" cy="1854200"/>
          </a:xfrm>
          <a:ln/>
        </p:spPr>
        <p:txBody>
          <a:bodyPr rIns="111608"/>
          <a:lstStyle/>
          <a:p>
            <a:pPr>
              <a:buFont typeface="Helvetica" charset="0"/>
              <a:buChar char="•"/>
            </a:pPr>
            <a:r>
              <a:rPr lang="en-US">
                <a:latin typeface="Helvetica" charset="0"/>
                <a:cs typeface="Helvetica" charset="0"/>
                <a:sym typeface="Helvetica" charset="0"/>
              </a:rPr>
              <a:t>This workshop uses the newest release of 3D Slicer (version 3.6.2). </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Visit the </a:t>
            </a:r>
            <a:r>
              <a:rPr lang="en-US" b="1">
                <a:solidFill>
                  <a:srgbClr val="002D99"/>
                </a:solidFill>
                <a:latin typeface="Helvetica" charset="0"/>
                <a:cs typeface="Helvetica" charset="0"/>
                <a:sym typeface="Helvetica" charset="0"/>
              </a:rPr>
              <a:t>Slicer download page</a:t>
            </a:r>
            <a:r>
              <a:rPr lang="en-US">
                <a:latin typeface="Helvetica" charset="0"/>
                <a:cs typeface="Helvetica" charset="0"/>
                <a:sym typeface="Helvetica" charset="0"/>
              </a:rPr>
              <a:t> for Slicer 3.6 stable release, or for Slicer nightly builds.</a:t>
            </a:r>
            <a:endParaRPr lang="en-US">
              <a:latin typeface="Helvetica" charset="0"/>
              <a:sym typeface="Helvetica" charset="0"/>
            </a:endParaRPr>
          </a:p>
        </p:txBody>
      </p:sp>
      <p:sp>
        <p:nvSpPr>
          <p:cNvPr id="5128" name="AutoShape 8"/>
          <p:cNvSpPr>
            <a:spLocks/>
          </p:cNvSpPr>
          <p:nvPr/>
        </p:nvSpPr>
        <p:spPr bwMode="auto">
          <a:xfrm>
            <a:off x="6731000" y="1193800"/>
            <a:ext cx="596900" cy="317500"/>
          </a:xfrm>
          <a:custGeom>
            <a:avLst/>
            <a:gdLst/>
            <a:ahLst/>
            <a:cxnLst/>
            <a:rect l="0" t="0" r="r" b="b"/>
            <a:pathLst>
              <a:path w="3751" h="5063">
                <a:moveTo>
                  <a:pt x="1876" y="0"/>
                </a:moveTo>
                <a:cubicBezTo>
                  <a:pt x="1396" y="0"/>
                  <a:pt x="915" y="246"/>
                  <a:pt x="549" y="740"/>
                </a:cubicBezTo>
                <a:cubicBezTo>
                  <a:pt x="46" y="1419"/>
                  <a:pt x="-103" y="2386"/>
                  <a:pt x="85" y="3247"/>
                </a:cubicBezTo>
                <a:lnTo>
                  <a:pt x="-17665" y="21600"/>
                </a:lnTo>
                <a:lnTo>
                  <a:pt x="177" y="3588"/>
                </a:lnTo>
                <a:cubicBezTo>
                  <a:pt x="268" y="3854"/>
                  <a:pt x="387" y="4104"/>
                  <a:pt x="549" y="4323"/>
                </a:cubicBezTo>
                <a:cubicBezTo>
                  <a:pt x="1281" y="5311"/>
                  <a:pt x="2470" y="5311"/>
                  <a:pt x="3203" y="4323"/>
                </a:cubicBezTo>
                <a:cubicBezTo>
                  <a:pt x="3935" y="3334"/>
                  <a:pt x="3935" y="1729"/>
                  <a:pt x="3203" y="740"/>
                </a:cubicBezTo>
                <a:cubicBezTo>
                  <a:pt x="2836" y="246"/>
                  <a:pt x="2356" y="0"/>
                  <a:pt x="1876" y="0"/>
                </a:cubicBezTo>
                <a:close/>
                <a:moveTo>
                  <a:pt x="187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891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91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891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891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891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8919" name="Rectangle 7"/>
          <p:cNvSpPr>
            <a:spLocks/>
          </p:cNvSpPr>
          <p:nvPr/>
        </p:nvSpPr>
        <p:spPr bwMode="auto">
          <a:xfrm>
            <a:off x="139700" y="3517900"/>
            <a:ext cx="29845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The </a:t>
            </a:r>
            <a:r>
              <a:rPr lang="en-US" b="1">
                <a:solidFill>
                  <a:srgbClr val="002D99"/>
                </a:solidFill>
                <a:latin typeface="Helvetica" charset="0"/>
                <a:ea typeface="ＭＳ Ｐゴシック" charset="0"/>
                <a:cs typeface="Helvetica" charset="0"/>
                <a:sym typeface="Helvetica" charset="0"/>
              </a:rPr>
              <a:t>distance measurement </a:t>
            </a:r>
            <a:r>
              <a:rPr lang="en-US">
                <a:solidFill>
                  <a:schemeClr val="tx1"/>
                </a:solidFill>
                <a:latin typeface="Helvetica" charset="0"/>
                <a:ea typeface="ＭＳ Ｐゴシック" charset="0"/>
                <a:cs typeface="Helvetica" charset="0"/>
                <a:sym typeface="Helvetica" charset="0"/>
              </a:rPr>
              <a:t>(mm) between fiducials will be updated in the Fiducial</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GUI.</a:t>
            </a:r>
          </a:p>
        </p:txBody>
      </p:sp>
      <p:sp>
        <p:nvSpPr>
          <p:cNvPr id="38920" name="Rectangle 8"/>
          <p:cNvSpPr>
            <a:spLocks/>
          </p:cNvSpPr>
          <p:nvPr/>
        </p:nvSpPr>
        <p:spPr bwMode="auto">
          <a:xfrm>
            <a:off x="127000" y="1206500"/>
            <a:ext cx="2895600" cy="1790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Fiducials Module</a:t>
            </a:r>
            <a:r>
              <a:rPr lang="en-US">
                <a:solidFill>
                  <a:schemeClr val="tx1"/>
                </a:solidFill>
                <a:latin typeface="Helvetica" charset="0"/>
                <a:ea typeface="ＭＳ Ｐゴシック" charset="0"/>
                <a:cs typeface="Helvetica" charset="0"/>
                <a:sym typeface="Helvetica" charset="0"/>
              </a:rPr>
              <a:t> can be used to measure the </a:t>
            </a:r>
            <a:r>
              <a:rPr lang="en-US" b="1">
                <a:solidFill>
                  <a:srgbClr val="002D99"/>
                </a:solidFill>
                <a:latin typeface="Helvetica" charset="0"/>
                <a:ea typeface="ＭＳ Ｐゴシック" charset="0"/>
                <a:cs typeface="Helvetica" charset="0"/>
                <a:sym typeface="Helvetica" charset="0"/>
              </a:rPr>
              <a:t>longest diameter</a:t>
            </a:r>
          </a:p>
          <a:p>
            <a:pPr marL="30163"/>
            <a:r>
              <a:rPr lang="en-US">
                <a:solidFill>
                  <a:schemeClr val="tx1"/>
                </a:solidFill>
                <a:latin typeface="Helvetica" charset="0"/>
                <a:ea typeface="ＭＳ Ｐゴシック" charset="0"/>
                <a:cs typeface="Helvetica" charset="0"/>
                <a:sym typeface="Helvetica" charset="0"/>
              </a:rPr>
              <a:t>in a tumor cross section.</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Two fiducials may be used to mark the tumor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extent.</a:t>
            </a:r>
          </a:p>
        </p:txBody>
      </p:sp>
      <p:sp>
        <p:nvSpPr>
          <p:cNvPr id="38921"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
        <p:nvSpPr>
          <p:cNvPr id="38922" name="AutoShape 10"/>
          <p:cNvSpPr>
            <a:spLocks/>
          </p:cNvSpPr>
          <p:nvPr/>
        </p:nvSpPr>
        <p:spPr bwMode="auto">
          <a:xfrm>
            <a:off x="2298700" y="3009900"/>
            <a:ext cx="2273300" cy="355600"/>
          </a:xfrm>
          <a:custGeom>
            <a:avLst/>
            <a:gdLst/>
            <a:ahLst/>
            <a:cxnLst/>
            <a:rect l="0" t="0" r="r" b="b"/>
            <a:pathLst>
              <a:path w="18238" h="9501">
                <a:moveTo>
                  <a:pt x="917" y="0"/>
                </a:moveTo>
                <a:cubicBezTo>
                  <a:pt x="411" y="0"/>
                  <a:pt x="0" y="1367"/>
                  <a:pt x="0" y="3054"/>
                </a:cubicBezTo>
                <a:lnTo>
                  <a:pt x="0" y="6447"/>
                </a:lnTo>
                <a:cubicBezTo>
                  <a:pt x="0" y="7029"/>
                  <a:pt x="62" y="7543"/>
                  <a:pt x="147" y="8006"/>
                </a:cubicBezTo>
                <a:lnTo>
                  <a:pt x="-3362" y="21600"/>
                </a:lnTo>
                <a:lnTo>
                  <a:pt x="494" y="9109"/>
                </a:lnTo>
                <a:cubicBezTo>
                  <a:pt x="622" y="9336"/>
                  <a:pt x="762" y="9501"/>
                  <a:pt x="917" y="9501"/>
                </a:cubicBezTo>
                <a:lnTo>
                  <a:pt x="17321" y="9501"/>
                </a:lnTo>
                <a:cubicBezTo>
                  <a:pt x="17827" y="9501"/>
                  <a:pt x="18238" y="8134"/>
                  <a:pt x="18238" y="6447"/>
                </a:cubicBezTo>
                <a:lnTo>
                  <a:pt x="18238" y="3054"/>
                </a:lnTo>
                <a:cubicBezTo>
                  <a:pt x="18238" y="1367"/>
                  <a:pt x="17827" y="0"/>
                  <a:pt x="17321" y="0"/>
                </a:cubicBezTo>
                <a:lnTo>
                  <a:pt x="917" y="0"/>
                </a:lnTo>
                <a:close/>
                <a:moveTo>
                  <a:pt x="91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596900"/>
            <a:ext cx="65690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993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3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3994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994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994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39943" name="Rectangle 7"/>
          <p:cNvSpPr>
            <a:spLocks/>
          </p:cNvSpPr>
          <p:nvPr/>
        </p:nvSpPr>
        <p:spPr bwMode="auto">
          <a:xfrm>
            <a:off x="203200" y="1504950"/>
            <a:ext cx="35306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Measurements module</a:t>
            </a:r>
            <a:r>
              <a:rPr lang="en-US">
                <a:solidFill>
                  <a:schemeClr val="tx1"/>
                </a:solidFill>
                <a:latin typeface="Helvetica" charset="0"/>
                <a:ea typeface="ＭＳ Ｐゴシック" charset="0"/>
                <a:cs typeface="Helvetica" charset="0"/>
                <a:sym typeface="Helvetica" charset="0"/>
              </a:rPr>
              <a:t>, provides interactive measurement tools that operate in the 3D Viewer and the Slice Viewers. </a:t>
            </a:r>
          </a:p>
        </p:txBody>
      </p:sp>
      <p:sp>
        <p:nvSpPr>
          <p:cNvPr id="39944" name="Rectangle 8"/>
          <p:cNvSpPr>
            <a:spLocks/>
          </p:cNvSpPr>
          <p:nvPr/>
        </p:nvSpPr>
        <p:spPr bwMode="auto">
          <a:xfrm>
            <a:off x="901700" y="3454400"/>
            <a:ext cx="2781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Interactive ruler can be used to measure the </a:t>
            </a:r>
            <a:r>
              <a:rPr lang="en-US" b="1">
                <a:solidFill>
                  <a:srgbClr val="002D99"/>
                </a:solidFill>
                <a:latin typeface="Helvetica" charset="0"/>
                <a:ea typeface="ＭＳ Ｐゴシック" charset="0"/>
                <a:cs typeface="Helvetica" charset="0"/>
                <a:sym typeface="Helvetica" charset="0"/>
              </a:rPr>
              <a:t>longest diameter</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and provides</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numerical</a:t>
            </a:r>
            <a:r>
              <a:rPr lang="en-US" b="1">
                <a:solidFill>
                  <a:schemeClr val="tx1"/>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annotations</a:t>
            </a:r>
          </a:p>
        </p:txBody>
      </p:sp>
      <p:sp>
        <p:nvSpPr>
          <p:cNvPr id="3994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096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096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096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4096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700" y="1171575"/>
            <a:ext cx="59055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0967" name="Rectangle 7"/>
          <p:cNvSpPr>
            <a:spLocks/>
          </p:cNvSpPr>
          <p:nvPr/>
        </p:nvSpPr>
        <p:spPr bwMode="auto">
          <a:xfrm>
            <a:off x="419100" y="1435100"/>
            <a:ext cx="2730500" cy="22733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3D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a:t>
            </a:r>
            <a:r>
              <a:rPr lang="en-US" b="1">
                <a:solidFill>
                  <a:schemeClr val="tx1"/>
                </a:solidFill>
                <a:latin typeface="Helvetica" charset="0"/>
                <a:ea typeface="ＭＳ Ｐゴシック" charset="0"/>
                <a:cs typeface="Helvetica" charset="0"/>
                <a:sym typeface="Helvetica" charset="0"/>
              </a:rPr>
              <a:t>LabelDiameterEstimation (extension) module </a:t>
            </a:r>
            <a:r>
              <a:rPr lang="en-US">
                <a:solidFill>
                  <a:schemeClr val="tx1"/>
                </a:solidFill>
                <a:latin typeface="Helvetica" charset="0"/>
                <a:ea typeface="ＭＳ Ｐゴシック" charset="0"/>
                <a:cs typeface="Helvetica" charset="0"/>
                <a:sym typeface="Helvetica" charset="0"/>
              </a:rPr>
              <a:t>will automatically compute the largest tumor diameter and </a:t>
            </a:r>
            <a:r>
              <a:rPr lang="en-US" b="1">
                <a:solidFill>
                  <a:schemeClr val="tx1"/>
                </a:solidFill>
                <a:latin typeface="Helvetica" charset="0"/>
                <a:ea typeface="ＭＳ Ｐゴシック" charset="0"/>
                <a:cs typeface="Helvetica" charset="0"/>
                <a:sym typeface="Helvetica" charset="0"/>
              </a:rPr>
              <a:t>orthogonal</a:t>
            </a:r>
            <a:r>
              <a:rPr lang="en-US">
                <a:solidFill>
                  <a:schemeClr val="tx1"/>
                </a:solidFill>
                <a:latin typeface="Helvetica" charset="0"/>
                <a:ea typeface="ＭＳ Ｐゴシック" charset="0"/>
                <a:cs typeface="Helvetica" charset="0"/>
                <a:sym typeface="Helvetica" charset="0"/>
              </a:rPr>
              <a:t> dimension.</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analysis requires an </a:t>
            </a:r>
            <a:r>
              <a:rPr lang="en-US" b="1">
                <a:solidFill>
                  <a:srgbClr val="002D99"/>
                </a:solidFill>
                <a:latin typeface="Helvetica" charset="0"/>
                <a:ea typeface="ＭＳ Ｐゴシック" charset="0"/>
                <a:cs typeface="Helvetica" charset="0"/>
                <a:sym typeface="Helvetica" charset="0"/>
              </a:rPr>
              <a:t>initial segmentation (VOI)</a:t>
            </a:r>
            <a:r>
              <a:rPr lang="en-US">
                <a:solidFill>
                  <a:schemeClr val="tx1"/>
                </a:solidFill>
                <a:latin typeface="Helvetica" charset="0"/>
                <a:ea typeface="ＭＳ Ｐゴシック" charset="0"/>
                <a:cs typeface="Helvetica" charset="0"/>
                <a:sym typeface="Helvetica" charset="0"/>
              </a:rPr>
              <a:t>. </a:t>
            </a:r>
          </a:p>
        </p:txBody>
      </p:sp>
      <p:sp>
        <p:nvSpPr>
          <p:cNvPr id="40968" name="Rectangle 8"/>
          <p:cNvSpPr>
            <a:spLocks/>
          </p:cNvSpPr>
          <p:nvPr/>
        </p:nvSpPr>
        <p:spPr bwMode="auto">
          <a:xfrm>
            <a:off x="3638550" y="3959225"/>
            <a:ext cx="50022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Baseline: June 2006                   Follow-up: June 2007</a:t>
            </a:r>
          </a:p>
        </p:txBody>
      </p:sp>
      <p:sp>
        <p:nvSpPr>
          <p:cNvPr id="40969"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Quantifying tumor change:  </a:t>
            </a:r>
            <a:r>
              <a:rPr lang="en-US" sz="1800" b="1">
                <a:solidFill>
                  <a:srgbClr val="002D99"/>
                </a:solidFill>
                <a:latin typeface="Helvetica" charset="0"/>
                <a:ea typeface="ＭＳ Ｐゴシック" charset="0"/>
                <a:cs typeface="Helvetica" charset="0"/>
                <a:sym typeface="Helvetica" charset="0"/>
              </a:rPr>
              <a:t>Conventional measures of tumor response</a:t>
            </a:r>
          </a:p>
        </p:txBody>
      </p:sp>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8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198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198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98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1990" name="Rectangle 6"/>
          <p:cNvSpPr>
            <a:spLocks noGrp="1" noChangeArrowheads="1"/>
          </p:cNvSpPr>
          <p:nvPr>
            <p:ph type="body" idx="1"/>
          </p:nvPr>
        </p:nvSpPr>
        <p:spPr>
          <a:xfrm>
            <a:off x="1600200" y="1155700"/>
            <a:ext cx="6299200" cy="1993900"/>
          </a:xfrm>
          <a:solidFill>
            <a:srgbClr val="B9CEFD"/>
          </a:solidFill>
          <a:ln/>
          <a:effectLst>
            <a:outerShdw blurRad="38100" dist="12700" dir="2700000" algn="ctr" rotWithShape="0">
              <a:schemeClr val="bg2">
                <a:alpha val="75000"/>
              </a:schemeClr>
            </a:outerShdw>
          </a:effectLst>
        </p:spPr>
        <p:txBody>
          <a:bodyPr rIns="111608"/>
          <a:lstStyle/>
          <a:p>
            <a:pPr>
              <a:buFont typeface="Helvetica" charset="0"/>
              <a:buChar char="•"/>
            </a:pPr>
            <a:r>
              <a:rPr lang="en-US">
                <a:latin typeface="Helvetica" charset="0"/>
                <a:cs typeface="Helvetica" charset="0"/>
                <a:sym typeface="Helvetica" charset="0"/>
              </a:rPr>
              <a:t>However, more accurate and precise methods for understanding volume changes may be useful when:</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b="1">
                <a:latin typeface="Helvetica" charset="0"/>
                <a:cs typeface="Helvetica" charset="0"/>
                <a:sym typeface="Helvetica" charset="0"/>
              </a:rPr>
              <a:t>benign tumor change</a:t>
            </a:r>
            <a:r>
              <a:rPr lang="en-US">
                <a:latin typeface="Helvetica" charset="0"/>
                <a:cs typeface="Helvetica" charset="0"/>
                <a:sym typeface="Helvetica" charset="0"/>
              </a:rPr>
              <a:t> is being monitored, or</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where s</a:t>
            </a:r>
            <a:r>
              <a:rPr lang="en-US" b="1">
                <a:latin typeface="Helvetica" charset="0"/>
                <a:cs typeface="Helvetica" charset="0"/>
                <a:sym typeface="Helvetica" charset="0"/>
              </a:rPr>
              <a:t>mall changes may be clinically significant</a:t>
            </a:r>
            <a:r>
              <a:rPr lang="en-US">
                <a:latin typeface="Helvetica" charset="0"/>
                <a:cs typeface="Helvetica" charset="0"/>
                <a:sym typeface="Helvetica" charset="0"/>
              </a:rPr>
              <a:t> but difficult to assess with RECIST</a:t>
            </a:r>
            <a:endParaRPr lang="en-US">
              <a:latin typeface="Helvetica" charset="0"/>
              <a:sym typeface="Helvetica" charset="0"/>
            </a:endParaRPr>
          </a:p>
        </p:txBody>
      </p:sp>
      <p:sp>
        <p:nvSpPr>
          <p:cNvPr id="41991"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 rationale for new approaches</a:t>
            </a:r>
          </a:p>
        </p:txBody>
      </p:sp>
      <p:sp>
        <p:nvSpPr>
          <p:cNvPr id="41992" name="Rectangle 8"/>
          <p:cNvSpPr>
            <a:spLocks/>
          </p:cNvSpPr>
          <p:nvPr/>
        </p:nvSpPr>
        <p:spPr bwMode="auto">
          <a:xfrm>
            <a:off x="1892300" y="3644900"/>
            <a:ext cx="571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82588" indent="-342900" algn="l">
              <a:spcBef>
                <a:spcPts val="413"/>
              </a:spcBef>
              <a:buSzPct val="100000"/>
              <a:buFont typeface="Helvetica" charset="0"/>
              <a:buChar char="•"/>
            </a:pPr>
            <a:r>
              <a:rPr lang="en-US" sz="2000" b="1">
                <a:solidFill>
                  <a:srgbClr val="002D99"/>
                </a:solidFill>
                <a:latin typeface="Helvetica" charset="0"/>
                <a:ea typeface="ＭＳ Ｐゴシック" charset="0"/>
                <a:cs typeface="Helvetica" charset="0"/>
                <a:sym typeface="Helvetica" charset="0"/>
              </a:rPr>
              <a:t>ChangeTracker Module</a:t>
            </a:r>
            <a:r>
              <a:rPr lang="en-US" sz="2000">
                <a:solidFill>
                  <a:schemeClr val="tx1"/>
                </a:solidFill>
                <a:latin typeface="Helvetica" charset="0"/>
                <a:ea typeface="ＭＳ Ｐゴシック" charset="0"/>
                <a:cs typeface="Helvetica" charset="0"/>
                <a:sym typeface="Helvetica" charset="0"/>
              </a:rPr>
              <a:t> is a tool to measure </a:t>
            </a:r>
            <a:r>
              <a:rPr lang="en-US" sz="2000" b="1">
                <a:solidFill>
                  <a:schemeClr val="tx1"/>
                </a:solidFill>
                <a:latin typeface="Helvetica" charset="0"/>
                <a:ea typeface="ＭＳ Ｐゴシック" charset="0"/>
                <a:cs typeface="Helvetica" charset="0"/>
                <a:sym typeface="Helvetica" charset="0"/>
              </a:rPr>
              <a:t>volumetric change at the voxel level</a:t>
            </a:r>
            <a:r>
              <a:rPr lang="en-US" sz="2000">
                <a:solidFill>
                  <a:schemeClr val="tx1"/>
                </a:solidFill>
                <a:latin typeface="Helvetica" charset="0"/>
                <a:ea typeface="ＭＳ Ｐゴシック" charset="0"/>
                <a:cs typeface="Helvetica" charset="0"/>
                <a:sym typeface="Helvetica" charset="0"/>
              </a:rPr>
              <a:t>.</a:t>
            </a:r>
          </a:p>
        </p:txBody>
      </p:sp>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723900"/>
            <a:ext cx="1244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3011"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2"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3013"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301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3015"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3016" name="Rectangle 8"/>
          <p:cNvSpPr>
            <a:spLocks/>
          </p:cNvSpPr>
          <p:nvPr/>
        </p:nvSpPr>
        <p:spPr bwMode="auto">
          <a:xfrm>
            <a:off x="292100" y="1120775"/>
            <a:ext cx="25400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First, close any previous scene.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File-&gt;Close Scene</a:t>
            </a:r>
          </a:p>
        </p:txBody>
      </p:sp>
      <p:sp>
        <p:nvSpPr>
          <p:cNvPr id="43017" name="Rectangle 9"/>
          <p:cNvSpPr>
            <a:spLocks/>
          </p:cNvSpPr>
          <p:nvPr/>
        </p:nvSpPr>
        <p:spPr bwMode="auto">
          <a:xfrm>
            <a:off x="266700" y="3127375"/>
            <a:ext cx="28194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removes any datasets previously  loaded into Slicer.</a:t>
            </a:r>
          </a:p>
          <a:p>
            <a:pPr marL="30163"/>
            <a:r>
              <a:rPr lang="en-US">
                <a:solidFill>
                  <a:schemeClr val="tx1"/>
                </a:solidFill>
                <a:latin typeface="Helvetica" charset="0"/>
                <a:ea typeface="ＭＳ Ｐゴシック" charset="0"/>
                <a:cs typeface="Helvetica" charset="0"/>
                <a:sym typeface="Helvetica" charset="0"/>
              </a:rPr>
              <a:t> </a:t>
            </a:r>
          </a:p>
        </p:txBody>
      </p:sp>
      <p:sp>
        <p:nvSpPr>
          <p:cNvPr id="43018"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3019" name="AutoShape 11"/>
          <p:cNvSpPr>
            <a:spLocks/>
          </p:cNvSpPr>
          <p:nvPr/>
        </p:nvSpPr>
        <p:spPr bwMode="auto">
          <a:xfrm flipH="1">
            <a:off x="2870200" y="1651000"/>
            <a:ext cx="1384300" cy="190500"/>
          </a:xfrm>
          <a:custGeom>
            <a:avLst/>
            <a:gdLst/>
            <a:ahLst/>
            <a:cxnLst/>
            <a:rect l="0" t="0" r="r" b="b"/>
            <a:pathLst>
              <a:path w="15732" h="8382">
                <a:moveTo>
                  <a:pt x="816" y="0"/>
                </a:moveTo>
                <a:cubicBezTo>
                  <a:pt x="365" y="0"/>
                  <a:pt x="0" y="1412"/>
                  <a:pt x="0" y="3161"/>
                </a:cubicBezTo>
                <a:lnTo>
                  <a:pt x="0" y="5221"/>
                </a:lnTo>
                <a:cubicBezTo>
                  <a:pt x="0" y="6970"/>
                  <a:pt x="365" y="8382"/>
                  <a:pt x="816" y="8382"/>
                </a:cubicBezTo>
                <a:lnTo>
                  <a:pt x="14916" y="8382"/>
                </a:lnTo>
                <a:cubicBezTo>
                  <a:pt x="15089" y="8382"/>
                  <a:pt x="15239" y="8127"/>
                  <a:pt x="15371" y="7770"/>
                </a:cubicBezTo>
                <a:lnTo>
                  <a:pt x="21600" y="21600"/>
                </a:lnTo>
                <a:lnTo>
                  <a:pt x="15705" y="5727"/>
                </a:lnTo>
                <a:cubicBezTo>
                  <a:pt x="15713" y="5554"/>
                  <a:pt x="15732" y="5402"/>
                  <a:pt x="15732" y="5221"/>
                </a:cubicBezTo>
                <a:lnTo>
                  <a:pt x="15732" y="3161"/>
                </a:lnTo>
                <a:cubicBezTo>
                  <a:pt x="15732" y="1412"/>
                  <a:pt x="15367" y="0"/>
                  <a:pt x="14916" y="0"/>
                </a:cubicBezTo>
                <a:lnTo>
                  <a:pt x="816" y="0"/>
                </a:lnTo>
                <a:close/>
                <a:moveTo>
                  <a:pt x="81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959100"/>
            <a:ext cx="35179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863600"/>
            <a:ext cx="1054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4036"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37"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4038"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403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4040"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4041" name="Rectangle 9"/>
          <p:cNvSpPr>
            <a:spLocks/>
          </p:cNvSpPr>
          <p:nvPr/>
        </p:nvSpPr>
        <p:spPr bwMode="auto">
          <a:xfrm>
            <a:off x="228600" y="1079500"/>
            <a:ext cx="30607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File-&gt;Load Scene</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p:txBody>
      </p:sp>
      <p:sp>
        <p:nvSpPr>
          <p:cNvPr id="44042" name="Rectangle 10"/>
          <p:cNvSpPr>
            <a:spLocks/>
          </p:cNvSpPr>
          <p:nvPr/>
        </p:nvSpPr>
        <p:spPr bwMode="auto">
          <a:xfrm>
            <a:off x="228600" y="2105025"/>
            <a:ext cx="3987800" cy="2209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nSpc>
                <a:spcPct val="110000"/>
              </a:lnSpc>
            </a:pPr>
            <a:r>
              <a:rPr lang="en-US">
                <a:solidFill>
                  <a:schemeClr val="tx1"/>
                </a:solidFill>
                <a:latin typeface="Helvetica" charset="0"/>
                <a:ea typeface="ＭＳ Ｐゴシック" charset="0"/>
                <a:cs typeface="Helvetica" charset="0"/>
                <a:sym typeface="Helvetica" charset="0"/>
              </a:rPr>
              <a:t>This raises the </a:t>
            </a:r>
            <a:r>
              <a:rPr lang="en-US" b="1">
                <a:solidFill>
                  <a:schemeClr val="tx1"/>
                </a:solidFill>
                <a:latin typeface="Helvetica" charset="0"/>
                <a:ea typeface="ＭＳ Ｐゴシック" charset="0"/>
                <a:cs typeface="Helvetica" charset="0"/>
                <a:sym typeface="Helvetica" charset="0"/>
              </a:rPr>
              <a:t>Load Scene Interface</a:t>
            </a: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Slicer_data</a:t>
            </a:r>
            <a:r>
              <a:rPr lang="en-US">
                <a:solidFill>
                  <a:schemeClr val="tx1"/>
                </a:solidFill>
                <a:latin typeface="Helvetica" charset="0"/>
                <a:ea typeface="ＭＳ Ｐゴシック" charset="0"/>
                <a:cs typeface="Helvetica" charset="0"/>
                <a:sym typeface="Helvetica" charset="0"/>
              </a:rPr>
              <a:t> from favorites panel.</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Select the</a:t>
            </a:r>
            <a:r>
              <a:rPr lang="en-US" b="1">
                <a:solidFill>
                  <a:schemeClr val="tx1"/>
                </a:solidFill>
                <a:latin typeface="Helvetica" charset="0"/>
                <a:ea typeface="ＭＳ Ｐゴシック" charset="0"/>
                <a:cs typeface="Helvetica" charset="0"/>
                <a:sym typeface="Helvetica" charset="0"/>
              </a:rPr>
              <a:t> ChangeTracker2010</a:t>
            </a:r>
            <a:r>
              <a:rPr lang="en-US">
                <a:solidFill>
                  <a:schemeClr val="tx1"/>
                </a:solidFill>
                <a:latin typeface="Helvetica" charset="0"/>
                <a:ea typeface="ＭＳ Ｐゴシック" charset="0"/>
                <a:cs typeface="Helvetica" charset="0"/>
                <a:sym typeface="Helvetica" charset="0"/>
              </a:rPr>
              <a:t>  directory</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And select the scene file: </a:t>
            </a:r>
            <a:r>
              <a:rPr lang="en-US" b="1">
                <a:solidFill>
                  <a:srgbClr val="002D99"/>
                </a:solidFill>
                <a:latin typeface="Helvetica" charset="0"/>
                <a:ea typeface="ＭＳ Ｐゴシック" charset="0"/>
                <a:cs typeface="Helvetica" charset="0"/>
                <a:sym typeface="Helvetica" charset="0"/>
              </a:rPr>
              <a:t>ChangetrackerTutorial2009.mrml </a:t>
            </a:r>
          </a:p>
          <a:p>
            <a:pPr marL="30163">
              <a:lnSpc>
                <a:spcPct val="110000"/>
              </a:lnSpc>
            </a:pPr>
            <a:r>
              <a:rPr lang="en-US">
                <a:solidFill>
                  <a:schemeClr val="tx1"/>
                </a:solidFill>
                <a:latin typeface="Helvetica" charset="0"/>
                <a:ea typeface="ＭＳ Ｐゴシック" charset="0"/>
                <a:cs typeface="Helvetica" charset="0"/>
                <a:sym typeface="Helvetica" charset="0"/>
              </a:rPr>
              <a:t> double click the file, or click </a:t>
            </a:r>
            <a:r>
              <a:rPr lang="en-US" b="1">
                <a:solidFill>
                  <a:schemeClr val="tx1"/>
                </a:solidFill>
                <a:latin typeface="Helvetica" charset="0"/>
                <a:ea typeface="ＭＳ Ｐゴシック" charset="0"/>
                <a:cs typeface="Helvetica" charset="0"/>
                <a:sym typeface="Helvetica" charset="0"/>
              </a:rPr>
              <a:t>Open</a:t>
            </a:r>
          </a:p>
        </p:txBody>
      </p:sp>
      <p:sp>
        <p:nvSpPr>
          <p:cNvPr id="44043"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Load the training dataset</a:t>
            </a:r>
          </a:p>
        </p:txBody>
      </p:sp>
      <p:sp>
        <p:nvSpPr>
          <p:cNvPr id="44044" name="AutoShape 12"/>
          <p:cNvSpPr>
            <a:spLocks/>
          </p:cNvSpPr>
          <p:nvPr/>
        </p:nvSpPr>
        <p:spPr bwMode="auto">
          <a:xfrm flipH="1">
            <a:off x="2857500" y="787400"/>
            <a:ext cx="1117600" cy="215900"/>
          </a:xfrm>
          <a:custGeom>
            <a:avLst/>
            <a:gdLst/>
            <a:ahLst/>
            <a:cxnLst/>
            <a:rect l="0" t="0" r="r" b="b"/>
            <a:pathLst>
              <a:path w="19871" h="8223">
                <a:moveTo>
                  <a:pt x="1658" y="0"/>
                </a:moveTo>
                <a:cubicBezTo>
                  <a:pt x="744" y="0"/>
                  <a:pt x="0" y="1593"/>
                  <a:pt x="0" y="3552"/>
                </a:cubicBezTo>
                <a:lnTo>
                  <a:pt x="0" y="4671"/>
                </a:lnTo>
                <a:cubicBezTo>
                  <a:pt x="0" y="6630"/>
                  <a:pt x="744" y="8223"/>
                  <a:pt x="1658" y="8223"/>
                </a:cubicBezTo>
                <a:lnTo>
                  <a:pt x="18213" y="8223"/>
                </a:lnTo>
                <a:cubicBezTo>
                  <a:pt x="18273" y="8223"/>
                  <a:pt x="18324" y="8160"/>
                  <a:pt x="18382" y="8147"/>
                </a:cubicBezTo>
                <a:lnTo>
                  <a:pt x="21600" y="21600"/>
                </a:lnTo>
                <a:lnTo>
                  <a:pt x="19278" y="7331"/>
                </a:lnTo>
                <a:cubicBezTo>
                  <a:pt x="19633" y="6680"/>
                  <a:pt x="19871" y="5748"/>
                  <a:pt x="19871" y="4671"/>
                </a:cubicBezTo>
                <a:lnTo>
                  <a:pt x="19871" y="3552"/>
                </a:lnTo>
                <a:cubicBezTo>
                  <a:pt x="19871" y="1593"/>
                  <a:pt x="19127" y="0"/>
                  <a:pt x="18213" y="0"/>
                </a:cubicBezTo>
                <a:lnTo>
                  <a:pt x="1658" y="0"/>
                </a:lnTo>
                <a:close/>
                <a:moveTo>
                  <a:pt x="165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5" name="AutoShape 13"/>
          <p:cNvSpPr>
            <a:spLocks/>
          </p:cNvSpPr>
          <p:nvPr/>
        </p:nvSpPr>
        <p:spPr bwMode="auto">
          <a:xfrm flipH="1">
            <a:off x="4686300" y="3213100"/>
            <a:ext cx="520700" cy="317500"/>
          </a:xfrm>
          <a:custGeom>
            <a:avLst/>
            <a:gdLst/>
            <a:ahLst/>
            <a:cxnLst/>
            <a:rect l="0" t="0" r="r" b="b"/>
            <a:pathLst>
              <a:path w="8915" h="8525">
                <a:moveTo>
                  <a:pt x="21600" y="-13075"/>
                </a:moveTo>
                <a:lnTo>
                  <a:pt x="8385" y="85"/>
                </a:lnTo>
                <a:cubicBezTo>
                  <a:pt x="8300" y="37"/>
                  <a:pt x="8215" y="0"/>
                  <a:pt x="8120" y="0"/>
                </a:cubicBezTo>
                <a:lnTo>
                  <a:pt x="795" y="0"/>
                </a:lnTo>
                <a:cubicBezTo>
                  <a:pt x="355" y="0"/>
                  <a:pt x="0" y="556"/>
                  <a:pt x="0" y="1247"/>
                </a:cubicBezTo>
                <a:lnTo>
                  <a:pt x="0" y="7278"/>
                </a:lnTo>
                <a:cubicBezTo>
                  <a:pt x="0" y="7969"/>
                  <a:pt x="355" y="8525"/>
                  <a:pt x="795" y="8525"/>
                </a:cubicBezTo>
                <a:lnTo>
                  <a:pt x="8120" y="8525"/>
                </a:lnTo>
                <a:cubicBezTo>
                  <a:pt x="8560" y="8525"/>
                  <a:pt x="8915" y="7969"/>
                  <a:pt x="8915" y="7278"/>
                </a:cubicBezTo>
                <a:lnTo>
                  <a:pt x="8915" y="1289"/>
                </a:lnTo>
                <a:lnTo>
                  <a:pt x="21600" y="-13075"/>
                </a:lnTo>
                <a:close/>
                <a:moveTo>
                  <a:pt x="21600" y="-1307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6" name="AutoShape 14"/>
          <p:cNvSpPr>
            <a:spLocks/>
          </p:cNvSpPr>
          <p:nvPr/>
        </p:nvSpPr>
        <p:spPr bwMode="auto">
          <a:xfrm flipH="1">
            <a:off x="5194300" y="3835400"/>
            <a:ext cx="838200" cy="165100"/>
          </a:xfrm>
          <a:custGeom>
            <a:avLst/>
            <a:gdLst/>
            <a:ahLst/>
            <a:cxnLst/>
            <a:rect l="0" t="0" r="r" b="b"/>
            <a:pathLst>
              <a:path w="15438" h="7589">
                <a:moveTo>
                  <a:pt x="21600" y="-14011"/>
                </a:moveTo>
                <a:lnTo>
                  <a:pt x="14722" y="73"/>
                </a:lnTo>
                <a:cubicBezTo>
                  <a:pt x="14674" y="52"/>
                  <a:pt x="14633" y="0"/>
                  <a:pt x="14583" y="0"/>
                </a:cubicBezTo>
                <a:lnTo>
                  <a:pt x="855" y="0"/>
                </a:lnTo>
                <a:cubicBezTo>
                  <a:pt x="382" y="0"/>
                  <a:pt x="0" y="952"/>
                  <a:pt x="0" y="2134"/>
                </a:cubicBezTo>
                <a:lnTo>
                  <a:pt x="0" y="5455"/>
                </a:lnTo>
                <a:cubicBezTo>
                  <a:pt x="0" y="6637"/>
                  <a:pt x="382" y="7589"/>
                  <a:pt x="855" y="7589"/>
                </a:cubicBezTo>
                <a:lnTo>
                  <a:pt x="14583" y="7589"/>
                </a:lnTo>
                <a:cubicBezTo>
                  <a:pt x="15056" y="7589"/>
                  <a:pt x="15438" y="6637"/>
                  <a:pt x="15438" y="5455"/>
                </a:cubicBezTo>
                <a:lnTo>
                  <a:pt x="15438" y="2134"/>
                </a:lnTo>
                <a:cubicBezTo>
                  <a:pt x="15438" y="2062"/>
                  <a:pt x="15426" y="2004"/>
                  <a:pt x="15423" y="1934"/>
                </a:cubicBezTo>
                <a:lnTo>
                  <a:pt x="21600" y="-14011"/>
                </a:lnTo>
                <a:close/>
                <a:moveTo>
                  <a:pt x="21600" y="-1401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7" name="AutoShape 15"/>
          <p:cNvSpPr>
            <a:spLocks/>
          </p:cNvSpPr>
          <p:nvPr/>
        </p:nvSpPr>
        <p:spPr bwMode="auto">
          <a:xfrm flipH="1">
            <a:off x="6286500" y="3149600"/>
            <a:ext cx="1638300" cy="190500"/>
          </a:xfrm>
          <a:custGeom>
            <a:avLst/>
            <a:gdLst/>
            <a:ahLst/>
            <a:cxnLst/>
            <a:rect l="0" t="0" r="r" b="b"/>
            <a:pathLst>
              <a:path w="18253" h="6272">
                <a:moveTo>
                  <a:pt x="517" y="0"/>
                </a:moveTo>
                <a:cubicBezTo>
                  <a:pt x="231" y="0"/>
                  <a:pt x="0" y="682"/>
                  <a:pt x="0" y="1529"/>
                </a:cubicBezTo>
                <a:lnTo>
                  <a:pt x="0" y="4743"/>
                </a:lnTo>
                <a:cubicBezTo>
                  <a:pt x="0" y="5590"/>
                  <a:pt x="231" y="6272"/>
                  <a:pt x="517" y="6272"/>
                </a:cubicBezTo>
                <a:lnTo>
                  <a:pt x="17713" y="6272"/>
                </a:lnTo>
                <a:lnTo>
                  <a:pt x="21600" y="21600"/>
                </a:lnTo>
                <a:lnTo>
                  <a:pt x="18222" y="5227"/>
                </a:lnTo>
                <a:cubicBezTo>
                  <a:pt x="18240" y="5071"/>
                  <a:pt x="18253" y="4917"/>
                  <a:pt x="18253" y="4743"/>
                </a:cubicBezTo>
                <a:lnTo>
                  <a:pt x="18253" y="1529"/>
                </a:lnTo>
                <a:cubicBezTo>
                  <a:pt x="18253" y="682"/>
                  <a:pt x="18022" y="0"/>
                  <a:pt x="17735" y="0"/>
                </a:cubicBezTo>
                <a:lnTo>
                  <a:pt x="517" y="0"/>
                </a:lnTo>
                <a:close/>
                <a:moveTo>
                  <a:pt x="51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05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505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50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506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5062" name="Rectangle 6"/>
          <p:cNvSpPr>
            <a:spLocks/>
          </p:cNvSpPr>
          <p:nvPr/>
        </p:nvSpPr>
        <p:spPr bwMode="auto">
          <a:xfrm>
            <a:off x="1511300" y="889000"/>
            <a:ext cx="6108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This course is built upon two scans of a patient with meningioma:</a:t>
            </a:r>
          </a:p>
        </p:txBody>
      </p:sp>
      <p:sp>
        <p:nvSpPr>
          <p:cNvPr id="45063" name="Rectangle 7"/>
          <p:cNvSpPr>
            <a:spLocks/>
          </p:cNvSpPr>
          <p:nvPr/>
        </p:nvSpPr>
        <p:spPr bwMode="auto">
          <a:xfrm>
            <a:off x="2133600" y="3294063"/>
            <a:ext cx="2070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MR Scan 1</a:t>
            </a:r>
          </a:p>
        </p:txBody>
      </p:sp>
      <p:sp>
        <p:nvSpPr>
          <p:cNvPr id="45064" name="Rectangle 8"/>
          <p:cNvSpPr>
            <a:spLocks/>
          </p:cNvSpPr>
          <p:nvPr/>
        </p:nvSpPr>
        <p:spPr bwMode="auto">
          <a:xfrm>
            <a:off x="4864100" y="3294063"/>
            <a:ext cx="1841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MR Scan 2</a:t>
            </a:r>
          </a:p>
        </p:txBody>
      </p:sp>
      <p:pic>
        <p:nvPicPr>
          <p:cNvPr id="4506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1343025"/>
            <a:ext cx="44053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5066" name="Rectangle 10"/>
          <p:cNvSpPr>
            <a:spLocks/>
          </p:cNvSpPr>
          <p:nvPr/>
        </p:nvSpPr>
        <p:spPr bwMode="auto">
          <a:xfrm>
            <a:off x="2400300" y="1155700"/>
            <a:ext cx="184150" cy="2035175"/>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45067" name="Rectangle 11"/>
          <p:cNvSpPr>
            <a:spLocks/>
          </p:cNvSpPr>
          <p:nvPr/>
        </p:nvSpPr>
        <p:spPr bwMode="auto">
          <a:xfrm>
            <a:off x="4676775" y="1343025"/>
            <a:ext cx="185738" cy="2035175"/>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45068" name="Rectangle 12"/>
          <p:cNvSpPr>
            <a:spLocks/>
          </p:cNvSpPr>
          <p:nvPr/>
        </p:nvSpPr>
        <p:spPr bwMode="auto">
          <a:xfrm>
            <a:off x="1689100" y="3746500"/>
            <a:ext cx="6362700" cy="1066800"/>
          </a:xfrm>
          <a:prstGeom prst="rect">
            <a:avLst/>
          </a:prstGeom>
          <a:solidFill>
            <a:srgbClr val="B5CCFF"/>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Please note</a:t>
            </a:r>
            <a:r>
              <a:rPr lang="en-US">
                <a:solidFill>
                  <a:schemeClr val="tx1"/>
                </a:solidFill>
                <a:latin typeface="Helvetica" charset="0"/>
                <a:ea typeface="ＭＳ Ｐゴシック" charset="0"/>
                <a:cs typeface="Helvetica" charset="0"/>
                <a:sym typeface="Helvetica" charset="0"/>
              </a:rPr>
              <a:t>: we have </a:t>
            </a:r>
            <a:r>
              <a:rPr lang="en-US" b="1">
                <a:solidFill>
                  <a:schemeClr val="tx1"/>
                </a:solidFill>
                <a:latin typeface="Helvetica" charset="0"/>
                <a:ea typeface="ＭＳ Ｐゴシック" charset="0"/>
                <a:cs typeface="Helvetica" charset="0"/>
                <a:sym typeface="Helvetica" charset="0"/>
              </a:rPr>
              <a:t>pre-adjusted the window and level settings</a:t>
            </a:r>
            <a:r>
              <a:rPr lang="en-US">
                <a:solidFill>
                  <a:schemeClr val="tx1"/>
                </a:solidFill>
                <a:latin typeface="Helvetica" charset="0"/>
                <a:ea typeface="ＭＳ Ｐゴシック" charset="0"/>
                <a:cs typeface="Helvetica" charset="0"/>
                <a:sym typeface="Helvetica" charset="0"/>
              </a:rPr>
              <a:t> for these volumes so that they are appropriate for display on most laptops. If display is not satisfactory on your machine or projector, the Volumes Module may be used to refine these settings. </a:t>
            </a:r>
          </a:p>
        </p:txBody>
      </p:sp>
      <p:sp>
        <p:nvSpPr>
          <p:cNvPr id="45069" name="Rectangle 13"/>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about the data...</a:t>
            </a:r>
          </a:p>
        </p:txBody>
      </p:sp>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08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608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608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608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6086" name="Rectangle 6"/>
          <p:cNvSpPr>
            <a:spLocks/>
          </p:cNvSpPr>
          <p:nvPr/>
        </p:nvSpPr>
        <p:spPr bwMode="auto">
          <a:xfrm>
            <a:off x="3403600" y="711200"/>
            <a:ext cx="52578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Meningoma</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Usually benign slow-growing tumors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chemeClr val="tx1"/>
                </a:solidFill>
                <a:latin typeface="Helvetica" charset="0"/>
                <a:ea typeface="ＭＳ Ｐゴシック" charset="0"/>
                <a:cs typeface="Helvetica" charset="0"/>
                <a:sym typeface="Helvetica" charset="0"/>
              </a:rPr>
              <a:t>Baseline radiologist</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clinical impression:</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large falcine lesion is identified.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measures 3.1 cm anteroposteriorly, 3.05 cm from      side-to-side, 3.5 cm in height.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enhances moderately on post gadolinium imaging. </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chemeClr val="tx1"/>
                </a:solidFill>
                <a:latin typeface="Helvetica" charset="0"/>
                <a:ea typeface="ＭＳ Ｐゴシック" charset="0"/>
                <a:cs typeface="Helvetica" charset="0"/>
                <a:sym typeface="Helvetica" charset="0"/>
              </a:rPr>
              <a:t>Follow-up radiologist</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clinical impression: </a:t>
            </a:r>
          </a:p>
          <a:p>
            <a:pPr marL="30163" algn="l">
              <a:lnSpc>
                <a:spcPct val="110000"/>
              </a:lnSpc>
              <a:buClr>
                <a:srgbClr val="002D99"/>
              </a:buClr>
              <a:buSzPct val="125000"/>
              <a:buFont typeface="Helvetica" charset="0"/>
              <a:buChar char="•"/>
            </a:pPr>
            <a:r>
              <a:rPr lang="en-US">
                <a:solidFill>
                  <a:srgbClr val="002D99"/>
                </a:solidFill>
                <a:latin typeface="Helvetica" charset="0"/>
                <a:ea typeface="ＭＳ Ｐゴシック" charset="0"/>
                <a:cs typeface="Helvetica" charset="0"/>
                <a:sym typeface="Helvetica" charset="0"/>
              </a:rPr>
              <a:t> left frontal lobe mass appears unchanged on all series.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measures 3.3 x 3.2 cm in maximum dimension. </a:t>
            </a: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 enhances moderately on post gadolinium imaging. </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sz="1800" b="1">
                <a:solidFill>
                  <a:srgbClr val="002D99"/>
                </a:solidFill>
                <a:latin typeface="Helvetica" charset="0"/>
                <a:ea typeface="ＭＳ Ｐゴシック" charset="0"/>
                <a:cs typeface="Helvetica" charset="0"/>
                <a:sym typeface="Helvetica" charset="0"/>
              </a:rPr>
              <a:t>          How has the tumor changed?</a:t>
            </a:r>
          </a:p>
        </p:txBody>
      </p:sp>
      <p:pic>
        <p:nvPicPr>
          <p:cNvPr id="46087" name="Picture 7"/>
          <p:cNvPicPr>
            <a:picLocks noChangeArrowheads="1"/>
          </p:cNvPicPr>
          <p:nvPr/>
        </p:nvPicPr>
        <p:blipFill>
          <a:blip r:embed="rId3">
            <a:extLst>
              <a:ext uri="{28A0092B-C50C-407E-A947-70E740481C1C}">
                <a14:useLocalDpi xmlns:a14="http://schemas.microsoft.com/office/drawing/2010/main" val="0"/>
              </a:ext>
            </a:extLst>
          </a:blip>
          <a:srcRect r="50417"/>
          <a:stretch>
            <a:fillRect/>
          </a:stretch>
        </p:blipFill>
        <p:spPr bwMode="auto">
          <a:xfrm>
            <a:off x="1206500" y="1130300"/>
            <a:ext cx="1905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6088" name="Rectangle 8"/>
          <p:cNvSpPr>
            <a:spLocks/>
          </p:cNvSpPr>
          <p:nvPr/>
        </p:nvSpPr>
        <p:spPr bwMode="auto">
          <a:xfrm>
            <a:off x="49213" y="1841500"/>
            <a:ext cx="1181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sz="1400">
                <a:solidFill>
                  <a:srgbClr val="002D99"/>
                </a:solidFill>
                <a:latin typeface="Helvetica" charset="0"/>
                <a:ea typeface="ＭＳ Ｐゴシック" charset="0"/>
                <a:cs typeface="Helvetica" charset="0"/>
                <a:sym typeface="Helvetica" charset="0"/>
              </a:rPr>
              <a:t>Baseline</a:t>
            </a:r>
            <a:r>
              <a:rPr lang="en-US" sz="1400">
                <a:solidFill>
                  <a:schemeClr val="tx1"/>
                </a:solidFill>
                <a:latin typeface="Helvetica" charset="0"/>
                <a:ea typeface="ＭＳ Ｐゴシック" charset="0"/>
                <a:cs typeface="Helvetica" charset="0"/>
                <a:sym typeface="Helvetica" charset="0"/>
              </a:rPr>
              <a:t>: June 2006</a:t>
            </a:r>
          </a:p>
        </p:txBody>
      </p:sp>
      <p:pic>
        <p:nvPicPr>
          <p:cNvPr id="46089" name="Picture 9"/>
          <p:cNvPicPr>
            <a:picLocks noChangeArrowheads="1"/>
          </p:cNvPicPr>
          <p:nvPr/>
        </p:nvPicPr>
        <p:blipFill>
          <a:blip r:embed="rId3">
            <a:extLst>
              <a:ext uri="{28A0092B-C50C-407E-A947-70E740481C1C}">
                <a14:useLocalDpi xmlns:a14="http://schemas.microsoft.com/office/drawing/2010/main" val="0"/>
              </a:ext>
            </a:extLst>
          </a:blip>
          <a:srcRect l="50539"/>
          <a:stretch>
            <a:fillRect/>
          </a:stretch>
        </p:blipFill>
        <p:spPr bwMode="auto">
          <a:xfrm>
            <a:off x="1231900" y="2870200"/>
            <a:ext cx="19002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6090" name="Rectangle 10"/>
          <p:cNvSpPr>
            <a:spLocks/>
          </p:cNvSpPr>
          <p:nvPr/>
        </p:nvSpPr>
        <p:spPr bwMode="auto">
          <a:xfrm>
            <a:off x="-84138" y="3340100"/>
            <a:ext cx="12811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sz="1400">
                <a:solidFill>
                  <a:srgbClr val="002D99"/>
                </a:solidFill>
                <a:latin typeface="Helvetica" charset="0"/>
                <a:ea typeface="ＭＳ Ｐゴシック" charset="0"/>
                <a:cs typeface="Helvetica" charset="0"/>
                <a:sym typeface="Helvetica" charset="0"/>
              </a:rPr>
              <a:t> Follow-up: </a:t>
            </a:r>
            <a:r>
              <a:rPr lang="en-US" sz="1400">
                <a:solidFill>
                  <a:schemeClr val="tx1"/>
                </a:solidFill>
                <a:latin typeface="Helvetica" charset="0"/>
                <a:ea typeface="ＭＳ Ｐゴシック" charset="0"/>
                <a:cs typeface="Helvetica" charset="0"/>
                <a:sym typeface="Helvetica" charset="0"/>
              </a:rPr>
              <a:t>June 2007</a:t>
            </a:r>
          </a:p>
        </p:txBody>
      </p:sp>
      <p:sp>
        <p:nvSpPr>
          <p:cNvPr id="46091"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Clinical context</a:t>
            </a:r>
          </a:p>
        </p:txBody>
      </p:sp>
    </p:spTree>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60388"/>
            <a:ext cx="65913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028700"/>
            <a:ext cx="1371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7107" name="Line 3"/>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08" name="Rectangle 4"/>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7109" name="Line 5"/>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711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7111" name="Rectangle 7"/>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7112" name="Rectangle 8"/>
          <p:cNvSpPr>
            <a:spLocks/>
          </p:cNvSpPr>
          <p:nvPr/>
        </p:nvSpPr>
        <p:spPr bwMode="auto">
          <a:xfrm>
            <a:off x="1181100" y="695325"/>
            <a:ext cx="34417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Change Layout to </a:t>
            </a:r>
            <a:r>
              <a:rPr lang="ja-JP" altLang="en-US" b="1">
                <a:solidFill>
                  <a:schemeClr val="tx1"/>
                </a:solidFill>
                <a:latin typeface="Arial"/>
                <a:ea typeface="ＭＳ Ｐゴシック" charset="0"/>
                <a:cs typeface="Helvetica" charset="0"/>
                <a:sym typeface="Helvetica" charset="0"/>
              </a:rPr>
              <a:t>“</a:t>
            </a:r>
            <a:r>
              <a:rPr lang="en-US" b="1">
                <a:solidFill>
                  <a:srgbClr val="002D99"/>
                </a:solidFill>
                <a:latin typeface="Helvetica" charset="0"/>
                <a:ea typeface="ＭＳ Ｐゴシック" charset="0"/>
                <a:cs typeface="Helvetica" charset="0"/>
                <a:sym typeface="Helvetica" charset="0"/>
              </a:rPr>
              <a:t>Four-up</a:t>
            </a:r>
            <a:r>
              <a:rPr lang="ja-JP" altLang="en-US" b="1">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Using the </a:t>
            </a:r>
            <a:r>
              <a:rPr lang="en-US" b="1">
                <a:solidFill>
                  <a:schemeClr val="tx1"/>
                </a:solidFill>
                <a:latin typeface="Helvetica" charset="0"/>
                <a:ea typeface="ＭＳ Ｐゴシック" charset="0"/>
                <a:cs typeface="Helvetica" charset="0"/>
                <a:sym typeface="Helvetica" charset="0"/>
              </a:rPr>
              <a:t>Layout Menubutton</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47113" name="Rectangle 9"/>
          <p:cNvSpPr>
            <a:spLocks/>
          </p:cNvSpPr>
          <p:nvPr/>
        </p:nvSpPr>
        <p:spPr bwMode="auto">
          <a:xfrm>
            <a:off x="6605588" y="2536825"/>
            <a:ext cx="23495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Four-up layout</a:t>
            </a:r>
            <a:r>
              <a:rPr lang="en-US">
                <a:solidFill>
                  <a:schemeClr val="tx1"/>
                </a:solidFill>
                <a:latin typeface="Helvetica" charset="0"/>
                <a:ea typeface="ＭＳ Ｐゴシック" charset="0"/>
                <a:cs typeface="Helvetica" charset="0"/>
                <a:sym typeface="Helvetica" charset="0"/>
              </a:rPr>
              <a:t>.</a:t>
            </a:r>
          </a:p>
        </p:txBody>
      </p:sp>
      <p:pic>
        <p:nvPicPr>
          <p:cNvPr id="47114"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300" y="1333500"/>
            <a:ext cx="342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7115" name="Rectangle 11"/>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7116" name="AutoShape 12"/>
          <p:cNvSpPr>
            <a:spLocks/>
          </p:cNvSpPr>
          <p:nvPr/>
        </p:nvSpPr>
        <p:spPr bwMode="auto">
          <a:xfrm flipH="1">
            <a:off x="6527800" y="850900"/>
            <a:ext cx="266700" cy="254000"/>
          </a:xfrm>
          <a:custGeom>
            <a:avLst/>
            <a:gdLst/>
            <a:ahLst/>
            <a:cxnLst/>
            <a:rect l="0" t="0" r="r" b="b"/>
            <a:pathLst>
              <a:path w="2525" h="10708">
                <a:moveTo>
                  <a:pt x="522" y="0"/>
                </a:moveTo>
                <a:cubicBezTo>
                  <a:pt x="235" y="0"/>
                  <a:pt x="0" y="1044"/>
                  <a:pt x="0" y="2326"/>
                </a:cubicBezTo>
                <a:lnTo>
                  <a:pt x="0" y="8382"/>
                </a:lnTo>
                <a:cubicBezTo>
                  <a:pt x="0" y="9664"/>
                  <a:pt x="235" y="10708"/>
                  <a:pt x="522" y="10708"/>
                </a:cubicBezTo>
                <a:lnTo>
                  <a:pt x="2003" y="10708"/>
                </a:lnTo>
                <a:cubicBezTo>
                  <a:pt x="2195" y="10708"/>
                  <a:pt x="2356" y="10212"/>
                  <a:pt x="2446" y="9520"/>
                </a:cubicBezTo>
                <a:lnTo>
                  <a:pt x="21600" y="21600"/>
                </a:lnTo>
                <a:lnTo>
                  <a:pt x="2525" y="7897"/>
                </a:lnTo>
                <a:lnTo>
                  <a:pt x="2525" y="2326"/>
                </a:lnTo>
                <a:cubicBezTo>
                  <a:pt x="2525" y="1044"/>
                  <a:pt x="2290" y="0"/>
                  <a:pt x="2003" y="0"/>
                </a:cubicBezTo>
                <a:lnTo>
                  <a:pt x="522" y="0"/>
                </a:lnTo>
                <a:close/>
                <a:moveTo>
                  <a:pt x="52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7" name="AutoShape 13"/>
          <p:cNvSpPr>
            <a:spLocks/>
          </p:cNvSpPr>
          <p:nvPr/>
        </p:nvSpPr>
        <p:spPr bwMode="auto">
          <a:xfrm flipH="1">
            <a:off x="6578600" y="1346200"/>
            <a:ext cx="1130300" cy="177800"/>
          </a:xfrm>
          <a:custGeom>
            <a:avLst/>
            <a:gdLst/>
            <a:ahLst/>
            <a:cxnLst/>
            <a:rect l="0" t="0" r="r" b="b"/>
            <a:pathLst>
              <a:path w="21600" h="3195">
                <a:moveTo>
                  <a:pt x="1130" y="0"/>
                </a:moveTo>
                <a:cubicBezTo>
                  <a:pt x="505" y="0"/>
                  <a:pt x="0" y="474"/>
                  <a:pt x="0" y="1063"/>
                </a:cubicBezTo>
                <a:lnTo>
                  <a:pt x="0" y="2132"/>
                </a:lnTo>
                <a:cubicBezTo>
                  <a:pt x="0" y="2720"/>
                  <a:pt x="505" y="3195"/>
                  <a:pt x="1130" y="3195"/>
                </a:cubicBezTo>
                <a:lnTo>
                  <a:pt x="4452" y="3195"/>
                </a:lnTo>
                <a:lnTo>
                  <a:pt x="4937" y="21600"/>
                </a:lnTo>
                <a:lnTo>
                  <a:pt x="5415" y="3195"/>
                </a:lnTo>
                <a:lnTo>
                  <a:pt x="20470" y="3195"/>
                </a:lnTo>
                <a:cubicBezTo>
                  <a:pt x="21095" y="3195"/>
                  <a:pt x="21600" y="2720"/>
                  <a:pt x="21600" y="2132"/>
                </a:cubicBezTo>
                <a:lnTo>
                  <a:pt x="21600" y="1063"/>
                </a:lnTo>
                <a:cubicBezTo>
                  <a:pt x="21600" y="474"/>
                  <a:pt x="21095" y="0"/>
                  <a:pt x="20470" y="0"/>
                </a:cubicBezTo>
                <a:lnTo>
                  <a:pt x="1130" y="0"/>
                </a:lnTo>
                <a:close/>
                <a:moveTo>
                  <a:pt x="113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60388"/>
            <a:ext cx="65913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850900"/>
            <a:ext cx="92868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52700"/>
            <a:ext cx="8001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8132" name="Line 4"/>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133" name="Rectangle 5"/>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8134" name="Line 6"/>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8135"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8136" name="Rectangle 8"/>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8137" name="Rectangle 9"/>
          <p:cNvSpPr>
            <a:spLocks/>
          </p:cNvSpPr>
          <p:nvPr/>
        </p:nvSpPr>
        <p:spPr bwMode="auto">
          <a:xfrm>
            <a:off x="279400" y="1905000"/>
            <a:ext cx="3365500" cy="825500"/>
          </a:xfrm>
          <a:prstGeom prst="rect">
            <a:avLst/>
          </a:prstGeom>
          <a:solidFill>
            <a:srgbClr val="E6D14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Using the </a:t>
            </a:r>
            <a:r>
              <a:rPr lang="en-US" b="1">
                <a:solidFill>
                  <a:schemeClr val="tx1"/>
                </a:solidFill>
                <a:latin typeface="Helvetica" charset="0"/>
                <a:ea typeface="ＭＳ Ｐゴシック" charset="0"/>
                <a:cs typeface="Helvetica" charset="0"/>
                <a:sym typeface="Helvetica" charset="0"/>
              </a:rPr>
              <a:t>Modules Menubutton</a:t>
            </a:r>
            <a:r>
              <a:rPr lang="en-US">
                <a:solidFill>
                  <a:schemeClr val="tx1"/>
                </a:solidFill>
                <a:latin typeface="Helvetica" charset="0"/>
                <a:ea typeface="ＭＳ Ｐゴシック" charset="0"/>
                <a:cs typeface="Helvetica" charset="0"/>
                <a:sym typeface="Helvetica" charset="0"/>
              </a:rPr>
              <a:t>,</a:t>
            </a:r>
          </a:p>
          <a:p>
            <a:pPr marL="30163" algn="l"/>
            <a:r>
              <a:rPr lang="en-US">
                <a:solidFill>
                  <a:schemeClr val="tx1"/>
                </a:solidFill>
                <a:latin typeface="Helvetica" charset="0"/>
                <a:ea typeface="ＭＳ Ｐゴシック" charset="0"/>
                <a:cs typeface="Helvetica" charset="0"/>
                <a:sym typeface="Helvetica" charset="0"/>
              </a:rPr>
              <a:t>Select the </a:t>
            </a:r>
            <a:r>
              <a:rPr lang="en-US" b="1">
                <a:solidFill>
                  <a:srgbClr val="002D99"/>
                </a:solidFill>
                <a:latin typeface="Helvetica" charset="0"/>
                <a:ea typeface="ＭＳ Ｐゴシック" charset="0"/>
                <a:cs typeface="Helvetica" charset="0"/>
                <a:sym typeface="Helvetica" charset="0"/>
              </a:rPr>
              <a:t>ChangeTracker Module</a:t>
            </a:r>
            <a:r>
              <a:rPr lang="en-US">
                <a:solidFill>
                  <a:schemeClr val="tx1"/>
                </a:solidFill>
                <a:latin typeface="Helvetica" charset="0"/>
                <a:ea typeface="ＭＳ Ｐゴシック" charset="0"/>
                <a:cs typeface="Helvetica" charset="0"/>
                <a:sym typeface="Helvetica" charset="0"/>
              </a:rPr>
              <a:t> from the </a:t>
            </a:r>
            <a:r>
              <a:rPr lang="en-US" b="1">
                <a:solidFill>
                  <a:schemeClr val="tx1"/>
                </a:solidFill>
                <a:latin typeface="Helvetica" charset="0"/>
                <a:ea typeface="ＭＳ Ｐゴシック" charset="0"/>
                <a:cs typeface="Helvetica" charset="0"/>
                <a:sym typeface="Helvetica" charset="0"/>
              </a:rPr>
              <a:t>Wizards</a:t>
            </a:r>
            <a:r>
              <a:rPr lang="en-US">
                <a:solidFill>
                  <a:schemeClr val="tx1"/>
                </a:solidFill>
                <a:latin typeface="Helvetica" charset="0"/>
                <a:ea typeface="ＭＳ Ｐゴシック" charset="0"/>
                <a:cs typeface="Helvetica" charset="0"/>
                <a:sym typeface="Helvetica" charset="0"/>
              </a:rPr>
              <a:t> category.</a:t>
            </a:r>
          </a:p>
        </p:txBody>
      </p:sp>
      <p:sp>
        <p:nvSpPr>
          <p:cNvPr id="48138"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48139" name="AutoShape 11"/>
          <p:cNvSpPr>
            <a:spLocks/>
          </p:cNvSpPr>
          <p:nvPr/>
        </p:nvSpPr>
        <p:spPr bwMode="auto">
          <a:xfrm flipH="1">
            <a:off x="3619500" y="2501900"/>
            <a:ext cx="1955800" cy="241300"/>
          </a:xfrm>
          <a:custGeom>
            <a:avLst/>
            <a:gdLst/>
            <a:ahLst/>
            <a:cxnLst/>
            <a:rect l="0" t="0" r="r" b="b"/>
            <a:pathLst>
              <a:path w="15765" h="21600">
                <a:moveTo>
                  <a:pt x="512" y="0"/>
                </a:moveTo>
                <a:cubicBezTo>
                  <a:pt x="229" y="0"/>
                  <a:pt x="0" y="2545"/>
                  <a:pt x="0" y="5684"/>
                </a:cubicBezTo>
                <a:lnTo>
                  <a:pt x="0" y="15916"/>
                </a:lnTo>
                <a:cubicBezTo>
                  <a:pt x="0" y="19055"/>
                  <a:pt x="229" y="21600"/>
                  <a:pt x="512" y="21600"/>
                </a:cubicBezTo>
                <a:lnTo>
                  <a:pt x="15253" y="21600"/>
                </a:lnTo>
                <a:cubicBezTo>
                  <a:pt x="15536" y="21600"/>
                  <a:pt x="15765" y="19055"/>
                  <a:pt x="15765" y="15916"/>
                </a:cubicBezTo>
                <a:lnTo>
                  <a:pt x="15765" y="7674"/>
                </a:lnTo>
                <a:lnTo>
                  <a:pt x="21600" y="4938"/>
                </a:lnTo>
                <a:lnTo>
                  <a:pt x="15727" y="3588"/>
                </a:lnTo>
                <a:cubicBezTo>
                  <a:pt x="15651" y="1494"/>
                  <a:pt x="15469" y="0"/>
                  <a:pt x="15253" y="0"/>
                </a:cubicBezTo>
                <a:lnTo>
                  <a:pt x="512" y="0"/>
                </a:lnTo>
                <a:close/>
                <a:moveTo>
                  <a:pt x="51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140" name="AutoShape 12"/>
          <p:cNvSpPr>
            <a:spLocks/>
          </p:cNvSpPr>
          <p:nvPr/>
        </p:nvSpPr>
        <p:spPr bwMode="auto">
          <a:xfrm flipH="1">
            <a:off x="2844800" y="838200"/>
            <a:ext cx="1079500" cy="241300"/>
          </a:xfrm>
          <a:custGeom>
            <a:avLst/>
            <a:gdLst/>
            <a:ahLst/>
            <a:cxnLst/>
            <a:rect l="0" t="0" r="r" b="b"/>
            <a:pathLst>
              <a:path w="12898" h="4629">
                <a:moveTo>
                  <a:pt x="963" y="0"/>
                </a:moveTo>
                <a:cubicBezTo>
                  <a:pt x="432" y="0"/>
                  <a:pt x="0" y="693"/>
                  <a:pt x="0" y="1546"/>
                </a:cubicBezTo>
                <a:lnTo>
                  <a:pt x="0" y="3084"/>
                </a:lnTo>
                <a:cubicBezTo>
                  <a:pt x="0" y="3936"/>
                  <a:pt x="432" y="4629"/>
                  <a:pt x="963" y="4629"/>
                </a:cubicBezTo>
                <a:lnTo>
                  <a:pt x="11936" y="4629"/>
                </a:lnTo>
                <a:cubicBezTo>
                  <a:pt x="12072" y="4629"/>
                  <a:pt x="12202" y="4582"/>
                  <a:pt x="12320" y="4500"/>
                </a:cubicBezTo>
                <a:lnTo>
                  <a:pt x="21600" y="21600"/>
                </a:lnTo>
                <a:lnTo>
                  <a:pt x="12728" y="3913"/>
                </a:lnTo>
                <a:cubicBezTo>
                  <a:pt x="12827" y="3671"/>
                  <a:pt x="12898" y="3395"/>
                  <a:pt x="12898" y="3084"/>
                </a:cubicBezTo>
                <a:lnTo>
                  <a:pt x="12898" y="1546"/>
                </a:lnTo>
                <a:cubicBezTo>
                  <a:pt x="12898" y="693"/>
                  <a:pt x="12466" y="0"/>
                  <a:pt x="11936" y="0"/>
                </a:cubicBezTo>
                <a:lnTo>
                  <a:pt x="963" y="0"/>
                </a:lnTo>
                <a:close/>
                <a:moveTo>
                  <a:pt x="96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146"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147"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14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149"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150" name="Rectangle 6"/>
          <p:cNvSpPr>
            <a:spLocks noGrp="1" noChangeArrowheads="1"/>
          </p:cNvSpPr>
          <p:nvPr>
            <p:ph type="body" idx="1"/>
          </p:nvPr>
        </p:nvSpPr>
        <p:spPr>
          <a:xfrm>
            <a:off x="1714500" y="1295400"/>
            <a:ext cx="5702300" cy="2222500"/>
          </a:xfrm>
          <a:ln/>
        </p:spPr>
        <p:txBody>
          <a:bodyPr rIns="111608"/>
          <a:lstStyle/>
          <a:p>
            <a:pPr>
              <a:buFont typeface="Helvetica" charset="0"/>
              <a:buChar char="•"/>
            </a:pPr>
            <a:r>
              <a:rPr lang="en-US">
                <a:latin typeface="Helvetica" charset="0"/>
                <a:cs typeface="Helvetica" charset="0"/>
                <a:sym typeface="Helvetica" charset="0"/>
              </a:rPr>
              <a:t>Getting Started: </a:t>
            </a:r>
            <a:r>
              <a:rPr lang="en-US" b="1">
                <a:solidFill>
                  <a:srgbClr val="002D99"/>
                </a:solidFill>
                <a:latin typeface="Helvetica" charset="0"/>
                <a:cs typeface="Helvetica" charset="0"/>
                <a:sym typeface="Helvetica" charset="0"/>
              </a:rPr>
              <a:t>Slicer3 Minute Tutorial</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Quantitative Measurement of Volumetric Change: </a:t>
            </a:r>
            <a:r>
              <a:rPr lang="en-US" b="1">
                <a:solidFill>
                  <a:srgbClr val="002D99"/>
                </a:solidFill>
                <a:latin typeface="Helvetica" charset="0"/>
                <a:cs typeface="Helvetica" charset="0"/>
                <a:sym typeface="Helvetica" charset="0"/>
              </a:rPr>
              <a:t>ChangeTracker Tutorial </a:t>
            </a:r>
            <a:endParaRPr lang="en-US">
              <a:latin typeface="Helvetica" charset="0"/>
              <a:sym typeface="Helvetica" charset="0"/>
            </a:endParaRPr>
          </a:p>
          <a:p>
            <a:pPr>
              <a:buFont typeface="Helvetica" charset="0"/>
              <a:buChar char="•"/>
            </a:pPr>
            <a:endParaRPr lang="en-US">
              <a:latin typeface="Helvetica" charset="0"/>
              <a:sym typeface="Helvetica" charset="0"/>
            </a:endParaRPr>
          </a:p>
          <a:p>
            <a:pPr>
              <a:buFont typeface="Helvetica" charset="0"/>
              <a:buChar char="•"/>
            </a:pPr>
            <a:r>
              <a:rPr lang="en-US">
                <a:latin typeface="Helvetica" charset="0"/>
                <a:cs typeface="Helvetica" charset="0"/>
                <a:sym typeface="Helvetica" charset="0"/>
              </a:rPr>
              <a:t>Quantitative Measurements for Functional Imaging: </a:t>
            </a:r>
            <a:r>
              <a:rPr lang="en-US" b="1">
                <a:solidFill>
                  <a:srgbClr val="002D99"/>
                </a:solidFill>
                <a:latin typeface="Helvetica" charset="0"/>
                <a:cs typeface="Helvetica" charset="0"/>
                <a:sym typeface="Helvetica" charset="0"/>
              </a:rPr>
              <a:t>PETCTFusion Tutorial</a:t>
            </a:r>
            <a:endParaRPr lang="en-US" b="1">
              <a:solidFill>
                <a:srgbClr val="002D99"/>
              </a:solidFill>
              <a:latin typeface="Helvetica" charset="0"/>
              <a:ea typeface="ヒラギノ角ゴ ProN W6" charset="0"/>
              <a:cs typeface="ヒラギノ角ゴ ProN W6" charset="0"/>
              <a:sym typeface="Helvetica" charset="0"/>
            </a:endParaRPr>
          </a:p>
        </p:txBody>
      </p:sp>
      <p:sp>
        <p:nvSpPr>
          <p:cNvPr id="6151" name="Rectangle 7"/>
          <p:cNvSpPr>
            <a:spLocks/>
          </p:cNvSpPr>
          <p:nvPr/>
        </p:nvSpPr>
        <p:spPr bwMode="auto">
          <a:xfrm>
            <a:off x="442913" y="3659188"/>
            <a:ext cx="66421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rgbClr val="002D99"/>
                </a:solidFill>
                <a:latin typeface="Helvetica" charset="0"/>
                <a:ea typeface="ＭＳ Ｐゴシック" charset="0"/>
                <a:cs typeface="Helvetica" charset="0"/>
                <a:sym typeface="Helvetica" charset="0"/>
              </a:rPr>
              <a:t>All Tutorial Datasets are located in    </a:t>
            </a:r>
            <a:r>
              <a:rPr lang="en-US" sz="2400" b="1">
                <a:solidFill>
                  <a:srgbClr val="002D99"/>
                </a:solidFill>
                <a:latin typeface="Helvetica" charset="0"/>
                <a:ea typeface="ＭＳ Ｐゴシック" charset="0"/>
                <a:cs typeface="Helvetica" charset="0"/>
                <a:sym typeface="Helvetica" charset="0"/>
              </a:rPr>
              <a:t>C:\slicer_data </a:t>
            </a:r>
          </a:p>
        </p:txBody>
      </p:sp>
      <p:sp>
        <p:nvSpPr>
          <p:cNvPr id="6152" name="Rectangle 8"/>
          <p:cNvSpPr>
            <a:spLocks/>
          </p:cNvSpPr>
          <p:nvPr/>
        </p:nvSpPr>
        <p:spPr bwMode="auto">
          <a:xfrm>
            <a:off x="998538" y="165100"/>
            <a:ext cx="24765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Tutorial Overview</a:t>
            </a:r>
          </a:p>
        </p:txBody>
      </p:sp>
    </p:spTree>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760413"/>
            <a:ext cx="36957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915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5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4915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4915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915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49159" name="Rectangle 7"/>
          <p:cNvSpPr>
            <a:spLocks/>
          </p:cNvSpPr>
          <p:nvPr/>
        </p:nvSpPr>
        <p:spPr bwMode="auto">
          <a:xfrm>
            <a:off x="520700" y="1498600"/>
            <a:ext cx="28321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A </a:t>
            </a:r>
            <a:r>
              <a:rPr lang="en-US" b="1">
                <a:solidFill>
                  <a:schemeClr val="tx1"/>
                </a:solidFill>
                <a:latin typeface="Helvetica" charset="0"/>
                <a:ea typeface="ＭＳ Ｐゴシック" charset="0"/>
                <a:cs typeface="Helvetica" charset="0"/>
                <a:sym typeface="Helvetica" charset="0"/>
              </a:rPr>
              <a:t>Workflow Wizard</a:t>
            </a:r>
            <a:r>
              <a:rPr lang="en-US">
                <a:solidFill>
                  <a:schemeClr val="tx1"/>
                </a:solidFill>
                <a:latin typeface="Helvetica" charset="0"/>
                <a:ea typeface="ＭＳ Ｐゴシック" charset="0"/>
                <a:cs typeface="Helvetica" charset="0"/>
                <a:sym typeface="Helvetica" charset="0"/>
              </a:rPr>
              <a:t> guides the user through a sequence of steps and has the following components: </a:t>
            </a:r>
          </a:p>
          <a:p>
            <a:pPr marL="30163"/>
            <a:endParaRPr lang="en-US">
              <a:solidFill>
                <a:schemeClr val="tx1"/>
              </a:solidFill>
              <a:latin typeface="Helvetica" charset="0"/>
              <a:ea typeface="ＭＳ Ｐゴシック" charset="0"/>
              <a:cs typeface="Helvetica" charset="0"/>
              <a:sym typeface="Helvetica" charset="0"/>
            </a:endParaRPr>
          </a:p>
          <a:p>
            <a:pPr marL="30163"/>
            <a:endParaRPr lang="en-US">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Step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User Panel</a:t>
            </a:r>
          </a:p>
          <a:p>
            <a:pPr marL="30163" algn="l">
              <a:buSzPct val="125000"/>
              <a:buFont typeface="Helvetica" charset="0"/>
              <a:buChar char="•"/>
            </a:pPr>
            <a:r>
              <a:rPr lang="en-US">
                <a:solidFill>
                  <a:schemeClr val="tx1"/>
                </a:solidFill>
                <a:latin typeface="Helvetica" charset="0"/>
                <a:ea typeface="ＭＳ Ｐゴシック" charset="0"/>
                <a:cs typeface="Helvetica" charset="0"/>
                <a:sym typeface="Helvetica" charset="0"/>
              </a:rPr>
              <a:t> the Navigation Panel</a:t>
            </a:r>
          </a:p>
        </p:txBody>
      </p:sp>
      <p:sp>
        <p:nvSpPr>
          <p:cNvPr id="49160" name="Rectangle 8"/>
          <p:cNvSpPr>
            <a:spLocks/>
          </p:cNvSpPr>
          <p:nvPr/>
        </p:nvSpPr>
        <p:spPr bwMode="auto">
          <a:xfrm>
            <a:off x="4494213" y="2652713"/>
            <a:ext cx="2009775" cy="192087"/>
          </a:xfrm>
          <a:prstGeom prst="rect">
            <a:avLst/>
          </a:prstGeom>
          <a:solidFill>
            <a:srgbClr val="FFFDFA">
              <a:alpha val="62000"/>
            </a:srgbClr>
          </a:solidFill>
          <a:ln>
            <a:noFill/>
          </a:ln>
          <a:extLst>
            <a:ext uri="{91240B29-F687-4f45-9708-019B960494DF}">
              <a14:hiddenLine xmlns:a14="http://schemas.microsoft.com/office/drawing/2010/main" w="9525" cap="flat">
                <a:solidFill>
                  <a:schemeClr val="tx1">
                    <a:alpha val="62000"/>
                  </a:schemeClr>
                </a:solidFill>
                <a:round/>
                <a:headEnd type="none" w="med" len="med"/>
                <a:tailEnd type="none" w="med" len="med"/>
              </a14:hiddenLine>
            </a:ext>
          </a:extLst>
        </p:spPr>
        <p:txBody>
          <a:bodyPr lIns="0" tIns="0" rIns="0" bIns="0"/>
          <a:lstStyle/>
          <a:p>
            <a:endParaRPr lang="en-US"/>
          </a:p>
        </p:txBody>
      </p:sp>
      <p:sp>
        <p:nvSpPr>
          <p:cNvPr id="49161"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a note about the Workflow Wizard</a:t>
            </a:r>
          </a:p>
        </p:txBody>
      </p:sp>
      <p:sp>
        <p:nvSpPr>
          <p:cNvPr id="49162" name="Rectangle 10"/>
          <p:cNvSpPr>
            <a:spLocks/>
          </p:cNvSpPr>
          <p:nvPr/>
        </p:nvSpPr>
        <p:spPr bwMode="auto">
          <a:xfrm>
            <a:off x="3384550" y="1296988"/>
            <a:ext cx="1866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rgbClr val="002D99"/>
                </a:solidFill>
                <a:latin typeface="Helvetica" charset="0"/>
                <a:ea typeface="ＭＳ Ｐゴシック" charset="0"/>
                <a:cs typeface="Helvetica" charset="0"/>
                <a:sym typeface="Helvetica" charset="0"/>
              </a:rPr>
              <a:t>Step Panel--</a:t>
            </a: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User Panel--</a:t>
            </a: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Navigation Panel--</a:t>
            </a:r>
          </a:p>
        </p:txBody>
      </p:sp>
      <p:sp>
        <p:nvSpPr>
          <p:cNvPr id="49163" name="Rectangle 11"/>
          <p:cNvSpPr>
            <a:spLocks/>
          </p:cNvSpPr>
          <p:nvPr/>
        </p:nvSpPr>
        <p:spPr bwMode="auto">
          <a:xfrm>
            <a:off x="5308600" y="1219200"/>
            <a:ext cx="3670300" cy="5080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64" name="Rectangle 12"/>
          <p:cNvSpPr>
            <a:spLocks/>
          </p:cNvSpPr>
          <p:nvPr/>
        </p:nvSpPr>
        <p:spPr bwMode="auto">
          <a:xfrm>
            <a:off x="5308600" y="1778000"/>
            <a:ext cx="3670300" cy="15240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65" name="Rectangle 13"/>
          <p:cNvSpPr>
            <a:spLocks/>
          </p:cNvSpPr>
          <p:nvPr/>
        </p:nvSpPr>
        <p:spPr bwMode="auto">
          <a:xfrm>
            <a:off x="5308600" y="3352800"/>
            <a:ext cx="3670300" cy="304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622300"/>
            <a:ext cx="6578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01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1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01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01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01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0183" name="Rectangle 7"/>
          <p:cNvSpPr>
            <a:spLocks/>
          </p:cNvSpPr>
          <p:nvPr/>
        </p:nvSpPr>
        <p:spPr bwMode="auto">
          <a:xfrm>
            <a:off x="3276600" y="1574800"/>
            <a:ext cx="40386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Select baseline &amp; follow-up studies: </a:t>
            </a:r>
          </a:p>
          <a:p>
            <a:pPr marL="30163" algn="l">
              <a:lnSpc>
                <a:spcPct val="110000"/>
              </a:lnSpc>
            </a:pPr>
            <a:r>
              <a:rPr lang="en-US">
                <a:solidFill>
                  <a:schemeClr val="tx1"/>
                </a:solidFill>
                <a:latin typeface="Helvetica" charset="0"/>
                <a:ea typeface="ＭＳ Ｐゴシック" charset="0"/>
                <a:cs typeface="Helvetica" charset="0"/>
                <a:sym typeface="Helvetica" charset="0"/>
              </a:rPr>
              <a:t/>
            </a:r>
            <a:br>
              <a:rPr lang="en-US">
                <a:solidFill>
                  <a:schemeClr val="tx1"/>
                </a:solidFill>
                <a:latin typeface="Helvetica" charset="0"/>
                <a:ea typeface="ＭＳ Ｐゴシック" charset="0"/>
                <a:cs typeface="Helvetica" charset="0"/>
                <a:sym typeface="Helvetica" charset="0"/>
              </a:rPr>
            </a:br>
            <a:r>
              <a:rPr lang="en-US">
                <a:solidFill>
                  <a:schemeClr val="tx1"/>
                </a:solidFill>
                <a:latin typeface="Helvetica" charset="0"/>
                <a:ea typeface="ＭＳ Ｐゴシック" charset="0"/>
                <a:cs typeface="Helvetica" charset="0"/>
                <a:sym typeface="Helvetica" charset="0"/>
              </a:rPr>
              <a:t>Scan 1 = </a:t>
            </a:r>
            <a:r>
              <a:rPr lang="en-US" b="1">
                <a:solidFill>
                  <a:srgbClr val="002D99"/>
                </a:solidFill>
                <a:latin typeface="Helvetica" charset="0"/>
                <a:ea typeface="ＭＳ Ｐゴシック" charset="0"/>
                <a:cs typeface="Helvetica" charset="0"/>
                <a:sym typeface="Helvetica" charset="0"/>
              </a:rPr>
              <a:t>2006-spgr </a:t>
            </a: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a:solidFill>
                  <a:schemeClr val="tx1"/>
                </a:solidFill>
                <a:latin typeface="Helvetica" charset="0"/>
                <a:ea typeface="ＭＳ Ｐゴシック" charset="0"/>
                <a:cs typeface="Helvetica" charset="0"/>
                <a:sym typeface="Helvetica" charset="0"/>
              </a:rPr>
              <a:t>Scan 2 = </a:t>
            </a:r>
            <a:r>
              <a:rPr lang="en-US" b="1">
                <a:solidFill>
                  <a:srgbClr val="002D99"/>
                </a:solidFill>
                <a:latin typeface="Helvetica" charset="0"/>
                <a:ea typeface="ＭＳ Ｐゴシック" charset="0"/>
                <a:cs typeface="Helvetica" charset="0"/>
                <a:sym typeface="Helvetica" charset="0"/>
              </a:rPr>
              <a:t>2007-spgr</a:t>
            </a:r>
            <a:r>
              <a:rPr lang="en-US">
                <a:solidFill>
                  <a:srgbClr val="002D99"/>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 </a:t>
            </a:r>
          </a:p>
        </p:txBody>
      </p:sp>
      <p:pic>
        <p:nvPicPr>
          <p:cNvPr id="50184"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1181100"/>
            <a:ext cx="6731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018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First step: select scans</a:t>
            </a:r>
          </a:p>
        </p:txBody>
      </p:sp>
      <p:sp>
        <p:nvSpPr>
          <p:cNvPr id="50186" name="AutoShape 10"/>
          <p:cNvSpPr>
            <a:spLocks/>
          </p:cNvSpPr>
          <p:nvPr/>
        </p:nvSpPr>
        <p:spPr bwMode="auto">
          <a:xfrm flipH="1">
            <a:off x="889000" y="1587500"/>
            <a:ext cx="1765300" cy="838200"/>
          </a:xfrm>
          <a:custGeom>
            <a:avLst/>
            <a:gdLst/>
            <a:ahLst/>
            <a:cxnLst/>
            <a:rect l="0" t="0" r="r" b="b"/>
            <a:pathLst>
              <a:path w="16259" h="21600">
                <a:moveTo>
                  <a:pt x="1129" y="0"/>
                </a:moveTo>
                <a:cubicBezTo>
                  <a:pt x="594" y="0"/>
                  <a:pt x="169" y="1059"/>
                  <a:pt x="51" y="2455"/>
                </a:cubicBezTo>
                <a:lnTo>
                  <a:pt x="-5341" y="2506"/>
                </a:lnTo>
                <a:lnTo>
                  <a:pt x="0" y="3641"/>
                </a:lnTo>
                <a:lnTo>
                  <a:pt x="0" y="18440"/>
                </a:lnTo>
                <a:cubicBezTo>
                  <a:pt x="0" y="20187"/>
                  <a:pt x="505" y="21600"/>
                  <a:pt x="1129" y="21600"/>
                </a:cubicBezTo>
                <a:lnTo>
                  <a:pt x="15129" y="21600"/>
                </a:lnTo>
                <a:cubicBezTo>
                  <a:pt x="15754" y="21600"/>
                  <a:pt x="16259" y="20187"/>
                  <a:pt x="16259" y="18440"/>
                </a:cubicBezTo>
                <a:lnTo>
                  <a:pt x="16259" y="3160"/>
                </a:lnTo>
                <a:cubicBezTo>
                  <a:pt x="16259" y="1413"/>
                  <a:pt x="15754" y="0"/>
                  <a:pt x="15129" y="0"/>
                </a:cubicBezTo>
                <a:lnTo>
                  <a:pt x="1129" y="0"/>
                </a:lnTo>
                <a:close/>
                <a:moveTo>
                  <a:pt x="112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571500"/>
            <a:ext cx="66675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12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12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12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12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1207" name="Rectangle 7"/>
          <p:cNvSpPr>
            <a:spLocks/>
          </p:cNvSpPr>
          <p:nvPr/>
        </p:nvSpPr>
        <p:spPr bwMode="auto">
          <a:xfrm>
            <a:off x="6794500" y="698500"/>
            <a:ext cx="2286000" cy="3263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Move sliders</a:t>
            </a:r>
            <a:r>
              <a:rPr lang="en-US">
                <a:solidFill>
                  <a:schemeClr val="tx1"/>
                </a:solidFill>
                <a:latin typeface="Helvetica" charset="0"/>
                <a:ea typeface="ＭＳ Ｐゴシック" charset="0"/>
                <a:cs typeface="Helvetica" charset="0"/>
                <a:sym typeface="Helvetica" charset="0"/>
              </a:rPr>
              <a:t> in Slice Viewer Control panels to get a </a:t>
            </a:r>
            <a:r>
              <a:rPr lang="en-US" b="1">
                <a:solidFill>
                  <a:schemeClr val="tx1"/>
                </a:solidFill>
                <a:latin typeface="Helvetica" charset="0"/>
                <a:ea typeface="ＭＳ Ｐゴシック" charset="0"/>
                <a:cs typeface="Helvetica" charset="0"/>
                <a:sym typeface="Helvetica" charset="0"/>
              </a:rPr>
              <a:t>close-up view </a:t>
            </a:r>
            <a:r>
              <a:rPr lang="en-US">
                <a:solidFill>
                  <a:schemeClr val="tx1"/>
                </a:solidFill>
                <a:latin typeface="Helvetica" charset="0"/>
                <a:ea typeface="ＭＳ Ｐゴシック" charset="0"/>
                <a:cs typeface="Helvetica" charset="0"/>
                <a:sym typeface="Helvetica" charset="0"/>
              </a:rPr>
              <a:t>of tumor in Axial, Sagittal and Coronal slice viewers.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rgbClr val="002D99"/>
                </a:solidFill>
                <a:latin typeface="Helvetica" charset="0"/>
                <a:ea typeface="ＭＳ Ｐゴシック" charset="0"/>
                <a:cs typeface="Helvetica" charset="0"/>
                <a:sym typeface="Helvetica" charset="0"/>
              </a:rPr>
              <a:t>Zoom in</a:t>
            </a:r>
            <a:r>
              <a:rPr lang="en-US">
                <a:solidFill>
                  <a:schemeClr val="tx1"/>
                </a:solidFill>
                <a:latin typeface="Helvetica" charset="0"/>
                <a:ea typeface="ＭＳ Ｐゴシック" charset="0"/>
                <a:cs typeface="Helvetica" charset="0"/>
                <a:sym typeface="Helvetica" charset="0"/>
              </a:rPr>
              <a:t> (Right mouse down and push/pull).</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pPr>
            <a:r>
              <a:rPr lang="en-US" b="1">
                <a:solidFill>
                  <a:srgbClr val="002D99"/>
                </a:solidFill>
                <a:latin typeface="Helvetica" charset="0"/>
                <a:ea typeface="ＭＳ Ｐゴシック" charset="0"/>
                <a:cs typeface="Helvetica" charset="0"/>
                <a:sym typeface="Helvetica" charset="0"/>
              </a:rPr>
              <a:t>Pan</a:t>
            </a:r>
            <a:r>
              <a:rPr lang="en-US">
                <a:solidFill>
                  <a:schemeClr val="tx1"/>
                </a:solidFill>
                <a:latin typeface="Helvetica" charset="0"/>
                <a:ea typeface="ＭＳ Ｐゴシック" charset="0"/>
                <a:cs typeface="Helvetica" charset="0"/>
                <a:sym typeface="Helvetica" charset="0"/>
              </a:rPr>
              <a:t> (Middle mouse down and move).</a:t>
            </a:r>
          </a:p>
        </p:txBody>
      </p:sp>
      <p:sp>
        <p:nvSpPr>
          <p:cNvPr id="51208" name="Rectangle 8"/>
          <p:cNvSpPr>
            <a:spLocks/>
          </p:cNvSpPr>
          <p:nvPr/>
        </p:nvSpPr>
        <p:spPr bwMode="auto">
          <a:xfrm>
            <a:off x="6769100" y="4114800"/>
            <a:ext cx="17018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Press </a:t>
            </a:r>
            <a:r>
              <a:rPr lang="en-US" b="1">
                <a:solidFill>
                  <a:schemeClr val="tx1"/>
                </a:solidFill>
                <a:latin typeface="Helvetica" charset="0"/>
                <a:ea typeface="ＭＳ Ｐゴシック" charset="0"/>
                <a:cs typeface="Helvetica" charset="0"/>
                <a:sym typeface="Helvetica" charset="0"/>
              </a:rPr>
              <a:t>Next</a:t>
            </a:r>
          </a:p>
        </p:txBody>
      </p:sp>
      <p:sp>
        <p:nvSpPr>
          <p:cNvPr id="51209"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inspect the tumor</a:t>
            </a:r>
          </a:p>
        </p:txBody>
      </p:sp>
      <p:sp>
        <p:nvSpPr>
          <p:cNvPr id="51210" name="AutoShape 10"/>
          <p:cNvSpPr>
            <a:spLocks/>
          </p:cNvSpPr>
          <p:nvPr/>
        </p:nvSpPr>
        <p:spPr bwMode="auto">
          <a:xfrm flipH="1">
            <a:off x="4292600" y="1397000"/>
            <a:ext cx="431800" cy="266700"/>
          </a:xfrm>
          <a:custGeom>
            <a:avLst/>
            <a:gdLst/>
            <a:ahLst/>
            <a:cxnLst/>
            <a:rect l="0" t="0" r="r" b="b"/>
            <a:pathLst>
              <a:path w="3684" h="7357">
                <a:moveTo>
                  <a:pt x="-17916" y="-14243"/>
                </a:moveTo>
                <a:lnTo>
                  <a:pt x="17" y="3087"/>
                </a:lnTo>
                <a:cubicBezTo>
                  <a:pt x="14" y="3190"/>
                  <a:pt x="0" y="3278"/>
                  <a:pt x="0" y="3383"/>
                </a:cubicBezTo>
                <a:lnTo>
                  <a:pt x="0" y="3974"/>
                </a:lnTo>
                <a:cubicBezTo>
                  <a:pt x="0" y="5844"/>
                  <a:pt x="468" y="7357"/>
                  <a:pt x="1046" y="7357"/>
                </a:cubicBezTo>
                <a:lnTo>
                  <a:pt x="2638" y="7357"/>
                </a:lnTo>
                <a:cubicBezTo>
                  <a:pt x="3216" y="7357"/>
                  <a:pt x="3684" y="5844"/>
                  <a:pt x="3684" y="3974"/>
                </a:cubicBezTo>
                <a:lnTo>
                  <a:pt x="3684" y="3383"/>
                </a:lnTo>
                <a:cubicBezTo>
                  <a:pt x="3684" y="1513"/>
                  <a:pt x="3216" y="0"/>
                  <a:pt x="2638" y="0"/>
                </a:cubicBezTo>
                <a:lnTo>
                  <a:pt x="1046" y="0"/>
                </a:lnTo>
                <a:cubicBezTo>
                  <a:pt x="640" y="0"/>
                  <a:pt x="299" y="770"/>
                  <a:pt x="125" y="1861"/>
                </a:cubicBezTo>
                <a:lnTo>
                  <a:pt x="-17916" y="-14243"/>
                </a:lnTo>
                <a:close/>
                <a:moveTo>
                  <a:pt x="-17916" y="-1424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211" name="AutoShape 11"/>
          <p:cNvSpPr>
            <a:spLocks/>
          </p:cNvSpPr>
          <p:nvPr/>
        </p:nvSpPr>
        <p:spPr bwMode="auto">
          <a:xfrm flipH="1">
            <a:off x="2844800" y="2730500"/>
            <a:ext cx="495300" cy="266700"/>
          </a:xfrm>
          <a:custGeom>
            <a:avLst/>
            <a:gdLst/>
            <a:ahLst/>
            <a:cxnLst/>
            <a:rect l="0" t="0" r="r" b="b"/>
            <a:pathLst>
              <a:path w="2694" h="3791">
                <a:moveTo>
                  <a:pt x="667" y="0"/>
                </a:moveTo>
                <a:cubicBezTo>
                  <a:pt x="298" y="0"/>
                  <a:pt x="0" y="779"/>
                  <a:pt x="0" y="1743"/>
                </a:cubicBezTo>
                <a:lnTo>
                  <a:pt x="0" y="2048"/>
                </a:lnTo>
                <a:cubicBezTo>
                  <a:pt x="0" y="2154"/>
                  <a:pt x="16" y="2245"/>
                  <a:pt x="23" y="2347"/>
                </a:cubicBezTo>
                <a:lnTo>
                  <a:pt x="-18906" y="21600"/>
                </a:lnTo>
                <a:lnTo>
                  <a:pt x="110" y="2950"/>
                </a:lnTo>
                <a:cubicBezTo>
                  <a:pt x="228" y="3444"/>
                  <a:pt x="428" y="3791"/>
                  <a:pt x="667" y="3791"/>
                </a:cubicBezTo>
                <a:lnTo>
                  <a:pt x="2027" y="3791"/>
                </a:lnTo>
                <a:cubicBezTo>
                  <a:pt x="2396" y="3791"/>
                  <a:pt x="2694" y="3011"/>
                  <a:pt x="2694" y="2048"/>
                </a:cubicBezTo>
                <a:lnTo>
                  <a:pt x="2694" y="1743"/>
                </a:lnTo>
                <a:cubicBezTo>
                  <a:pt x="2694" y="779"/>
                  <a:pt x="2396" y="0"/>
                  <a:pt x="2027" y="0"/>
                </a:cubicBezTo>
                <a:lnTo>
                  <a:pt x="667" y="0"/>
                </a:lnTo>
                <a:close/>
                <a:moveTo>
                  <a:pt x="66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33400"/>
            <a:ext cx="66929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22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22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22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22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2231" name="Rectangle 7"/>
          <p:cNvSpPr>
            <a:spLocks/>
          </p:cNvSpPr>
          <p:nvPr/>
        </p:nvSpPr>
        <p:spPr bwMode="auto">
          <a:xfrm>
            <a:off x="1752600" y="736600"/>
            <a:ext cx="65913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A </a:t>
            </a:r>
            <a:r>
              <a:rPr lang="en-US" b="1">
                <a:solidFill>
                  <a:schemeClr val="tx1"/>
                </a:solidFill>
                <a:latin typeface="Helvetica" charset="0"/>
                <a:ea typeface="ＭＳ Ｐゴシック" charset="0"/>
                <a:cs typeface="Helvetica" charset="0"/>
                <a:sym typeface="Helvetica" charset="0"/>
              </a:rPr>
              <a:t>VOI Box Widget</a:t>
            </a:r>
            <a:r>
              <a:rPr lang="en-US">
                <a:solidFill>
                  <a:schemeClr val="tx1"/>
                </a:solidFill>
                <a:latin typeface="Helvetica" charset="0"/>
                <a:ea typeface="ＭＳ Ｐゴシック" charset="0"/>
                <a:cs typeface="Helvetica" charset="0"/>
                <a:sym typeface="Helvetica" charset="0"/>
              </a:rPr>
              <a:t> is positioned within the image volume in the 3D viewer, and the </a:t>
            </a:r>
            <a:r>
              <a:rPr lang="en-US" b="1">
                <a:solidFill>
                  <a:schemeClr val="tx1"/>
                </a:solidFill>
                <a:latin typeface="Helvetica" charset="0"/>
                <a:ea typeface="ＭＳ Ｐゴシック" charset="0"/>
                <a:cs typeface="Helvetica" charset="0"/>
                <a:sym typeface="Helvetica" charset="0"/>
              </a:rPr>
              <a:t>VOI</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s intersection with each slice</a:t>
            </a:r>
            <a:r>
              <a:rPr lang="en-US">
                <a:solidFill>
                  <a:schemeClr val="tx1"/>
                </a:solidFill>
                <a:latin typeface="Helvetica" charset="0"/>
                <a:ea typeface="ＭＳ Ｐゴシック" charset="0"/>
                <a:cs typeface="Helvetica" charset="0"/>
                <a:sym typeface="Helvetica" charset="0"/>
              </a:rPr>
              <a:t> is shown in blue.</a:t>
            </a:r>
          </a:p>
        </p:txBody>
      </p:sp>
      <p:sp>
        <p:nvSpPr>
          <p:cNvPr id="52232" name="Rectangle 8"/>
          <p:cNvSpPr>
            <a:spLocks/>
          </p:cNvSpPr>
          <p:nvPr/>
        </p:nvSpPr>
        <p:spPr bwMode="auto">
          <a:xfrm>
            <a:off x="203200" y="2938463"/>
            <a:ext cx="2908300" cy="1549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rgbClr val="002D99"/>
                </a:solidFill>
                <a:latin typeface="Helvetica" charset="0"/>
                <a:ea typeface="ＭＳ Ｐゴシック" charset="0"/>
                <a:cs typeface="Helvetica" charset="0"/>
                <a:sym typeface="Helvetica" charset="0"/>
              </a:rPr>
              <a:t>Center the VOI first</a:t>
            </a:r>
            <a:r>
              <a:rPr lang="en-US">
                <a:solidFill>
                  <a:schemeClr val="tx1"/>
                </a:solidFill>
                <a:latin typeface="Helvetica" charset="0"/>
                <a:ea typeface="ＭＳ Ｐゴシック" charset="0"/>
                <a:cs typeface="Helvetica" charset="0"/>
                <a:sym typeface="Helvetica" charset="0"/>
              </a:rPr>
              <a: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Right mouse click in the tumor center</a:t>
            </a:r>
            <a:r>
              <a:rPr lang="en-US">
                <a:solidFill>
                  <a:schemeClr val="tx1"/>
                </a:solidFill>
                <a:latin typeface="Helvetica" charset="0"/>
                <a:ea typeface="ＭＳ Ｐゴシック" charset="0"/>
                <a:cs typeface="Helvetica" charset="0"/>
                <a:sym typeface="Helvetica" charset="0"/>
              </a:rPr>
              <a:t> to position the VOI displayed in blue in each Slice Viewer.</a:t>
            </a:r>
          </a:p>
        </p:txBody>
      </p:sp>
      <p:sp>
        <p:nvSpPr>
          <p:cNvPr id="52233"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2234" name="AutoShape 10"/>
          <p:cNvSpPr>
            <a:spLocks/>
          </p:cNvSpPr>
          <p:nvPr/>
        </p:nvSpPr>
        <p:spPr bwMode="auto">
          <a:xfrm flipH="1">
            <a:off x="7569200" y="1739900"/>
            <a:ext cx="431800" cy="330200"/>
          </a:xfrm>
          <a:custGeom>
            <a:avLst/>
            <a:gdLst/>
            <a:ahLst/>
            <a:cxnLst/>
            <a:rect l="0" t="0" r="r" b="b"/>
            <a:pathLst>
              <a:path w="21600" h="8822">
                <a:moveTo>
                  <a:pt x="16518" y="-12778"/>
                </a:moveTo>
                <a:lnTo>
                  <a:pt x="14532" y="0"/>
                </a:lnTo>
                <a:lnTo>
                  <a:pt x="6135" y="0"/>
                </a:lnTo>
                <a:cubicBezTo>
                  <a:pt x="2743" y="0"/>
                  <a:pt x="0" y="1465"/>
                  <a:pt x="0" y="3276"/>
                </a:cubicBezTo>
                <a:lnTo>
                  <a:pt x="0" y="5545"/>
                </a:lnTo>
                <a:cubicBezTo>
                  <a:pt x="0" y="7357"/>
                  <a:pt x="2743" y="8822"/>
                  <a:pt x="6135" y="8822"/>
                </a:cubicBezTo>
                <a:lnTo>
                  <a:pt x="15465" y="8822"/>
                </a:lnTo>
                <a:cubicBezTo>
                  <a:pt x="18857" y="8822"/>
                  <a:pt x="21600" y="7357"/>
                  <a:pt x="21600" y="5545"/>
                </a:cubicBezTo>
                <a:lnTo>
                  <a:pt x="21600" y="3276"/>
                </a:lnTo>
                <a:cubicBezTo>
                  <a:pt x="21600" y="1725"/>
                  <a:pt x="19544" y="490"/>
                  <a:pt x="16835" y="148"/>
                </a:cubicBezTo>
                <a:lnTo>
                  <a:pt x="16518" y="-12778"/>
                </a:lnTo>
                <a:close/>
                <a:moveTo>
                  <a:pt x="16518" y="-12778"/>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35" name="Line 11"/>
          <p:cNvSpPr>
            <a:spLocks noChangeShapeType="1"/>
          </p:cNvSpPr>
          <p:nvPr/>
        </p:nvSpPr>
        <p:spPr bwMode="auto">
          <a:xfrm flipH="1">
            <a:off x="2987675" y="3978275"/>
            <a:ext cx="2616200" cy="17463"/>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236" name="Line 12"/>
          <p:cNvSpPr>
            <a:spLocks noChangeShapeType="1"/>
          </p:cNvSpPr>
          <p:nvPr/>
        </p:nvSpPr>
        <p:spPr bwMode="auto">
          <a:xfrm flipH="1">
            <a:off x="2987675" y="2141538"/>
            <a:ext cx="2574925" cy="1854200"/>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588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32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32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32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32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3255" name="Rectangle 7"/>
          <p:cNvSpPr>
            <a:spLocks/>
          </p:cNvSpPr>
          <p:nvPr/>
        </p:nvSpPr>
        <p:spPr bwMode="auto">
          <a:xfrm>
            <a:off x="6159500" y="2628900"/>
            <a:ext cx="2908300" cy="8255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View the VOI box widget and </a:t>
            </a:r>
            <a:r>
              <a:rPr lang="en-US" b="1">
                <a:solidFill>
                  <a:schemeClr val="tx1"/>
                </a:solidFill>
                <a:latin typeface="Helvetica" charset="0"/>
                <a:ea typeface="ＭＳ Ｐゴシック" charset="0"/>
                <a:cs typeface="Helvetica" charset="0"/>
                <a:sym typeface="Helvetica" charset="0"/>
              </a:rPr>
              <a:t>volume rendering of tumor</a:t>
            </a:r>
            <a:r>
              <a:rPr lang="en-US">
                <a:solidFill>
                  <a:schemeClr val="tx1"/>
                </a:solidFill>
                <a:latin typeface="Helvetica" charset="0"/>
                <a:ea typeface="ＭＳ Ｐゴシック" charset="0"/>
                <a:cs typeface="Helvetica" charset="0"/>
                <a:sym typeface="Helvetica" charset="0"/>
              </a:rPr>
              <a:t> in yellow in the 3D Viewer</a:t>
            </a:r>
          </a:p>
        </p:txBody>
      </p:sp>
      <p:sp>
        <p:nvSpPr>
          <p:cNvPr id="53256" name="Rectangle 8"/>
          <p:cNvSpPr>
            <a:spLocks/>
          </p:cNvSpPr>
          <p:nvPr/>
        </p:nvSpPr>
        <p:spPr bwMode="auto">
          <a:xfrm>
            <a:off x="977900" y="3079750"/>
            <a:ext cx="22479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rgbClr val="002D99"/>
                </a:solidFill>
                <a:latin typeface="Helvetica" charset="0"/>
                <a:ea typeface="ＭＳ Ｐゴシック" charset="0"/>
                <a:cs typeface="Helvetica" charset="0"/>
                <a:sym typeface="Helvetica" charset="0"/>
              </a:rPr>
              <a:t>Next, resize the VOI:</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Left mouse click in any Slice Viewer to change the VOI extent</a:t>
            </a:r>
          </a:p>
        </p:txBody>
      </p:sp>
      <p:sp>
        <p:nvSpPr>
          <p:cNvPr id="53257"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3258" name="Line 10"/>
          <p:cNvSpPr>
            <a:spLocks noChangeShapeType="1"/>
          </p:cNvSpPr>
          <p:nvPr/>
        </p:nvSpPr>
        <p:spPr bwMode="auto">
          <a:xfrm flipH="1">
            <a:off x="7762875" y="2082800"/>
            <a:ext cx="68263" cy="584200"/>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59" name="Line 11"/>
          <p:cNvSpPr>
            <a:spLocks noChangeShapeType="1"/>
          </p:cNvSpPr>
          <p:nvPr/>
        </p:nvSpPr>
        <p:spPr bwMode="auto">
          <a:xfrm flipH="1">
            <a:off x="3175000" y="2200275"/>
            <a:ext cx="1955800" cy="1457325"/>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260" name="Line 12"/>
          <p:cNvSpPr>
            <a:spLocks noChangeShapeType="1"/>
          </p:cNvSpPr>
          <p:nvPr/>
        </p:nvSpPr>
        <p:spPr bwMode="auto">
          <a:xfrm flipH="1">
            <a:off x="3165475" y="2192338"/>
            <a:ext cx="2905125" cy="1455737"/>
          </a:xfrm>
          <a:prstGeom prst="line">
            <a:avLst/>
          </a:prstGeom>
          <a:noFill/>
          <a:ln w="25400" cap="flat">
            <a:solidFill>
              <a:srgbClr val="FB570F"/>
            </a:solidFill>
            <a:prstDash val="solid"/>
            <a:round/>
            <a:headEnd type="stealth"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7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427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42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427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4278" name="Rectangle 6"/>
          <p:cNvSpPr>
            <a:spLocks/>
          </p:cNvSpPr>
          <p:nvPr/>
        </p:nvSpPr>
        <p:spPr bwMode="auto">
          <a:xfrm>
            <a:off x="1397000" y="4113213"/>
            <a:ext cx="57531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VOI Widget range sliders are </a:t>
            </a:r>
            <a:r>
              <a:rPr lang="en-US" b="1">
                <a:solidFill>
                  <a:schemeClr val="tx1"/>
                </a:solidFill>
                <a:latin typeface="Helvetica" charset="0"/>
                <a:ea typeface="ＭＳ Ｐゴシック" charset="0"/>
                <a:cs typeface="Helvetica" charset="0"/>
                <a:sym typeface="Helvetica" charset="0"/>
              </a:rPr>
              <a:t>color-coded</a:t>
            </a:r>
            <a:r>
              <a:rPr lang="en-US">
                <a:solidFill>
                  <a:schemeClr val="tx1"/>
                </a:solidFill>
                <a:latin typeface="Helvetica" charset="0"/>
                <a:ea typeface="ＭＳ Ｐゴシック" charset="0"/>
                <a:cs typeface="Helvetica" charset="0"/>
                <a:sym typeface="Helvetica" charset="0"/>
              </a:rPr>
              <a:t> to match VOI box Widget </a:t>
            </a:r>
            <a:r>
              <a:rPr lang="en-US" b="1">
                <a:solidFill>
                  <a:schemeClr val="tx1"/>
                </a:solidFill>
                <a:latin typeface="Helvetica" charset="0"/>
                <a:ea typeface="ＭＳ Ｐゴシック" charset="0"/>
                <a:cs typeface="Helvetica" charset="0"/>
                <a:sym typeface="Helvetica" charset="0"/>
              </a:rPr>
              <a:t>handles</a:t>
            </a:r>
            <a:r>
              <a:rPr lang="en-US">
                <a:solidFill>
                  <a:schemeClr val="tx1"/>
                </a:solidFill>
                <a:latin typeface="Helvetica" charset="0"/>
                <a:ea typeface="ＭＳ Ｐゴシック" charset="0"/>
                <a:cs typeface="Helvetica" charset="0"/>
                <a:sym typeface="Helvetica" charset="0"/>
              </a:rPr>
              <a:t> in 3D Viewer</a:t>
            </a:r>
          </a:p>
        </p:txBody>
      </p:sp>
      <p:pic>
        <p:nvPicPr>
          <p:cNvPr id="5427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320800"/>
            <a:ext cx="29337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5428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1360488"/>
            <a:ext cx="35941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4281" name="Rectangle 9"/>
          <p:cNvSpPr>
            <a:spLocks/>
          </p:cNvSpPr>
          <p:nvPr/>
        </p:nvSpPr>
        <p:spPr bwMode="auto">
          <a:xfrm>
            <a:off x="1493838" y="706438"/>
            <a:ext cx="61341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rgbClr val="002D99"/>
                </a:solidFill>
                <a:latin typeface="Helvetica" charset="0"/>
                <a:ea typeface="ＭＳ Ｐゴシック" charset="0"/>
                <a:cs typeface="Helvetica" charset="0"/>
                <a:sym typeface="Helvetica" charset="0"/>
              </a:rPr>
              <a:t>Fine-tune the VOI</a:t>
            </a:r>
            <a:r>
              <a:rPr lang="en-US">
                <a:solidFill>
                  <a:schemeClr val="tx1"/>
                </a:solidFill>
                <a:latin typeface="Helvetica" charset="0"/>
                <a:ea typeface="ＭＳ Ｐゴシック" charset="0"/>
                <a:cs typeface="Helvetica" charset="0"/>
                <a:sym typeface="Helvetica" charset="0"/>
              </a:rPr>
              <a:t> using the VOI Widget </a:t>
            </a:r>
            <a:r>
              <a:rPr lang="en-US" b="1">
                <a:solidFill>
                  <a:schemeClr val="tx1"/>
                </a:solidFill>
                <a:latin typeface="Helvetica" charset="0"/>
                <a:ea typeface="ＭＳ Ｐゴシック" charset="0"/>
                <a:cs typeface="Helvetica" charset="0"/>
                <a:sym typeface="Helvetica" charset="0"/>
              </a:rPr>
              <a:t>range sliders </a:t>
            </a:r>
            <a:r>
              <a:rPr lang="en-US">
                <a:solidFill>
                  <a:schemeClr val="tx1"/>
                </a:solidFill>
                <a:latin typeface="Helvetica" charset="0"/>
                <a:ea typeface="ＭＳ Ｐゴシック" charset="0"/>
                <a:cs typeface="Helvetica" charset="0"/>
                <a:sym typeface="Helvetica" charset="0"/>
              </a:rPr>
              <a:t>                  or by moving the VOI Widget handles in 3D view</a:t>
            </a:r>
          </a:p>
        </p:txBody>
      </p:sp>
      <p:sp>
        <p:nvSpPr>
          <p:cNvPr id="54282"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4283" name="AutoShape 11"/>
          <p:cNvSpPr>
            <a:spLocks/>
          </p:cNvSpPr>
          <p:nvPr/>
        </p:nvSpPr>
        <p:spPr bwMode="auto">
          <a:xfrm flipH="1">
            <a:off x="2743200" y="2768600"/>
            <a:ext cx="749300" cy="330200"/>
          </a:xfrm>
          <a:custGeom>
            <a:avLst/>
            <a:gdLst/>
            <a:ahLst/>
            <a:cxnLst/>
            <a:rect l="0" t="0" r="r" b="b"/>
            <a:pathLst>
              <a:path w="4446" h="3453">
                <a:moveTo>
                  <a:pt x="-17154" y="-18147"/>
                </a:moveTo>
                <a:lnTo>
                  <a:pt x="52" y="830"/>
                </a:lnTo>
                <a:cubicBezTo>
                  <a:pt x="21" y="972"/>
                  <a:pt x="0" y="1122"/>
                  <a:pt x="0" y="1283"/>
                </a:cubicBezTo>
                <a:lnTo>
                  <a:pt x="0" y="2171"/>
                </a:lnTo>
                <a:cubicBezTo>
                  <a:pt x="0" y="2880"/>
                  <a:pt x="326" y="3453"/>
                  <a:pt x="728" y="3453"/>
                </a:cubicBezTo>
                <a:lnTo>
                  <a:pt x="3718" y="3453"/>
                </a:lnTo>
                <a:cubicBezTo>
                  <a:pt x="4121" y="3453"/>
                  <a:pt x="4446" y="2880"/>
                  <a:pt x="4446" y="2171"/>
                </a:cubicBezTo>
                <a:lnTo>
                  <a:pt x="4446" y="1283"/>
                </a:lnTo>
                <a:cubicBezTo>
                  <a:pt x="4446" y="574"/>
                  <a:pt x="4121" y="0"/>
                  <a:pt x="3718" y="0"/>
                </a:cubicBezTo>
                <a:lnTo>
                  <a:pt x="728" y="0"/>
                </a:lnTo>
                <a:cubicBezTo>
                  <a:pt x="515" y="0"/>
                  <a:pt x="329" y="167"/>
                  <a:pt x="196" y="424"/>
                </a:cubicBezTo>
                <a:lnTo>
                  <a:pt x="-17154" y="-18147"/>
                </a:lnTo>
                <a:close/>
                <a:moveTo>
                  <a:pt x="-17154" y="-1814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4" name="AutoShape 12"/>
          <p:cNvSpPr>
            <a:spLocks/>
          </p:cNvSpPr>
          <p:nvPr/>
        </p:nvSpPr>
        <p:spPr bwMode="auto">
          <a:xfrm flipH="1">
            <a:off x="5422900" y="2501900"/>
            <a:ext cx="393700" cy="330200"/>
          </a:xfrm>
          <a:custGeom>
            <a:avLst/>
            <a:gdLst/>
            <a:ahLst/>
            <a:cxnLst/>
            <a:rect l="0" t="0" r="r" b="b"/>
            <a:pathLst>
              <a:path w="21600" h="4309">
                <a:moveTo>
                  <a:pt x="6728" y="0"/>
                </a:moveTo>
                <a:cubicBezTo>
                  <a:pt x="3008" y="0"/>
                  <a:pt x="0" y="715"/>
                  <a:pt x="0" y="1600"/>
                </a:cubicBezTo>
                <a:lnTo>
                  <a:pt x="0" y="2708"/>
                </a:lnTo>
                <a:cubicBezTo>
                  <a:pt x="0" y="3473"/>
                  <a:pt x="2298" y="4082"/>
                  <a:pt x="5313" y="4241"/>
                </a:cubicBezTo>
                <a:lnTo>
                  <a:pt x="4638" y="21600"/>
                </a:lnTo>
                <a:lnTo>
                  <a:pt x="7817" y="4309"/>
                </a:lnTo>
                <a:lnTo>
                  <a:pt x="14872" y="4309"/>
                </a:lnTo>
                <a:cubicBezTo>
                  <a:pt x="18592" y="4309"/>
                  <a:pt x="21600" y="3593"/>
                  <a:pt x="21600" y="2708"/>
                </a:cubicBezTo>
                <a:lnTo>
                  <a:pt x="21600" y="1600"/>
                </a:lnTo>
                <a:cubicBezTo>
                  <a:pt x="21600" y="715"/>
                  <a:pt x="18592" y="0"/>
                  <a:pt x="14872" y="0"/>
                </a:cubicBezTo>
                <a:lnTo>
                  <a:pt x="6728" y="0"/>
                </a:lnTo>
                <a:close/>
                <a:moveTo>
                  <a:pt x="672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285" name="AutoShape 13"/>
          <p:cNvSpPr>
            <a:spLocks/>
          </p:cNvSpPr>
          <p:nvPr/>
        </p:nvSpPr>
        <p:spPr bwMode="auto">
          <a:xfrm flipH="1">
            <a:off x="7162800" y="2603500"/>
            <a:ext cx="393700" cy="330200"/>
          </a:xfrm>
          <a:custGeom>
            <a:avLst/>
            <a:gdLst/>
            <a:ahLst/>
            <a:cxnLst/>
            <a:rect l="0" t="0" r="r" b="b"/>
            <a:pathLst>
              <a:path w="4683" h="4590">
                <a:moveTo>
                  <a:pt x="1459" y="0"/>
                </a:moveTo>
                <a:cubicBezTo>
                  <a:pt x="652" y="0"/>
                  <a:pt x="0" y="762"/>
                  <a:pt x="0" y="1705"/>
                </a:cubicBezTo>
                <a:lnTo>
                  <a:pt x="0" y="2886"/>
                </a:lnTo>
                <a:cubicBezTo>
                  <a:pt x="0" y="3828"/>
                  <a:pt x="652" y="4590"/>
                  <a:pt x="1459" y="4590"/>
                </a:cubicBezTo>
                <a:lnTo>
                  <a:pt x="3224" y="4590"/>
                </a:lnTo>
                <a:cubicBezTo>
                  <a:pt x="3564" y="4590"/>
                  <a:pt x="3859" y="4431"/>
                  <a:pt x="4107" y="4204"/>
                </a:cubicBezTo>
                <a:lnTo>
                  <a:pt x="21600" y="21600"/>
                </a:lnTo>
                <a:lnTo>
                  <a:pt x="4465" y="3730"/>
                </a:lnTo>
                <a:cubicBezTo>
                  <a:pt x="4592" y="3477"/>
                  <a:pt x="4683" y="3200"/>
                  <a:pt x="4683" y="2886"/>
                </a:cubicBezTo>
                <a:lnTo>
                  <a:pt x="4683" y="1705"/>
                </a:lnTo>
                <a:cubicBezTo>
                  <a:pt x="4683" y="762"/>
                  <a:pt x="4030" y="0"/>
                  <a:pt x="3224" y="0"/>
                </a:cubicBezTo>
                <a:lnTo>
                  <a:pt x="1459" y="0"/>
                </a:lnTo>
                <a:close/>
                <a:moveTo>
                  <a:pt x="145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5588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52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2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53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53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53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5303" name="Rectangle 7"/>
          <p:cNvSpPr>
            <a:spLocks/>
          </p:cNvSpPr>
          <p:nvPr/>
        </p:nvSpPr>
        <p:spPr bwMode="auto">
          <a:xfrm>
            <a:off x="152400" y="1371600"/>
            <a:ext cx="22860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b="1">
                <a:solidFill>
                  <a:schemeClr val="tx1"/>
                </a:solidFill>
                <a:latin typeface="Helvetica" charset="0"/>
                <a:ea typeface="ＭＳ Ｐゴシック" charset="0"/>
                <a:cs typeface="Helvetica" charset="0"/>
                <a:sym typeface="Helvetica" charset="0"/>
              </a:rPr>
              <a:t>Scroll through slices</a:t>
            </a:r>
            <a:r>
              <a:rPr lang="en-US">
                <a:solidFill>
                  <a:schemeClr val="tx1"/>
                </a:solidFill>
                <a:latin typeface="Helvetica" charset="0"/>
                <a:ea typeface="ＭＳ Ｐゴシック" charset="0"/>
                <a:cs typeface="Helvetica" charset="0"/>
                <a:sym typeface="Helvetica" charset="0"/>
              </a:rPr>
              <a:t> to ensure that tumor boundaries are included in the VOI.</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b="1">
                <a:solidFill>
                  <a:schemeClr val="tx1"/>
                </a:solidFill>
                <a:latin typeface="Helvetica" charset="0"/>
                <a:ea typeface="ＭＳ Ｐゴシック" charset="0"/>
                <a:cs typeface="Helvetica" charset="0"/>
                <a:sym typeface="Helvetica" charset="0"/>
              </a:rPr>
              <a:t>Click Nex</a:t>
            </a:r>
            <a:r>
              <a:rPr lang="en-US">
                <a:solidFill>
                  <a:schemeClr val="tx1"/>
                </a:solidFill>
                <a:latin typeface="Helvetica" charset="0"/>
                <a:ea typeface="ＭＳ Ｐゴシック" charset="0"/>
                <a:cs typeface="Helvetica" charset="0"/>
                <a:sym typeface="Helvetica" charset="0"/>
              </a:rPr>
              <a:t>t</a:t>
            </a:r>
          </a:p>
        </p:txBody>
      </p:sp>
      <p:sp>
        <p:nvSpPr>
          <p:cNvPr id="55304"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2. Define a volume of interest</a:t>
            </a:r>
          </a:p>
        </p:txBody>
      </p:sp>
      <p:sp>
        <p:nvSpPr>
          <p:cNvPr id="55305" name="AutoShape 9"/>
          <p:cNvSpPr>
            <a:spLocks/>
          </p:cNvSpPr>
          <p:nvPr/>
        </p:nvSpPr>
        <p:spPr bwMode="auto">
          <a:xfrm flipH="1">
            <a:off x="4013200" y="3378200"/>
            <a:ext cx="419100" cy="266700"/>
          </a:xfrm>
          <a:custGeom>
            <a:avLst/>
            <a:gdLst/>
            <a:ahLst/>
            <a:cxnLst/>
            <a:rect l="0" t="0" r="r" b="b"/>
            <a:pathLst>
              <a:path w="4445" h="6909">
                <a:moveTo>
                  <a:pt x="21600" y="-14691"/>
                </a:moveTo>
                <a:lnTo>
                  <a:pt x="4218" y="1501"/>
                </a:lnTo>
                <a:cubicBezTo>
                  <a:pt x="3986" y="622"/>
                  <a:pt x="3605" y="0"/>
                  <a:pt x="3145" y="0"/>
                </a:cubicBezTo>
                <a:lnTo>
                  <a:pt x="1301" y="0"/>
                </a:lnTo>
                <a:cubicBezTo>
                  <a:pt x="582" y="0"/>
                  <a:pt x="0" y="1421"/>
                  <a:pt x="0" y="3177"/>
                </a:cubicBezTo>
                <a:lnTo>
                  <a:pt x="0" y="3732"/>
                </a:lnTo>
                <a:cubicBezTo>
                  <a:pt x="0" y="5489"/>
                  <a:pt x="582" y="6909"/>
                  <a:pt x="1301" y="6909"/>
                </a:cubicBezTo>
                <a:lnTo>
                  <a:pt x="3145" y="6909"/>
                </a:lnTo>
                <a:cubicBezTo>
                  <a:pt x="3864" y="6909"/>
                  <a:pt x="4445" y="5489"/>
                  <a:pt x="4445" y="3732"/>
                </a:cubicBezTo>
                <a:lnTo>
                  <a:pt x="4445" y="3177"/>
                </a:lnTo>
                <a:cubicBezTo>
                  <a:pt x="4445" y="2972"/>
                  <a:pt x="4414" y="2795"/>
                  <a:pt x="4399" y="2601"/>
                </a:cubicBezTo>
                <a:lnTo>
                  <a:pt x="21600" y="-14691"/>
                </a:lnTo>
                <a:close/>
                <a:moveTo>
                  <a:pt x="21600" y="-1469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306" name="AutoShape 10"/>
          <p:cNvSpPr>
            <a:spLocks/>
          </p:cNvSpPr>
          <p:nvPr/>
        </p:nvSpPr>
        <p:spPr bwMode="auto">
          <a:xfrm flipH="1">
            <a:off x="4508500" y="1384300"/>
            <a:ext cx="1854200" cy="241300"/>
          </a:xfrm>
          <a:custGeom>
            <a:avLst/>
            <a:gdLst/>
            <a:ahLst/>
            <a:cxnLst/>
            <a:rect l="0" t="0" r="r" b="b"/>
            <a:pathLst>
              <a:path w="10228" h="21600">
                <a:moveTo>
                  <a:pt x="444" y="0"/>
                </a:moveTo>
                <a:cubicBezTo>
                  <a:pt x="199" y="0"/>
                  <a:pt x="0" y="3235"/>
                  <a:pt x="0" y="7212"/>
                </a:cubicBezTo>
                <a:lnTo>
                  <a:pt x="0" y="14388"/>
                </a:lnTo>
                <a:cubicBezTo>
                  <a:pt x="0" y="18365"/>
                  <a:pt x="199" y="21600"/>
                  <a:pt x="444" y="21600"/>
                </a:cubicBezTo>
                <a:lnTo>
                  <a:pt x="9783" y="21600"/>
                </a:lnTo>
                <a:cubicBezTo>
                  <a:pt x="9982" y="21600"/>
                  <a:pt x="10145" y="19438"/>
                  <a:pt x="10201" y="16520"/>
                </a:cubicBezTo>
                <a:lnTo>
                  <a:pt x="21600" y="16307"/>
                </a:lnTo>
                <a:lnTo>
                  <a:pt x="10228" y="12434"/>
                </a:lnTo>
                <a:lnTo>
                  <a:pt x="10228" y="7212"/>
                </a:lnTo>
                <a:cubicBezTo>
                  <a:pt x="10228" y="3235"/>
                  <a:pt x="10028" y="0"/>
                  <a:pt x="9783" y="0"/>
                </a:cubicBezTo>
                <a:lnTo>
                  <a:pt x="444" y="0"/>
                </a:lnTo>
                <a:close/>
                <a:moveTo>
                  <a:pt x="44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581025"/>
            <a:ext cx="53228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63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63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63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63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6327"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6328" name="Rectangle 8"/>
          <p:cNvSpPr>
            <a:spLocks/>
          </p:cNvSpPr>
          <p:nvPr/>
        </p:nvSpPr>
        <p:spPr bwMode="auto">
          <a:xfrm>
            <a:off x="5105400" y="762000"/>
            <a:ext cx="3759200" cy="16764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Make sure that the volume called </a:t>
            </a:r>
            <a:r>
              <a:rPr lang="en-US" b="1">
                <a:solidFill>
                  <a:srgbClr val="002D99"/>
                </a:solidFill>
                <a:latin typeface="Helvetica" charset="0"/>
                <a:ea typeface="ＭＳ Ｐゴシック" charset="0"/>
                <a:cs typeface="Helvetica" charset="0"/>
                <a:sym typeface="Helvetica" charset="0"/>
              </a:rPr>
              <a:t>2006_spgr.nrrd_VOI_Supersampled</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is</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selected in the </a:t>
            </a:r>
            <a:r>
              <a:rPr lang="en-US" b="1">
                <a:solidFill>
                  <a:schemeClr val="tx1"/>
                </a:solidFill>
                <a:latin typeface="Helvetica" charset="0"/>
                <a:ea typeface="ＭＳ Ｐゴシック" charset="0"/>
                <a:cs typeface="Helvetica" charset="0"/>
                <a:sym typeface="Helvetica" charset="0"/>
              </a:rPr>
              <a:t>background</a:t>
            </a:r>
            <a:r>
              <a:rPr lang="en-US">
                <a:solidFill>
                  <a:schemeClr val="tx1"/>
                </a:solidFill>
                <a:latin typeface="Helvetica" charset="0"/>
                <a:ea typeface="ＭＳ Ｐゴシック" charset="0"/>
                <a:cs typeface="Helvetica" charset="0"/>
                <a:sym typeface="Helvetica" charset="0"/>
              </a:rPr>
              <a:t> layer</a:t>
            </a:r>
            <a:endParaRPr lang="en-US" b="1">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...and...</a:t>
            </a:r>
            <a:r>
              <a:rPr lang="en-US" b="1">
                <a:solidFill>
                  <a:srgbClr val="002D99"/>
                </a:solidFill>
                <a:latin typeface="Helvetica" charset="0"/>
                <a:ea typeface="ＭＳ Ｐゴシック" charset="0"/>
                <a:cs typeface="Helvetica" charset="0"/>
                <a:sym typeface="Helvetica" charset="0"/>
              </a:rPr>
              <a:t>2006_spgr.nrrd_VOI_PresSegmented</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is selected in the </a:t>
            </a:r>
            <a:r>
              <a:rPr lang="en-US" b="1">
                <a:solidFill>
                  <a:schemeClr val="tx1"/>
                </a:solidFill>
                <a:latin typeface="Helvetica" charset="0"/>
                <a:ea typeface="ＭＳ Ｐゴシック" charset="0"/>
                <a:cs typeface="Helvetica" charset="0"/>
                <a:sym typeface="Helvetica" charset="0"/>
              </a:rPr>
              <a:t>label</a:t>
            </a:r>
            <a:r>
              <a:rPr lang="en-US">
                <a:solidFill>
                  <a:schemeClr val="tx1"/>
                </a:solidFill>
                <a:latin typeface="Helvetica" charset="0"/>
                <a:ea typeface="ＭＳ Ｐゴシック" charset="0"/>
                <a:cs typeface="Helvetica" charset="0"/>
                <a:sym typeface="Helvetica" charset="0"/>
              </a:rPr>
              <a:t> layer.</a:t>
            </a:r>
          </a:p>
        </p:txBody>
      </p:sp>
      <p:sp>
        <p:nvSpPr>
          <p:cNvPr id="56329" name="AutoShape 9"/>
          <p:cNvSpPr>
            <a:spLocks/>
          </p:cNvSpPr>
          <p:nvPr/>
        </p:nvSpPr>
        <p:spPr bwMode="auto">
          <a:xfrm flipH="1">
            <a:off x="977900" y="736600"/>
            <a:ext cx="3225800" cy="177800"/>
          </a:xfrm>
          <a:custGeom>
            <a:avLst/>
            <a:gdLst/>
            <a:ahLst/>
            <a:cxnLst/>
            <a:rect l="0" t="0" r="r" b="b"/>
            <a:pathLst>
              <a:path w="14949" h="17436">
                <a:moveTo>
                  <a:pt x="373" y="0"/>
                </a:moveTo>
                <a:cubicBezTo>
                  <a:pt x="167" y="0"/>
                  <a:pt x="0" y="3544"/>
                  <a:pt x="0" y="7901"/>
                </a:cubicBezTo>
                <a:lnTo>
                  <a:pt x="0" y="7939"/>
                </a:lnTo>
                <a:lnTo>
                  <a:pt x="-6651" y="21600"/>
                </a:lnTo>
                <a:lnTo>
                  <a:pt x="27" y="12415"/>
                </a:lnTo>
                <a:cubicBezTo>
                  <a:pt x="82" y="15342"/>
                  <a:pt x="215" y="17436"/>
                  <a:pt x="373" y="17436"/>
                </a:cubicBezTo>
                <a:lnTo>
                  <a:pt x="14576" y="17436"/>
                </a:lnTo>
                <a:cubicBezTo>
                  <a:pt x="14782" y="17436"/>
                  <a:pt x="14949" y="13891"/>
                  <a:pt x="14949" y="9535"/>
                </a:cubicBezTo>
                <a:lnTo>
                  <a:pt x="14949" y="7901"/>
                </a:lnTo>
                <a:cubicBezTo>
                  <a:pt x="14949" y="3544"/>
                  <a:pt x="14782" y="0"/>
                  <a:pt x="14576" y="0"/>
                </a:cubicBezTo>
                <a:lnTo>
                  <a:pt x="373" y="0"/>
                </a:lnTo>
                <a:close/>
                <a:moveTo>
                  <a:pt x="3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0" name="AutoShape 10"/>
          <p:cNvSpPr>
            <a:spLocks/>
          </p:cNvSpPr>
          <p:nvPr/>
        </p:nvSpPr>
        <p:spPr bwMode="auto">
          <a:xfrm flipH="1">
            <a:off x="952500" y="2806700"/>
            <a:ext cx="2641600" cy="177800"/>
          </a:xfrm>
          <a:custGeom>
            <a:avLst/>
            <a:gdLst/>
            <a:ahLst/>
            <a:cxnLst/>
            <a:rect l="0" t="0" r="r" b="b"/>
            <a:pathLst>
              <a:path w="21600" h="1871">
                <a:moveTo>
                  <a:pt x="6714" y="-19729"/>
                </a:moveTo>
                <a:lnTo>
                  <a:pt x="6526" y="0"/>
                </a:lnTo>
                <a:lnTo>
                  <a:pt x="659" y="0"/>
                </a:lnTo>
                <a:cubicBezTo>
                  <a:pt x="296" y="0"/>
                  <a:pt x="0" y="381"/>
                  <a:pt x="0" y="848"/>
                </a:cubicBezTo>
                <a:lnTo>
                  <a:pt x="0" y="1023"/>
                </a:lnTo>
                <a:cubicBezTo>
                  <a:pt x="0" y="1491"/>
                  <a:pt x="296" y="1871"/>
                  <a:pt x="659" y="1871"/>
                </a:cubicBezTo>
                <a:lnTo>
                  <a:pt x="20941" y="1871"/>
                </a:lnTo>
                <a:cubicBezTo>
                  <a:pt x="21304" y="1871"/>
                  <a:pt x="21600" y="1491"/>
                  <a:pt x="21600" y="1023"/>
                </a:cubicBezTo>
                <a:lnTo>
                  <a:pt x="21600" y="848"/>
                </a:lnTo>
                <a:cubicBezTo>
                  <a:pt x="21600" y="381"/>
                  <a:pt x="21304" y="0"/>
                  <a:pt x="20941" y="0"/>
                </a:cubicBezTo>
                <a:lnTo>
                  <a:pt x="6903" y="0"/>
                </a:lnTo>
                <a:lnTo>
                  <a:pt x="6714" y="-19729"/>
                </a:lnTo>
                <a:close/>
                <a:moveTo>
                  <a:pt x="6714" y="-1972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331" name="AutoShape 11"/>
          <p:cNvSpPr>
            <a:spLocks/>
          </p:cNvSpPr>
          <p:nvPr/>
        </p:nvSpPr>
        <p:spPr bwMode="auto">
          <a:xfrm flipH="1">
            <a:off x="3619500" y="2819400"/>
            <a:ext cx="2959100" cy="165100"/>
          </a:xfrm>
          <a:custGeom>
            <a:avLst/>
            <a:gdLst/>
            <a:ahLst/>
            <a:cxnLst/>
            <a:rect l="0" t="0" r="r" b="b"/>
            <a:pathLst>
              <a:path w="21600" h="21600">
                <a:moveTo>
                  <a:pt x="0" y="11077"/>
                </a:moveTo>
                <a:lnTo>
                  <a:pt x="0" y="10523"/>
                </a:lnTo>
                <a:cubicBezTo>
                  <a:pt x="0" y="4711"/>
                  <a:pt x="263" y="0"/>
                  <a:pt x="587" y="0"/>
                </a:cubicBezTo>
                <a:cubicBezTo>
                  <a:pt x="587" y="0"/>
                  <a:pt x="587" y="0"/>
                  <a:pt x="587" y="0"/>
                </a:cubicBezTo>
                <a:lnTo>
                  <a:pt x="21013" y="0"/>
                </a:lnTo>
                <a:cubicBezTo>
                  <a:pt x="21337" y="0"/>
                  <a:pt x="21600" y="4711"/>
                  <a:pt x="21600" y="10523"/>
                </a:cubicBezTo>
                <a:lnTo>
                  <a:pt x="21600" y="11077"/>
                </a:lnTo>
                <a:cubicBezTo>
                  <a:pt x="21600" y="16889"/>
                  <a:pt x="21337" y="21600"/>
                  <a:pt x="21013" y="21600"/>
                </a:cubicBezTo>
                <a:lnTo>
                  <a:pt x="587" y="21600"/>
                </a:lnTo>
                <a:cubicBezTo>
                  <a:pt x="263" y="21600"/>
                  <a:pt x="0" y="16889"/>
                  <a:pt x="0" y="11077"/>
                </a:cubicBezTo>
                <a:close/>
                <a:moveTo>
                  <a:pt x="0" y="1107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609600"/>
            <a:ext cx="65690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73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3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73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73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73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7351" name="Rectangle 7"/>
          <p:cNvSpPr>
            <a:spLocks/>
          </p:cNvSpPr>
          <p:nvPr/>
        </p:nvSpPr>
        <p:spPr bwMode="auto">
          <a:xfrm>
            <a:off x="6565900" y="2476500"/>
            <a:ext cx="22733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Slice Viewers show VOI with current </a:t>
            </a:r>
            <a:r>
              <a:rPr lang="en-US" b="1">
                <a:solidFill>
                  <a:srgbClr val="002D99"/>
                </a:solidFill>
                <a:latin typeface="Helvetica" charset="0"/>
                <a:ea typeface="ＭＳ Ｐゴシック" charset="0"/>
                <a:cs typeface="Helvetica" charset="0"/>
                <a:sym typeface="Helvetica" charset="0"/>
              </a:rPr>
              <a:t>segmentation overlay</a:t>
            </a:r>
            <a:r>
              <a:rPr lang="en-US">
                <a:solidFill>
                  <a:schemeClr val="tx1"/>
                </a:solidFill>
                <a:latin typeface="Helvetica" charset="0"/>
                <a:ea typeface="ＭＳ Ｐゴシック" charset="0"/>
                <a:cs typeface="Helvetica" charset="0"/>
                <a:sym typeface="Helvetica" charset="0"/>
              </a:rPr>
              <a:t> in light yellow  </a:t>
            </a:r>
          </a:p>
        </p:txBody>
      </p:sp>
      <p:sp>
        <p:nvSpPr>
          <p:cNvPr id="57352" name="Rectangle 8"/>
          <p:cNvSpPr>
            <a:spLocks/>
          </p:cNvSpPr>
          <p:nvPr/>
        </p:nvSpPr>
        <p:spPr bwMode="auto">
          <a:xfrm>
            <a:off x="6645275" y="798513"/>
            <a:ext cx="20828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3D Viewer shows </a:t>
            </a:r>
            <a:r>
              <a:rPr lang="en-US" b="1">
                <a:solidFill>
                  <a:srgbClr val="002D99"/>
                </a:solidFill>
                <a:latin typeface="Helvetica" charset="0"/>
                <a:ea typeface="ＭＳ Ｐゴシック" charset="0"/>
                <a:cs typeface="Helvetica" charset="0"/>
                <a:sym typeface="Helvetica" charset="0"/>
              </a:rPr>
              <a:t>model of tumor</a:t>
            </a:r>
          </a:p>
        </p:txBody>
      </p:sp>
      <p:sp>
        <p:nvSpPr>
          <p:cNvPr id="57353" name="Rectangle 9"/>
          <p:cNvSpPr>
            <a:spLocks/>
          </p:cNvSpPr>
          <p:nvPr/>
        </p:nvSpPr>
        <p:spPr bwMode="auto">
          <a:xfrm>
            <a:off x="674688" y="2906713"/>
            <a:ext cx="19812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Modify the segmentation by moving </a:t>
            </a:r>
            <a:r>
              <a:rPr lang="en-US" b="1">
                <a:solidFill>
                  <a:srgbClr val="002D99"/>
                </a:solidFill>
                <a:latin typeface="Helvetica" charset="0"/>
                <a:ea typeface="ＭＳ Ｐゴシック" charset="0"/>
                <a:cs typeface="Helvetica" charset="0"/>
                <a:sym typeface="Helvetica" charset="0"/>
              </a:rPr>
              <a:t>threshold range slider</a:t>
            </a:r>
          </a:p>
        </p:txBody>
      </p:sp>
      <p:sp>
        <p:nvSpPr>
          <p:cNvPr id="57354"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7355" name="AutoShape 11"/>
          <p:cNvSpPr>
            <a:spLocks/>
          </p:cNvSpPr>
          <p:nvPr/>
        </p:nvSpPr>
        <p:spPr bwMode="auto">
          <a:xfrm flipH="1">
            <a:off x="2489200" y="1955800"/>
            <a:ext cx="1270000" cy="330200"/>
          </a:xfrm>
          <a:custGeom>
            <a:avLst/>
            <a:gdLst/>
            <a:ahLst/>
            <a:cxnLst/>
            <a:rect l="0" t="0" r="r" b="b"/>
            <a:pathLst>
              <a:path w="14243" h="7488">
                <a:moveTo>
                  <a:pt x="1375" y="0"/>
                </a:moveTo>
                <a:cubicBezTo>
                  <a:pt x="615" y="0"/>
                  <a:pt x="0" y="1243"/>
                  <a:pt x="0" y="2781"/>
                </a:cubicBezTo>
                <a:lnTo>
                  <a:pt x="0" y="4707"/>
                </a:lnTo>
                <a:cubicBezTo>
                  <a:pt x="0" y="6245"/>
                  <a:pt x="615" y="7488"/>
                  <a:pt x="1375" y="7488"/>
                </a:cubicBezTo>
                <a:lnTo>
                  <a:pt x="12867" y="7488"/>
                </a:lnTo>
                <a:cubicBezTo>
                  <a:pt x="13165" y="7488"/>
                  <a:pt x="13421" y="7254"/>
                  <a:pt x="13646" y="6930"/>
                </a:cubicBezTo>
                <a:lnTo>
                  <a:pt x="21600" y="21600"/>
                </a:lnTo>
                <a:lnTo>
                  <a:pt x="14002" y="6174"/>
                </a:lnTo>
                <a:cubicBezTo>
                  <a:pt x="14140" y="5740"/>
                  <a:pt x="14243" y="5261"/>
                  <a:pt x="14243" y="4707"/>
                </a:cubicBezTo>
                <a:lnTo>
                  <a:pt x="14243" y="2781"/>
                </a:lnTo>
                <a:cubicBezTo>
                  <a:pt x="14243" y="1243"/>
                  <a:pt x="13628" y="0"/>
                  <a:pt x="12867" y="0"/>
                </a:cubicBezTo>
                <a:lnTo>
                  <a:pt x="1375" y="0"/>
                </a:lnTo>
                <a:close/>
                <a:moveTo>
                  <a:pt x="137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533400"/>
            <a:ext cx="65913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83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83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83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83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8375" name="Rectangle 7"/>
          <p:cNvSpPr>
            <a:spLocks/>
          </p:cNvSpPr>
          <p:nvPr/>
        </p:nvSpPr>
        <p:spPr bwMode="auto">
          <a:xfrm>
            <a:off x="7024688" y="2119313"/>
            <a:ext cx="1981200" cy="1143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rgbClr val="002D99"/>
                </a:solidFill>
                <a:latin typeface="Helvetica" charset="0"/>
                <a:ea typeface="ＭＳ Ｐゴシック" charset="0"/>
                <a:cs typeface="Helvetica" charset="0"/>
                <a:sym typeface="Helvetica" charset="0"/>
              </a:rPr>
              <a:t>Scroll through the slices</a:t>
            </a:r>
            <a:r>
              <a:rPr lang="en-US">
                <a:solidFill>
                  <a:schemeClr val="tx1"/>
                </a:solidFill>
                <a:latin typeface="Helvetica" charset="0"/>
                <a:ea typeface="ＭＳ Ｐゴシック" charset="0"/>
                <a:cs typeface="Helvetica" charset="0"/>
                <a:sym typeface="Helvetica" charset="0"/>
              </a:rPr>
              <a:t> until the segmentation appears optimal.</a:t>
            </a:r>
          </a:p>
        </p:txBody>
      </p:sp>
      <p:sp>
        <p:nvSpPr>
          <p:cNvPr id="58376"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sp>
        <p:nvSpPr>
          <p:cNvPr id="58377" name="AutoShape 9"/>
          <p:cNvSpPr>
            <a:spLocks/>
          </p:cNvSpPr>
          <p:nvPr/>
        </p:nvSpPr>
        <p:spPr bwMode="auto">
          <a:xfrm flipH="1">
            <a:off x="2959100" y="1308100"/>
            <a:ext cx="1943100" cy="279400"/>
          </a:xfrm>
          <a:custGeom>
            <a:avLst/>
            <a:gdLst/>
            <a:ahLst/>
            <a:cxnLst/>
            <a:rect l="0" t="0" r="r" b="b"/>
            <a:pathLst>
              <a:path w="10232" h="3802">
                <a:moveTo>
                  <a:pt x="646" y="0"/>
                </a:moveTo>
                <a:cubicBezTo>
                  <a:pt x="289" y="0"/>
                  <a:pt x="0" y="746"/>
                  <a:pt x="0" y="1669"/>
                </a:cubicBezTo>
                <a:lnTo>
                  <a:pt x="0" y="2133"/>
                </a:lnTo>
                <a:cubicBezTo>
                  <a:pt x="0" y="2346"/>
                  <a:pt x="18" y="2545"/>
                  <a:pt x="46" y="2732"/>
                </a:cubicBezTo>
                <a:lnTo>
                  <a:pt x="-11368" y="21600"/>
                </a:lnTo>
                <a:lnTo>
                  <a:pt x="178" y="3262"/>
                </a:lnTo>
                <a:cubicBezTo>
                  <a:pt x="296" y="3588"/>
                  <a:pt x="460" y="3802"/>
                  <a:pt x="646" y="3802"/>
                </a:cubicBezTo>
                <a:lnTo>
                  <a:pt x="9586" y="3802"/>
                </a:lnTo>
                <a:cubicBezTo>
                  <a:pt x="9943" y="3802"/>
                  <a:pt x="10232" y="3056"/>
                  <a:pt x="10232" y="2133"/>
                </a:cubicBezTo>
                <a:lnTo>
                  <a:pt x="10232" y="1669"/>
                </a:lnTo>
                <a:cubicBezTo>
                  <a:pt x="10232" y="746"/>
                  <a:pt x="9943" y="0"/>
                  <a:pt x="9586" y="0"/>
                </a:cubicBezTo>
                <a:lnTo>
                  <a:pt x="646" y="0"/>
                </a:lnTo>
                <a:close/>
                <a:moveTo>
                  <a:pt x="64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8" name="Rectangle 10"/>
          <p:cNvSpPr>
            <a:spLocks/>
          </p:cNvSpPr>
          <p:nvPr/>
        </p:nvSpPr>
        <p:spPr bwMode="auto">
          <a:xfrm>
            <a:off x="6765925" y="3683000"/>
            <a:ext cx="1460500" cy="3429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Press </a:t>
            </a:r>
            <a:r>
              <a:rPr lang="en-US" b="1">
                <a:solidFill>
                  <a:schemeClr val="tx1"/>
                </a:solidFill>
                <a:latin typeface="Helvetica" charset="0"/>
                <a:ea typeface="ＭＳ Ｐゴシック" charset="0"/>
                <a:cs typeface="Helvetica" charset="0"/>
                <a:sym typeface="Helvetica" charset="0"/>
              </a:rPr>
              <a:t>Next</a:t>
            </a:r>
            <a:r>
              <a:rPr lang="en-US">
                <a:solidFill>
                  <a:schemeClr val="tx1"/>
                </a:solidFill>
                <a:latin typeface="Helvetica" charset="0"/>
                <a:ea typeface="ＭＳ Ｐゴシック" charset="0"/>
                <a:cs typeface="Helvetica" charset="0"/>
                <a:sym typeface="Helvetica" charset="0"/>
              </a:rPr>
              <a:t>.</a:t>
            </a:r>
          </a:p>
        </p:txBody>
      </p:sp>
      <p:sp>
        <p:nvSpPr>
          <p:cNvPr id="58379" name="AutoShape 11"/>
          <p:cNvSpPr>
            <a:spLocks/>
          </p:cNvSpPr>
          <p:nvPr/>
        </p:nvSpPr>
        <p:spPr bwMode="auto">
          <a:xfrm flipH="1">
            <a:off x="2565400" y="2667000"/>
            <a:ext cx="546100" cy="266700"/>
          </a:xfrm>
          <a:custGeom>
            <a:avLst/>
            <a:gdLst/>
            <a:ahLst/>
            <a:cxnLst/>
            <a:rect l="0" t="0" r="r" b="b"/>
            <a:pathLst>
              <a:path w="2786" h="5077">
                <a:moveTo>
                  <a:pt x="625" y="0"/>
                </a:moveTo>
                <a:cubicBezTo>
                  <a:pt x="279" y="0"/>
                  <a:pt x="0" y="1044"/>
                  <a:pt x="0" y="2335"/>
                </a:cubicBezTo>
                <a:lnTo>
                  <a:pt x="0" y="2742"/>
                </a:lnTo>
                <a:cubicBezTo>
                  <a:pt x="0" y="2794"/>
                  <a:pt x="7" y="2836"/>
                  <a:pt x="8" y="2886"/>
                </a:cubicBezTo>
                <a:lnTo>
                  <a:pt x="-18814" y="21600"/>
                </a:lnTo>
                <a:lnTo>
                  <a:pt x="64" y="3732"/>
                </a:lnTo>
                <a:cubicBezTo>
                  <a:pt x="165" y="4520"/>
                  <a:pt x="376" y="5077"/>
                  <a:pt x="625" y="5077"/>
                </a:cubicBezTo>
                <a:lnTo>
                  <a:pt x="2160" y="5077"/>
                </a:lnTo>
                <a:cubicBezTo>
                  <a:pt x="2506" y="5077"/>
                  <a:pt x="2786" y="4033"/>
                  <a:pt x="2786" y="2742"/>
                </a:cubicBezTo>
                <a:lnTo>
                  <a:pt x="2786" y="2335"/>
                </a:lnTo>
                <a:cubicBezTo>
                  <a:pt x="2786" y="1044"/>
                  <a:pt x="2506" y="0"/>
                  <a:pt x="2160" y="0"/>
                </a:cubicBezTo>
                <a:lnTo>
                  <a:pt x="625" y="0"/>
                </a:lnTo>
                <a:close/>
                <a:moveTo>
                  <a:pt x="62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smtClean="0">
                <a:solidFill>
                  <a:schemeClr val="tx1"/>
                </a:solidFill>
                <a:latin typeface="Arial Bold" charset="0"/>
                <a:ea typeface="ＭＳ Ｐゴシック" charset="0"/>
                <a:cs typeface="Arial Bold" charset="0"/>
                <a:sym typeface="Arial Bold" charset="0"/>
              </a:rPr>
              <a:t>Tuning up…</a:t>
            </a:r>
            <a:endParaRPr lang="en-US" sz="1800" dirty="0">
              <a:solidFill>
                <a:schemeClr val="tx1"/>
              </a:solidFill>
              <a:latin typeface="Arial Bold" charset="0"/>
              <a:ea typeface="ＭＳ Ｐゴシック" charset="0"/>
              <a:cs typeface="Arial Bold" charset="0"/>
              <a:sym typeface="Arial Bold" charset="0"/>
            </a:endParaRP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dirty="0" smtClean="0">
                <a:solidFill>
                  <a:schemeClr val="tx1"/>
                </a:solidFill>
                <a:latin typeface="Helvetica" charset="0"/>
                <a:ea typeface="ＭＳ Ｐゴシック" charset="0"/>
                <a:cs typeface="Helvetica" charset="0"/>
                <a:sym typeface="Helvetica" charset="0"/>
              </a:rPr>
              <a:t>Setting Font Size</a:t>
            </a:r>
            <a:endParaRPr lang="en-US" b="1" i="1" dirty="0">
              <a:solidFill>
                <a:schemeClr val="tx1"/>
              </a:solidFill>
              <a:latin typeface="Helvetica" charset="0"/>
              <a:ea typeface="ＭＳ Ｐゴシック" charset="0"/>
              <a:cs typeface="Helvetica" charset="0"/>
              <a:sym typeface="Helvetica" charset="0"/>
            </a:endParaRPr>
          </a:p>
        </p:txBody>
      </p:sp>
      <p:pic>
        <p:nvPicPr>
          <p:cNvPr id="2" name="Picture 1" descr="Screen shot 2010-11-23 at 11.1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731" y="1047750"/>
            <a:ext cx="5146716" cy="3276600"/>
          </a:xfrm>
          <a:prstGeom prst="rect">
            <a:avLst/>
          </a:prstGeom>
        </p:spPr>
      </p:pic>
      <p:sp>
        <p:nvSpPr>
          <p:cNvPr id="3" name="Oval 2"/>
          <p:cNvSpPr/>
          <p:nvPr/>
        </p:nvSpPr>
        <p:spPr bwMode="auto">
          <a:xfrm>
            <a:off x="3505200" y="895350"/>
            <a:ext cx="1524000" cy="685800"/>
          </a:xfrm>
          <a:prstGeom prst="ellipse">
            <a:avLst/>
          </a:prstGeom>
          <a:noFill/>
          <a:ln>
            <a:solidFill>
              <a:srgbClr val="FF6600"/>
            </a:solidFill>
            <a:headEnd type="none" w="med" len="med"/>
            <a:tailEnd type="none" w="med" len="me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cxnSp>
        <p:nvCxnSpPr>
          <p:cNvPr id="5" name="Straight Arrow Connector 4"/>
          <p:cNvCxnSpPr/>
          <p:nvPr/>
        </p:nvCxnSpPr>
        <p:spPr bwMode="auto">
          <a:xfrm flipV="1">
            <a:off x="3200400" y="1428750"/>
            <a:ext cx="457200" cy="533400"/>
          </a:xfrm>
          <a:prstGeom prst="straightConnector1">
            <a:avLst/>
          </a:prstGeom>
          <a:solidFill>
            <a:srgbClr val="00CC99"/>
          </a:solidFill>
          <a:ln w="19050" cap="flat" cmpd="sng" algn="ctr">
            <a:solidFill>
              <a:srgbClr val="FF6600"/>
            </a:solidFill>
            <a:prstDash val="solid"/>
            <a:round/>
            <a:headEnd type="none" w="med" len="med"/>
            <a:tailEnd type="arrow"/>
          </a:ln>
          <a:effectLst>
            <a:outerShdw blurRad="63500" dist="38099" dir="2700000" algn="ctr" rotWithShape="0">
              <a:schemeClr val="bg2">
                <a:alpha val="74998"/>
              </a:schemeClr>
            </a:outerShdw>
          </a:effectLst>
          <a:extLst/>
        </p:spPr>
      </p:cxnSp>
      <p:sp>
        <p:nvSpPr>
          <p:cNvPr id="18" name="Rectangle 8"/>
          <p:cNvSpPr>
            <a:spLocks/>
          </p:cNvSpPr>
          <p:nvPr/>
        </p:nvSpPr>
        <p:spPr bwMode="auto">
          <a:xfrm>
            <a:off x="228600" y="1962150"/>
            <a:ext cx="3352800" cy="1231106"/>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30404" bIns="0">
            <a:spAutoFit/>
          </a:bodyPr>
          <a:lstStyle/>
          <a:p>
            <a:pPr marL="30163" algn="l"/>
            <a:endParaRPr lang="en-US" sz="2000" dirty="0" smtClean="0">
              <a:solidFill>
                <a:schemeClr val="tx1"/>
              </a:solidFill>
              <a:latin typeface="Helvetica" charset="0"/>
              <a:ea typeface="ＭＳ Ｐゴシック" charset="0"/>
              <a:cs typeface="Helvetica" charset="0"/>
              <a:sym typeface="Helvetica" charset="0"/>
            </a:endParaRPr>
          </a:p>
          <a:p>
            <a:pPr marL="30163" algn="l"/>
            <a:r>
              <a:rPr lang="en-US" sz="2000" dirty="0" smtClean="0">
                <a:solidFill>
                  <a:schemeClr val="tx1"/>
                </a:solidFill>
                <a:latin typeface="Helvetica" charset="0"/>
                <a:ea typeface="ＭＳ Ｐゴシック" charset="0"/>
                <a:cs typeface="Helvetica" charset="0"/>
                <a:sym typeface="Helvetica" charset="0"/>
              </a:rPr>
              <a:t>In </a:t>
            </a:r>
            <a:r>
              <a:rPr lang="en-US" sz="2000" dirty="0">
                <a:solidFill>
                  <a:schemeClr val="tx1"/>
                </a:solidFill>
                <a:latin typeface="Helvetica" charset="0"/>
                <a:ea typeface="ＭＳ Ｐゴシック" charset="0"/>
                <a:cs typeface="Helvetica" charset="0"/>
                <a:sym typeface="Helvetica" charset="0"/>
              </a:rPr>
              <a:t>Slicer’s main menu, select</a:t>
            </a:r>
          </a:p>
          <a:p>
            <a:pPr marL="30163" algn="l"/>
            <a:r>
              <a:rPr lang="en-US" sz="2000" b="1" dirty="0">
                <a:solidFill>
                  <a:srgbClr val="3366FF"/>
                </a:solidFill>
                <a:latin typeface="Helvetica" charset="0"/>
                <a:ea typeface="ＭＳ Ｐゴシック" charset="0"/>
                <a:cs typeface="Helvetica" charset="0"/>
                <a:sym typeface="Helvetica" charset="0"/>
              </a:rPr>
              <a:t>View-&gt;Application </a:t>
            </a:r>
            <a:r>
              <a:rPr lang="en-US" sz="2000" b="1" dirty="0" smtClean="0">
                <a:solidFill>
                  <a:srgbClr val="3366FF"/>
                </a:solidFill>
                <a:latin typeface="Helvetica" charset="0"/>
                <a:ea typeface="ＭＳ Ｐゴシック" charset="0"/>
                <a:cs typeface="Helvetica" charset="0"/>
                <a:sym typeface="Helvetica" charset="0"/>
              </a:rPr>
              <a:t>Settings</a:t>
            </a:r>
          </a:p>
          <a:p>
            <a:pPr marL="30163" algn="l"/>
            <a:endParaRPr lang="en-US" sz="2000" b="1" dirty="0">
              <a:solidFill>
                <a:srgbClr val="3366FF"/>
              </a:solidFill>
              <a:latin typeface="Helvetica" charset="0"/>
              <a:ea typeface="ＭＳ Ｐゴシック" charset="0"/>
              <a:cs typeface="Helvetica" charset="0"/>
              <a:sym typeface="Helvetica" charset="0"/>
            </a:endParaRPr>
          </a:p>
        </p:txBody>
      </p:sp>
    </p:spTree>
  </p:cSld>
  <p:clrMapOvr>
    <a:masterClrMapping/>
  </p:clrMapOvr>
  <p:transition xmlns:p14="http://schemas.microsoft.com/office/powerpoint/2010/mai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39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5939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939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939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59398" name="Rectangle 6"/>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Step 3. Segment the tumor</a:t>
            </a:r>
          </a:p>
        </p:txBody>
      </p:sp>
      <p:pic>
        <p:nvPicPr>
          <p:cNvPr id="593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58800"/>
            <a:ext cx="66167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9400" name="Rectangle 8"/>
          <p:cNvSpPr>
            <a:spLocks/>
          </p:cNvSpPr>
          <p:nvPr/>
        </p:nvSpPr>
        <p:spPr bwMode="auto">
          <a:xfrm>
            <a:off x="217488" y="1268413"/>
            <a:ext cx="2362200" cy="2997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Press the </a:t>
            </a:r>
            <a:r>
              <a:rPr lang="en-US" b="1">
                <a:solidFill>
                  <a:srgbClr val="002D99"/>
                </a:solidFill>
                <a:latin typeface="Helvetica" charset="0"/>
                <a:ea typeface="ＭＳ Ｐゴシック" charset="0"/>
                <a:cs typeface="Helvetica" charset="0"/>
                <a:sym typeface="Helvetica" charset="0"/>
              </a:rPr>
              <a:t>Slice option</a:t>
            </a:r>
            <a:r>
              <a:rPr lang="en-US">
                <a:solidFill>
                  <a:schemeClr val="tx1"/>
                </a:solidFill>
                <a:latin typeface="Helvetica" charset="0"/>
                <a:ea typeface="ＭＳ Ｐゴシック" charset="0"/>
                <a:cs typeface="Helvetica" charset="0"/>
                <a:sym typeface="Helvetica" charset="0"/>
              </a:rPr>
              <a:t> to view the volume rendered segmentation   with the axial slice together.</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If you need to reset the 3D View, try using the </a:t>
            </a:r>
            <a:r>
              <a:rPr lang="en-US" b="1">
                <a:solidFill>
                  <a:schemeClr val="tx1"/>
                </a:solidFill>
                <a:latin typeface="Helvetica" charset="0"/>
                <a:ea typeface="ＭＳ Ｐゴシック" charset="0"/>
                <a:cs typeface="Helvetica" charset="0"/>
                <a:sym typeface="Helvetica" charset="0"/>
              </a:rPr>
              <a:t>Axis Navigator Widget</a:t>
            </a:r>
            <a:r>
              <a:rPr lang="en-US">
                <a:solidFill>
                  <a:schemeClr val="tx1"/>
                </a:solidFill>
                <a:latin typeface="Helvetica" charset="0"/>
                <a:ea typeface="ＭＳ Ｐゴシック" charset="0"/>
                <a:cs typeface="Helvetica" charset="0"/>
                <a:sym typeface="Helvetica" charset="0"/>
              </a:rPr>
              <a:t>.</a:t>
            </a:r>
          </a:p>
        </p:txBody>
      </p:sp>
      <p:sp>
        <p:nvSpPr>
          <p:cNvPr id="59401" name="AutoShape 9"/>
          <p:cNvSpPr>
            <a:spLocks/>
          </p:cNvSpPr>
          <p:nvPr/>
        </p:nvSpPr>
        <p:spPr bwMode="auto">
          <a:xfrm flipH="1">
            <a:off x="2743200" y="2743200"/>
            <a:ext cx="673100" cy="266700"/>
          </a:xfrm>
          <a:custGeom>
            <a:avLst/>
            <a:gdLst/>
            <a:ahLst/>
            <a:cxnLst/>
            <a:rect l="0" t="0" r="r" b="b"/>
            <a:pathLst>
              <a:path w="11723" h="13477">
                <a:moveTo>
                  <a:pt x="21600" y="-8123"/>
                </a:moveTo>
                <a:lnTo>
                  <a:pt x="11336" y="2847"/>
                </a:lnTo>
                <a:cubicBezTo>
                  <a:pt x="10953" y="1174"/>
                  <a:pt x="10331" y="0"/>
                  <a:pt x="9587" y="0"/>
                </a:cubicBezTo>
                <a:lnTo>
                  <a:pt x="2136" y="0"/>
                </a:lnTo>
                <a:cubicBezTo>
                  <a:pt x="955" y="0"/>
                  <a:pt x="0" y="2770"/>
                  <a:pt x="0" y="6197"/>
                </a:cubicBezTo>
                <a:lnTo>
                  <a:pt x="0" y="7280"/>
                </a:lnTo>
                <a:cubicBezTo>
                  <a:pt x="0" y="10706"/>
                  <a:pt x="955" y="13477"/>
                  <a:pt x="2136" y="13477"/>
                </a:cubicBezTo>
                <a:lnTo>
                  <a:pt x="9587" y="13477"/>
                </a:lnTo>
                <a:cubicBezTo>
                  <a:pt x="10768" y="13477"/>
                  <a:pt x="11723" y="10706"/>
                  <a:pt x="11723" y="7280"/>
                </a:cubicBezTo>
                <a:lnTo>
                  <a:pt x="11723" y="6197"/>
                </a:lnTo>
                <a:cubicBezTo>
                  <a:pt x="11723" y="5775"/>
                  <a:pt x="11667" y="5411"/>
                  <a:pt x="11640" y="5013"/>
                </a:cubicBezTo>
                <a:lnTo>
                  <a:pt x="21600" y="-8123"/>
                </a:lnTo>
                <a:close/>
                <a:moveTo>
                  <a:pt x="21600" y="-8123"/>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402" name="AutoShape 10"/>
          <p:cNvSpPr>
            <a:spLocks/>
          </p:cNvSpPr>
          <p:nvPr/>
        </p:nvSpPr>
        <p:spPr bwMode="auto">
          <a:xfrm flipH="1">
            <a:off x="2489200" y="4127500"/>
            <a:ext cx="431800" cy="406400"/>
          </a:xfrm>
          <a:custGeom>
            <a:avLst/>
            <a:gdLst/>
            <a:ahLst/>
            <a:cxnLst/>
            <a:rect l="0" t="0" r="r" b="b"/>
            <a:pathLst>
              <a:path w="11972" h="19385">
                <a:moveTo>
                  <a:pt x="21600" y="-2215"/>
                </a:moveTo>
                <a:lnTo>
                  <a:pt x="11444" y="2896"/>
                </a:lnTo>
                <a:cubicBezTo>
                  <a:pt x="10848" y="1195"/>
                  <a:pt x="9810" y="0"/>
                  <a:pt x="8572" y="0"/>
                </a:cubicBezTo>
                <a:lnTo>
                  <a:pt x="3400" y="0"/>
                </a:lnTo>
                <a:cubicBezTo>
                  <a:pt x="1520" y="0"/>
                  <a:pt x="0" y="2615"/>
                  <a:pt x="0" y="5850"/>
                </a:cubicBezTo>
                <a:lnTo>
                  <a:pt x="0" y="13535"/>
                </a:lnTo>
                <a:cubicBezTo>
                  <a:pt x="0" y="16770"/>
                  <a:pt x="1520" y="19385"/>
                  <a:pt x="3400" y="19385"/>
                </a:cubicBezTo>
                <a:lnTo>
                  <a:pt x="8572" y="19385"/>
                </a:lnTo>
                <a:cubicBezTo>
                  <a:pt x="10452" y="19385"/>
                  <a:pt x="11972" y="16770"/>
                  <a:pt x="11972" y="13535"/>
                </a:cubicBezTo>
                <a:lnTo>
                  <a:pt x="11972" y="5850"/>
                </a:lnTo>
                <a:cubicBezTo>
                  <a:pt x="11972" y="5546"/>
                  <a:pt x="11899" y="5288"/>
                  <a:pt x="11873" y="4998"/>
                </a:cubicBezTo>
                <a:lnTo>
                  <a:pt x="21600" y="-2215"/>
                </a:lnTo>
                <a:close/>
                <a:moveTo>
                  <a:pt x="21600" y="-2215"/>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571500"/>
            <a:ext cx="66167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04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04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042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04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0423" name="Rectangle 7"/>
          <p:cNvSpPr>
            <a:spLocks/>
          </p:cNvSpPr>
          <p:nvPr/>
        </p:nvSpPr>
        <p:spPr bwMode="auto">
          <a:xfrm>
            <a:off x="400050" y="1127125"/>
            <a:ext cx="2006600" cy="2743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nSpc>
                <a:spcPct val="110000"/>
              </a:lnSpc>
            </a:pPr>
            <a:r>
              <a:rPr lang="en-US">
                <a:solidFill>
                  <a:schemeClr val="tx1"/>
                </a:solidFill>
                <a:latin typeface="Helvetica" charset="0"/>
                <a:ea typeface="ＭＳ Ｐゴシック" charset="0"/>
                <a:cs typeface="Helvetica" charset="0"/>
                <a:sym typeface="Helvetica" charset="0"/>
              </a:rPr>
              <a:t>Metric Options:</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Detect change by analyzing </a:t>
            </a:r>
            <a:r>
              <a:rPr lang="en-US" b="1">
                <a:solidFill>
                  <a:srgbClr val="003DCC"/>
                </a:solidFill>
                <a:latin typeface="Helvetica" charset="0"/>
                <a:ea typeface="ＭＳ Ｐゴシック" charset="0"/>
                <a:cs typeface="Helvetica" charset="0"/>
                <a:sym typeface="Helvetica" charset="0"/>
              </a:rPr>
              <a:t>intensity pattern</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(fast)</a:t>
            </a:r>
          </a:p>
          <a:p>
            <a:pPr marL="30163">
              <a:lnSpc>
                <a:spcPct val="110000"/>
              </a:lnSpc>
            </a:pPr>
            <a:endParaRPr lang="en-US">
              <a:solidFill>
                <a:schemeClr val="tx1"/>
              </a:solidFill>
              <a:latin typeface="Helvetica" charset="0"/>
              <a:ea typeface="ＭＳ Ｐゴシック" charset="0"/>
              <a:cs typeface="Helvetica" charset="0"/>
              <a:sym typeface="Helvetica" charset="0"/>
            </a:endParaRPr>
          </a:p>
          <a:p>
            <a:pPr marL="30163">
              <a:lnSpc>
                <a:spcPct val="110000"/>
              </a:lnSpc>
            </a:pPr>
            <a:r>
              <a:rPr lang="en-US">
                <a:solidFill>
                  <a:schemeClr val="tx1"/>
                </a:solidFill>
                <a:latin typeface="Helvetica" charset="0"/>
                <a:ea typeface="ＭＳ Ｐゴシック" charset="0"/>
                <a:cs typeface="Helvetica" charset="0"/>
                <a:sym typeface="Helvetica" charset="0"/>
              </a:rPr>
              <a:t>Measure change by analyzing </a:t>
            </a:r>
            <a:r>
              <a:rPr lang="en-US" b="1">
                <a:solidFill>
                  <a:srgbClr val="002D99"/>
                </a:solidFill>
                <a:latin typeface="Helvetica" charset="0"/>
                <a:ea typeface="ＭＳ Ｐゴシック" charset="0"/>
                <a:cs typeface="Helvetica" charset="0"/>
                <a:sym typeface="Helvetica" charset="0"/>
              </a:rPr>
              <a:t>deformation map</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(slow)  </a:t>
            </a:r>
          </a:p>
        </p:txBody>
      </p:sp>
      <p:sp>
        <p:nvSpPr>
          <p:cNvPr id="60424" name="Rectangle 8"/>
          <p:cNvSpPr>
            <a:spLocks/>
          </p:cNvSpPr>
          <p:nvPr/>
        </p:nvSpPr>
        <p:spPr bwMode="auto">
          <a:xfrm>
            <a:off x="2011363" y="3760788"/>
            <a:ext cx="21082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Select </a:t>
            </a:r>
            <a:r>
              <a:rPr lang="en-US" b="1">
                <a:solidFill>
                  <a:srgbClr val="002D99"/>
                </a:solidFill>
                <a:latin typeface="Helvetica" charset="0"/>
                <a:ea typeface="ＭＳ Ｐゴシック" charset="0"/>
                <a:cs typeface="Helvetica" charset="0"/>
                <a:sym typeface="Helvetica" charset="0"/>
              </a:rPr>
              <a:t>fast</a:t>
            </a:r>
            <a:r>
              <a:rPr lang="en-US">
                <a:solidFill>
                  <a:schemeClr val="tx1"/>
                </a:solidFill>
                <a:latin typeface="Helvetica" charset="0"/>
                <a:ea typeface="ＭＳ Ｐゴシック" charset="0"/>
                <a:cs typeface="Helvetica" charset="0"/>
                <a:sym typeface="Helvetica" charset="0"/>
              </a:rPr>
              <a:t> and press </a:t>
            </a:r>
            <a:r>
              <a:rPr lang="en-US" b="1">
                <a:solidFill>
                  <a:srgbClr val="002D99"/>
                </a:solidFill>
                <a:latin typeface="Helvetica" charset="0"/>
                <a:ea typeface="ＭＳ Ｐゴシック" charset="0"/>
                <a:cs typeface="Helvetica" charset="0"/>
                <a:sym typeface="Helvetica" charset="0"/>
              </a:rPr>
              <a:t>Analyze</a:t>
            </a:r>
          </a:p>
        </p:txBody>
      </p:sp>
      <p:sp>
        <p:nvSpPr>
          <p:cNvPr id="60425" name="Rectangle 9"/>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Final step: Select Metric</a:t>
            </a:r>
          </a:p>
        </p:txBody>
      </p:sp>
      <p:sp>
        <p:nvSpPr>
          <p:cNvPr id="60426" name="AutoShape 10"/>
          <p:cNvSpPr>
            <a:spLocks/>
          </p:cNvSpPr>
          <p:nvPr/>
        </p:nvSpPr>
        <p:spPr bwMode="auto">
          <a:xfrm flipH="1">
            <a:off x="4089400" y="2717800"/>
            <a:ext cx="546100" cy="279400"/>
          </a:xfrm>
          <a:custGeom>
            <a:avLst/>
            <a:gdLst/>
            <a:ahLst/>
            <a:cxnLst/>
            <a:rect l="0" t="0" r="r" b="b"/>
            <a:pathLst>
              <a:path w="21275" h="5129">
                <a:moveTo>
                  <a:pt x="4778" y="0"/>
                </a:moveTo>
                <a:cubicBezTo>
                  <a:pt x="2136" y="0"/>
                  <a:pt x="0" y="1006"/>
                  <a:pt x="0" y="2251"/>
                </a:cubicBezTo>
                <a:lnTo>
                  <a:pt x="0" y="2878"/>
                </a:lnTo>
                <a:cubicBezTo>
                  <a:pt x="0" y="4122"/>
                  <a:pt x="2136" y="5129"/>
                  <a:pt x="4778" y="5129"/>
                </a:cubicBezTo>
                <a:lnTo>
                  <a:pt x="16204" y="5129"/>
                </a:lnTo>
                <a:lnTo>
                  <a:pt x="21600" y="21600"/>
                </a:lnTo>
                <a:lnTo>
                  <a:pt x="17967" y="4990"/>
                </a:lnTo>
                <a:cubicBezTo>
                  <a:pt x="19875" y="4694"/>
                  <a:pt x="21275" y="3876"/>
                  <a:pt x="21275" y="2878"/>
                </a:cubicBezTo>
                <a:lnTo>
                  <a:pt x="21275" y="2251"/>
                </a:lnTo>
                <a:cubicBezTo>
                  <a:pt x="21275" y="1006"/>
                  <a:pt x="19139" y="0"/>
                  <a:pt x="16498" y="0"/>
                </a:cubicBezTo>
                <a:lnTo>
                  <a:pt x="4778" y="0"/>
                </a:lnTo>
                <a:close/>
                <a:moveTo>
                  <a:pt x="477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27" name="AutoShape 11"/>
          <p:cNvSpPr>
            <a:spLocks/>
          </p:cNvSpPr>
          <p:nvPr/>
        </p:nvSpPr>
        <p:spPr bwMode="auto">
          <a:xfrm flipH="1">
            <a:off x="2527300" y="1905000"/>
            <a:ext cx="1054100" cy="266700"/>
          </a:xfrm>
          <a:custGeom>
            <a:avLst/>
            <a:gdLst/>
            <a:ahLst/>
            <a:cxnLst/>
            <a:rect l="0" t="0" r="r" b="b"/>
            <a:pathLst>
              <a:path w="21600" h="3093">
                <a:moveTo>
                  <a:pt x="1472" y="0"/>
                </a:moveTo>
                <a:cubicBezTo>
                  <a:pt x="658" y="0"/>
                  <a:pt x="0" y="372"/>
                  <a:pt x="0" y="833"/>
                </a:cubicBezTo>
                <a:lnTo>
                  <a:pt x="0" y="2260"/>
                </a:lnTo>
                <a:cubicBezTo>
                  <a:pt x="0" y="2721"/>
                  <a:pt x="658" y="3093"/>
                  <a:pt x="1472" y="3093"/>
                </a:cubicBezTo>
                <a:lnTo>
                  <a:pt x="14972" y="3093"/>
                </a:lnTo>
                <a:lnTo>
                  <a:pt x="15444" y="21600"/>
                </a:lnTo>
                <a:lnTo>
                  <a:pt x="15915" y="3093"/>
                </a:lnTo>
                <a:lnTo>
                  <a:pt x="20128" y="3093"/>
                </a:lnTo>
                <a:cubicBezTo>
                  <a:pt x="20942" y="3093"/>
                  <a:pt x="21600" y="2721"/>
                  <a:pt x="21600" y="2260"/>
                </a:cubicBezTo>
                <a:lnTo>
                  <a:pt x="21600" y="833"/>
                </a:lnTo>
                <a:cubicBezTo>
                  <a:pt x="21600" y="372"/>
                  <a:pt x="20942" y="0"/>
                  <a:pt x="20128" y="0"/>
                </a:cubicBezTo>
                <a:lnTo>
                  <a:pt x="1472" y="0"/>
                </a:lnTo>
                <a:close/>
                <a:moveTo>
                  <a:pt x="1472"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4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04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04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04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2" name="Picture 1"/>
          <p:cNvPicPr>
            <a:picLocks noChangeAspect="1"/>
          </p:cNvPicPr>
          <p:nvPr/>
        </p:nvPicPr>
        <p:blipFill>
          <a:blip r:embed="rId3"/>
          <a:stretch>
            <a:fillRect/>
          </a:stretch>
        </p:blipFill>
        <p:spPr>
          <a:xfrm>
            <a:off x="825500" y="57150"/>
            <a:ext cx="8242300" cy="4737100"/>
          </a:xfrm>
          <a:prstGeom prst="rect">
            <a:avLst/>
          </a:prstGeom>
        </p:spPr>
      </p:pic>
    </p:spTree>
    <p:extLst>
      <p:ext uri="{BB962C8B-B14F-4D97-AF65-F5344CB8AC3E}">
        <p14:creationId xmlns:p14="http://schemas.microsoft.com/office/powerpoint/2010/main" val="1794768099"/>
      </p:ext>
    </p:extLst>
  </p:cSld>
  <p:clrMapOvr>
    <a:masterClrMapping/>
  </p:clrMapOvr>
  <p:transition xmlns:p14="http://schemas.microsoft.com/office/powerpoint/2010/mai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24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24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246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24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2471" name="Rectangle 7"/>
          <p:cNvSpPr>
            <a:spLocks/>
          </p:cNvSpPr>
          <p:nvPr/>
        </p:nvSpPr>
        <p:spPr bwMode="auto">
          <a:xfrm>
            <a:off x="406400" y="1066800"/>
            <a:ext cx="2895600" cy="1409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a:solidFill>
                  <a:schemeClr val="tx1"/>
                </a:solidFill>
                <a:latin typeface="Helvetica" charset="0"/>
                <a:ea typeface="ＭＳ Ｐゴシック" charset="0"/>
                <a:cs typeface="Helvetica" charset="0"/>
                <a:sym typeface="Helvetica" charset="0"/>
              </a:rPr>
              <a:t>Change in volume is shown overlaying the tumor image and in the 3D Viewer: </a:t>
            </a:r>
            <a:br>
              <a:rPr lang="en-US">
                <a:solidFill>
                  <a:schemeClr val="tx1"/>
                </a:solidFill>
                <a:latin typeface="Helvetica" charset="0"/>
                <a:ea typeface="ＭＳ Ｐゴシック" charset="0"/>
                <a:cs typeface="Helvetica" charset="0"/>
                <a:sym typeface="Helvetica" charset="0"/>
              </a:rPr>
            </a:br>
            <a:r>
              <a:rPr lang="en-US" b="1">
                <a:solidFill>
                  <a:srgbClr val="AE00F0"/>
                </a:solidFill>
                <a:latin typeface="Helvetica" charset="0"/>
                <a:ea typeface="ＭＳ Ｐゴシック" charset="0"/>
                <a:cs typeface="Helvetica" charset="0"/>
                <a:sym typeface="Helvetica" charset="0"/>
              </a:rPr>
              <a:t>magenta</a:t>
            </a:r>
            <a:r>
              <a:rPr lang="en-US" b="1">
                <a:solidFill>
                  <a:schemeClr val="tx1"/>
                </a:solidFill>
                <a:latin typeface="Helvetica" charset="0"/>
                <a:ea typeface="ＭＳ Ｐゴシック" charset="0"/>
                <a:cs typeface="Helvetica" charset="0"/>
                <a:sym typeface="Helvetica" charset="0"/>
              </a:rPr>
              <a:t> = growth</a:t>
            </a:r>
            <a:br>
              <a:rPr lang="en-US" b="1">
                <a:solidFill>
                  <a:schemeClr val="tx1"/>
                </a:solidFill>
                <a:latin typeface="Helvetica" charset="0"/>
                <a:ea typeface="ＭＳ Ｐゴシック" charset="0"/>
                <a:cs typeface="Helvetica" charset="0"/>
                <a:sym typeface="Helvetica" charset="0"/>
              </a:rPr>
            </a:br>
            <a:r>
              <a:rPr lang="en-US" b="1">
                <a:solidFill>
                  <a:srgbClr val="1A8768"/>
                </a:solidFill>
                <a:latin typeface="Helvetica" charset="0"/>
                <a:ea typeface="ＭＳ Ｐゴシック" charset="0"/>
                <a:cs typeface="Helvetica" charset="0"/>
                <a:sym typeface="Helvetica" charset="0"/>
              </a:rPr>
              <a:t>green</a:t>
            </a:r>
            <a:r>
              <a:rPr lang="en-US" b="1">
                <a:solidFill>
                  <a:schemeClr val="tx1"/>
                </a:solidFill>
                <a:latin typeface="Helvetica" charset="0"/>
                <a:ea typeface="ＭＳ Ｐゴシック" charset="0"/>
                <a:cs typeface="Helvetica" charset="0"/>
                <a:sym typeface="Helvetica" charset="0"/>
              </a:rPr>
              <a:t> = shrinkage</a:t>
            </a:r>
          </a:p>
        </p:txBody>
      </p:sp>
      <p:sp>
        <p:nvSpPr>
          <p:cNvPr id="62472"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sp>
        <p:nvSpPr>
          <p:cNvPr id="62473" name="Rectangle 9"/>
          <p:cNvSpPr>
            <a:spLocks/>
          </p:cNvSpPr>
          <p:nvPr/>
        </p:nvSpPr>
        <p:spPr bwMode="auto">
          <a:xfrm>
            <a:off x="495300" y="2844800"/>
            <a:ext cx="2006600" cy="1943100"/>
          </a:xfrm>
          <a:prstGeom prst="rect">
            <a:avLst/>
          </a:prstGeom>
          <a:solidFill>
            <a:srgbClr val="B2BF6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Analysis is displayed in the</a:t>
            </a:r>
            <a:r>
              <a:rPr lang="en-US" b="1">
                <a:solidFill>
                  <a:schemeClr val="tx1"/>
                </a:solidFill>
                <a:latin typeface="Helvetica" charset="0"/>
                <a:ea typeface="ＭＳ Ｐゴシック" charset="0"/>
                <a:cs typeface="Helvetica" charset="0"/>
                <a:sym typeface="Helvetica" charset="0"/>
              </a:rPr>
              <a:t> </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Compare View</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 </a:t>
            </a:r>
            <a:r>
              <a:rPr lang="en-US">
                <a:solidFill>
                  <a:schemeClr val="tx1"/>
                </a:solidFill>
                <a:latin typeface="Helvetica" charset="0"/>
                <a:ea typeface="ＭＳ Ｐゴシック" charset="0"/>
                <a:cs typeface="Helvetica" charset="0"/>
                <a:sym typeface="Helvetica" charset="0"/>
              </a:rPr>
              <a:t>layout with linked control for the compare Viewers.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p:txBody>
      </p:sp>
      <p:sp>
        <p:nvSpPr>
          <p:cNvPr id="62474" name="AutoShape 10"/>
          <p:cNvSpPr>
            <a:spLocks/>
          </p:cNvSpPr>
          <p:nvPr/>
        </p:nvSpPr>
        <p:spPr bwMode="auto">
          <a:xfrm flipH="1">
            <a:off x="4546600" y="3644900"/>
            <a:ext cx="228600" cy="203200"/>
          </a:xfrm>
          <a:custGeom>
            <a:avLst/>
            <a:gdLst/>
            <a:ahLst/>
            <a:cxnLst/>
            <a:rect l="0" t="0" r="r" b="b"/>
            <a:pathLst>
              <a:path w="1543" h="7053">
                <a:moveTo>
                  <a:pt x="343" y="0"/>
                </a:moveTo>
                <a:cubicBezTo>
                  <a:pt x="154" y="0"/>
                  <a:pt x="0" y="789"/>
                  <a:pt x="0" y="1763"/>
                </a:cubicBezTo>
                <a:lnTo>
                  <a:pt x="0" y="5290"/>
                </a:lnTo>
                <a:cubicBezTo>
                  <a:pt x="0" y="6264"/>
                  <a:pt x="154" y="7053"/>
                  <a:pt x="343" y="7053"/>
                </a:cubicBezTo>
                <a:lnTo>
                  <a:pt x="1200" y="7053"/>
                </a:lnTo>
                <a:cubicBezTo>
                  <a:pt x="1316" y="7053"/>
                  <a:pt x="1414" y="6737"/>
                  <a:pt x="1476" y="6282"/>
                </a:cubicBezTo>
                <a:lnTo>
                  <a:pt x="21600" y="21600"/>
                </a:lnTo>
                <a:lnTo>
                  <a:pt x="1543" y="4794"/>
                </a:lnTo>
                <a:lnTo>
                  <a:pt x="1543" y="1763"/>
                </a:lnTo>
                <a:cubicBezTo>
                  <a:pt x="1543" y="789"/>
                  <a:pt x="1389" y="0"/>
                  <a:pt x="1200" y="0"/>
                </a:cubicBezTo>
                <a:lnTo>
                  <a:pt x="343" y="0"/>
                </a:lnTo>
                <a:close/>
                <a:moveTo>
                  <a:pt x="34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75" name="AutoShape 11"/>
          <p:cNvSpPr>
            <a:spLocks/>
          </p:cNvSpPr>
          <p:nvPr/>
        </p:nvSpPr>
        <p:spPr bwMode="auto">
          <a:xfrm flipH="1">
            <a:off x="4546600" y="2552700"/>
            <a:ext cx="228600" cy="203200"/>
          </a:xfrm>
          <a:custGeom>
            <a:avLst/>
            <a:gdLst/>
            <a:ahLst/>
            <a:cxnLst/>
            <a:rect l="0" t="0" r="r" b="b"/>
            <a:pathLst>
              <a:path w="21600" h="4066">
                <a:moveTo>
                  <a:pt x="4800" y="0"/>
                </a:moveTo>
                <a:cubicBezTo>
                  <a:pt x="2149" y="0"/>
                  <a:pt x="0" y="455"/>
                  <a:pt x="0" y="1016"/>
                </a:cubicBezTo>
                <a:lnTo>
                  <a:pt x="0" y="3049"/>
                </a:lnTo>
                <a:cubicBezTo>
                  <a:pt x="0" y="3611"/>
                  <a:pt x="2149" y="4066"/>
                  <a:pt x="4800" y="4066"/>
                </a:cubicBezTo>
                <a:lnTo>
                  <a:pt x="8325" y="4066"/>
                </a:lnTo>
                <a:lnTo>
                  <a:pt x="10388" y="21600"/>
                </a:lnTo>
                <a:lnTo>
                  <a:pt x="12450" y="4066"/>
                </a:lnTo>
                <a:lnTo>
                  <a:pt x="16800" y="4066"/>
                </a:lnTo>
                <a:cubicBezTo>
                  <a:pt x="19451" y="4066"/>
                  <a:pt x="21600" y="3611"/>
                  <a:pt x="21600" y="3049"/>
                </a:cubicBezTo>
                <a:lnTo>
                  <a:pt x="21600" y="1016"/>
                </a:lnTo>
                <a:cubicBezTo>
                  <a:pt x="21600" y="455"/>
                  <a:pt x="19451" y="0"/>
                  <a:pt x="16800" y="0"/>
                </a:cubicBezTo>
                <a:lnTo>
                  <a:pt x="4800" y="0"/>
                </a:lnTo>
                <a:close/>
                <a:moveTo>
                  <a:pt x="480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247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3632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4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34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34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34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634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3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349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sp>
        <p:nvSpPr>
          <p:cNvPr id="63496" name="Rectangle 8"/>
          <p:cNvSpPr>
            <a:spLocks/>
          </p:cNvSpPr>
          <p:nvPr/>
        </p:nvSpPr>
        <p:spPr bwMode="auto">
          <a:xfrm>
            <a:off x="279400" y="2895600"/>
            <a:ext cx="27305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visibility icon</a:t>
            </a:r>
            <a:r>
              <a:rPr lang="en-US">
                <a:solidFill>
                  <a:schemeClr val="tx1"/>
                </a:solidFill>
                <a:latin typeface="Helvetica" charset="0"/>
                <a:ea typeface="ＭＳ Ｐゴシック" charset="0"/>
                <a:cs typeface="Helvetica" charset="0"/>
                <a:sym typeface="Helvetica" charset="0"/>
              </a:rPr>
              <a:t>      to </a:t>
            </a:r>
            <a:r>
              <a:rPr lang="en-US" b="1">
                <a:solidFill>
                  <a:srgbClr val="002D99"/>
                </a:solidFill>
                <a:latin typeface="Helvetica" charset="0"/>
                <a:ea typeface="ＭＳ Ｐゴシック" charset="0"/>
                <a:cs typeface="Helvetica" charset="0"/>
                <a:sym typeface="Helvetica" charset="0"/>
              </a:rPr>
              <a:t>show axial slice</a:t>
            </a:r>
            <a:r>
              <a:rPr lang="en-US">
                <a:solidFill>
                  <a:schemeClr val="tx1"/>
                </a:solidFill>
                <a:latin typeface="Helvetica" charset="0"/>
                <a:ea typeface="ＭＳ Ｐゴシック" charset="0"/>
                <a:cs typeface="Helvetica" charset="0"/>
                <a:sym typeface="Helvetica" charset="0"/>
              </a:rPr>
              <a:t> in the 3D Viewer.</a:t>
            </a:r>
          </a:p>
        </p:txBody>
      </p:sp>
      <p:pic>
        <p:nvPicPr>
          <p:cNvPr id="63497"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700" y="2895600"/>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3498" name="AutoShape 10"/>
          <p:cNvSpPr>
            <a:spLocks/>
          </p:cNvSpPr>
          <p:nvPr/>
        </p:nvSpPr>
        <p:spPr bwMode="auto">
          <a:xfrm flipH="1">
            <a:off x="4635500" y="1257300"/>
            <a:ext cx="254000" cy="203200"/>
          </a:xfrm>
          <a:custGeom>
            <a:avLst/>
            <a:gdLst/>
            <a:ahLst/>
            <a:cxnLst/>
            <a:rect l="0" t="0" r="r" b="b"/>
            <a:pathLst>
              <a:path w="2672" h="2406">
                <a:moveTo>
                  <a:pt x="534" y="0"/>
                </a:moveTo>
                <a:cubicBezTo>
                  <a:pt x="239" y="0"/>
                  <a:pt x="0" y="269"/>
                  <a:pt x="0" y="601"/>
                </a:cubicBezTo>
                <a:lnTo>
                  <a:pt x="0" y="1804"/>
                </a:lnTo>
                <a:cubicBezTo>
                  <a:pt x="0" y="2136"/>
                  <a:pt x="239" y="2406"/>
                  <a:pt x="534" y="2406"/>
                </a:cubicBezTo>
                <a:lnTo>
                  <a:pt x="2138" y="2406"/>
                </a:lnTo>
                <a:cubicBezTo>
                  <a:pt x="2210" y="2406"/>
                  <a:pt x="2280" y="2388"/>
                  <a:pt x="2342" y="2359"/>
                </a:cubicBezTo>
                <a:lnTo>
                  <a:pt x="21600" y="21600"/>
                </a:lnTo>
                <a:lnTo>
                  <a:pt x="2643" y="1969"/>
                </a:lnTo>
                <a:cubicBezTo>
                  <a:pt x="2657" y="1916"/>
                  <a:pt x="2672" y="1862"/>
                  <a:pt x="2672" y="1804"/>
                </a:cubicBezTo>
                <a:lnTo>
                  <a:pt x="2672" y="601"/>
                </a:lnTo>
                <a:cubicBezTo>
                  <a:pt x="2672" y="269"/>
                  <a:pt x="2433" y="0"/>
                  <a:pt x="2138" y="0"/>
                </a:cubicBezTo>
                <a:lnTo>
                  <a:pt x="534" y="0"/>
                </a:lnTo>
                <a:close/>
                <a:moveTo>
                  <a:pt x="53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51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451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451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451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4518" name="Rectangle 6"/>
          <p:cNvSpPr>
            <a:spLocks/>
          </p:cNvSpPr>
          <p:nvPr/>
        </p:nvSpPr>
        <p:spPr bwMode="auto">
          <a:xfrm>
            <a:off x="635000" y="1168400"/>
            <a:ext cx="2374900" cy="3797300"/>
          </a:xfrm>
          <a:prstGeom prst="rect">
            <a:avLst/>
          </a:prstGeom>
          <a:solidFill>
            <a:srgbClr val="B2BF6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lnSpc>
                <a:spcPct val="110000"/>
              </a:lnSpc>
            </a:pP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Compare View</a:t>
            </a:r>
            <a:r>
              <a:rPr lang="ja-JP" altLang="en-US" b="1">
                <a:solidFill>
                  <a:schemeClr val="tx1"/>
                </a:solidFill>
                <a:latin typeface="Arial"/>
                <a:ea typeface="ＭＳ Ｐゴシック" charset="0"/>
                <a:cs typeface="Helvetica" charset="0"/>
                <a:sym typeface="Helvetica" charset="0"/>
              </a:rPr>
              <a:t>”</a:t>
            </a:r>
            <a:r>
              <a:rPr lang="en-US" b="1">
                <a:solidFill>
                  <a:schemeClr val="tx1"/>
                </a:solidFill>
                <a:latin typeface="Helvetica" charset="0"/>
                <a:ea typeface="ＭＳ Ｐゴシック" charset="0"/>
                <a:cs typeface="Helvetica" charset="0"/>
                <a:sym typeface="Helvetica" charset="0"/>
              </a:rPr>
              <a:t> layout</a:t>
            </a:r>
            <a:r>
              <a:rPr lang="en-US">
                <a:solidFill>
                  <a:schemeClr val="tx1"/>
                </a:solidFill>
                <a:latin typeface="Helvetica" charset="0"/>
                <a:ea typeface="ＭＳ Ｐゴシック" charset="0"/>
                <a:cs typeface="Helvetica" charset="0"/>
                <a:sym typeface="Helvetica" charset="0"/>
              </a:rPr>
              <a:t> displays:</a:t>
            </a:r>
          </a:p>
          <a:p>
            <a:pPr marL="30163" algn="l">
              <a:lnSpc>
                <a:spcPct val="110000"/>
              </a:lnSpc>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Axial slice &amp; 3D View</a:t>
            </a: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Five corresponding consecutive slices for the VOI in the baseline </a:t>
            </a:r>
            <a:r>
              <a:rPr lang="en-US" b="1">
                <a:solidFill>
                  <a:schemeClr val="tx1"/>
                </a:solidFill>
                <a:latin typeface="Helvetica" charset="0"/>
                <a:ea typeface="ＭＳ Ｐゴシック" charset="0"/>
                <a:cs typeface="Helvetica" charset="0"/>
                <a:sym typeface="Helvetica" charset="0"/>
              </a:rPr>
              <a:t>(top row)</a:t>
            </a:r>
            <a:r>
              <a:rPr lang="en-US">
                <a:solidFill>
                  <a:schemeClr val="tx1"/>
                </a:solidFill>
                <a:latin typeface="Helvetica" charset="0"/>
                <a:ea typeface="ＭＳ Ｐゴシック" charset="0"/>
                <a:cs typeface="Helvetica" charset="0"/>
                <a:sym typeface="Helvetica" charset="0"/>
              </a:rPr>
              <a:t>, and </a:t>
            </a: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endParaRPr lang="en-US">
              <a:solidFill>
                <a:schemeClr val="tx1"/>
              </a:solidFill>
              <a:latin typeface="Helvetica" charset="0"/>
              <a:ea typeface="ＭＳ Ｐゴシック" charset="0"/>
              <a:cs typeface="Helvetica" charset="0"/>
              <a:sym typeface="Helvetica" charset="0"/>
            </a:endParaRPr>
          </a:p>
          <a:p>
            <a:pPr marL="30163" algn="l">
              <a:lnSpc>
                <a:spcPct val="110000"/>
              </a:lnSpc>
              <a:buSzPct val="125000"/>
              <a:buFont typeface="Helvetica" charset="0"/>
              <a:buChar char="•"/>
            </a:pPr>
            <a:r>
              <a:rPr lang="en-US">
                <a:solidFill>
                  <a:schemeClr val="tx1"/>
                </a:solidFill>
                <a:latin typeface="Helvetica" charset="0"/>
                <a:ea typeface="ＭＳ Ｐゴシック" charset="0"/>
                <a:cs typeface="Helvetica" charset="0"/>
                <a:sym typeface="Helvetica" charset="0"/>
              </a:rPr>
              <a:t>in the followup </a:t>
            </a:r>
            <a:r>
              <a:rPr lang="en-US" b="1">
                <a:solidFill>
                  <a:schemeClr val="tx1"/>
                </a:solidFill>
                <a:latin typeface="Helvetica" charset="0"/>
                <a:ea typeface="ＭＳ Ｐゴシック" charset="0"/>
                <a:cs typeface="Helvetica" charset="0"/>
                <a:sym typeface="Helvetica" charset="0"/>
              </a:rPr>
              <a:t>(bottom row).</a:t>
            </a:r>
          </a:p>
        </p:txBody>
      </p:sp>
      <p:sp>
        <p:nvSpPr>
          <p:cNvPr id="64519"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pic>
        <p:nvPicPr>
          <p:cNvPr id="645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647700"/>
            <a:ext cx="51308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53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553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554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554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5542" name="Rectangle 6"/>
          <p:cNvSpPr>
            <a:spLocks/>
          </p:cNvSpPr>
          <p:nvPr/>
        </p:nvSpPr>
        <p:spPr bwMode="auto">
          <a:xfrm>
            <a:off x="2133600" y="749300"/>
            <a:ext cx="56769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Crosshairs</a:t>
            </a:r>
            <a:r>
              <a:rPr lang="en-US">
                <a:solidFill>
                  <a:schemeClr val="tx1"/>
                </a:solidFill>
                <a:latin typeface="Helvetica" charset="0"/>
                <a:ea typeface="ＭＳ Ｐゴシック" charset="0"/>
                <a:cs typeface="Helvetica" charset="0"/>
                <a:sym typeface="Helvetica" charset="0"/>
              </a:rPr>
              <a:t> in Compare View show corresponding voxels in </a:t>
            </a:r>
            <a:r>
              <a:rPr lang="en-US" b="1">
                <a:solidFill>
                  <a:schemeClr val="tx1"/>
                </a:solidFill>
                <a:latin typeface="Helvetica" charset="0"/>
                <a:ea typeface="ＭＳ Ｐゴシック" charset="0"/>
                <a:cs typeface="Helvetica" charset="0"/>
                <a:sym typeface="Helvetica" charset="0"/>
              </a:rPr>
              <a:t>baseline</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followup</a:t>
            </a:r>
            <a:r>
              <a:rPr lang="en-US">
                <a:solidFill>
                  <a:schemeClr val="tx1"/>
                </a:solidFill>
                <a:latin typeface="Helvetica" charset="0"/>
                <a:ea typeface="ＭＳ Ｐゴシック" charset="0"/>
                <a:cs typeface="Helvetica" charset="0"/>
                <a:sym typeface="Helvetica" charset="0"/>
              </a:rPr>
              <a:t> scan for voxel-wise comparison.</a:t>
            </a:r>
          </a:p>
        </p:txBody>
      </p:sp>
      <p:sp>
        <p:nvSpPr>
          <p:cNvPr id="65543"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Results: change in pathology</a:t>
            </a:r>
          </a:p>
        </p:txBody>
      </p:sp>
      <p:pic>
        <p:nvPicPr>
          <p:cNvPr id="655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1536700"/>
            <a:ext cx="40925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55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520825"/>
            <a:ext cx="41021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nvSpPr>
        <p:spPr bwMode="auto">
          <a:xfrm>
            <a:off x="4597400" y="571500"/>
            <a:ext cx="4381500" cy="42037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656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656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656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65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656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66567"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727200"/>
            <a:ext cx="2628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68" name="Rectangle 8"/>
          <p:cNvSpPr>
            <a:spLocks/>
          </p:cNvSpPr>
          <p:nvPr/>
        </p:nvSpPr>
        <p:spPr bwMode="auto">
          <a:xfrm>
            <a:off x="863600" y="1168400"/>
            <a:ext cx="3225800" cy="584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Modify </a:t>
            </a:r>
            <a:r>
              <a:rPr lang="en-US" b="1">
                <a:solidFill>
                  <a:srgbClr val="002D99"/>
                </a:solidFill>
                <a:latin typeface="Helvetica" charset="0"/>
                <a:ea typeface="ＭＳ Ｐゴシック" charset="0"/>
                <a:cs typeface="Helvetica" charset="0"/>
                <a:sym typeface="Helvetica" charset="0"/>
              </a:rPr>
              <a:t>sensitivity</a:t>
            </a:r>
            <a:r>
              <a:rPr lang="en-US">
                <a:solidFill>
                  <a:schemeClr val="tx1"/>
                </a:solidFill>
                <a:latin typeface="Helvetica" charset="0"/>
                <a:ea typeface="ＭＳ Ｐゴシック" charset="0"/>
                <a:cs typeface="Helvetica" charset="0"/>
                <a:sym typeface="Helvetica" charset="0"/>
              </a:rPr>
              <a:t> of intensity pattern analysis</a:t>
            </a:r>
          </a:p>
        </p:txBody>
      </p:sp>
      <p:pic>
        <p:nvPicPr>
          <p:cNvPr id="66569"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635000"/>
            <a:ext cx="16002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0"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6900" y="1968500"/>
            <a:ext cx="16002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1"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900" y="3276600"/>
            <a:ext cx="16176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72" name="Rectangle 12"/>
          <p:cNvSpPr>
            <a:spLocks/>
          </p:cNvSpPr>
          <p:nvPr/>
        </p:nvSpPr>
        <p:spPr bwMode="auto">
          <a:xfrm>
            <a:off x="5118100" y="584200"/>
            <a:ext cx="1993900" cy="4165600"/>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pic>
        <p:nvPicPr>
          <p:cNvPr id="66573" name="Picture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8900" y="1157288"/>
            <a:ext cx="17399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4" name="Picture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8900" y="2413000"/>
            <a:ext cx="17319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75" name="Picture 1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8100" y="3538538"/>
            <a:ext cx="17907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76" name="Rectangle 16"/>
          <p:cNvSpPr>
            <a:spLocks/>
          </p:cNvSpPr>
          <p:nvPr/>
        </p:nvSpPr>
        <p:spPr bwMode="auto">
          <a:xfrm>
            <a:off x="8420100" y="584200"/>
            <a:ext cx="279400" cy="4165600"/>
          </a:xfrm>
          <a:prstGeom prst="rect">
            <a:avLst/>
          </a:prstGeom>
          <a:solidFill>
            <a:srgbClr val="FFFDFA"/>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6577" name="Rectangle 17"/>
          <p:cNvSpPr>
            <a:spLocks/>
          </p:cNvSpPr>
          <p:nvPr/>
        </p:nvSpPr>
        <p:spPr bwMode="auto">
          <a:xfrm>
            <a:off x="5016500" y="800100"/>
            <a:ext cx="9350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sensitive</a:t>
            </a:r>
          </a:p>
        </p:txBody>
      </p:sp>
      <p:sp>
        <p:nvSpPr>
          <p:cNvPr id="66578" name="Rectangle 18"/>
          <p:cNvSpPr>
            <a:spLocks/>
          </p:cNvSpPr>
          <p:nvPr/>
        </p:nvSpPr>
        <p:spPr bwMode="auto">
          <a:xfrm>
            <a:off x="5016500" y="2057400"/>
            <a:ext cx="10017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moderate</a:t>
            </a:r>
          </a:p>
        </p:txBody>
      </p:sp>
      <p:sp>
        <p:nvSpPr>
          <p:cNvPr id="66579" name="Rectangle 19"/>
          <p:cNvSpPr>
            <a:spLocks/>
          </p:cNvSpPr>
          <p:nvPr/>
        </p:nvSpPr>
        <p:spPr bwMode="auto">
          <a:xfrm>
            <a:off x="5016500" y="3200400"/>
            <a:ext cx="7080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robust</a:t>
            </a:r>
          </a:p>
        </p:txBody>
      </p:sp>
      <p:pic>
        <p:nvPicPr>
          <p:cNvPr id="66580" name="Picture 2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7438" y="1095375"/>
            <a:ext cx="2149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81" name="Picture 2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9500" y="2362200"/>
            <a:ext cx="2171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66582" name="Picture 2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1400" y="3533775"/>
            <a:ext cx="22082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6583" name="Rectangle 23"/>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66584" name="AutoShape 24"/>
          <p:cNvSpPr>
            <a:spLocks/>
          </p:cNvSpPr>
          <p:nvPr/>
        </p:nvSpPr>
        <p:spPr bwMode="auto">
          <a:xfrm flipH="1">
            <a:off x="1473200" y="2641600"/>
            <a:ext cx="1587500" cy="254000"/>
          </a:xfrm>
          <a:custGeom>
            <a:avLst/>
            <a:gdLst/>
            <a:ahLst/>
            <a:cxnLst/>
            <a:rect l="0" t="0" r="r" b="b"/>
            <a:pathLst>
              <a:path w="21600" h="4438">
                <a:moveTo>
                  <a:pt x="2479" y="-17162"/>
                </a:moveTo>
                <a:lnTo>
                  <a:pt x="2165" y="0"/>
                </a:lnTo>
                <a:lnTo>
                  <a:pt x="1669" y="0"/>
                </a:lnTo>
                <a:cubicBezTo>
                  <a:pt x="746" y="0"/>
                  <a:pt x="0" y="958"/>
                  <a:pt x="0" y="2143"/>
                </a:cubicBezTo>
                <a:lnTo>
                  <a:pt x="0" y="2295"/>
                </a:lnTo>
                <a:cubicBezTo>
                  <a:pt x="0" y="3480"/>
                  <a:pt x="746" y="4438"/>
                  <a:pt x="1669" y="4438"/>
                </a:cubicBezTo>
                <a:lnTo>
                  <a:pt x="19931" y="4438"/>
                </a:lnTo>
                <a:cubicBezTo>
                  <a:pt x="20854" y="4438"/>
                  <a:pt x="21600" y="3480"/>
                  <a:pt x="21600" y="2295"/>
                </a:cubicBezTo>
                <a:lnTo>
                  <a:pt x="21600" y="2143"/>
                </a:lnTo>
                <a:cubicBezTo>
                  <a:pt x="21600" y="958"/>
                  <a:pt x="20854" y="0"/>
                  <a:pt x="19931" y="0"/>
                </a:cubicBezTo>
                <a:lnTo>
                  <a:pt x="2786" y="0"/>
                </a:lnTo>
                <a:lnTo>
                  <a:pt x="2479" y="-17162"/>
                </a:lnTo>
                <a:close/>
                <a:moveTo>
                  <a:pt x="2479" y="-17162"/>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698500"/>
            <a:ext cx="50673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758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758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758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758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759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7591" name="Rectangle 7"/>
          <p:cNvSpPr>
            <a:spLocks/>
          </p:cNvSpPr>
          <p:nvPr/>
        </p:nvSpPr>
        <p:spPr bwMode="auto">
          <a:xfrm>
            <a:off x="369888" y="1728788"/>
            <a:ext cx="27813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Click on the </a:t>
            </a:r>
            <a:r>
              <a:rPr lang="en-US" b="1">
                <a:solidFill>
                  <a:schemeClr val="tx1"/>
                </a:solidFill>
                <a:latin typeface="Helvetica" charset="0"/>
                <a:ea typeface="ＭＳ Ｐゴシック" charset="0"/>
                <a:cs typeface="Helvetica" charset="0"/>
                <a:sym typeface="Helvetica" charset="0"/>
              </a:rPr>
              <a:t>colored bar</a:t>
            </a:r>
            <a:r>
              <a:rPr lang="en-US">
                <a:solidFill>
                  <a:schemeClr val="tx1"/>
                </a:solidFill>
                <a:latin typeface="Helvetica" charset="0"/>
                <a:ea typeface="ＭＳ Ｐゴシック" charset="0"/>
                <a:cs typeface="Helvetica" charset="0"/>
                <a:sym typeface="Helvetica" charset="0"/>
              </a:rPr>
              <a:t> at the top of any Slice Viewer to show or hide the controls.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allows more display space for viewing the image data.</a:t>
            </a:r>
          </a:p>
        </p:txBody>
      </p:sp>
      <p:sp>
        <p:nvSpPr>
          <p:cNvPr id="67592"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
        <p:nvSpPr>
          <p:cNvPr id="67593" name="AutoShape 9"/>
          <p:cNvSpPr>
            <a:spLocks/>
          </p:cNvSpPr>
          <p:nvPr/>
        </p:nvSpPr>
        <p:spPr bwMode="auto">
          <a:xfrm flipH="1">
            <a:off x="3365500" y="596900"/>
            <a:ext cx="2641600" cy="254000"/>
          </a:xfrm>
          <a:custGeom>
            <a:avLst/>
            <a:gdLst/>
            <a:ahLst/>
            <a:cxnLst/>
            <a:rect l="0" t="0" r="r" b="b"/>
            <a:pathLst>
              <a:path w="15951" h="4678">
                <a:moveTo>
                  <a:pt x="741" y="0"/>
                </a:moveTo>
                <a:cubicBezTo>
                  <a:pt x="331" y="0"/>
                  <a:pt x="0" y="1010"/>
                  <a:pt x="0" y="2259"/>
                </a:cubicBezTo>
                <a:lnTo>
                  <a:pt x="0" y="2419"/>
                </a:lnTo>
                <a:cubicBezTo>
                  <a:pt x="0" y="3668"/>
                  <a:pt x="331" y="4678"/>
                  <a:pt x="741" y="4678"/>
                </a:cubicBezTo>
                <a:lnTo>
                  <a:pt x="15211" y="4678"/>
                </a:lnTo>
                <a:cubicBezTo>
                  <a:pt x="15367" y="4678"/>
                  <a:pt x="15503" y="4499"/>
                  <a:pt x="15623" y="4247"/>
                </a:cubicBezTo>
                <a:lnTo>
                  <a:pt x="21600" y="21600"/>
                </a:lnTo>
                <a:lnTo>
                  <a:pt x="15815" y="3648"/>
                </a:lnTo>
                <a:cubicBezTo>
                  <a:pt x="15894" y="3288"/>
                  <a:pt x="15951" y="2885"/>
                  <a:pt x="15951" y="2419"/>
                </a:cubicBezTo>
                <a:lnTo>
                  <a:pt x="15951" y="2259"/>
                </a:lnTo>
                <a:cubicBezTo>
                  <a:pt x="15951" y="1010"/>
                  <a:pt x="15620" y="0"/>
                  <a:pt x="15211" y="0"/>
                </a:cubicBezTo>
                <a:lnTo>
                  <a:pt x="741" y="0"/>
                </a:lnTo>
                <a:close/>
                <a:moveTo>
                  <a:pt x="74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p:cNvSpPr>
          <p:nvPr/>
        </p:nvSpPr>
        <p:spPr bwMode="auto">
          <a:xfrm>
            <a:off x="1181100" y="685800"/>
            <a:ext cx="7480300" cy="38735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6861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861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861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8613"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861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8615" name="Rectangle 7"/>
          <p:cNvSpPr>
            <a:spLocks/>
          </p:cNvSpPr>
          <p:nvPr/>
        </p:nvSpPr>
        <p:spPr bwMode="auto">
          <a:xfrm>
            <a:off x="1295400" y="1079500"/>
            <a:ext cx="74803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Tested on Axial 3D SPGR T1 post Gadolinium scans  (Voxel dimension: 0.94mm x 0.94mm x 1.20mm, FOV: 240mm, Matrix: 256 x 256).</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Tumor boundary should be clear.</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Only for contrast enhanced images.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Need homogenous enhancement across timepoints.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Not tested for tumors with changing necrosis.</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Correspondence between Intensity-based and deformation mapping-based analyses should be checked. </a:t>
            </a:r>
          </a:p>
        </p:txBody>
      </p:sp>
      <p:sp>
        <p:nvSpPr>
          <p:cNvPr id="68616"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smtClean="0">
                <a:solidFill>
                  <a:schemeClr val="tx1"/>
                </a:solidFill>
                <a:latin typeface="Arial Bold" charset="0"/>
                <a:ea typeface="ＭＳ Ｐゴシック" charset="0"/>
                <a:cs typeface="Arial Bold" charset="0"/>
                <a:sym typeface="Arial Bold" charset="0"/>
              </a:rPr>
              <a:t>Tuning up…</a:t>
            </a:r>
            <a:endParaRPr lang="en-US" sz="1800" dirty="0">
              <a:solidFill>
                <a:schemeClr val="tx1"/>
              </a:solidFill>
              <a:latin typeface="Arial Bold" charset="0"/>
              <a:ea typeface="ＭＳ Ｐゴシック" charset="0"/>
              <a:cs typeface="Arial Bold" charset="0"/>
              <a:sym typeface="Arial Bold" charset="0"/>
            </a:endParaRP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dirty="0" smtClean="0">
                <a:solidFill>
                  <a:schemeClr val="tx1"/>
                </a:solidFill>
                <a:latin typeface="Helvetica" charset="0"/>
                <a:ea typeface="ＭＳ Ｐゴシック" charset="0"/>
                <a:cs typeface="Helvetica" charset="0"/>
                <a:sym typeface="Helvetica" charset="0"/>
              </a:rPr>
              <a:t>Setting Font Size</a:t>
            </a:r>
            <a:endParaRPr lang="en-US" b="1" i="1" dirty="0">
              <a:solidFill>
                <a:schemeClr val="tx1"/>
              </a:solidFill>
              <a:latin typeface="Helvetica" charset="0"/>
              <a:ea typeface="ＭＳ Ｐゴシック" charset="0"/>
              <a:cs typeface="Helvetica" charset="0"/>
              <a:sym typeface="Helvetica" charset="0"/>
            </a:endParaRPr>
          </a:p>
        </p:txBody>
      </p:sp>
      <p:sp>
        <p:nvSpPr>
          <p:cNvPr id="12" name="Rectangle 7"/>
          <p:cNvSpPr>
            <a:spLocks/>
          </p:cNvSpPr>
          <p:nvPr/>
        </p:nvSpPr>
        <p:spPr bwMode="auto">
          <a:xfrm>
            <a:off x="533400" y="2038350"/>
            <a:ext cx="3124200" cy="990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000" dirty="0" smtClean="0">
                <a:solidFill>
                  <a:schemeClr val="tx1"/>
                </a:solidFill>
                <a:latin typeface="Helvetica" charset="0"/>
                <a:ea typeface="ＭＳ Ｐゴシック" charset="0"/>
                <a:cs typeface="Helvetica" charset="0"/>
                <a:sym typeface="Helvetica" charset="0"/>
              </a:rPr>
              <a:t>This raises Slicer’s </a:t>
            </a:r>
            <a:r>
              <a:rPr lang="en-US" sz="2000" b="1" dirty="0" smtClean="0">
                <a:solidFill>
                  <a:srgbClr val="3366FF"/>
                </a:solidFill>
                <a:latin typeface="Helvetica" charset="0"/>
                <a:ea typeface="ＭＳ Ｐゴシック" charset="0"/>
                <a:cs typeface="Helvetica" charset="0"/>
                <a:sym typeface="Helvetica" charset="0"/>
              </a:rPr>
              <a:t>Application Settings Interface</a:t>
            </a:r>
            <a:endParaRPr lang="en-US" sz="2000" b="1" dirty="0">
              <a:solidFill>
                <a:srgbClr val="3366FF"/>
              </a:solidFill>
              <a:latin typeface="Helvetica" charset="0"/>
              <a:ea typeface="ＭＳ Ｐゴシック" charset="0"/>
              <a:cs typeface="Helvetica" charset="0"/>
              <a:sym typeface="Helvetica" charset="0"/>
            </a:endParaRPr>
          </a:p>
        </p:txBody>
      </p:sp>
      <p:sp>
        <p:nvSpPr>
          <p:cNvPr id="13" name="Rectangle 8"/>
          <p:cNvSpPr>
            <a:spLocks/>
          </p:cNvSpPr>
          <p:nvPr/>
        </p:nvSpPr>
        <p:spPr bwMode="auto">
          <a:xfrm>
            <a:off x="533400" y="3105150"/>
            <a:ext cx="3124200" cy="1231106"/>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30404" bIns="0">
            <a:spAutoFit/>
          </a:bodyPr>
          <a:lstStyle/>
          <a:p>
            <a:pPr marL="30163" algn="l"/>
            <a:endParaRPr lang="en-US" sz="2000" dirty="0" smtClean="0">
              <a:solidFill>
                <a:schemeClr val="tx1"/>
              </a:solidFill>
              <a:latin typeface="Helvetica" charset="0"/>
              <a:ea typeface="ＭＳ Ｐゴシック" charset="0"/>
              <a:cs typeface="Helvetica" charset="0"/>
              <a:sym typeface="Helvetica" charset="0"/>
            </a:endParaRPr>
          </a:p>
          <a:p>
            <a:pPr marL="30163" algn="l"/>
            <a:r>
              <a:rPr lang="en-US" sz="2000" dirty="0">
                <a:solidFill>
                  <a:schemeClr val="tx1"/>
                </a:solidFill>
                <a:latin typeface="Helvetica" charset="0"/>
                <a:ea typeface="ＭＳ Ｐゴシック" charset="0"/>
                <a:cs typeface="Helvetica" charset="0"/>
                <a:sym typeface="Helvetica" charset="0"/>
              </a:rPr>
              <a:t>In the left panel, select</a:t>
            </a:r>
          </a:p>
          <a:p>
            <a:pPr marL="30163" algn="l"/>
            <a:r>
              <a:rPr lang="en-US" sz="2000" b="1" dirty="0">
                <a:solidFill>
                  <a:srgbClr val="3366FF"/>
                </a:solidFill>
                <a:latin typeface="Helvetica" charset="0"/>
                <a:ea typeface="ＭＳ Ｐゴシック" charset="0"/>
                <a:cs typeface="Helvetica" charset="0"/>
                <a:sym typeface="Helvetica" charset="0"/>
              </a:rPr>
              <a:t>Font Settings</a:t>
            </a:r>
          </a:p>
          <a:p>
            <a:pPr marL="30163" algn="l"/>
            <a:endParaRPr lang="en-US" sz="2000" b="1" dirty="0">
              <a:solidFill>
                <a:srgbClr val="3366FF"/>
              </a:solidFill>
              <a:latin typeface="Helvetica" charset="0"/>
              <a:ea typeface="ＭＳ Ｐゴシック" charset="0"/>
              <a:cs typeface="Helvetica" charset="0"/>
              <a:sym typeface="Helvetica" charset="0"/>
            </a:endParaRPr>
          </a:p>
        </p:txBody>
      </p:sp>
      <p:pic>
        <p:nvPicPr>
          <p:cNvPr id="2" name="Picture 1" descr="Screen shot 2010-11-23 at 11.2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895350"/>
            <a:ext cx="4928652" cy="3638550"/>
          </a:xfrm>
          <a:prstGeom prst="rect">
            <a:avLst/>
          </a:prstGeom>
        </p:spPr>
      </p:pic>
      <p:sp>
        <p:nvSpPr>
          <p:cNvPr id="15" name="Oval 14"/>
          <p:cNvSpPr/>
          <p:nvPr/>
        </p:nvSpPr>
        <p:spPr bwMode="auto">
          <a:xfrm>
            <a:off x="3886200" y="1733550"/>
            <a:ext cx="1524000" cy="228600"/>
          </a:xfrm>
          <a:prstGeom prst="ellipse">
            <a:avLst/>
          </a:prstGeom>
          <a:noFill/>
          <a:ln>
            <a:solidFill>
              <a:srgbClr val="FF6600"/>
            </a:solidFill>
            <a:headEnd type="none" w="med" len="med"/>
            <a:tailEnd type="none" w="med" len="me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cxnSp>
        <p:nvCxnSpPr>
          <p:cNvPr id="16" name="Straight Arrow Connector 15"/>
          <p:cNvCxnSpPr/>
          <p:nvPr/>
        </p:nvCxnSpPr>
        <p:spPr bwMode="auto">
          <a:xfrm flipV="1">
            <a:off x="3352800" y="1885950"/>
            <a:ext cx="609600" cy="1524000"/>
          </a:xfrm>
          <a:prstGeom prst="straightConnector1">
            <a:avLst/>
          </a:prstGeom>
          <a:solidFill>
            <a:srgbClr val="00CC99"/>
          </a:solidFill>
          <a:ln w="19050" cap="flat" cmpd="sng" algn="ctr">
            <a:solidFill>
              <a:srgbClr val="FF6600"/>
            </a:solidFill>
            <a:prstDash val="solid"/>
            <a:round/>
            <a:headEnd type="none" w="med" len="med"/>
            <a:tailEnd type="arrow"/>
          </a:ln>
          <a:effectLst>
            <a:outerShdw blurRad="63500" dist="38099" dir="2700000" algn="ctr" rotWithShape="0">
              <a:schemeClr val="bg2">
                <a:alpha val="74998"/>
              </a:schemeClr>
            </a:outerShdw>
          </a:effectLst>
          <a:extLst/>
        </p:spPr>
      </p:cxnSp>
    </p:spTree>
    <p:extLst>
      <p:ext uri="{BB962C8B-B14F-4D97-AF65-F5344CB8AC3E}">
        <p14:creationId xmlns:p14="http://schemas.microsoft.com/office/powerpoint/2010/main" val="3035069042"/>
      </p:ext>
    </p:extLst>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9634"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69635"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963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9637"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69638" name="Rectangle 6"/>
          <p:cNvSpPr>
            <a:spLocks/>
          </p:cNvSpPr>
          <p:nvPr/>
        </p:nvSpPr>
        <p:spPr bwMode="auto">
          <a:xfrm>
            <a:off x="1003300" y="977900"/>
            <a:ext cx="79502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This tutorial demonstrated:</a:t>
            </a:r>
          </a:p>
          <a:p>
            <a:pPr marL="30163" algn="l"/>
            <a:endParaRPr lang="en-US" sz="2400">
              <a:solidFill>
                <a:schemeClr val="tx1"/>
              </a:solidFill>
              <a:latin typeface="Helvetica" charset="0"/>
              <a:ea typeface="ＭＳ Ｐゴシック" charset="0"/>
              <a:cs typeface="Helvetica" charset="0"/>
              <a:sym typeface="Helvetica" charset="0"/>
            </a:endParaRP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a method to quantify small volumetric changes in pathology.</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visualization of these changes in the anatomical context</a:t>
            </a:r>
          </a:p>
          <a:p>
            <a:pPr marL="30163" algn="l">
              <a:buClr>
                <a:srgbClr val="002D99"/>
              </a:buClr>
              <a:buSzPct val="125000"/>
              <a:buFont typeface="Helvetica" charset="0"/>
              <a:buChar char="•"/>
            </a:pPr>
            <a:r>
              <a:rPr lang="en-US" sz="2000">
                <a:solidFill>
                  <a:srgbClr val="002D99"/>
                </a:solidFill>
                <a:latin typeface="Helvetica" charset="0"/>
                <a:ea typeface="ＭＳ Ｐゴシック" charset="0"/>
                <a:cs typeface="Helvetica" charset="0"/>
                <a:sym typeface="Helvetica" charset="0"/>
              </a:rPr>
              <a:t> use of Slicer</a:t>
            </a:r>
            <a:r>
              <a:rPr lang="ja-JP" altLang="en-US" sz="2000">
                <a:solidFill>
                  <a:srgbClr val="002D99"/>
                </a:solidFill>
                <a:latin typeface="Arial"/>
                <a:ea typeface="ＭＳ Ｐゴシック" charset="0"/>
                <a:cs typeface="Helvetica" charset="0"/>
                <a:sym typeface="Helvetica" charset="0"/>
              </a:rPr>
              <a:t>’</a:t>
            </a:r>
            <a:r>
              <a:rPr lang="en-US" sz="2000">
                <a:solidFill>
                  <a:srgbClr val="002D99"/>
                </a:solidFill>
                <a:latin typeface="Helvetica" charset="0"/>
                <a:ea typeface="ＭＳ Ｐゴシック" charset="0"/>
                <a:cs typeface="Helvetica" charset="0"/>
                <a:sym typeface="Helvetica" charset="0"/>
              </a:rPr>
              <a:t>s </a:t>
            </a:r>
            <a:r>
              <a:rPr lang="ja-JP" altLang="en-US" sz="2000">
                <a:solidFill>
                  <a:srgbClr val="002D99"/>
                </a:solidFill>
                <a:latin typeface="Arial"/>
                <a:ea typeface="ＭＳ Ｐゴシック" charset="0"/>
                <a:cs typeface="Helvetica" charset="0"/>
                <a:sym typeface="Helvetica" charset="0"/>
              </a:rPr>
              <a:t>“</a:t>
            </a:r>
            <a:r>
              <a:rPr lang="en-US" sz="2000" b="1">
                <a:solidFill>
                  <a:srgbClr val="002D99"/>
                </a:solidFill>
                <a:latin typeface="Helvetica" charset="0"/>
                <a:ea typeface="ＭＳ Ｐゴシック" charset="0"/>
                <a:cs typeface="Helvetica" charset="0"/>
                <a:sym typeface="Helvetica" charset="0"/>
              </a:rPr>
              <a:t>Compare Viewer</a:t>
            </a:r>
            <a:r>
              <a:rPr lang="ja-JP" altLang="en-US" sz="2000">
                <a:solidFill>
                  <a:srgbClr val="002D99"/>
                </a:solidFill>
                <a:latin typeface="Arial"/>
                <a:ea typeface="ＭＳ Ｐゴシック" charset="0"/>
                <a:cs typeface="Helvetica" charset="0"/>
                <a:sym typeface="Helvetica" charset="0"/>
              </a:rPr>
              <a:t>”</a:t>
            </a:r>
            <a:r>
              <a:rPr lang="en-US" sz="2000">
                <a:solidFill>
                  <a:srgbClr val="002D99"/>
                </a:solidFill>
                <a:latin typeface="Helvetica" charset="0"/>
                <a:ea typeface="ＭＳ Ｐゴシック" charset="0"/>
                <a:cs typeface="Helvetica" charset="0"/>
                <a:sym typeface="Helvetica" charset="0"/>
              </a:rPr>
              <a:t> to simultaneously explore baseline and followup studies.</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69639" name="Rectangle 7"/>
          <p:cNvSpPr>
            <a:spLocks/>
          </p:cNvSpPr>
          <p:nvPr/>
        </p:nvSpPr>
        <p:spPr bwMode="auto">
          <a:xfrm>
            <a:off x="1016000" y="3492500"/>
            <a:ext cx="7112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400">
                <a:solidFill>
                  <a:schemeClr val="tx1"/>
                </a:solidFill>
                <a:latin typeface="Helvetica" charset="0"/>
                <a:ea typeface="ＭＳ Ｐゴシック" charset="0"/>
                <a:cs typeface="Helvetica" charset="0"/>
                <a:sym typeface="Helvetica" charset="0"/>
              </a:rPr>
              <a:t>Next, we will demonstrate combined visualization of PET/CT studies and SUV computation.</a:t>
            </a:r>
          </a:p>
          <a:p>
            <a:pPr marL="30163" algn="l"/>
            <a:endParaRPr lang="en-US" sz="2400">
              <a:solidFill>
                <a:schemeClr val="tx1"/>
              </a:solidFill>
              <a:latin typeface="Helvetica" charset="0"/>
              <a:ea typeface="ＭＳ Ｐゴシック" charset="0"/>
              <a:cs typeface="Helvetica" charset="0"/>
              <a:sym typeface="Helvetica" charset="0"/>
            </a:endParaRPr>
          </a:p>
        </p:txBody>
      </p:sp>
      <p:sp>
        <p:nvSpPr>
          <p:cNvPr id="69640" name="Rectangle 8"/>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ChangeTracker:  </a:t>
            </a:r>
            <a:r>
              <a:rPr lang="en-US" sz="1800" b="1">
                <a:solidFill>
                  <a:srgbClr val="002D99"/>
                </a:solidFill>
                <a:latin typeface="Helvetica" charset="0"/>
                <a:ea typeface="ＭＳ Ｐゴシック" charset="0"/>
                <a:cs typeface="Helvetica" charset="0"/>
                <a:sym typeface="Helvetica" charset="0"/>
              </a:rPr>
              <a:t>exploring small volumetric changes</a:t>
            </a:r>
          </a:p>
        </p:txBody>
      </p:sp>
    </p:spTree>
  </p:cSld>
  <p:clrMapOvr>
    <a:masterClrMapping/>
  </p:clrMapOvr>
  <p:transition xmlns:p14="http://schemas.microsoft.com/office/powerpoint/2010/mai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658"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0659"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06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0661"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0662" name="Rectangle 6"/>
          <p:cNvSpPr>
            <a:spLocks/>
          </p:cNvSpPr>
          <p:nvPr/>
        </p:nvSpPr>
        <p:spPr bwMode="auto">
          <a:xfrm>
            <a:off x="6375400" y="20447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b="1">
                <a:solidFill>
                  <a:schemeClr val="tx1"/>
                </a:solidFill>
                <a:latin typeface="Helvetica" charset="0"/>
                <a:ea typeface="ＭＳ Ｐゴシック" charset="0"/>
                <a:cs typeface="Helvetica" charset="0"/>
                <a:sym typeface="Helvetica" charset="0"/>
              </a:rPr>
              <a:t>Part III:</a:t>
            </a:r>
            <a:r>
              <a:rPr lang="en-US">
                <a:solidFill>
                  <a:schemeClr val="tx1"/>
                </a:solidFill>
                <a:latin typeface="Helvetica" charset="0"/>
                <a:ea typeface="ＭＳ Ｐゴシック" charset="0"/>
                <a:cs typeface="Helvetica" charset="0"/>
                <a:sym typeface="Helvetica" charset="0"/>
              </a:rPr>
              <a:t>  </a:t>
            </a:r>
            <a:r>
              <a:rPr lang="en-US" i="1">
                <a:solidFill>
                  <a:schemeClr val="tx1"/>
                </a:solidFill>
                <a:latin typeface="Helvetica" charset="0"/>
                <a:ea typeface="ＭＳ Ｐゴシック" charset="0"/>
                <a:cs typeface="Helvetica" charset="0"/>
                <a:sym typeface="Helvetica" charset="0"/>
              </a:rPr>
              <a:t>PET/CT Analysis using 3D Slicer</a:t>
            </a:r>
          </a:p>
        </p:txBody>
      </p:sp>
      <p:sp>
        <p:nvSpPr>
          <p:cNvPr id="70663" name="Rectangle 7"/>
          <p:cNvSpPr>
            <a:spLocks/>
          </p:cNvSpPr>
          <p:nvPr/>
        </p:nvSpPr>
        <p:spPr bwMode="auto">
          <a:xfrm>
            <a:off x="6083300" y="3073400"/>
            <a:ext cx="27559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r>
              <a:rPr lang="en-US">
                <a:solidFill>
                  <a:schemeClr val="tx1"/>
                </a:solidFill>
                <a:latin typeface="Helvetica" charset="0"/>
                <a:ea typeface="ＭＳ Ｐゴシック" charset="0"/>
                <a:cs typeface="Helvetica" charset="0"/>
                <a:sym typeface="Helvetica" charset="0"/>
              </a:rPr>
              <a:t>Jeffrey Yap PhD</a:t>
            </a:r>
          </a:p>
          <a:p>
            <a:pPr marL="30163"/>
            <a:r>
              <a:rPr lang="en-US">
                <a:solidFill>
                  <a:schemeClr val="tx1"/>
                </a:solidFill>
                <a:latin typeface="Helvetica" charset="0"/>
                <a:ea typeface="ＭＳ Ｐゴシック" charset="0"/>
                <a:cs typeface="Helvetica" charset="0"/>
                <a:sym typeface="Helvetica" charset="0"/>
              </a:rPr>
              <a:t>Ron Kikinis MD</a:t>
            </a:r>
          </a:p>
          <a:p>
            <a:pPr marL="30163"/>
            <a:r>
              <a:rPr lang="en-US">
                <a:solidFill>
                  <a:schemeClr val="tx1"/>
                </a:solidFill>
                <a:latin typeface="Helvetica" charset="0"/>
                <a:ea typeface="ＭＳ Ｐゴシック" charset="0"/>
                <a:cs typeface="Helvetica" charset="0"/>
                <a:sym typeface="Helvetica" charset="0"/>
              </a:rPr>
              <a:t>Wendy Plesniak PhD</a:t>
            </a:r>
          </a:p>
        </p:txBody>
      </p:sp>
      <p:sp>
        <p:nvSpPr>
          <p:cNvPr id="70664" name="Line 8"/>
          <p:cNvSpPr>
            <a:spLocks noChangeShapeType="1"/>
          </p:cNvSpPr>
          <p:nvPr/>
        </p:nvSpPr>
        <p:spPr bwMode="auto">
          <a:xfrm>
            <a:off x="1676400" y="508000"/>
            <a:ext cx="7391400" cy="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066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763588"/>
            <a:ext cx="52451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0666" name="Rectangle 10"/>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a:t>
            </a:r>
          </a:p>
        </p:txBody>
      </p:sp>
    </p:spTree>
  </p:cSld>
  <p:clrMapOvr>
    <a:masterClrMapping/>
  </p:clrMapOvr>
  <p:transition xmlns:p14="http://schemas.microsoft.com/office/powerpoint/2010/mai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682"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683"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68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685"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686" name="Rectangle 6"/>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Start fresh.</a:t>
            </a:r>
          </a:p>
        </p:txBody>
      </p:sp>
      <p:pic>
        <p:nvPicPr>
          <p:cNvPr id="716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584200"/>
            <a:ext cx="64706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1688" name="Rectangle 8"/>
          <p:cNvSpPr>
            <a:spLocks/>
          </p:cNvSpPr>
          <p:nvPr/>
        </p:nvSpPr>
        <p:spPr bwMode="auto">
          <a:xfrm>
            <a:off x="292100" y="1120775"/>
            <a:ext cx="25400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First, close any previous scene.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File-&gt;Close Scene</a:t>
            </a:r>
          </a:p>
        </p:txBody>
      </p:sp>
      <p:sp>
        <p:nvSpPr>
          <p:cNvPr id="71689" name="Rectangle 9"/>
          <p:cNvSpPr>
            <a:spLocks/>
          </p:cNvSpPr>
          <p:nvPr/>
        </p:nvSpPr>
        <p:spPr bwMode="auto">
          <a:xfrm>
            <a:off x="266700" y="3127375"/>
            <a:ext cx="28194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This removes any datasets previously  loaded into Slicer.</a:t>
            </a:r>
          </a:p>
          <a:p>
            <a:pPr marL="30163"/>
            <a:r>
              <a:rPr lang="en-US">
                <a:solidFill>
                  <a:schemeClr val="tx1"/>
                </a:solidFill>
                <a:latin typeface="Helvetica" charset="0"/>
                <a:ea typeface="ＭＳ Ｐゴシック" charset="0"/>
                <a:cs typeface="Helvetica" charset="0"/>
                <a:sym typeface="Helvetica" charset="0"/>
              </a:rPr>
              <a:t> </a:t>
            </a:r>
          </a:p>
        </p:txBody>
      </p:sp>
      <p:sp>
        <p:nvSpPr>
          <p:cNvPr id="71690" name="AutoShape 10"/>
          <p:cNvSpPr>
            <a:spLocks/>
          </p:cNvSpPr>
          <p:nvPr/>
        </p:nvSpPr>
        <p:spPr bwMode="auto">
          <a:xfrm flipH="1">
            <a:off x="2870200" y="1651000"/>
            <a:ext cx="1384300" cy="190500"/>
          </a:xfrm>
          <a:custGeom>
            <a:avLst/>
            <a:gdLst/>
            <a:ahLst/>
            <a:cxnLst/>
            <a:rect l="0" t="0" r="r" b="b"/>
            <a:pathLst>
              <a:path w="15732" h="8382">
                <a:moveTo>
                  <a:pt x="816" y="0"/>
                </a:moveTo>
                <a:cubicBezTo>
                  <a:pt x="365" y="0"/>
                  <a:pt x="0" y="1412"/>
                  <a:pt x="0" y="3161"/>
                </a:cubicBezTo>
                <a:lnTo>
                  <a:pt x="0" y="5221"/>
                </a:lnTo>
                <a:cubicBezTo>
                  <a:pt x="0" y="6970"/>
                  <a:pt x="365" y="8382"/>
                  <a:pt x="816" y="8382"/>
                </a:cubicBezTo>
                <a:lnTo>
                  <a:pt x="14916" y="8382"/>
                </a:lnTo>
                <a:cubicBezTo>
                  <a:pt x="15089" y="8382"/>
                  <a:pt x="15239" y="8127"/>
                  <a:pt x="15371" y="7770"/>
                </a:cubicBezTo>
                <a:lnTo>
                  <a:pt x="21600" y="21600"/>
                </a:lnTo>
                <a:lnTo>
                  <a:pt x="15705" y="5727"/>
                </a:lnTo>
                <a:cubicBezTo>
                  <a:pt x="15713" y="5554"/>
                  <a:pt x="15732" y="5402"/>
                  <a:pt x="15732" y="5221"/>
                </a:cubicBezTo>
                <a:lnTo>
                  <a:pt x="15732" y="3161"/>
                </a:lnTo>
                <a:cubicBezTo>
                  <a:pt x="15732" y="1412"/>
                  <a:pt x="15367" y="0"/>
                  <a:pt x="14916" y="0"/>
                </a:cubicBezTo>
                <a:lnTo>
                  <a:pt x="816" y="0"/>
                </a:lnTo>
                <a:close/>
                <a:moveTo>
                  <a:pt x="816"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546100"/>
            <a:ext cx="641191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2232025"/>
            <a:ext cx="45974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863600"/>
            <a:ext cx="1054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2708" name="Rectangle 4"/>
          <p:cNvSpPr>
            <a:spLocks/>
          </p:cNvSpPr>
          <p:nvPr/>
        </p:nvSpPr>
        <p:spPr bwMode="auto">
          <a:xfrm>
            <a:off x="228600" y="1079500"/>
            <a:ext cx="2527300" cy="8255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File-&gt;Load Scene</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p:txBody>
      </p:sp>
      <p:sp>
        <p:nvSpPr>
          <p:cNvPr id="72709" name="AutoShape 5"/>
          <p:cNvSpPr>
            <a:spLocks/>
          </p:cNvSpPr>
          <p:nvPr/>
        </p:nvSpPr>
        <p:spPr bwMode="auto">
          <a:xfrm flipH="1">
            <a:off x="2857500" y="787400"/>
            <a:ext cx="1117600" cy="215900"/>
          </a:xfrm>
          <a:custGeom>
            <a:avLst/>
            <a:gdLst/>
            <a:ahLst/>
            <a:cxnLst/>
            <a:rect l="0" t="0" r="r" b="b"/>
            <a:pathLst>
              <a:path w="19871" h="8223">
                <a:moveTo>
                  <a:pt x="1658" y="0"/>
                </a:moveTo>
                <a:cubicBezTo>
                  <a:pt x="744" y="0"/>
                  <a:pt x="0" y="1593"/>
                  <a:pt x="0" y="3552"/>
                </a:cubicBezTo>
                <a:lnTo>
                  <a:pt x="0" y="4671"/>
                </a:lnTo>
                <a:cubicBezTo>
                  <a:pt x="0" y="6630"/>
                  <a:pt x="744" y="8223"/>
                  <a:pt x="1658" y="8223"/>
                </a:cubicBezTo>
                <a:lnTo>
                  <a:pt x="18213" y="8223"/>
                </a:lnTo>
                <a:cubicBezTo>
                  <a:pt x="18273" y="8223"/>
                  <a:pt x="18324" y="8160"/>
                  <a:pt x="18382" y="8147"/>
                </a:cubicBezTo>
                <a:lnTo>
                  <a:pt x="21600" y="21600"/>
                </a:lnTo>
                <a:lnTo>
                  <a:pt x="19278" y="7331"/>
                </a:lnTo>
                <a:cubicBezTo>
                  <a:pt x="19633" y="6680"/>
                  <a:pt x="19871" y="5748"/>
                  <a:pt x="19871" y="4671"/>
                </a:cubicBezTo>
                <a:lnTo>
                  <a:pt x="19871" y="3552"/>
                </a:lnTo>
                <a:cubicBezTo>
                  <a:pt x="19871" y="1593"/>
                  <a:pt x="19127" y="0"/>
                  <a:pt x="18213" y="0"/>
                </a:cubicBezTo>
                <a:lnTo>
                  <a:pt x="1658" y="0"/>
                </a:lnTo>
                <a:close/>
                <a:moveTo>
                  <a:pt x="165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0" name="Line 6"/>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1" name="Rectangle 7"/>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2712" name="Line 8"/>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2713"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2714" name="Rectangle 10"/>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2715" name="Rectangle 11"/>
          <p:cNvSpPr>
            <a:spLocks/>
          </p:cNvSpPr>
          <p:nvPr/>
        </p:nvSpPr>
        <p:spPr bwMode="auto">
          <a:xfrm>
            <a:off x="203200" y="2524125"/>
            <a:ext cx="37211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This raises the </a:t>
            </a:r>
            <a:r>
              <a:rPr lang="en-US" b="1">
                <a:solidFill>
                  <a:schemeClr val="tx1"/>
                </a:solidFill>
                <a:latin typeface="Helvetica" charset="0"/>
                <a:ea typeface="ＭＳ Ｐゴシック" charset="0"/>
                <a:cs typeface="Helvetica" charset="0"/>
                <a:sym typeface="Helvetica" charset="0"/>
              </a:rPr>
              <a:t>Load Scene Interface</a:t>
            </a:r>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 select the file called </a:t>
            </a:r>
          </a:p>
          <a:p>
            <a:pPr marL="30163"/>
            <a:r>
              <a:rPr lang="en-US" b="1">
                <a:solidFill>
                  <a:srgbClr val="002D99"/>
                </a:solidFill>
                <a:latin typeface="Helvetica" charset="0"/>
                <a:ea typeface="ＭＳ Ｐゴシック" charset="0"/>
                <a:cs typeface="Helvetica" charset="0"/>
                <a:sym typeface="Helvetica" charset="0"/>
              </a:rPr>
              <a:t>  PETCTFusion-Tutorial-Scene.mrml</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 Double click the file, or click </a:t>
            </a:r>
            <a:r>
              <a:rPr lang="en-US" b="1">
                <a:solidFill>
                  <a:srgbClr val="002D99"/>
                </a:solidFill>
                <a:latin typeface="Helvetica" charset="0"/>
                <a:ea typeface="ＭＳ Ｐゴシック" charset="0"/>
                <a:cs typeface="Helvetica" charset="0"/>
                <a:sym typeface="Helvetica" charset="0"/>
              </a:rPr>
              <a:t>Open</a:t>
            </a:r>
          </a:p>
        </p:txBody>
      </p:sp>
      <p:sp>
        <p:nvSpPr>
          <p:cNvPr id="72716" name="Rectangle 12"/>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Load the new scene</a:t>
            </a:r>
          </a:p>
        </p:txBody>
      </p:sp>
      <p:sp>
        <p:nvSpPr>
          <p:cNvPr id="72717" name="AutoShape 13"/>
          <p:cNvSpPr>
            <a:spLocks/>
          </p:cNvSpPr>
          <p:nvPr/>
        </p:nvSpPr>
        <p:spPr bwMode="auto">
          <a:xfrm flipH="1">
            <a:off x="6451600" y="2997200"/>
            <a:ext cx="2247900" cy="203200"/>
          </a:xfrm>
          <a:custGeom>
            <a:avLst/>
            <a:gdLst/>
            <a:ahLst/>
            <a:cxnLst/>
            <a:rect l="0" t="0" r="r" b="b"/>
            <a:pathLst>
              <a:path w="20666" h="21600">
                <a:moveTo>
                  <a:pt x="759" y="0"/>
                </a:moveTo>
                <a:cubicBezTo>
                  <a:pt x="340" y="0"/>
                  <a:pt x="0" y="3929"/>
                  <a:pt x="0" y="8775"/>
                </a:cubicBezTo>
                <a:lnTo>
                  <a:pt x="0" y="12825"/>
                </a:lnTo>
                <a:cubicBezTo>
                  <a:pt x="0" y="17671"/>
                  <a:pt x="340" y="21600"/>
                  <a:pt x="759" y="21600"/>
                </a:cubicBezTo>
                <a:lnTo>
                  <a:pt x="19907" y="21600"/>
                </a:lnTo>
                <a:cubicBezTo>
                  <a:pt x="20202" y="21600"/>
                  <a:pt x="20453" y="19598"/>
                  <a:pt x="20578" y="16748"/>
                </a:cubicBezTo>
                <a:lnTo>
                  <a:pt x="21600" y="16200"/>
                </a:lnTo>
                <a:lnTo>
                  <a:pt x="20666" y="11813"/>
                </a:lnTo>
                <a:lnTo>
                  <a:pt x="20666" y="8775"/>
                </a:lnTo>
                <a:cubicBezTo>
                  <a:pt x="20666" y="3929"/>
                  <a:pt x="20326" y="0"/>
                  <a:pt x="19907" y="0"/>
                </a:cubicBezTo>
                <a:lnTo>
                  <a:pt x="759" y="0"/>
                </a:lnTo>
                <a:close/>
                <a:moveTo>
                  <a:pt x="75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8" name="AutoShape 14"/>
          <p:cNvSpPr>
            <a:spLocks/>
          </p:cNvSpPr>
          <p:nvPr/>
        </p:nvSpPr>
        <p:spPr bwMode="auto">
          <a:xfrm flipH="1">
            <a:off x="4432300" y="2590800"/>
            <a:ext cx="558800" cy="317500"/>
          </a:xfrm>
          <a:custGeom>
            <a:avLst/>
            <a:gdLst/>
            <a:ahLst/>
            <a:cxnLst/>
            <a:rect l="0" t="0" r="r" b="b"/>
            <a:pathLst>
              <a:path w="11007" h="11574">
                <a:moveTo>
                  <a:pt x="1837" y="0"/>
                </a:moveTo>
                <a:cubicBezTo>
                  <a:pt x="824" y="0"/>
                  <a:pt x="0" y="1525"/>
                  <a:pt x="0" y="3400"/>
                </a:cubicBezTo>
                <a:lnTo>
                  <a:pt x="0" y="8174"/>
                </a:lnTo>
                <a:cubicBezTo>
                  <a:pt x="0" y="10049"/>
                  <a:pt x="824" y="11574"/>
                  <a:pt x="1837" y="11574"/>
                </a:cubicBezTo>
                <a:lnTo>
                  <a:pt x="9170" y="11574"/>
                </a:lnTo>
                <a:cubicBezTo>
                  <a:pt x="9646" y="11574"/>
                  <a:pt x="10071" y="11213"/>
                  <a:pt x="10397" y="10663"/>
                </a:cubicBezTo>
                <a:lnTo>
                  <a:pt x="21600" y="21600"/>
                </a:lnTo>
                <a:lnTo>
                  <a:pt x="10929" y="8926"/>
                </a:lnTo>
                <a:cubicBezTo>
                  <a:pt x="10960" y="8679"/>
                  <a:pt x="11007" y="8439"/>
                  <a:pt x="11007" y="8174"/>
                </a:cubicBezTo>
                <a:lnTo>
                  <a:pt x="11007" y="3400"/>
                </a:lnTo>
                <a:cubicBezTo>
                  <a:pt x="11007" y="1525"/>
                  <a:pt x="10183" y="0"/>
                  <a:pt x="9170" y="0"/>
                </a:cubicBezTo>
                <a:lnTo>
                  <a:pt x="1837" y="0"/>
                </a:lnTo>
                <a:close/>
                <a:moveTo>
                  <a:pt x="1837"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719" name="AutoShape 15"/>
          <p:cNvSpPr>
            <a:spLocks/>
          </p:cNvSpPr>
          <p:nvPr/>
        </p:nvSpPr>
        <p:spPr bwMode="auto">
          <a:xfrm flipH="1">
            <a:off x="4914900" y="3086100"/>
            <a:ext cx="1409700" cy="190500"/>
          </a:xfrm>
          <a:custGeom>
            <a:avLst/>
            <a:gdLst/>
            <a:ahLst/>
            <a:cxnLst/>
            <a:rect l="0" t="0" r="r" b="b"/>
            <a:pathLst>
              <a:path w="19871" h="11571">
                <a:moveTo>
                  <a:pt x="21600" y="-10029"/>
                </a:moveTo>
                <a:lnTo>
                  <a:pt x="19172" y="409"/>
                </a:lnTo>
                <a:cubicBezTo>
                  <a:pt x="19030" y="142"/>
                  <a:pt x="18873" y="0"/>
                  <a:pt x="18708" y="0"/>
                </a:cubicBezTo>
                <a:lnTo>
                  <a:pt x="1164" y="0"/>
                </a:lnTo>
                <a:cubicBezTo>
                  <a:pt x="521" y="0"/>
                  <a:pt x="0" y="2245"/>
                  <a:pt x="0" y="5014"/>
                </a:cubicBezTo>
                <a:lnTo>
                  <a:pt x="0" y="6557"/>
                </a:lnTo>
                <a:cubicBezTo>
                  <a:pt x="0" y="9326"/>
                  <a:pt x="521" y="11571"/>
                  <a:pt x="1164" y="11571"/>
                </a:cubicBezTo>
                <a:lnTo>
                  <a:pt x="18708" y="11571"/>
                </a:lnTo>
                <a:cubicBezTo>
                  <a:pt x="19350" y="11571"/>
                  <a:pt x="19871" y="9326"/>
                  <a:pt x="19871" y="6557"/>
                </a:cubicBezTo>
                <a:lnTo>
                  <a:pt x="19871" y="5014"/>
                </a:lnTo>
                <a:cubicBezTo>
                  <a:pt x="19871" y="3985"/>
                  <a:pt x="19782" y="3086"/>
                  <a:pt x="19659" y="2290"/>
                </a:cubicBezTo>
                <a:lnTo>
                  <a:pt x="21600" y="-10029"/>
                </a:lnTo>
                <a:close/>
                <a:moveTo>
                  <a:pt x="21600" y="-10029"/>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73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373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37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373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3734" name="Rectangle 6"/>
          <p:cNvSpPr>
            <a:spLocks/>
          </p:cNvSpPr>
          <p:nvPr/>
        </p:nvSpPr>
        <p:spPr bwMode="auto">
          <a:xfrm>
            <a:off x="1536700" y="812800"/>
            <a:ext cx="6870700" cy="37211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a:solidFill>
                  <a:schemeClr val="tx1"/>
                </a:solidFill>
                <a:latin typeface="Helvetica" charset="0"/>
                <a:ea typeface="ＭＳ Ｐゴシック" charset="0"/>
                <a:cs typeface="Helvetica" charset="0"/>
                <a:sym typeface="Helvetica" charset="0"/>
              </a:rPr>
              <a:t>Non small cell lung cancer patient</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Two PET studies</a:t>
            </a:r>
            <a:r>
              <a:rPr lang="en-US">
                <a:solidFill>
                  <a:schemeClr val="tx1"/>
                </a:solidFill>
                <a:latin typeface="Helvetica" charset="0"/>
                <a:ea typeface="ＭＳ Ｐゴシック" charset="0"/>
                <a:cs typeface="Helvetica" charset="0"/>
                <a:sym typeface="Helvetica" charset="0"/>
              </a:rPr>
              <a:t>: </a:t>
            </a:r>
            <a:r>
              <a:rPr lang="en-US" b="1">
                <a:solidFill>
                  <a:srgbClr val="002D99"/>
                </a:solidFill>
                <a:latin typeface="Helvetica" charset="0"/>
                <a:ea typeface="ＭＳ Ｐゴシック" charset="0"/>
                <a:cs typeface="Helvetica" charset="0"/>
                <a:sym typeface="Helvetica" charset="0"/>
              </a:rPr>
              <a:t>baseline</a:t>
            </a:r>
            <a:r>
              <a:rPr lang="en-US">
                <a:solidFill>
                  <a:schemeClr val="tx1"/>
                </a:solidFill>
                <a:latin typeface="Helvetica" charset="0"/>
                <a:ea typeface="ＭＳ Ｐゴシック" charset="0"/>
                <a:cs typeface="Helvetica" charset="0"/>
                <a:sym typeface="Helvetica" charset="0"/>
              </a:rPr>
              <a:t> acquired before treatement, and </a:t>
            </a:r>
            <a:r>
              <a:rPr lang="en-US" b="1">
                <a:solidFill>
                  <a:srgbClr val="002D99"/>
                </a:solidFill>
                <a:latin typeface="Helvetica" charset="0"/>
                <a:ea typeface="ＭＳ Ｐゴシック" charset="0"/>
                <a:cs typeface="Helvetica" charset="0"/>
                <a:sym typeface="Helvetica" charset="0"/>
              </a:rPr>
              <a:t>followup</a:t>
            </a:r>
            <a:r>
              <a:rPr lang="en-US">
                <a:solidFill>
                  <a:schemeClr val="tx1"/>
                </a:solidFill>
                <a:latin typeface="Helvetica" charset="0"/>
                <a:ea typeface="ＭＳ Ｐゴシック" charset="0"/>
                <a:cs typeface="Helvetica" charset="0"/>
                <a:sym typeface="Helvetica" charset="0"/>
              </a:rPr>
              <a:t> acquired 1 month after chemotherapy</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Two non-diagnostic CT images are acquired without the use of contrast</a:t>
            </a:r>
          </a:p>
          <a:p>
            <a:pPr marL="30163" algn="l"/>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FDG-PET scans acquired 60 minutes after intravenous injection of approximately 20 mCi of 18FDG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rgbClr val="002D99"/>
                </a:solidFill>
                <a:latin typeface="Helvetica" charset="0"/>
                <a:ea typeface="ＭＳ Ｐゴシック" charset="0"/>
                <a:cs typeface="Helvetica" charset="0"/>
                <a:sym typeface="Helvetica" charset="0"/>
              </a:rPr>
              <a:t>Two VOIs </a:t>
            </a:r>
            <a:r>
              <a:rPr lang="en-US">
                <a:solidFill>
                  <a:schemeClr val="tx1"/>
                </a:solidFill>
                <a:latin typeface="Helvetica" charset="0"/>
                <a:ea typeface="ＭＳ Ｐゴシック" charset="0"/>
                <a:cs typeface="Helvetica" charset="0"/>
                <a:sym typeface="Helvetica" charset="0"/>
              </a:rPr>
              <a:t>have been created using Slicer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Editor Module.</a:t>
            </a:r>
          </a:p>
          <a:p>
            <a:pPr marL="30163" algn="l"/>
            <a:endParaRPr lang="en-US">
              <a:solidFill>
                <a:schemeClr val="tx1"/>
              </a:solidFill>
              <a:latin typeface="Helvetica" charset="0"/>
              <a:ea typeface="ＭＳ Ｐゴシック" charset="0"/>
              <a:cs typeface="Helvetica" charset="0"/>
              <a:sym typeface="Helvetica" charset="0"/>
            </a:endParaRPr>
          </a:p>
        </p:txBody>
      </p:sp>
      <p:sp>
        <p:nvSpPr>
          <p:cNvPr id="73735" name="Rectangle 7"/>
          <p:cNvSpPr>
            <a:spLocks/>
          </p:cNvSpPr>
          <p:nvPr/>
        </p:nvSpPr>
        <p:spPr bwMode="auto">
          <a:xfrm>
            <a:off x="998538" y="165100"/>
            <a:ext cx="795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About the data</a:t>
            </a:r>
          </a:p>
        </p:txBody>
      </p:sp>
    </p:spTree>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73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3731" name="Line 3"/>
          <p:cNvSpPr>
            <a:spLocks noChangeShapeType="1"/>
          </p:cNvSpPr>
          <p:nvPr/>
        </p:nvSpPr>
        <p:spPr bwMode="auto">
          <a:xfrm>
            <a:off x="304800" y="474345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37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373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pic>
        <p:nvPicPr>
          <p:cNvPr id="3" name="Picture 2"/>
          <p:cNvPicPr>
            <a:picLocks noChangeAspect="1"/>
          </p:cNvPicPr>
          <p:nvPr/>
        </p:nvPicPr>
        <p:blipFill>
          <a:blip r:embed="rId3"/>
          <a:stretch>
            <a:fillRect/>
          </a:stretch>
        </p:blipFill>
        <p:spPr>
          <a:xfrm>
            <a:off x="177800" y="57150"/>
            <a:ext cx="8788400" cy="4775200"/>
          </a:xfrm>
          <a:prstGeom prst="rect">
            <a:avLst/>
          </a:prstGeom>
        </p:spPr>
      </p:pic>
    </p:spTree>
    <p:extLst>
      <p:ext uri="{BB962C8B-B14F-4D97-AF65-F5344CB8AC3E}">
        <p14:creationId xmlns:p14="http://schemas.microsoft.com/office/powerpoint/2010/main" val="3086039534"/>
      </p:ext>
    </p:extLst>
  </p:cSld>
  <p:clrMapOvr>
    <a:masterClrMapping/>
  </p:clrMapOvr>
  <p:transition xmlns:p14="http://schemas.microsoft.com/office/powerpoint/2010/mai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00" y="558800"/>
            <a:ext cx="55372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577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577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578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57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578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5783" name="Rectangle 7"/>
          <p:cNvSpPr>
            <a:spLocks/>
          </p:cNvSpPr>
          <p:nvPr/>
        </p:nvSpPr>
        <p:spPr bwMode="auto">
          <a:xfrm>
            <a:off x="469900" y="1111250"/>
            <a:ext cx="2641600" cy="20320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In the Data Fusion panel, select: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CT volume:   CT1</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PET volume:   PET1</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Tumor Mask: PET1-label</a:t>
            </a:r>
          </a:p>
        </p:txBody>
      </p:sp>
      <p:sp>
        <p:nvSpPr>
          <p:cNvPr id="75784" name="Rectangle 8"/>
          <p:cNvSpPr>
            <a:spLocks/>
          </p:cNvSpPr>
          <p:nvPr/>
        </p:nvSpPr>
        <p:spPr bwMode="auto">
          <a:xfrm>
            <a:off x="1079500" y="4164013"/>
            <a:ext cx="6134100" cy="5842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When the PET volume is selected, a </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wait message</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will be displayed while parameters are read from DICOM header.</a:t>
            </a:r>
          </a:p>
        </p:txBody>
      </p:sp>
      <p:sp>
        <p:nvSpPr>
          <p:cNvPr id="75785" name="Rectangle 9"/>
          <p:cNvSpPr>
            <a:spLocks/>
          </p:cNvSpPr>
          <p:nvPr/>
        </p:nvSpPr>
        <p:spPr bwMode="auto">
          <a:xfrm>
            <a:off x="1752600" y="647700"/>
            <a:ext cx="4533900" cy="3429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chemeClr val="tx1"/>
                </a:solidFill>
                <a:latin typeface="Helvetica" charset="0"/>
                <a:ea typeface="ＭＳ Ｐゴシック" charset="0"/>
                <a:cs typeface="Helvetica" charset="0"/>
                <a:sym typeface="Helvetica" charset="0"/>
              </a:rPr>
              <a:t>Note</a:t>
            </a:r>
            <a:r>
              <a:rPr lang="en-US">
                <a:solidFill>
                  <a:schemeClr val="tx1"/>
                </a:solidFill>
                <a:latin typeface="Helvetica" charset="0"/>
                <a:ea typeface="ＭＳ Ｐゴシック" charset="0"/>
                <a:cs typeface="Helvetica" charset="0"/>
                <a:sym typeface="Helvetica" charset="0"/>
              </a:rPr>
              <a:t>: Module requires DICOM format data</a:t>
            </a:r>
          </a:p>
        </p:txBody>
      </p:sp>
      <p:sp>
        <p:nvSpPr>
          <p:cNvPr id="75786" name="Rectangle 10"/>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Select baseline study</a:t>
            </a:r>
          </a:p>
        </p:txBody>
      </p:sp>
      <p:sp>
        <p:nvSpPr>
          <p:cNvPr id="75787" name="AutoShape 11"/>
          <p:cNvSpPr>
            <a:spLocks/>
          </p:cNvSpPr>
          <p:nvPr/>
        </p:nvSpPr>
        <p:spPr bwMode="auto">
          <a:xfrm flipH="1">
            <a:off x="3492500" y="1511300"/>
            <a:ext cx="1778000" cy="431800"/>
          </a:xfrm>
          <a:custGeom>
            <a:avLst/>
            <a:gdLst/>
            <a:ahLst/>
            <a:cxnLst/>
            <a:rect l="0" t="0" r="r" b="b"/>
            <a:pathLst>
              <a:path w="14655" h="14588">
                <a:moveTo>
                  <a:pt x="680" y="0"/>
                </a:moveTo>
                <a:cubicBezTo>
                  <a:pt x="305" y="0"/>
                  <a:pt x="0" y="1249"/>
                  <a:pt x="0" y="2789"/>
                </a:cubicBezTo>
                <a:lnTo>
                  <a:pt x="0" y="11799"/>
                </a:lnTo>
                <a:cubicBezTo>
                  <a:pt x="0" y="13339"/>
                  <a:pt x="305" y="14588"/>
                  <a:pt x="680" y="14588"/>
                </a:cubicBezTo>
                <a:lnTo>
                  <a:pt x="13975" y="14588"/>
                </a:lnTo>
                <a:cubicBezTo>
                  <a:pt x="14210" y="14588"/>
                  <a:pt x="14409" y="14071"/>
                  <a:pt x="14531" y="13327"/>
                </a:cubicBezTo>
                <a:lnTo>
                  <a:pt x="21600" y="21600"/>
                </a:lnTo>
                <a:lnTo>
                  <a:pt x="14652" y="11853"/>
                </a:lnTo>
                <a:cubicBezTo>
                  <a:pt x="14652" y="11833"/>
                  <a:pt x="14655" y="11818"/>
                  <a:pt x="14655" y="11799"/>
                </a:cubicBezTo>
                <a:lnTo>
                  <a:pt x="14655" y="2789"/>
                </a:lnTo>
                <a:cubicBezTo>
                  <a:pt x="14655" y="1249"/>
                  <a:pt x="14351" y="0"/>
                  <a:pt x="13975" y="0"/>
                </a:cubicBezTo>
                <a:lnTo>
                  <a:pt x="680" y="0"/>
                </a:lnTo>
                <a:close/>
                <a:moveTo>
                  <a:pt x="68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736600"/>
            <a:ext cx="60213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680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0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680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68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680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6807" name="Rectangle 7"/>
          <p:cNvSpPr>
            <a:spLocks/>
          </p:cNvSpPr>
          <p:nvPr/>
        </p:nvSpPr>
        <p:spPr bwMode="auto">
          <a:xfrm>
            <a:off x="469900" y="977900"/>
            <a:ext cx="3124200" cy="22987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Note: this stacks the PET, CT and VOI in</a:t>
            </a:r>
            <a:r>
              <a:rPr lang="en-US" b="1">
                <a:solidFill>
                  <a:schemeClr val="tx1"/>
                </a:solidFill>
                <a:latin typeface="Helvetica" charset="0"/>
                <a:ea typeface="ＭＳ Ｐゴシック" charset="0"/>
                <a:cs typeface="Helvetica" charset="0"/>
                <a:sym typeface="Helvetica" charset="0"/>
              </a:rPr>
              <a:t> three layers:</a:t>
            </a:r>
          </a:p>
          <a:p>
            <a:pPr marL="30163"/>
            <a:endParaRPr lang="en-US" b="1">
              <a:solidFill>
                <a:schemeClr val="tx1"/>
              </a:solidFill>
              <a:latin typeface="Helvetica" charset="0"/>
              <a:ea typeface="ＭＳ Ｐゴシック" charset="0"/>
              <a:cs typeface="Helvetica" charset="0"/>
              <a:sym typeface="Helvetica" charset="0"/>
            </a:endParaRPr>
          </a:p>
          <a:p>
            <a:pPr marL="30163">
              <a:lnSpc>
                <a:spcPct val="110000"/>
              </a:lnSpc>
            </a:pPr>
            <a:r>
              <a:rPr lang="en-US" b="1">
                <a:solidFill>
                  <a:srgbClr val="002D99"/>
                </a:solidFill>
                <a:latin typeface="Helvetica" charset="0"/>
                <a:ea typeface="ＭＳ Ｐゴシック" charset="0"/>
                <a:cs typeface="Helvetica" charset="0"/>
                <a:sym typeface="Helvetica" charset="0"/>
              </a:rPr>
              <a:t>Background</a:t>
            </a:r>
            <a:r>
              <a:rPr lang="en-US" b="1">
                <a:solidFill>
                  <a:schemeClr val="tx1"/>
                </a:solidFill>
                <a:latin typeface="Helvetica" charset="0"/>
                <a:ea typeface="ＭＳ Ｐゴシック" charset="0"/>
                <a:cs typeface="Helvetica" charset="0"/>
                <a:sym typeface="Helvetica" charset="0"/>
              </a:rPr>
              <a:t> = CT1</a:t>
            </a:r>
          </a:p>
          <a:p>
            <a:pPr marL="30163">
              <a:lnSpc>
                <a:spcPct val="110000"/>
              </a:lnSpc>
            </a:pPr>
            <a:r>
              <a:rPr lang="en-US" b="1">
                <a:solidFill>
                  <a:srgbClr val="002D99"/>
                </a:solidFill>
                <a:latin typeface="Helvetica" charset="0"/>
                <a:ea typeface="ＭＳ Ｐゴシック" charset="0"/>
                <a:cs typeface="Helvetica" charset="0"/>
                <a:sym typeface="Helvetica" charset="0"/>
              </a:rPr>
              <a:t>Foreground</a:t>
            </a:r>
            <a:r>
              <a:rPr lang="en-US" b="1">
                <a:solidFill>
                  <a:schemeClr val="tx1"/>
                </a:solidFill>
                <a:latin typeface="Helvetica" charset="0"/>
                <a:ea typeface="ＭＳ Ｐゴシック" charset="0"/>
                <a:cs typeface="Helvetica" charset="0"/>
                <a:sym typeface="Helvetica" charset="0"/>
              </a:rPr>
              <a:t> = PET1</a:t>
            </a:r>
          </a:p>
          <a:p>
            <a:pPr marL="30163">
              <a:lnSpc>
                <a:spcPct val="110000"/>
              </a:lnSpc>
            </a:pPr>
            <a:r>
              <a:rPr lang="en-US" b="1">
                <a:solidFill>
                  <a:schemeClr val="tx1"/>
                </a:solidFill>
                <a:latin typeface="Helvetica" charset="0"/>
                <a:ea typeface="ＭＳ Ｐゴシック" charset="0"/>
                <a:cs typeface="Helvetica" charset="0"/>
                <a:sym typeface="Helvetica" charset="0"/>
              </a:rPr>
              <a:t>Overlay (</a:t>
            </a:r>
            <a:r>
              <a:rPr lang="en-US" b="1">
                <a:solidFill>
                  <a:srgbClr val="002D99"/>
                </a:solidFill>
                <a:latin typeface="Helvetica" charset="0"/>
                <a:ea typeface="ＭＳ Ｐゴシック" charset="0"/>
                <a:cs typeface="Helvetica" charset="0"/>
                <a:sym typeface="Helvetica" charset="0"/>
              </a:rPr>
              <a:t>Label</a:t>
            </a:r>
            <a:r>
              <a:rPr lang="en-US" b="1">
                <a:solidFill>
                  <a:schemeClr val="tx1"/>
                </a:solidFill>
                <a:latin typeface="Helvetica" charset="0"/>
                <a:ea typeface="ＭＳ Ｐゴシック" charset="0"/>
                <a:cs typeface="Helvetica" charset="0"/>
                <a:sym typeface="Helvetica" charset="0"/>
              </a:rPr>
              <a:t>) = PET1-label</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where they can be blended into a single visualization</a:t>
            </a:r>
          </a:p>
        </p:txBody>
      </p:sp>
      <p:sp>
        <p:nvSpPr>
          <p:cNvPr id="76808"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Information displayed in </a:t>
            </a:r>
            <a:r>
              <a:rPr lang="ja-JP" altLang="en-US" sz="1800" b="1">
                <a:solidFill>
                  <a:srgbClr val="002D99"/>
                </a:solidFill>
                <a:latin typeface="Arial"/>
                <a:ea typeface="ＭＳ Ｐゴシック" charset="0"/>
                <a:cs typeface="Helvetica" charset="0"/>
                <a:sym typeface="Helvetica" charset="0"/>
              </a:rPr>
              <a:t>“</a:t>
            </a:r>
            <a:r>
              <a:rPr lang="en-US" sz="1800" b="1">
                <a:solidFill>
                  <a:srgbClr val="002D99"/>
                </a:solidFill>
                <a:latin typeface="Helvetica" charset="0"/>
                <a:ea typeface="ＭＳ Ｐゴシック" charset="0"/>
                <a:cs typeface="Helvetica" charset="0"/>
                <a:sym typeface="Helvetica" charset="0"/>
              </a:rPr>
              <a:t>Layers</a:t>
            </a:r>
            <a:r>
              <a:rPr lang="ja-JP" altLang="en-US" sz="1800" b="1">
                <a:solidFill>
                  <a:srgbClr val="002D99"/>
                </a:solidFill>
                <a:latin typeface="Arial"/>
                <a:ea typeface="ＭＳ Ｐゴシック" charset="0"/>
                <a:cs typeface="Helvetica" charset="0"/>
                <a:sym typeface="Helvetica" charset="0"/>
              </a:rPr>
              <a:t>”</a:t>
            </a:r>
            <a:endParaRPr lang="en-US" sz="1800" b="1">
              <a:solidFill>
                <a:srgbClr val="002D99"/>
              </a:solidFill>
              <a:latin typeface="Helvetica" charset="0"/>
              <a:ea typeface="ＭＳ Ｐゴシック" charset="0"/>
              <a:cs typeface="Helvetica" charset="0"/>
              <a:sym typeface="Helvetica" charset="0"/>
            </a:endParaRPr>
          </a:p>
        </p:txBody>
      </p:sp>
      <p:sp>
        <p:nvSpPr>
          <p:cNvPr id="76809" name="AutoShape 9"/>
          <p:cNvSpPr>
            <a:spLocks/>
          </p:cNvSpPr>
          <p:nvPr/>
        </p:nvSpPr>
        <p:spPr bwMode="auto">
          <a:xfrm flipH="1">
            <a:off x="4864100" y="1155700"/>
            <a:ext cx="2209800" cy="419100"/>
          </a:xfrm>
          <a:custGeom>
            <a:avLst/>
            <a:gdLst/>
            <a:ahLst/>
            <a:cxnLst/>
            <a:rect l="0" t="0" r="r" b="b"/>
            <a:pathLst>
              <a:path w="14201" h="21600">
                <a:moveTo>
                  <a:pt x="530" y="0"/>
                </a:moveTo>
                <a:cubicBezTo>
                  <a:pt x="238" y="0"/>
                  <a:pt x="0" y="1905"/>
                  <a:pt x="0" y="4255"/>
                </a:cubicBezTo>
                <a:lnTo>
                  <a:pt x="0" y="17345"/>
                </a:lnTo>
                <a:cubicBezTo>
                  <a:pt x="0" y="19695"/>
                  <a:pt x="238" y="21600"/>
                  <a:pt x="530" y="21600"/>
                </a:cubicBezTo>
                <a:lnTo>
                  <a:pt x="13671" y="21600"/>
                </a:lnTo>
                <a:cubicBezTo>
                  <a:pt x="13964" y="21600"/>
                  <a:pt x="14201" y="19695"/>
                  <a:pt x="14201" y="17345"/>
                </a:cubicBezTo>
                <a:lnTo>
                  <a:pt x="14201" y="15791"/>
                </a:lnTo>
                <a:lnTo>
                  <a:pt x="21600" y="14625"/>
                </a:lnTo>
                <a:lnTo>
                  <a:pt x="14201" y="13439"/>
                </a:lnTo>
                <a:lnTo>
                  <a:pt x="14201" y="4255"/>
                </a:lnTo>
                <a:cubicBezTo>
                  <a:pt x="14201" y="1905"/>
                  <a:pt x="13964" y="0"/>
                  <a:pt x="13671" y="0"/>
                </a:cubicBezTo>
                <a:lnTo>
                  <a:pt x="530" y="0"/>
                </a:lnTo>
                <a:close/>
                <a:moveTo>
                  <a:pt x="530"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76810" name="Group 10"/>
          <p:cNvGrpSpPr>
            <a:grpSpLocks/>
          </p:cNvGrpSpPr>
          <p:nvPr/>
        </p:nvGrpSpPr>
        <p:grpSpPr bwMode="auto">
          <a:xfrm>
            <a:off x="833438" y="3378200"/>
            <a:ext cx="2112962" cy="1371600"/>
            <a:chOff x="0" y="0"/>
            <a:chExt cx="1330" cy="864"/>
          </a:xfrm>
        </p:grpSpPr>
        <p:sp>
          <p:nvSpPr>
            <p:cNvPr id="76811" name="Rectangle 11"/>
            <p:cNvSpPr>
              <a:spLocks/>
            </p:cNvSpPr>
            <p:nvPr/>
          </p:nvSpPr>
          <p:spPr bwMode="auto">
            <a:xfrm>
              <a:off x="1282" y="0"/>
              <a:ext cx="48" cy="47"/>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2" name="Rectangle 12"/>
            <p:cNvSpPr>
              <a:spLocks/>
            </p:cNvSpPr>
            <p:nvPr/>
          </p:nvSpPr>
          <p:spPr bwMode="auto">
            <a:xfrm>
              <a:off x="1186" y="0"/>
              <a:ext cx="48" cy="47"/>
            </a:xfrm>
            <a:prstGeom prst="rect">
              <a:avLst/>
            </a:prstGeom>
            <a:solidFill>
              <a:srgbClr val="972B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3" name="Rectangle 13"/>
            <p:cNvSpPr>
              <a:spLocks/>
            </p:cNvSpPr>
            <p:nvPr/>
          </p:nvSpPr>
          <p:spPr bwMode="auto">
            <a:xfrm>
              <a:off x="1090" y="0"/>
              <a:ext cx="48" cy="47"/>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4" name="Rectangle 14"/>
            <p:cNvSpPr>
              <a:spLocks/>
            </p:cNvSpPr>
            <p:nvPr/>
          </p:nvSpPr>
          <p:spPr bwMode="auto">
            <a:xfrm>
              <a:off x="1282" y="4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5" name="Rectangle 15"/>
            <p:cNvSpPr>
              <a:spLocks/>
            </p:cNvSpPr>
            <p:nvPr/>
          </p:nvSpPr>
          <p:spPr bwMode="auto">
            <a:xfrm>
              <a:off x="1186" y="48"/>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6" name="Rectangle 16"/>
            <p:cNvSpPr>
              <a:spLocks/>
            </p:cNvSpPr>
            <p:nvPr/>
          </p:nvSpPr>
          <p:spPr bwMode="auto">
            <a:xfrm>
              <a:off x="1090" y="4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7" name="Rectangle 17"/>
            <p:cNvSpPr>
              <a:spLocks/>
            </p:cNvSpPr>
            <p:nvPr/>
          </p:nvSpPr>
          <p:spPr bwMode="auto">
            <a:xfrm>
              <a:off x="1282" y="9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8" name="Rectangle 18"/>
            <p:cNvSpPr>
              <a:spLocks/>
            </p:cNvSpPr>
            <p:nvPr/>
          </p:nvSpPr>
          <p:spPr bwMode="auto">
            <a:xfrm>
              <a:off x="1186" y="96"/>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19" name="Rectangle 19"/>
            <p:cNvSpPr>
              <a:spLocks/>
            </p:cNvSpPr>
            <p:nvPr/>
          </p:nvSpPr>
          <p:spPr bwMode="auto">
            <a:xfrm>
              <a:off x="1090" y="9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0" name="Rectangle 20"/>
            <p:cNvSpPr>
              <a:spLocks/>
            </p:cNvSpPr>
            <p:nvPr/>
          </p:nvSpPr>
          <p:spPr bwMode="auto">
            <a:xfrm>
              <a:off x="1282" y="14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1" name="Rectangle 21"/>
            <p:cNvSpPr>
              <a:spLocks/>
            </p:cNvSpPr>
            <p:nvPr/>
          </p:nvSpPr>
          <p:spPr bwMode="auto">
            <a:xfrm>
              <a:off x="1186" y="144"/>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2" name="Rectangle 22"/>
            <p:cNvSpPr>
              <a:spLocks/>
            </p:cNvSpPr>
            <p:nvPr/>
          </p:nvSpPr>
          <p:spPr bwMode="auto">
            <a:xfrm>
              <a:off x="1090" y="14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3" name="Rectangle 23"/>
            <p:cNvSpPr>
              <a:spLocks/>
            </p:cNvSpPr>
            <p:nvPr/>
          </p:nvSpPr>
          <p:spPr bwMode="auto">
            <a:xfrm>
              <a:off x="1282" y="19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4" name="Rectangle 24"/>
            <p:cNvSpPr>
              <a:spLocks/>
            </p:cNvSpPr>
            <p:nvPr/>
          </p:nvSpPr>
          <p:spPr bwMode="auto">
            <a:xfrm>
              <a:off x="1186" y="192"/>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5" name="Rectangle 25"/>
            <p:cNvSpPr>
              <a:spLocks/>
            </p:cNvSpPr>
            <p:nvPr/>
          </p:nvSpPr>
          <p:spPr bwMode="auto">
            <a:xfrm>
              <a:off x="1090" y="19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6" name="Rectangle 26"/>
            <p:cNvSpPr>
              <a:spLocks/>
            </p:cNvSpPr>
            <p:nvPr/>
          </p:nvSpPr>
          <p:spPr bwMode="auto">
            <a:xfrm>
              <a:off x="1282" y="24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7" name="Rectangle 27"/>
            <p:cNvSpPr>
              <a:spLocks/>
            </p:cNvSpPr>
            <p:nvPr/>
          </p:nvSpPr>
          <p:spPr bwMode="auto">
            <a:xfrm>
              <a:off x="1186" y="240"/>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8" name="Rectangle 28"/>
            <p:cNvSpPr>
              <a:spLocks/>
            </p:cNvSpPr>
            <p:nvPr/>
          </p:nvSpPr>
          <p:spPr bwMode="auto">
            <a:xfrm>
              <a:off x="1090" y="240"/>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29" name="Rectangle 29"/>
            <p:cNvSpPr>
              <a:spLocks/>
            </p:cNvSpPr>
            <p:nvPr/>
          </p:nvSpPr>
          <p:spPr bwMode="auto">
            <a:xfrm>
              <a:off x="1282" y="28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0" name="Rectangle 30"/>
            <p:cNvSpPr>
              <a:spLocks/>
            </p:cNvSpPr>
            <p:nvPr/>
          </p:nvSpPr>
          <p:spPr bwMode="auto">
            <a:xfrm>
              <a:off x="1186" y="288"/>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1" name="Rectangle 31"/>
            <p:cNvSpPr>
              <a:spLocks/>
            </p:cNvSpPr>
            <p:nvPr/>
          </p:nvSpPr>
          <p:spPr bwMode="auto">
            <a:xfrm>
              <a:off x="1090" y="288"/>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2" name="Rectangle 32"/>
            <p:cNvSpPr>
              <a:spLocks/>
            </p:cNvSpPr>
            <p:nvPr/>
          </p:nvSpPr>
          <p:spPr bwMode="auto">
            <a:xfrm>
              <a:off x="1282" y="33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3" name="Rectangle 33"/>
            <p:cNvSpPr>
              <a:spLocks/>
            </p:cNvSpPr>
            <p:nvPr/>
          </p:nvSpPr>
          <p:spPr bwMode="auto">
            <a:xfrm>
              <a:off x="1186" y="336"/>
              <a:ext cx="48" cy="48"/>
            </a:xfrm>
            <a:prstGeom prst="rect">
              <a:avLst/>
            </a:prstGeom>
            <a:solidFill>
              <a:srgbClr val="FEE62B"/>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4" name="Rectangle 34"/>
            <p:cNvSpPr>
              <a:spLocks/>
            </p:cNvSpPr>
            <p:nvPr/>
          </p:nvSpPr>
          <p:spPr bwMode="auto">
            <a:xfrm>
              <a:off x="1090" y="336"/>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5" name="Rectangle 35"/>
            <p:cNvSpPr>
              <a:spLocks/>
            </p:cNvSpPr>
            <p:nvPr/>
          </p:nvSpPr>
          <p:spPr bwMode="auto">
            <a:xfrm>
              <a:off x="1282" y="38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6" name="Rectangle 36"/>
            <p:cNvSpPr>
              <a:spLocks/>
            </p:cNvSpPr>
            <p:nvPr/>
          </p:nvSpPr>
          <p:spPr bwMode="auto">
            <a:xfrm>
              <a:off x="1186" y="384"/>
              <a:ext cx="48" cy="48"/>
            </a:xfrm>
            <a:prstGeom prst="rect">
              <a:avLst/>
            </a:prstGeom>
            <a:solidFill>
              <a:srgbClr val="FFFDF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7" name="Rectangle 37"/>
            <p:cNvSpPr>
              <a:spLocks/>
            </p:cNvSpPr>
            <p:nvPr/>
          </p:nvSpPr>
          <p:spPr bwMode="auto">
            <a:xfrm>
              <a:off x="1090" y="384"/>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8" name="Rectangle 38"/>
            <p:cNvSpPr>
              <a:spLocks/>
            </p:cNvSpPr>
            <p:nvPr/>
          </p:nvSpPr>
          <p:spPr bwMode="auto">
            <a:xfrm>
              <a:off x="1282" y="43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39" name="Rectangle 39"/>
            <p:cNvSpPr>
              <a:spLocks/>
            </p:cNvSpPr>
            <p:nvPr/>
          </p:nvSpPr>
          <p:spPr bwMode="auto">
            <a:xfrm>
              <a:off x="1186" y="432"/>
              <a:ext cx="48" cy="48"/>
            </a:xfrm>
            <a:prstGeom prst="rect">
              <a:avLst/>
            </a:prstGeom>
            <a:solidFill>
              <a:srgbClr val="FFFDF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0" name="Rectangle 40"/>
            <p:cNvSpPr>
              <a:spLocks/>
            </p:cNvSpPr>
            <p:nvPr/>
          </p:nvSpPr>
          <p:spPr bwMode="auto">
            <a:xfrm>
              <a:off x="1090" y="432"/>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1" name="Rectangle 41"/>
            <p:cNvSpPr>
              <a:spLocks/>
            </p:cNvSpPr>
            <p:nvPr/>
          </p:nvSpPr>
          <p:spPr bwMode="auto">
            <a:xfrm>
              <a:off x="1282" y="48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2" name="Rectangle 42"/>
            <p:cNvSpPr>
              <a:spLocks/>
            </p:cNvSpPr>
            <p:nvPr/>
          </p:nvSpPr>
          <p:spPr bwMode="auto">
            <a:xfrm>
              <a:off x="1186" y="480"/>
              <a:ext cx="48" cy="48"/>
            </a:xfrm>
            <a:prstGeom prst="rect">
              <a:avLst/>
            </a:prstGeom>
            <a:solidFill>
              <a:srgbClr val="FEE62B"/>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3" name="Rectangle 43"/>
            <p:cNvSpPr>
              <a:spLocks/>
            </p:cNvSpPr>
            <p:nvPr/>
          </p:nvSpPr>
          <p:spPr bwMode="auto">
            <a:xfrm>
              <a:off x="1090" y="480"/>
              <a:ext cx="48" cy="48"/>
            </a:xfrm>
            <a:prstGeom prst="rect">
              <a:avLst/>
            </a:prstGeom>
            <a:solidFill>
              <a:srgbClr val="65C11A"/>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4" name="Rectangle 44"/>
            <p:cNvSpPr>
              <a:spLocks/>
            </p:cNvSpPr>
            <p:nvPr/>
          </p:nvSpPr>
          <p:spPr bwMode="auto">
            <a:xfrm>
              <a:off x="1282" y="52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5" name="Rectangle 45"/>
            <p:cNvSpPr>
              <a:spLocks/>
            </p:cNvSpPr>
            <p:nvPr/>
          </p:nvSpPr>
          <p:spPr bwMode="auto">
            <a:xfrm>
              <a:off x="1186" y="528"/>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6" name="Rectangle 46"/>
            <p:cNvSpPr>
              <a:spLocks/>
            </p:cNvSpPr>
            <p:nvPr/>
          </p:nvSpPr>
          <p:spPr bwMode="auto">
            <a:xfrm>
              <a:off x="1090" y="52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7" name="Rectangle 47"/>
            <p:cNvSpPr>
              <a:spLocks/>
            </p:cNvSpPr>
            <p:nvPr/>
          </p:nvSpPr>
          <p:spPr bwMode="auto">
            <a:xfrm>
              <a:off x="1282" y="57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8" name="Rectangle 48"/>
            <p:cNvSpPr>
              <a:spLocks/>
            </p:cNvSpPr>
            <p:nvPr/>
          </p:nvSpPr>
          <p:spPr bwMode="auto">
            <a:xfrm>
              <a:off x="1186" y="576"/>
              <a:ext cx="48" cy="48"/>
            </a:xfrm>
            <a:prstGeom prst="rect">
              <a:avLst/>
            </a:prstGeom>
            <a:solidFill>
              <a:srgbClr val="FB570F"/>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49" name="Rectangle 49"/>
            <p:cNvSpPr>
              <a:spLocks/>
            </p:cNvSpPr>
            <p:nvPr/>
          </p:nvSpPr>
          <p:spPr bwMode="auto">
            <a:xfrm>
              <a:off x="1090" y="57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0" name="Rectangle 50"/>
            <p:cNvSpPr>
              <a:spLocks/>
            </p:cNvSpPr>
            <p:nvPr/>
          </p:nvSpPr>
          <p:spPr bwMode="auto">
            <a:xfrm>
              <a:off x="1282" y="62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1" name="Rectangle 51"/>
            <p:cNvSpPr>
              <a:spLocks/>
            </p:cNvSpPr>
            <p:nvPr/>
          </p:nvSpPr>
          <p:spPr bwMode="auto">
            <a:xfrm>
              <a:off x="1186" y="624"/>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2" name="Rectangle 52"/>
            <p:cNvSpPr>
              <a:spLocks/>
            </p:cNvSpPr>
            <p:nvPr/>
          </p:nvSpPr>
          <p:spPr bwMode="auto">
            <a:xfrm>
              <a:off x="1090" y="624"/>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3" name="Rectangle 53"/>
            <p:cNvSpPr>
              <a:spLocks/>
            </p:cNvSpPr>
            <p:nvPr/>
          </p:nvSpPr>
          <p:spPr bwMode="auto">
            <a:xfrm>
              <a:off x="1282" y="67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4" name="Rectangle 54"/>
            <p:cNvSpPr>
              <a:spLocks/>
            </p:cNvSpPr>
            <p:nvPr/>
          </p:nvSpPr>
          <p:spPr bwMode="auto">
            <a:xfrm>
              <a:off x="1186" y="672"/>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5" name="Rectangle 55"/>
            <p:cNvSpPr>
              <a:spLocks/>
            </p:cNvSpPr>
            <p:nvPr/>
          </p:nvSpPr>
          <p:spPr bwMode="auto">
            <a:xfrm>
              <a:off x="1090" y="672"/>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6" name="Rectangle 56"/>
            <p:cNvSpPr>
              <a:spLocks/>
            </p:cNvSpPr>
            <p:nvPr/>
          </p:nvSpPr>
          <p:spPr bwMode="auto">
            <a:xfrm>
              <a:off x="1282" y="72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7" name="Rectangle 57"/>
            <p:cNvSpPr>
              <a:spLocks/>
            </p:cNvSpPr>
            <p:nvPr/>
          </p:nvSpPr>
          <p:spPr bwMode="auto">
            <a:xfrm>
              <a:off x="1186" y="720"/>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8" name="Rectangle 58"/>
            <p:cNvSpPr>
              <a:spLocks/>
            </p:cNvSpPr>
            <p:nvPr/>
          </p:nvSpPr>
          <p:spPr bwMode="auto">
            <a:xfrm>
              <a:off x="1090" y="720"/>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59" name="Rectangle 59"/>
            <p:cNvSpPr>
              <a:spLocks/>
            </p:cNvSpPr>
            <p:nvPr/>
          </p:nvSpPr>
          <p:spPr bwMode="auto">
            <a:xfrm>
              <a:off x="1282" y="76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0" name="Rectangle 60"/>
            <p:cNvSpPr>
              <a:spLocks/>
            </p:cNvSpPr>
            <p:nvPr/>
          </p:nvSpPr>
          <p:spPr bwMode="auto">
            <a:xfrm>
              <a:off x="1186" y="768"/>
              <a:ext cx="48" cy="48"/>
            </a:xfrm>
            <a:prstGeom prst="rect">
              <a:avLst/>
            </a:prstGeom>
            <a:solidFill>
              <a:srgbClr val="6B2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1" name="Rectangle 61"/>
            <p:cNvSpPr>
              <a:spLocks/>
            </p:cNvSpPr>
            <p:nvPr/>
          </p:nvSpPr>
          <p:spPr bwMode="auto">
            <a:xfrm>
              <a:off x="1090" y="768"/>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2" name="Rectangle 62"/>
            <p:cNvSpPr>
              <a:spLocks/>
            </p:cNvSpPr>
            <p:nvPr/>
          </p:nvSpPr>
          <p:spPr bwMode="auto">
            <a:xfrm>
              <a:off x="1282" y="81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3" name="Rectangle 63"/>
            <p:cNvSpPr>
              <a:spLocks/>
            </p:cNvSpPr>
            <p:nvPr/>
          </p:nvSpPr>
          <p:spPr bwMode="auto">
            <a:xfrm>
              <a:off x="1186" y="816"/>
              <a:ext cx="48" cy="48"/>
            </a:xfrm>
            <a:prstGeom prst="rect">
              <a:avLst/>
            </a:prstGeom>
            <a:solidFill>
              <a:srgbClr val="972B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4" name="Rectangle 64"/>
            <p:cNvSpPr>
              <a:spLocks/>
            </p:cNvSpPr>
            <p:nvPr/>
          </p:nvSpPr>
          <p:spPr bwMode="auto">
            <a:xfrm>
              <a:off x="1090" y="816"/>
              <a:ext cx="48" cy="48"/>
            </a:xfrm>
            <a:prstGeom prst="rect">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76865" name="Group 65"/>
            <p:cNvGrpSpPr>
              <a:grpSpLocks/>
            </p:cNvGrpSpPr>
            <p:nvPr/>
          </p:nvGrpSpPr>
          <p:grpSpPr bwMode="auto">
            <a:xfrm>
              <a:off x="0" y="360"/>
              <a:ext cx="162" cy="174"/>
              <a:chOff x="0" y="0"/>
              <a:chExt cx="162" cy="174"/>
            </a:xfrm>
          </p:grpSpPr>
          <p:sp>
            <p:nvSpPr>
              <p:cNvPr id="76866" name="AutoShape 66"/>
              <p:cNvSpPr>
                <a:spLocks/>
              </p:cNvSpPr>
              <p:nvPr/>
            </p:nvSpPr>
            <p:spPr bwMode="auto">
              <a:xfrm rot="-5400000">
                <a:off x="10" y="23"/>
                <a:ext cx="120" cy="136"/>
              </a:xfrm>
              <a:prstGeom prst="triangle">
                <a:avLst>
                  <a:gd name="adj" fmla="val 50000"/>
                </a:avLst>
              </a:prstGeom>
              <a:gradFill rotWithShape="0">
                <a:gsLst>
                  <a:gs pos="0">
                    <a:srgbClr val="808080"/>
                  </a:gs>
                  <a:gs pos="100000">
                    <a:srgbClr val="FFFDFA"/>
                  </a:gs>
                </a:gsLst>
                <a:lin ang="0" scaled="1"/>
              </a:gradFill>
              <a:ln w="12700" cap="flat">
                <a:solidFill>
                  <a:schemeClr val="tx1"/>
                </a:solidFill>
                <a:prstDash val="solid"/>
                <a:round/>
                <a:headEnd type="none" w="med" len="med"/>
                <a:tailEnd type="none" w="med" len="med"/>
              </a:ln>
            </p:spPr>
            <p:txBody>
              <a:bodyPr lIns="0" tIns="0" rIns="0" bIns="0"/>
              <a:lstStyle/>
              <a:p>
                <a:endParaRPr lang="en-US"/>
              </a:p>
            </p:txBody>
          </p:sp>
          <p:sp>
            <p:nvSpPr>
              <p:cNvPr id="76867" name="Oval 67"/>
              <p:cNvSpPr>
                <a:spLocks/>
              </p:cNvSpPr>
              <p:nvPr/>
            </p:nvSpPr>
            <p:spPr bwMode="auto">
              <a:xfrm>
                <a:off x="114" y="40"/>
                <a:ext cx="48" cy="104"/>
              </a:xfrm>
              <a:prstGeom prst="ellipse">
                <a:avLst/>
              </a:prstGeom>
              <a:solidFill>
                <a:srgbClr val="808080"/>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8" name="Oval 68"/>
              <p:cNvSpPr>
                <a:spLocks/>
              </p:cNvSpPr>
              <p:nvPr/>
            </p:nvSpPr>
            <p:spPr bwMode="auto">
              <a:xfrm flipH="1">
                <a:off x="122" y="40"/>
                <a:ext cx="24" cy="96"/>
              </a:xfrm>
              <a:prstGeom prst="ellipse">
                <a:avLst/>
              </a:prstGeom>
              <a:solidFill>
                <a:srgbClr val="010205"/>
              </a:solidFill>
              <a:ln w="12700" cap="flat">
                <a:solidFill>
                  <a:schemeClr val="tx1"/>
                </a:solidFill>
                <a:prstDash val="solid"/>
                <a:round/>
                <a:headEnd type="none" w="med" len="med"/>
                <a:tailEnd type="none" w="med" len="med"/>
              </a:ln>
            </p:spPr>
            <p:txBody>
              <a:bodyPr lIns="0" tIns="0" rIns="0" bIns="0"/>
              <a:lstStyle/>
              <a:p>
                <a:endParaRPr lang="en-US"/>
              </a:p>
            </p:txBody>
          </p:sp>
          <p:sp>
            <p:nvSpPr>
              <p:cNvPr id="76869" name="Line 69"/>
              <p:cNvSpPr>
                <a:spLocks noChangeShapeType="1"/>
              </p:cNvSpPr>
              <p:nvPr/>
            </p:nvSpPr>
            <p:spPr bwMode="auto">
              <a:xfrm flipH="1">
                <a:off x="0" y="4"/>
                <a:ext cx="146" cy="86"/>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0" name="Line 70"/>
              <p:cNvSpPr>
                <a:spLocks noChangeShapeType="1"/>
              </p:cNvSpPr>
              <p:nvPr/>
            </p:nvSpPr>
            <p:spPr bwMode="auto">
              <a:xfrm flipH="1">
                <a:off x="135" y="0"/>
                <a:ext cx="11" cy="32"/>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1" name="Line 71"/>
              <p:cNvSpPr>
                <a:spLocks noChangeShapeType="1"/>
              </p:cNvSpPr>
              <p:nvPr/>
            </p:nvSpPr>
            <p:spPr bwMode="auto">
              <a:xfrm flipH="1">
                <a:off x="138" y="144"/>
                <a:ext cx="5" cy="3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76872" name="Line 72"/>
            <p:cNvSpPr>
              <a:spLocks noChangeShapeType="1"/>
            </p:cNvSpPr>
            <p:nvPr/>
          </p:nvSpPr>
          <p:spPr bwMode="auto">
            <a:xfrm rot="10800000" flipH="1">
              <a:off x="186" y="101"/>
              <a:ext cx="880" cy="331"/>
            </a:xfrm>
            <a:prstGeom prst="line">
              <a:avLst/>
            </a:prstGeom>
            <a:noFill/>
            <a:ln w="9525" cap="rnd">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73" name="Line 73"/>
            <p:cNvSpPr>
              <a:spLocks noChangeShapeType="1"/>
            </p:cNvSpPr>
            <p:nvPr/>
          </p:nvSpPr>
          <p:spPr bwMode="auto">
            <a:xfrm>
              <a:off x="186" y="432"/>
              <a:ext cx="880" cy="330"/>
            </a:xfrm>
            <a:prstGeom prst="line">
              <a:avLst/>
            </a:prstGeom>
            <a:noFill/>
            <a:ln w="9525" cap="rnd">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cSld>
  <p:clrMapOvr>
    <a:masterClrMapping/>
  </p:clrMapOvr>
  <p:transition xmlns:p14="http://schemas.microsoft.com/office/powerpoint/2010/mai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0" y="769938"/>
            <a:ext cx="59055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782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82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782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782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783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7831" name="Rectangle 7"/>
          <p:cNvSpPr>
            <a:spLocks/>
          </p:cNvSpPr>
          <p:nvPr/>
        </p:nvSpPr>
        <p:spPr bwMode="auto">
          <a:xfrm>
            <a:off x="203200" y="1479550"/>
            <a:ext cx="2959100" cy="29972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In the Display Panel, </a:t>
            </a:r>
            <a:r>
              <a:rPr lang="en-US" b="1">
                <a:solidFill>
                  <a:schemeClr val="tx1"/>
                </a:solidFill>
                <a:latin typeface="Helvetica" charset="0"/>
                <a:ea typeface="ＭＳ Ｐゴシック" charset="0"/>
                <a:cs typeface="Helvetica" charset="0"/>
                <a:sym typeface="Helvetica" charset="0"/>
              </a:rPr>
              <a:t>choose a colorization option</a:t>
            </a:r>
            <a:r>
              <a:rPr lang="en-US">
                <a:solidFill>
                  <a:schemeClr val="tx1"/>
                </a:solidFill>
                <a:latin typeface="Helvetica" charset="0"/>
                <a:ea typeface="ＭＳ Ｐゴシック" charset="0"/>
                <a:cs typeface="Helvetica" charset="0"/>
                <a:sym typeface="Helvetica" charset="0"/>
              </a:rPr>
              <a:t> for the PET volume from among</a:t>
            </a:r>
          </a:p>
          <a:p>
            <a:pPr marL="30163"/>
            <a:r>
              <a:rPr lang="en-US" b="1">
                <a:solidFill>
                  <a:srgbClr val="002D99"/>
                </a:solidFill>
                <a:latin typeface="Helvetica" charset="0"/>
                <a:ea typeface="ＭＳ Ｐゴシック" charset="0"/>
                <a:cs typeface="Helvetica" charset="0"/>
                <a:sym typeface="Helvetica" charset="0"/>
              </a:rPr>
              <a:t>Grey, Heat, or Spectrum</a:t>
            </a:r>
            <a:r>
              <a:rPr lang="en-US">
                <a:solidFill>
                  <a:schemeClr val="tx1"/>
                </a:solidFill>
                <a:latin typeface="Helvetica" charset="0"/>
                <a:ea typeface="ＭＳ Ｐゴシック" charset="0"/>
                <a:cs typeface="Helvetica" charset="0"/>
                <a:sym typeface="Helvetica" charset="0"/>
              </a:rPr>
              <a:t>.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window and level</a:t>
            </a:r>
            <a:r>
              <a:rPr lang="en-US">
                <a:solidFill>
                  <a:schemeClr val="tx1"/>
                </a:solidFill>
                <a:latin typeface="Helvetica" charset="0"/>
                <a:ea typeface="ＭＳ Ｐゴシック" charset="0"/>
                <a:cs typeface="Helvetica" charset="0"/>
                <a:sym typeface="Helvetica" charset="0"/>
              </a:rPr>
              <a:t> for CT1 and PET1 volumes.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Slices Fade Scale</a:t>
            </a:r>
            <a:r>
              <a:rPr lang="en-US">
                <a:solidFill>
                  <a:schemeClr val="tx1"/>
                </a:solidFill>
                <a:latin typeface="Helvetica" charset="0"/>
                <a:ea typeface="ＭＳ Ｐゴシック" charset="0"/>
                <a:cs typeface="Helvetica" charset="0"/>
                <a:sym typeface="Helvetica" charset="0"/>
              </a:rPr>
              <a:t> to jointly display the datasets in the foreground and background layers.</a:t>
            </a:r>
          </a:p>
        </p:txBody>
      </p:sp>
      <p:sp>
        <p:nvSpPr>
          <p:cNvPr id="77832"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Adjust display of the baseline study</a:t>
            </a:r>
          </a:p>
        </p:txBody>
      </p:sp>
      <p:sp>
        <p:nvSpPr>
          <p:cNvPr id="77833" name="AutoShape 9"/>
          <p:cNvSpPr>
            <a:spLocks/>
          </p:cNvSpPr>
          <p:nvPr/>
        </p:nvSpPr>
        <p:spPr bwMode="auto">
          <a:xfrm flipH="1">
            <a:off x="3251200" y="1943100"/>
            <a:ext cx="1816100" cy="203200"/>
          </a:xfrm>
          <a:custGeom>
            <a:avLst/>
            <a:gdLst/>
            <a:ahLst/>
            <a:cxnLst/>
            <a:rect l="0" t="0" r="r" b="b"/>
            <a:pathLst>
              <a:path w="19756" h="9341">
                <a:moveTo>
                  <a:pt x="898" y="0"/>
                </a:moveTo>
                <a:cubicBezTo>
                  <a:pt x="402" y="0"/>
                  <a:pt x="0" y="1699"/>
                  <a:pt x="0" y="3795"/>
                </a:cubicBezTo>
                <a:lnTo>
                  <a:pt x="0" y="5546"/>
                </a:lnTo>
                <a:cubicBezTo>
                  <a:pt x="0" y="7642"/>
                  <a:pt x="402" y="9341"/>
                  <a:pt x="898" y="9341"/>
                </a:cubicBezTo>
                <a:lnTo>
                  <a:pt x="18858" y="9341"/>
                </a:lnTo>
                <a:cubicBezTo>
                  <a:pt x="18963" y="9341"/>
                  <a:pt x="19059" y="9223"/>
                  <a:pt x="19152" y="9085"/>
                </a:cubicBezTo>
                <a:lnTo>
                  <a:pt x="21600" y="21600"/>
                </a:lnTo>
                <a:lnTo>
                  <a:pt x="19558" y="7826"/>
                </a:lnTo>
                <a:cubicBezTo>
                  <a:pt x="19675" y="7185"/>
                  <a:pt x="19756" y="6419"/>
                  <a:pt x="19756" y="5546"/>
                </a:cubicBezTo>
                <a:lnTo>
                  <a:pt x="19756" y="3795"/>
                </a:lnTo>
                <a:cubicBezTo>
                  <a:pt x="19756" y="1699"/>
                  <a:pt x="19354" y="0"/>
                  <a:pt x="18858" y="0"/>
                </a:cubicBezTo>
                <a:lnTo>
                  <a:pt x="898" y="0"/>
                </a:lnTo>
                <a:close/>
                <a:moveTo>
                  <a:pt x="898"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834" name="AutoShape 10"/>
          <p:cNvSpPr>
            <a:spLocks/>
          </p:cNvSpPr>
          <p:nvPr/>
        </p:nvSpPr>
        <p:spPr bwMode="auto">
          <a:xfrm flipH="1">
            <a:off x="4216400" y="3568700"/>
            <a:ext cx="838200" cy="266700"/>
          </a:xfrm>
          <a:custGeom>
            <a:avLst/>
            <a:gdLst/>
            <a:ahLst/>
            <a:cxnLst/>
            <a:rect l="0" t="0" r="r" b="b"/>
            <a:pathLst>
              <a:path w="9379" h="20618">
                <a:moveTo>
                  <a:pt x="21600" y="-982"/>
                </a:moveTo>
                <a:lnTo>
                  <a:pt x="9312" y="4111"/>
                </a:lnTo>
                <a:cubicBezTo>
                  <a:pt x="9179" y="1716"/>
                  <a:pt x="8849" y="0"/>
                  <a:pt x="8455" y="0"/>
                </a:cubicBezTo>
                <a:lnTo>
                  <a:pt x="924" y="0"/>
                </a:lnTo>
                <a:cubicBezTo>
                  <a:pt x="414" y="0"/>
                  <a:pt x="0" y="2857"/>
                  <a:pt x="0" y="6382"/>
                </a:cubicBezTo>
                <a:lnTo>
                  <a:pt x="0" y="14236"/>
                </a:lnTo>
                <a:cubicBezTo>
                  <a:pt x="0" y="17761"/>
                  <a:pt x="414" y="20618"/>
                  <a:pt x="924" y="20618"/>
                </a:cubicBezTo>
                <a:lnTo>
                  <a:pt x="8455" y="20618"/>
                </a:lnTo>
                <a:cubicBezTo>
                  <a:pt x="8965" y="20618"/>
                  <a:pt x="9379" y="17761"/>
                  <a:pt x="9379" y="14236"/>
                </a:cubicBezTo>
                <a:lnTo>
                  <a:pt x="9379" y="7640"/>
                </a:lnTo>
                <a:lnTo>
                  <a:pt x="21600" y="-982"/>
                </a:lnTo>
                <a:close/>
                <a:moveTo>
                  <a:pt x="21600" y="-982"/>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163" y="711200"/>
            <a:ext cx="5164137"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885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885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88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885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8855" name="Rectangle 7"/>
          <p:cNvSpPr>
            <a:spLocks/>
          </p:cNvSpPr>
          <p:nvPr/>
        </p:nvSpPr>
        <p:spPr bwMode="auto">
          <a:xfrm>
            <a:off x="317500" y="1644650"/>
            <a:ext cx="2552700" cy="2514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b="1">
                <a:solidFill>
                  <a:schemeClr val="tx1"/>
                </a:solidFill>
                <a:latin typeface="Helvetica" charset="0"/>
                <a:ea typeface="ＭＳ Ｐゴシック" charset="0"/>
                <a:cs typeface="Helvetica" charset="0"/>
                <a:sym typeface="Helvetica" charset="0"/>
              </a:rPr>
              <a:t>Explore: </a:t>
            </a:r>
          </a:p>
          <a:p>
            <a:pPr marL="30163" algn="l"/>
            <a:r>
              <a:rPr lang="en-US">
                <a:solidFill>
                  <a:schemeClr val="tx1"/>
                </a:solidFill>
                <a:latin typeface="Helvetica" charset="0"/>
                <a:ea typeface="ＭＳ Ｐゴシック" charset="0"/>
                <a:cs typeface="Helvetica" charset="0"/>
                <a:sym typeface="Helvetica" charset="0"/>
              </a:rPr>
              <a:t>in the Slice Viewers, </a:t>
            </a:r>
            <a:r>
              <a:rPr lang="en-US" b="1">
                <a:solidFill>
                  <a:schemeClr val="tx1"/>
                </a:solidFill>
                <a:latin typeface="Helvetica" charset="0"/>
                <a:ea typeface="ＭＳ Ｐゴシック" charset="0"/>
                <a:cs typeface="Helvetica" charset="0"/>
                <a:sym typeface="Helvetica" charset="0"/>
              </a:rPr>
              <a:t>scroll through the slices</a:t>
            </a:r>
            <a:r>
              <a:rPr lang="en-US">
                <a:solidFill>
                  <a:schemeClr val="tx1"/>
                </a:solidFill>
                <a:latin typeface="Helvetica" charset="0"/>
                <a:ea typeface="ＭＳ Ｐゴシック" charset="0"/>
                <a:cs typeface="Helvetica" charset="0"/>
                <a:sym typeface="Helvetica" charset="0"/>
              </a:rPr>
              <a:t> to locate the green </a:t>
            </a:r>
            <a:r>
              <a:rPr lang="en-US" b="1">
                <a:solidFill>
                  <a:srgbClr val="002D99"/>
                </a:solidFill>
                <a:latin typeface="Helvetica" charset="0"/>
                <a:ea typeface="ＭＳ Ｐゴシック" charset="0"/>
                <a:cs typeface="Helvetica" charset="0"/>
                <a:sym typeface="Helvetica" charset="0"/>
              </a:rPr>
              <a:t>Tumor label</a:t>
            </a:r>
            <a:r>
              <a:rPr lang="en-US">
                <a:solidFill>
                  <a:schemeClr val="tx1"/>
                </a:solidFill>
                <a:latin typeface="Helvetica" charset="0"/>
                <a:ea typeface="ＭＳ Ｐゴシック" charset="0"/>
                <a:cs typeface="Helvetica" charset="0"/>
                <a:sym typeface="Helvetica" charset="0"/>
              </a:rPr>
              <a:t> and the yellow </a:t>
            </a:r>
            <a:r>
              <a:rPr lang="en-US" b="1">
                <a:solidFill>
                  <a:srgbClr val="002D99"/>
                </a:solidFill>
                <a:latin typeface="Helvetica" charset="0"/>
                <a:ea typeface="ＭＳ Ｐゴシック" charset="0"/>
                <a:cs typeface="Helvetica" charset="0"/>
                <a:sym typeface="Helvetica" charset="0"/>
              </a:rPr>
              <a:t>Liver label.</a:t>
            </a:r>
            <a:endParaRPr lang="en-US">
              <a:solidFill>
                <a:schemeClr val="tx1"/>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Note: </a:t>
            </a:r>
            <a:r>
              <a:rPr lang="en-US">
                <a:solidFill>
                  <a:schemeClr val="tx1"/>
                </a:solidFill>
                <a:latin typeface="Helvetica" charset="0"/>
                <a:ea typeface="ＭＳ Ｐゴシック" charset="0"/>
                <a:cs typeface="Helvetica" charset="0"/>
                <a:sym typeface="Helvetica" charset="0"/>
              </a:rPr>
              <a:t>(the yellow label is used only to demonstrate multiple-VOI functionality).</a:t>
            </a:r>
          </a:p>
        </p:txBody>
      </p:sp>
      <p:sp>
        <p:nvSpPr>
          <p:cNvPr id="78856"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Explore the visualization</a:t>
            </a:r>
          </a:p>
        </p:txBody>
      </p:sp>
      <p:sp>
        <p:nvSpPr>
          <p:cNvPr id="78857" name="AutoShape 9"/>
          <p:cNvSpPr>
            <a:spLocks/>
          </p:cNvSpPr>
          <p:nvPr/>
        </p:nvSpPr>
        <p:spPr bwMode="auto">
          <a:xfrm flipH="1">
            <a:off x="4140200" y="927100"/>
            <a:ext cx="2387600" cy="279400"/>
          </a:xfrm>
          <a:custGeom>
            <a:avLst/>
            <a:gdLst/>
            <a:ahLst/>
            <a:cxnLst/>
            <a:rect l="0" t="0" r="r" b="b"/>
            <a:pathLst>
              <a:path w="13689" h="4414">
                <a:moveTo>
                  <a:pt x="473" y="0"/>
                </a:moveTo>
                <a:cubicBezTo>
                  <a:pt x="212" y="0"/>
                  <a:pt x="0" y="584"/>
                  <a:pt x="0" y="1304"/>
                </a:cubicBezTo>
                <a:lnTo>
                  <a:pt x="0" y="3110"/>
                </a:lnTo>
                <a:cubicBezTo>
                  <a:pt x="0" y="3830"/>
                  <a:pt x="212" y="4414"/>
                  <a:pt x="473" y="4414"/>
                </a:cubicBezTo>
                <a:lnTo>
                  <a:pt x="13215" y="4414"/>
                </a:lnTo>
                <a:cubicBezTo>
                  <a:pt x="13316" y="4414"/>
                  <a:pt x="13405" y="4306"/>
                  <a:pt x="13482" y="4157"/>
                </a:cubicBezTo>
                <a:lnTo>
                  <a:pt x="21600" y="21600"/>
                </a:lnTo>
                <a:lnTo>
                  <a:pt x="13652" y="3611"/>
                </a:lnTo>
                <a:cubicBezTo>
                  <a:pt x="13676" y="3457"/>
                  <a:pt x="13689" y="3288"/>
                  <a:pt x="13689" y="3110"/>
                </a:cubicBezTo>
                <a:lnTo>
                  <a:pt x="13689" y="1304"/>
                </a:lnTo>
                <a:cubicBezTo>
                  <a:pt x="13689" y="584"/>
                  <a:pt x="13477" y="0"/>
                  <a:pt x="13215" y="0"/>
                </a:cubicBezTo>
                <a:lnTo>
                  <a:pt x="473" y="0"/>
                </a:lnTo>
                <a:close/>
                <a:moveTo>
                  <a:pt x="473"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8" name="AutoShape 10"/>
          <p:cNvSpPr>
            <a:spLocks/>
          </p:cNvSpPr>
          <p:nvPr/>
        </p:nvSpPr>
        <p:spPr bwMode="auto">
          <a:xfrm flipH="1">
            <a:off x="7924800" y="3263900"/>
            <a:ext cx="368300" cy="317500"/>
          </a:xfrm>
          <a:custGeom>
            <a:avLst/>
            <a:gdLst/>
            <a:ahLst/>
            <a:cxnLst/>
            <a:rect l="0" t="0" r="r" b="b"/>
            <a:pathLst>
              <a:path w="1451" h="6923">
                <a:moveTo>
                  <a:pt x="21600" y="-14677"/>
                </a:moveTo>
                <a:lnTo>
                  <a:pt x="1421" y="1064"/>
                </a:lnTo>
                <a:cubicBezTo>
                  <a:pt x="1370" y="440"/>
                  <a:pt x="1258" y="0"/>
                  <a:pt x="1126" y="0"/>
                </a:cubicBezTo>
                <a:lnTo>
                  <a:pt x="325" y="0"/>
                </a:lnTo>
                <a:cubicBezTo>
                  <a:pt x="146" y="0"/>
                  <a:pt x="0" y="806"/>
                  <a:pt x="0" y="1800"/>
                </a:cubicBezTo>
                <a:lnTo>
                  <a:pt x="0" y="5123"/>
                </a:lnTo>
                <a:cubicBezTo>
                  <a:pt x="0" y="6117"/>
                  <a:pt x="146" y="6923"/>
                  <a:pt x="325" y="6923"/>
                </a:cubicBezTo>
                <a:lnTo>
                  <a:pt x="1126" y="6923"/>
                </a:lnTo>
                <a:cubicBezTo>
                  <a:pt x="1306" y="6923"/>
                  <a:pt x="1451" y="6117"/>
                  <a:pt x="1451" y="5123"/>
                </a:cubicBezTo>
                <a:lnTo>
                  <a:pt x="1451" y="2042"/>
                </a:lnTo>
                <a:lnTo>
                  <a:pt x="21600" y="-14677"/>
                </a:lnTo>
                <a:close/>
                <a:moveTo>
                  <a:pt x="21600" y="-14677"/>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59" name="AutoShape 11"/>
          <p:cNvSpPr>
            <a:spLocks/>
          </p:cNvSpPr>
          <p:nvPr/>
        </p:nvSpPr>
        <p:spPr bwMode="auto">
          <a:xfrm flipH="1">
            <a:off x="5080000" y="3835400"/>
            <a:ext cx="292100" cy="177800"/>
          </a:xfrm>
          <a:custGeom>
            <a:avLst/>
            <a:gdLst/>
            <a:ahLst/>
            <a:cxnLst/>
            <a:rect l="0" t="0" r="r" b="b"/>
            <a:pathLst>
              <a:path w="2472" h="3150">
                <a:moveTo>
                  <a:pt x="21600" y="-18450"/>
                </a:moveTo>
                <a:lnTo>
                  <a:pt x="2287" y="492"/>
                </a:lnTo>
                <a:cubicBezTo>
                  <a:pt x="2159" y="195"/>
                  <a:pt x="1979" y="0"/>
                  <a:pt x="1773" y="0"/>
                </a:cubicBezTo>
                <a:lnTo>
                  <a:pt x="699" y="0"/>
                </a:lnTo>
                <a:cubicBezTo>
                  <a:pt x="313" y="0"/>
                  <a:pt x="0" y="655"/>
                  <a:pt x="0" y="1463"/>
                </a:cubicBezTo>
                <a:lnTo>
                  <a:pt x="0" y="1688"/>
                </a:lnTo>
                <a:cubicBezTo>
                  <a:pt x="0" y="2495"/>
                  <a:pt x="313" y="3150"/>
                  <a:pt x="699" y="3150"/>
                </a:cubicBezTo>
                <a:lnTo>
                  <a:pt x="1773" y="3150"/>
                </a:lnTo>
                <a:cubicBezTo>
                  <a:pt x="2159" y="3150"/>
                  <a:pt x="2472" y="2495"/>
                  <a:pt x="2472" y="1688"/>
                </a:cubicBezTo>
                <a:lnTo>
                  <a:pt x="2472" y="1463"/>
                </a:lnTo>
                <a:cubicBezTo>
                  <a:pt x="2472" y="1380"/>
                  <a:pt x="2458" y="1309"/>
                  <a:pt x="2451" y="1230"/>
                </a:cubicBezTo>
                <a:lnTo>
                  <a:pt x="21600" y="-18450"/>
                </a:lnTo>
                <a:close/>
                <a:moveTo>
                  <a:pt x="21600" y="-1845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dirty="0" smtClean="0">
                <a:solidFill>
                  <a:schemeClr val="tx1"/>
                </a:solidFill>
                <a:latin typeface="Arial Bold" charset="0"/>
                <a:ea typeface="ＭＳ Ｐゴシック" charset="0"/>
                <a:cs typeface="Arial Bold" charset="0"/>
                <a:sym typeface="Arial Bold" charset="0"/>
              </a:rPr>
              <a:t>Tuning up…</a:t>
            </a:r>
            <a:endParaRPr lang="en-US" sz="1800" dirty="0">
              <a:solidFill>
                <a:schemeClr val="tx1"/>
              </a:solidFill>
              <a:latin typeface="Arial Bold" charset="0"/>
              <a:ea typeface="ＭＳ Ｐゴシック" charset="0"/>
              <a:cs typeface="Arial Bold" charset="0"/>
              <a:sym typeface="Arial Bold" charset="0"/>
            </a:endParaRP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dirty="0" smtClean="0">
                <a:solidFill>
                  <a:schemeClr val="tx1"/>
                </a:solidFill>
                <a:latin typeface="Helvetica" charset="0"/>
                <a:ea typeface="ＭＳ Ｐゴシック" charset="0"/>
                <a:cs typeface="Helvetica" charset="0"/>
                <a:sym typeface="Helvetica" charset="0"/>
              </a:rPr>
              <a:t>Setting Font Size</a:t>
            </a:r>
            <a:endParaRPr lang="en-US" b="1" i="1" dirty="0">
              <a:solidFill>
                <a:schemeClr val="tx1"/>
              </a:solidFill>
              <a:latin typeface="Helvetica" charset="0"/>
              <a:ea typeface="ＭＳ Ｐゴシック" charset="0"/>
              <a:cs typeface="Helvetica" charset="0"/>
              <a:sym typeface="Helvetica" charset="0"/>
            </a:endParaRPr>
          </a:p>
        </p:txBody>
      </p:sp>
      <p:sp>
        <p:nvSpPr>
          <p:cNvPr id="12" name="Rectangle 7"/>
          <p:cNvSpPr>
            <a:spLocks/>
          </p:cNvSpPr>
          <p:nvPr/>
        </p:nvSpPr>
        <p:spPr bwMode="auto">
          <a:xfrm>
            <a:off x="533400" y="1733550"/>
            <a:ext cx="3124200" cy="990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000" dirty="0" smtClean="0">
                <a:solidFill>
                  <a:schemeClr val="tx1"/>
                </a:solidFill>
                <a:latin typeface="Helvetica" charset="0"/>
                <a:ea typeface="ＭＳ Ｐゴシック" charset="0"/>
                <a:cs typeface="Helvetica" charset="0"/>
                <a:sym typeface="Helvetica" charset="0"/>
              </a:rPr>
              <a:t>This displays Slicer’s </a:t>
            </a:r>
            <a:r>
              <a:rPr lang="en-US" sz="2000" b="1" dirty="0" smtClean="0">
                <a:solidFill>
                  <a:srgbClr val="3366FF"/>
                </a:solidFill>
                <a:latin typeface="Helvetica" charset="0"/>
                <a:ea typeface="ＭＳ Ｐゴシック" charset="0"/>
                <a:cs typeface="Helvetica" charset="0"/>
                <a:sym typeface="Helvetica" charset="0"/>
              </a:rPr>
              <a:t>Font Family and Font Size options</a:t>
            </a:r>
            <a:endParaRPr lang="en-US" sz="2000" b="1" dirty="0">
              <a:solidFill>
                <a:srgbClr val="3366FF"/>
              </a:solidFill>
              <a:latin typeface="Helvetica" charset="0"/>
              <a:ea typeface="ＭＳ Ｐゴシック" charset="0"/>
              <a:cs typeface="Helvetica" charset="0"/>
              <a:sym typeface="Helvetica" charset="0"/>
            </a:endParaRPr>
          </a:p>
        </p:txBody>
      </p:sp>
      <p:sp>
        <p:nvSpPr>
          <p:cNvPr id="13" name="Rectangle 8"/>
          <p:cNvSpPr>
            <a:spLocks/>
          </p:cNvSpPr>
          <p:nvPr/>
        </p:nvSpPr>
        <p:spPr bwMode="auto">
          <a:xfrm>
            <a:off x="533400" y="2937867"/>
            <a:ext cx="3124200" cy="1538883"/>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30404" bIns="0">
            <a:spAutoFit/>
          </a:bodyPr>
          <a:lstStyle/>
          <a:p>
            <a:pPr marL="30163" algn="l"/>
            <a:endParaRPr lang="en-US" sz="2000" dirty="0" smtClean="0">
              <a:solidFill>
                <a:schemeClr val="tx1"/>
              </a:solidFill>
              <a:latin typeface="Helvetica" charset="0"/>
              <a:ea typeface="ＭＳ Ｐゴシック" charset="0"/>
              <a:cs typeface="Helvetica" charset="0"/>
              <a:sym typeface="Helvetica" charset="0"/>
            </a:endParaRPr>
          </a:p>
          <a:p>
            <a:pPr marL="30163" algn="l"/>
            <a:r>
              <a:rPr lang="en-US" sz="2000" dirty="0">
                <a:solidFill>
                  <a:schemeClr val="tx1"/>
                </a:solidFill>
                <a:latin typeface="Helvetica" charset="0"/>
                <a:ea typeface="ＭＳ Ｐゴシック" charset="0"/>
                <a:cs typeface="Helvetica" charset="0"/>
                <a:sym typeface="Helvetica" charset="0"/>
              </a:rPr>
              <a:t>Choose among options until you find a font-size that works well for you.</a:t>
            </a:r>
            <a:endParaRPr lang="en-US" sz="2000" b="1" dirty="0">
              <a:solidFill>
                <a:srgbClr val="3366FF"/>
              </a:solidFill>
              <a:latin typeface="Helvetica" charset="0"/>
              <a:ea typeface="ＭＳ Ｐゴシック" charset="0"/>
              <a:cs typeface="Helvetica" charset="0"/>
              <a:sym typeface="Helvetica" charset="0"/>
            </a:endParaRPr>
          </a:p>
          <a:p>
            <a:pPr marL="30163" algn="l"/>
            <a:endParaRPr lang="en-US" sz="2000" b="1" dirty="0">
              <a:solidFill>
                <a:srgbClr val="3366FF"/>
              </a:solidFill>
              <a:latin typeface="Helvetica" charset="0"/>
              <a:ea typeface="ＭＳ Ｐゴシック" charset="0"/>
              <a:cs typeface="Helvetica" charset="0"/>
              <a:sym typeface="Helvetica" charset="0"/>
            </a:endParaRPr>
          </a:p>
        </p:txBody>
      </p:sp>
      <p:pic>
        <p:nvPicPr>
          <p:cNvPr id="4" name="Picture 3" descr="Screen shot 2010-11-23 at 11.26.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590550"/>
            <a:ext cx="5087202" cy="3733800"/>
          </a:xfrm>
          <a:prstGeom prst="rect">
            <a:avLst/>
          </a:prstGeom>
        </p:spPr>
      </p:pic>
      <p:sp>
        <p:nvSpPr>
          <p:cNvPr id="11" name="Rectangle 7"/>
          <p:cNvSpPr>
            <a:spLocks/>
          </p:cNvSpPr>
          <p:nvPr/>
        </p:nvSpPr>
        <p:spPr bwMode="auto">
          <a:xfrm>
            <a:off x="3810000" y="3486150"/>
            <a:ext cx="4876800" cy="9906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2000" b="1" dirty="0" smtClean="0">
                <a:solidFill>
                  <a:srgbClr val="3366FF"/>
                </a:solidFill>
                <a:latin typeface="Helvetica" charset="0"/>
                <a:ea typeface="ＭＳ Ｐゴシック" charset="0"/>
                <a:cs typeface="Helvetica" charset="0"/>
                <a:sym typeface="Helvetica" charset="0"/>
              </a:rPr>
              <a:t>Slicer will remember </a:t>
            </a:r>
            <a:r>
              <a:rPr lang="en-US" sz="2000" dirty="0" smtClean="0">
                <a:solidFill>
                  <a:schemeClr val="tx1"/>
                </a:solidFill>
                <a:latin typeface="Helvetica" charset="0"/>
                <a:ea typeface="ＭＳ Ｐゴシック" charset="0"/>
                <a:cs typeface="Helvetica" charset="0"/>
                <a:sym typeface="Helvetica" charset="0"/>
              </a:rPr>
              <a:t>these settings next time you start the application.</a:t>
            </a:r>
          </a:p>
          <a:p>
            <a:pPr marL="30163" algn="l"/>
            <a:endParaRPr lang="en-US" sz="2000" dirty="0" smtClean="0">
              <a:solidFill>
                <a:schemeClr val="tx1"/>
              </a:solidFill>
              <a:latin typeface="Helvetica" charset="0"/>
              <a:ea typeface="ＭＳ Ｐゴシック" charset="0"/>
              <a:cs typeface="Helvetica" charset="0"/>
              <a:sym typeface="Helvetica" charset="0"/>
            </a:endParaRPr>
          </a:p>
        </p:txBody>
      </p:sp>
      <p:sp>
        <p:nvSpPr>
          <p:cNvPr id="16" name="Rectangle 9"/>
          <p:cNvSpPr>
            <a:spLocks/>
          </p:cNvSpPr>
          <p:nvPr/>
        </p:nvSpPr>
        <p:spPr bwMode="auto">
          <a:xfrm>
            <a:off x="5638800" y="590550"/>
            <a:ext cx="3352800" cy="2590800"/>
          </a:xfrm>
          <a:prstGeom prst="rect">
            <a:avLst/>
          </a:prstGeom>
          <a:noFill/>
          <a:ln w="25400" cap="flat">
            <a:solidFill>
              <a:srgbClr val="E6D14B"/>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796471390"/>
      </p:ext>
    </p:extLst>
  </p:cSld>
  <p:clrMapOvr>
    <a:masterClrMapping/>
  </p:clrMapOvr>
  <p:transition xmlns:p14="http://schemas.microsoft.com/office/powerpoint/2010/mai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647700"/>
            <a:ext cx="65532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987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987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987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987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987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9879" name="Rectangle 7"/>
          <p:cNvSpPr>
            <a:spLocks/>
          </p:cNvSpPr>
          <p:nvPr/>
        </p:nvSpPr>
        <p:spPr bwMode="auto">
          <a:xfrm>
            <a:off x="571500" y="990600"/>
            <a:ext cx="2451100" cy="3721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chemeClr val="tx1"/>
                </a:solidFill>
                <a:latin typeface="Helvetica" charset="0"/>
                <a:ea typeface="ＭＳ Ｐゴシック" charset="0"/>
                <a:cs typeface="Helvetica" charset="0"/>
                <a:sym typeface="Helvetica" charset="0"/>
              </a:rPr>
              <a:t>Shortcut: </a:t>
            </a:r>
            <a:r>
              <a:rPr lang="en-US">
                <a:solidFill>
                  <a:schemeClr val="tx1"/>
                </a:solidFill>
                <a:latin typeface="Helvetica" charset="0"/>
                <a:ea typeface="ＭＳ Ｐゴシック" charset="0"/>
                <a:cs typeface="Helvetica" charset="0"/>
                <a:sym typeface="Helvetica" charset="0"/>
              </a:rPr>
              <a:t>To view the Tumor Label in all Slice Viewers:</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Enter </a:t>
            </a:r>
            <a:r>
              <a:rPr lang="en-US" b="1">
                <a:solidFill>
                  <a:srgbClr val="002D99"/>
                </a:solidFill>
                <a:latin typeface="Helvetica" charset="0"/>
                <a:ea typeface="ＭＳ Ｐゴシック" charset="0"/>
                <a:cs typeface="Helvetica" charset="0"/>
                <a:sym typeface="Helvetica" charset="0"/>
              </a:rPr>
              <a:t>–740</a:t>
            </a:r>
            <a:r>
              <a:rPr lang="en-US">
                <a:solidFill>
                  <a:schemeClr val="tx1"/>
                </a:solidFill>
                <a:latin typeface="Helvetica" charset="0"/>
                <a:ea typeface="ＭＳ Ｐゴシック" charset="0"/>
                <a:cs typeface="Helvetica" charset="0"/>
                <a:sym typeface="Helvetica" charset="0"/>
              </a:rPr>
              <a:t> in the </a:t>
            </a:r>
            <a:r>
              <a:rPr lang="en-US" b="1">
                <a:solidFill>
                  <a:schemeClr val="tx1"/>
                </a:solidFill>
                <a:latin typeface="Helvetica" charset="0"/>
                <a:ea typeface="ＭＳ Ｐゴシック" charset="0"/>
                <a:cs typeface="Helvetica" charset="0"/>
                <a:sym typeface="Helvetica" charset="0"/>
              </a:rPr>
              <a:t>Axial</a:t>
            </a:r>
            <a:r>
              <a:rPr lang="en-US">
                <a:solidFill>
                  <a:schemeClr val="tx1"/>
                </a:solidFill>
                <a:latin typeface="Helvetica" charset="0"/>
                <a:ea typeface="ＭＳ Ｐゴシック" charset="0"/>
                <a:cs typeface="Helvetica" charset="0"/>
                <a:sym typeface="Helvetica" charset="0"/>
              </a:rPr>
              <a:t> Slice Viewer</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Slice Number Entry</a:t>
            </a:r>
          </a:p>
          <a:p>
            <a:pPr marL="30163"/>
            <a:r>
              <a:rPr lang="en-US">
                <a:solidFill>
                  <a:schemeClr val="tx1"/>
                </a:solidFill>
                <a:latin typeface="Helvetica" charset="0"/>
                <a:ea typeface="ＭＳ Ｐゴシック" charset="0"/>
                <a:cs typeface="Helvetica" charset="0"/>
                <a:sym typeface="Helvetica" charset="0"/>
              </a:rPr>
              <a:t> …and…</a:t>
            </a:r>
          </a:p>
          <a:p>
            <a:pPr marL="30163"/>
            <a:r>
              <a:rPr lang="en-US" b="1">
                <a:solidFill>
                  <a:srgbClr val="002D99"/>
                </a:solidFill>
                <a:latin typeface="Helvetica" charset="0"/>
                <a:ea typeface="ＭＳ Ｐゴシック" charset="0"/>
                <a:cs typeface="Helvetica" charset="0"/>
                <a:sym typeface="Helvetica" charset="0"/>
              </a:rPr>
              <a:t>-54</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Sagittal</a:t>
            </a:r>
            <a:r>
              <a:rPr lang="en-US">
                <a:solidFill>
                  <a:schemeClr val="tx1"/>
                </a:solidFill>
                <a:latin typeface="Helvetica" charset="0"/>
                <a:ea typeface="ＭＳ Ｐゴシック" charset="0"/>
                <a:cs typeface="Helvetica" charset="0"/>
                <a:sym typeface="Helvetica" charset="0"/>
              </a:rPr>
              <a:t>)</a:t>
            </a:r>
          </a:p>
          <a:p>
            <a:pPr marL="30163"/>
            <a:r>
              <a:rPr lang="en-US" b="1">
                <a:solidFill>
                  <a:srgbClr val="002D99"/>
                </a:solidFill>
                <a:latin typeface="Helvetica" charset="0"/>
                <a:ea typeface="ＭＳ Ｐゴシック" charset="0"/>
                <a:cs typeface="Helvetica" charset="0"/>
                <a:sym typeface="Helvetica" charset="0"/>
              </a:rPr>
              <a:t>103</a:t>
            </a:r>
            <a:r>
              <a:rPr lang="en-US">
                <a:solidFill>
                  <a:schemeClr val="tx1"/>
                </a:solidFill>
                <a:latin typeface="Helvetica" charset="0"/>
                <a:ea typeface="ＭＳ Ｐゴシック" charset="0"/>
                <a:cs typeface="Helvetica" charset="0"/>
                <a:sym typeface="Helvetica" charset="0"/>
              </a:rPr>
              <a:t> (</a:t>
            </a:r>
            <a:r>
              <a:rPr lang="en-US" b="1">
                <a:solidFill>
                  <a:schemeClr val="tx1"/>
                </a:solidFill>
                <a:latin typeface="Helvetica" charset="0"/>
                <a:ea typeface="ＭＳ Ｐゴシック" charset="0"/>
                <a:cs typeface="Helvetica" charset="0"/>
                <a:sym typeface="Helvetica" charset="0"/>
              </a:rPr>
              <a:t>Coronal</a:t>
            </a:r>
            <a:r>
              <a:rPr lang="en-US">
                <a:solidFill>
                  <a:schemeClr val="tx1"/>
                </a:solidFill>
                <a:latin typeface="Helvetica" charset="0"/>
                <a:ea typeface="ＭＳ Ｐゴシック" charset="0"/>
                <a:cs typeface="Helvetica" charset="0"/>
                <a:sym typeface="Helvetica" charset="0"/>
              </a:rPr>
              <a:t>).</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These are (mm) positions within the reference frame of the image volumes.</a:t>
            </a:r>
          </a:p>
        </p:txBody>
      </p:sp>
      <p:sp>
        <p:nvSpPr>
          <p:cNvPr id="79880"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View tumor in all slice viewers</a:t>
            </a:r>
          </a:p>
        </p:txBody>
      </p:sp>
      <p:sp>
        <p:nvSpPr>
          <p:cNvPr id="79881" name="AutoShape 9"/>
          <p:cNvSpPr>
            <a:spLocks/>
          </p:cNvSpPr>
          <p:nvPr/>
        </p:nvSpPr>
        <p:spPr bwMode="auto">
          <a:xfrm flipH="1">
            <a:off x="6311900" y="1333500"/>
            <a:ext cx="546100" cy="241300"/>
          </a:xfrm>
          <a:custGeom>
            <a:avLst/>
            <a:gdLst/>
            <a:ahLst/>
            <a:cxnLst/>
            <a:rect l="0" t="0" r="r" b="b"/>
            <a:pathLst>
              <a:path w="3049" h="6314">
                <a:moveTo>
                  <a:pt x="461" y="0"/>
                </a:moveTo>
                <a:cubicBezTo>
                  <a:pt x="206" y="0"/>
                  <a:pt x="0" y="967"/>
                  <a:pt x="0" y="2160"/>
                </a:cubicBezTo>
                <a:lnTo>
                  <a:pt x="0" y="4154"/>
                </a:lnTo>
                <a:cubicBezTo>
                  <a:pt x="0" y="5347"/>
                  <a:pt x="206" y="6314"/>
                  <a:pt x="461" y="6314"/>
                </a:cubicBezTo>
                <a:lnTo>
                  <a:pt x="2588" y="6314"/>
                </a:lnTo>
                <a:cubicBezTo>
                  <a:pt x="2766" y="6314"/>
                  <a:pt x="2917" y="5824"/>
                  <a:pt x="2993" y="5130"/>
                </a:cubicBezTo>
                <a:lnTo>
                  <a:pt x="21600" y="21600"/>
                </a:lnTo>
                <a:lnTo>
                  <a:pt x="3049" y="3967"/>
                </a:lnTo>
                <a:lnTo>
                  <a:pt x="3049" y="2160"/>
                </a:lnTo>
                <a:cubicBezTo>
                  <a:pt x="3049" y="967"/>
                  <a:pt x="2842" y="0"/>
                  <a:pt x="2588" y="0"/>
                </a:cubicBezTo>
                <a:lnTo>
                  <a:pt x="461" y="0"/>
                </a:lnTo>
                <a:close/>
                <a:moveTo>
                  <a:pt x="46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842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089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89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090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090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090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0903" name="Rectangle 7"/>
          <p:cNvSpPr>
            <a:spLocks/>
          </p:cNvSpPr>
          <p:nvPr/>
        </p:nvSpPr>
        <p:spPr bwMode="auto">
          <a:xfrm>
            <a:off x="723900" y="2559050"/>
            <a:ext cx="1828800" cy="20320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b="1">
                <a:solidFill>
                  <a:schemeClr val="tx1"/>
                </a:solidFill>
                <a:latin typeface="Helvetica" charset="0"/>
                <a:ea typeface="ＭＳ Ｐゴシック" charset="0"/>
                <a:cs typeface="Helvetica" charset="0"/>
                <a:sym typeface="Helvetica" charset="0"/>
              </a:rPr>
              <a:t>SUVmax</a:t>
            </a:r>
            <a:r>
              <a:rPr lang="en-US">
                <a:solidFill>
                  <a:schemeClr val="tx1"/>
                </a:solidFill>
                <a:latin typeface="Helvetica" charset="0"/>
                <a:ea typeface="ＭＳ Ｐゴシック" charset="0"/>
                <a:cs typeface="Helvetica" charset="0"/>
                <a:sym typeface="Helvetica" charset="0"/>
              </a:rPr>
              <a:t> and </a:t>
            </a:r>
            <a:r>
              <a:rPr lang="en-US" b="1">
                <a:solidFill>
                  <a:schemeClr val="tx1"/>
                </a:solidFill>
                <a:latin typeface="Helvetica" charset="0"/>
                <a:ea typeface="ＭＳ Ｐゴシック" charset="0"/>
                <a:cs typeface="Helvetica" charset="0"/>
                <a:sym typeface="Helvetica" charset="0"/>
              </a:rPr>
              <a:t>SUVmean</a:t>
            </a:r>
            <a:r>
              <a:rPr lang="en-US">
                <a:solidFill>
                  <a:schemeClr val="tx1"/>
                </a:solidFill>
                <a:latin typeface="Helvetica" charset="0"/>
                <a:ea typeface="ＭＳ Ｐゴシック" charset="0"/>
                <a:cs typeface="Helvetica" charset="0"/>
                <a:sym typeface="Helvetica" charset="0"/>
              </a:rPr>
              <a:t> for each VOI (represented by a different color in the label map) will  be displayed in the table.</a:t>
            </a:r>
          </a:p>
        </p:txBody>
      </p:sp>
      <p:sp>
        <p:nvSpPr>
          <p:cNvPr id="80904" name="Rectangle 8"/>
          <p:cNvSpPr>
            <a:spLocks/>
          </p:cNvSpPr>
          <p:nvPr/>
        </p:nvSpPr>
        <p:spPr bwMode="auto">
          <a:xfrm>
            <a:off x="723900" y="1144588"/>
            <a:ext cx="1993900" cy="10668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In the Quantitative Measures panel, </a:t>
            </a:r>
            <a:r>
              <a:rPr lang="en-US" b="1">
                <a:solidFill>
                  <a:schemeClr val="tx1"/>
                </a:solidFill>
                <a:latin typeface="Helvetica" charset="0"/>
                <a:ea typeface="ＭＳ Ｐゴシック" charset="0"/>
                <a:cs typeface="Helvetica" charset="0"/>
                <a:sym typeface="Helvetica" charset="0"/>
              </a:rPr>
              <a:t>click the </a:t>
            </a:r>
            <a:r>
              <a:rPr lang="en-US" b="1">
                <a:solidFill>
                  <a:srgbClr val="002D99"/>
                </a:solidFill>
                <a:latin typeface="Helvetica" charset="0"/>
                <a:ea typeface="ＭＳ Ｐゴシック" charset="0"/>
                <a:cs typeface="Helvetica" charset="0"/>
                <a:sym typeface="Helvetica" charset="0"/>
              </a:rPr>
              <a:t>Compute/Refresh</a:t>
            </a:r>
            <a:r>
              <a:rPr lang="en-US" b="1">
                <a:solidFill>
                  <a:schemeClr val="tx1"/>
                </a:solidFill>
                <a:latin typeface="Helvetica" charset="0"/>
                <a:ea typeface="ＭＳ Ｐゴシック" charset="0"/>
                <a:cs typeface="Helvetica" charset="0"/>
                <a:sym typeface="Helvetica" charset="0"/>
              </a:rPr>
              <a:t> button</a:t>
            </a:r>
            <a:r>
              <a:rPr lang="en-US">
                <a:solidFill>
                  <a:schemeClr val="tx1"/>
                </a:solidFill>
                <a:latin typeface="Helvetica" charset="0"/>
                <a:ea typeface="ＭＳ Ｐゴシック" charset="0"/>
                <a:cs typeface="Helvetica" charset="0"/>
                <a:sym typeface="Helvetica" charset="0"/>
              </a:rPr>
              <a:t>.</a:t>
            </a:r>
          </a:p>
        </p:txBody>
      </p:sp>
      <p:sp>
        <p:nvSpPr>
          <p:cNvPr id="80905"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 for all VOIs in baseline</a:t>
            </a:r>
          </a:p>
        </p:txBody>
      </p:sp>
      <p:sp>
        <p:nvSpPr>
          <p:cNvPr id="80906" name="AutoShape 10"/>
          <p:cNvSpPr>
            <a:spLocks/>
          </p:cNvSpPr>
          <p:nvPr/>
        </p:nvSpPr>
        <p:spPr bwMode="auto">
          <a:xfrm flipH="1">
            <a:off x="2616200" y="2959100"/>
            <a:ext cx="825500" cy="228600"/>
          </a:xfrm>
          <a:custGeom>
            <a:avLst/>
            <a:gdLst/>
            <a:ahLst/>
            <a:cxnLst/>
            <a:rect l="0" t="0" r="r" b="b"/>
            <a:pathLst>
              <a:path w="20348" h="5049">
                <a:moveTo>
                  <a:pt x="21600" y="-16551"/>
                </a:moveTo>
                <a:lnTo>
                  <a:pt x="18068" y="0"/>
                </a:lnTo>
                <a:lnTo>
                  <a:pt x="2035" y="0"/>
                </a:lnTo>
                <a:cubicBezTo>
                  <a:pt x="911" y="0"/>
                  <a:pt x="0" y="816"/>
                  <a:pt x="0" y="1823"/>
                </a:cubicBezTo>
                <a:lnTo>
                  <a:pt x="0" y="3226"/>
                </a:lnTo>
                <a:cubicBezTo>
                  <a:pt x="0" y="4233"/>
                  <a:pt x="911" y="5049"/>
                  <a:pt x="2035" y="5049"/>
                </a:cubicBezTo>
                <a:lnTo>
                  <a:pt x="18313" y="5049"/>
                </a:lnTo>
                <a:cubicBezTo>
                  <a:pt x="19437" y="5049"/>
                  <a:pt x="20348" y="4233"/>
                  <a:pt x="20348" y="3226"/>
                </a:cubicBezTo>
                <a:lnTo>
                  <a:pt x="20348" y="1823"/>
                </a:lnTo>
                <a:cubicBezTo>
                  <a:pt x="20348" y="1097"/>
                  <a:pt x="19868" y="477"/>
                  <a:pt x="19184" y="184"/>
                </a:cubicBezTo>
                <a:lnTo>
                  <a:pt x="21600" y="-16551"/>
                </a:lnTo>
                <a:close/>
                <a:moveTo>
                  <a:pt x="21600" y="-16551"/>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900" y="635000"/>
            <a:ext cx="61595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192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2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192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192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2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1927" name="Rectangle 7"/>
          <p:cNvSpPr>
            <a:spLocks/>
          </p:cNvSpPr>
          <p:nvPr/>
        </p:nvSpPr>
        <p:spPr bwMode="auto">
          <a:xfrm>
            <a:off x="304800" y="1041400"/>
            <a:ext cx="2667000" cy="22733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Look for </a:t>
            </a:r>
            <a:r>
              <a:rPr lang="en-US" b="1">
                <a:solidFill>
                  <a:schemeClr val="tx1"/>
                </a:solidFill>
                <a:latin typeface="Helvetica" charset="0"/>
                <a:ea typeface="ＭＳ Ｐゴシック" charset="0"/>
                <a:cs typeface="Helvetica" charset="0"/>
                <a:sym typeface="Helvetica" charset="0"/>
              </a:rPr>
              <a:t>response to treatment</a:t>
            </a:r>
            <a:r>
              <a:rPr lang="en-US">
                <a:solidFill>
                  <a:schemeClr val="tx1"/>
                </a:solidFill>
                <a:latin typeface="Helvetica" charset="0"/>
                <a:ea typeface="ＭＳ Ｐゴシック" charset="0"/>
                <a:cs typeface="Helvetica" charset="0"/>
                <a:sym typeface="Helvetica" charset="0"/>
              </a:rPr>
              <a:t> in the follow-up study:</a:t>
            </a:r>
          </a:p>
          <a:p>
            <a:pPr marL="30163" algn="l"/>
            <a:endParaRPr lang="en-US" b="1">
              <a:solidFill>
                <a:schemeClr val="tx1"/>
              </a:solidFill>
              <a:latin typeface="Helvetica" charset="0"/>
              <a:ea typeface="ＭＳ Ｐゴシック" charset="0"/>
              <a:cs typeface="Helvetica" charset="0"/>
              <a:sym typeface="Helvetica" charset="0"/>
            </a:endParaRPr>
          </a:p>
          <a:p>
            <a:pPr marL="30163" algn="l"/>
            <a:r>
              <a:rPr lang="en-US" b="1">
                <a:solidFill>
                  <a:schemeClr val="tx1"/>
                </a:solidFill>
                <a:latin typeface="Helvetica" charset="0"/>
                <a:ea typeface="ＭＳ Ｐゴシック" charset="0"/>
                <a:cs typeface="Helvetica" charset="0"/>
                <a:sym typeface="Helvetica" charset="0"/>
              </a:rPr>
              <a:t>In the Data Fusion panel, set:</a:t>
            </a:r>
          </a:p>
          <a:p>
            <a:pPr marL="30163" algn="l"/>
            <a:r>
              <a:rPr lang="en-US">
                <a:solidFill>
                  <a:schemeClr val="tx1"/>
                </a:solidFill>
                <a:latin typeface="Helvetica" charset="0"/>
                <a:ea typeface="ＭＳ Ｐゴシック" charset="0"/>
                <a:cs typeface="Helvetica" charset="0"/>
                <a:sym typeface="Helvetica" charset="0"/>
              </a:rPr>
              <a:t>CT volume = </a:t>
            </a:r>
            <a:r>
              <a:rPr lang="en-US" b="1">
                <a:solidFill>
                  <a:schemeClr val="tx1"/>
                </a:solidFill>
                <a:latin typeface="Helvetica" charset="0"/>
                <a:ea typeface="ＭＳ Ｐゴシック" charset="0"/>
                <a:cs typeface="Helvetica" charset="0"/>
                <a:sym typeface="Helvetica" charset="0"/>
              </a:rPr>
              <a:t>CT2</a:t>
            </a:r>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PET volume = </a:t>
            </a:r>
            <a:r>
              <a:rPr lang="en-US" b="1">
                <a:solidFill>
                  <a:schemeClr val="tx1"/>
                </a:solidFill>
                <a:latin typeface="Helvetica" charset="0"/>
                <a:ea typeface="ＭＳ Ｐゴシック" charset="0"/>
                <a:cs typeface="Helvetica" charset="0"/>
                <a:sym typeface="Helvetica" charset="0"/>
              </a:rPr>
              <a:t>PET2</a:t>
            </a:r>
            <a:r>
              <a:rPr lang="en-US">
                <a:solidFill>
                  <a:schemeClr val="tx1"/>
                </a:solidFill>
                <a:latin typeface="Helvetica" charset="0"/>
                <a:ea typeface="ＭＳ Ｐゴシック" charset="0"/>
                <a:cs typeface="Helvetica" charset="0"/>
                <a:sym typeface="Helvetica" charset="0"/>
              </a:rPr>
              <a:t> and Tumor Mask = </a:t>
            </a:r>
            <a:r>
              <a:rPr lang="en-US" b="1">
                <a:solidFill>
                  <a:schemeClr val="tx1"/>
                </a:solidFill>
                <a:latin typeface="Helvetica" charset="0"/>
                <a:ea typeface="ＭＳ Ｐゴシック" charset="0"/>
                <a:cs typeface="Helvetica" charset="0"/>
                <a:sym typeface="Helvetica" charset="0"/>
              </a:rPr>
              <a:t>PET2-label</a:t>
            </a:r>
            <a:r>
              <a:rPr lang="en-US">
                <a:solidFill>
                  <a:schemeClr val="tx1"/>
                </a:solidFill>
                <a:latin typeface="Helvetica" charset="0"/>
                <a:ea typeface="ＭＳ Ｐゴシック" charset="0"/>
                <a:cs typeface="Helvetica" charset="0"/>
                <a:sym typeface="Helvetica" charset="0"/>
              </a:rPr>
              <a:t>.</a:t>
            </a:r>
          </a:p>
        </p:txBody>
      </p:sp>
      <p:sp>
        <p:nvSpPr>
          <p:cNvPr id="81928" name="Rectangle 8"/>
          <p:cNvSpPr>
            <a:spLocks/>
          </p:cNvSpPr>
          <p:nvPr/>
        </p:nvSpPr>
        <p:spPr bwMode="auto">
          <a:xfrm>
            <a:off x="330200" y="3516313"/>
            <a:ext cx="2667000" cy="1066800"/>
          </a:xfrm>
          <a:prstGeom prst="rect">
            <a:avLst/>
          </a:prstGeom>
          <a:solidFill>
            <a:srgbClr val="B2BF63"/>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This dataset contains two </a:t>
            </a:r>
            <a:r>
              <a:rPr lang="en-US" b="1">
                <a:solidFill>
                  <a:schemeClr val="tx1"/>
                </a:solidFill>
                <a:latin typeface="Helvetica" charset="0"/>
                <a:ea typeface="ＭＳ Ｐゴシック" charset="0"/>
                <a:cs typeface="Helvetica" charset="0"/>
                <a:sym typeface="Helvetica" charset="0"/>
              </a:rPr>
              <a:t>VOIs</a:t>
            </a:r>
            <a:r>
              <a:rPr lang="en-US">
                <a:solidFill>
                  <a:schemeClr val="tx1"/>
                </a:solidFill>
                <a:latin typeface="Helvetica" charset="0"/>
                <a:ea typeface="ＭＳ Ｐゴシック" charset="0"/>
                <a:cs typeface="Helvetica" charset="0"/>
                <a:sym typeface="Helvetica" charset="0"/>
              </a:rPr>
              <a:t> that correspond to the segmentations the baseline study.</a:t>
            </a:r>
          </a:p>
        </p:txBody>
      </p:sp>
      <p:sp>
        <p:nvSpPr>
          <p:cNvPr id="81929"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SUVbw for follow-up study</a:t>
            </a:r>
          </a:p>
        </p:txBody>
      </p:sp>
      <p:sp>
        <p:nvSpPr>
          <p:cNvPr id="81930" name="AutoShape 10"/>
          <p:cNvSpPr>
            <a:spLocks/>
          </p:cNvSpPr>
          <p:nvPr/>
        </p:nvSpPr>
        <p:spPr bwMode="auto">
          <a:xfrm flipH="1">
            <a:off x="2933700" y="1562100"/>
            <a:ext cx="1765300" cy="711200"/>
          </a:xfrm>
          <a:custGeom>
            <a:avLst/>
            <a:gdLst/>
            <a:ahLst/>
            <a:cxnLst/>
            <a:rect l="0" t="0" r="r" b="b"/>
            <a:pathLst>
              <a:path w="16556" h="13492">
                <a:moveTo>
                  <a:pt x="774" y="0"/>
                </a:moveTo>
                <a:cubicBezTo>
                  <a:pt x="347" y="0"/>
                  <a:pt x="0" y="701"/>
                  <a:pt x="0" y="1566"/>
                </a:cubicBezTo>
                <a:lnTo>
                  <a:pt x="0" y="11926"/>
                </a:lnTo>
                <a:cubicBezTo>
                  <a:pt x="0" y="12790"/>
                  <a:pt x="347" y="13492"/>
                  <a:pt x="774" y="13492"/>
                </a:cubicBezTo>
                <a:lnTo>
                  <a:pt x="15782" y="13492"/>
                </a:lnTo>
                <a:cubicBezTo>
                  <a:pt x="15943" y="13492"/>
                  <a:pt x="16083" y="13367"/>
                  <a:pt x="16207" y="13198"/>
                </a:cubicBezTo>
                <a:lnTo>
                  <a:pt x="21600" y="21600"/>
                </a:lnTo>
                <a:lnTo>
                  <a:pt x="16493" y="12543"/>
                </a:lnTo>
                <a:cubicBezTo>
                  <a:pt x="16534" y="12353"/>
                  <a:pt x="16556" y="12146"/>
                  <a:pt x="16556" y="11926"/>
                </a:cubicBezTo>
                <a:lnTo>
                  <a:pt x="16556" y="1566"/>
                </a:lnTo>
                <a:cubicBezTo>
                  <a:pt x="16556" y="701"/>
                  <a:pt x="16210" y="0"/>
                  <a:pt x="15782" y="0"/>
                </a:cubicBezTo>
                <a:lnTo>
                  <a:pt x="774" y="0"/>
                </a:lnTo>
                <a:close/>
                <a:moveTo>
                  <a:pt x="774"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75" y="635000"/>
            <a:ext cx="615632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294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94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294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2949"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295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2951" name="Rectangle 7"/>
          <p:cNvSpPr>
            <a:spLocks/>
          </p:cNvSpPr>
          <p:nvPr/>
        </p:nvSpPr>
        <p:spPr bwMode="auto">
          <a:xfrm>
            <a:off x="304800" y="2501900"/>
            <a:ext cx="2374900" cy="17907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r>
              <a:rPr lang="en-US">
                <a:solidFill>
                  <a:schemeClr val="tx1"/>
                </a:solidFill>
                <a:latin typeface="Helvetica" charset="0"/>
                <a:ea typeface="ＭＳ Ｐゴシック" charset="0"/>
                <a:cs typeface="Helvetica" charset="0"/>
                <a:sym typeface="Helvetica" charset="0"/>
              </a:rPr>
              <a:t>Adjust the </a:t>
            </a:r>
            <a:r>
              <a:rPr lang="en-US" b="1">
                <a:solidFill>
                  <a:schemeClr val="tx1"/>
                </a:solidFill>
                <a:latin typeface="Helvetica" charset="0"/>
                <a:ea typeface="ＭＳ Ｐゴシック" charset="0"/>
                <a:cs typeface="Helvetica" charset="0"/>
                <a:sym typeface="Helvetica" charset="0"/>
              </a:rPr>
              <a:t>display</a:t>
            </a:r>
            <a:r>
              <a:rPr lang="en-US">
                <a:solidFill>
                  <a:schemeClr val="tx1"/>
                </a:solidFill>
                <a:latin typeface="Helvetica" charset="0"/>
                <a:ea typeface="ＭＳ Ｐゴシック" charset="0"/>
                <a:cs typeface="Helvetica" charset="0"/>
                <a:sym typeface="Helvetica" charset="0"/>
              </a:rPr>
              <a:t> for the follow-up study.</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You may want to adjust the </a:t>
            </a:r>
            <a:r>
              <a:rPr lang="en-US" b="1">
                <a:solidFill>
                  <a:schemeClr val="tx1"/>
                </a:solidFill>
                <a:latin typeface="Helvetica" charset="0"/>
                <a:ea typeface="ＭＳ Ｐゴシック" charset="0"/>
                <a:cs typeface="Helvetica" charset="0"/>
                <a:sym typeface="Helvetica" charset="0"/>
              </a:rPr>
              <a:t>Slices Fade Slider</a:t>
            </a:r>
            <a:r>
              <a:rPr lang="en-US">
                <a:solidFill>
                  <a:schemeClr val="tx1"/>
                </a:solidFill>
                <a:latin typeface="Helvetica" charset="0"/>
                <a:ea typeface="ＭＳ Ｐゴシック" charset="0"/>
                <a:cs typeface="Helvetica" charset="0"/>
                <a:sym typeface="Helvetica" charset="0"/>
              </a:rPr>
              <a:t> and manipulate the 3D View to refresh them.</a:t>
            </a:r>
          </a:p>
        </p:txBody>
      </p:sp>
      <p:sp>
        <p:nvSpPr>
          <p:cNvPr id="82952"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Modify display of the follow-up</a:t>
            </a:r>
          </a:p>
        </p:txBody>
      </p:sp>
      <p:sp>
        <p:nvSpPr>
          <p:cNvPr id="82953" name="AutoShape 9"/>
          <p:cNvSpPr>
            <a:spLocks/>
          </p:cNvSpPr>
          <p:nvPr/>
        </p:nvSpPr>
        <p:spPr bwMode="auto">
          <a:xfrm flipH="1">
            <a:off x="2857500" y="2565400"/>
            <a:ext cx="1828800" cy="762000"/>
          </a:xfrm>
          <a:custGeom>
            <a:avLst/>
            <a:gdLst/>
            <a:ahLst/>
            <a:cxnLst/>
            <a:rect l="0" t="0" r="r" b="b"/>
            <a:pathLst>
              <a:path w="19159" h="21600">
                <a:moveTo>
                  <a:pt x="865" y="0"/>
                </a:moveTo>
                <a:cubicBezTo>
                  <a:pt x="387" y="0"/>
                  <a:pt x="0" y="1048"/>
                  <a:pt x="0" y="2340"/>
                </a:cubicBezTo>
                <a:lnTo>
                  <a:pt x="0" y="19260"/>
                </a:lnTo>
                <a:cubicBezTo>
                  <a:pt x="0" y="20552"/>
                  <a:pt x="387" y="21600"/>
                  <a:pt x="865" y="21600"/>
                </a:cubicBezTo>
                <a:lnTo>
                  <a:pt x="18295" y="21600"/>
                </a:lnTo>
                <a:cubicBezTo>
                  <a:pt x="18772" y="21600"/>
                  <a:pt x="19159" y="20552"/>
                  <a:pt x="19159" y="19260"/>
                </a:cubicBezTo>
                <a:lnTo>
                  <a:pt x="19159" y="5693"/>
                </a:lnTo>
                <a:lnTo>
                  <a:pt x="21600" y="5040"/>
                </a:lnTo>
                <a:lnTo>
                  <a:pt x="19159" y="4388"/>
                </a:lnTo>
                <a:lnTo>
                  <a:pt x="19159" y="2340"/>
                </a:lnTo>
                <a:cubicBezTo>
                  <a:pt x="19159" y="1048"/>
                  <a:pt x="18772" y="0"/>
                  <a:pt x="18295" y="0"/>
                </a:cubicBezTo>
                <a:lnTo>
                  <a:pt x="865" y="0"/>
                </a:lnTo>
                <a:close/>
                <a:moveTo>
                  <a:pt x="865"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2954" name="AutoShape 10"/>
          <p:cNvSpPr>
            <a:spLocks/>
          </p:cNvSpPr>
          <p:nvPr/>
        </p:nvSpPr>
        <p:spPr bwMode="auto">
          <a:xfrm flipH="1">
            <a:off x="3898900" y="3594100"/>
            <a:ext cx="825500" cy="177800"/>
          </a:xfrm>
          <a:custGeom>
            <a:avLst/>
            <a:gdLst/>
            <a:ahLst/>
            <a:cxnLst/>
            <a:rect l="0" t="0" r="r" b="b"/>
            <a:pathLst>
              <a:path w="8491" h="21600">
                <a:moveTo>
                  <a:pt x="849" y="0"/>
                </a:moveTo>
                <a:cubicBezTo>
                  <a:pt x="380" y="0"/>
                  <a:pt x="0" y="4490"/>
                  <a:pt x="0" y="10029"/>
                </a:cubicBezTo>
                <a:lnTo>
                  <a:pt x="0" y="11571"/>
                </a:lnTo>
                <a:cubicBezTo>
                  <a:pt x="0" y="17110"/>
                  <a:pt x="380" y="21600"/>
                  <a:pt x="849" y="21600"/>
                </a:cubicBezTo>
                <a:lnTo>
                  <a:pt x="7642" y="21600"/>
                </a:lnTo>
                <a:cubicBezTo>
                  <a:pt x="8078" y="21600"/>
                  <a:pt x="8422" y="17669"/>
                  <a:pt x="8471" y="12680"/>
                </a:cubicBezTo>
                <a:lnTo>
                  <a:pt x="21600" y="7714"/>
                </a:lnTo>
                <a:lnTo>
                  <a:pt x="8442" y="7088"/>
                </a:lnTo>
                <a:cubicBezTo>
                  <a:pt x="8335" y="3011"/>
                  <a:pt x="8023" y="0"/>
                  <a:pt x="7642" y="0"/>
                </a:cubicBezTo>
                <a:lnTo>
                  <a:pt x="849" y="0"/>
                </a:lnTo>
                <a:close/>
                <a:moveTo>
                  <a:pt x="849"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533400"/>
            <a:ext cx="67659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3970"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3971"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3972"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397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3974"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3975" name="Rectangle 7"/>
          <p:cNvSpPr>
            <a:spLocks/>
          </p:cNvSpPr>
          <p:nvPr/>
        </p:nvSpPr>
        <p:spPr bwMode="auto">
          <a:xfrm>
            <a:off x="4965700" y="3203575"/>
            <a:ext cx="3873500" cy="1308100"/>
          </a:xfrm>
          <a:prstGeom prst="rect">
            <a:avLst/>
          </a:prstGeom>
          <a:solidFill>
            <a:srgbClr val="E6D14B"/>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30404" bIns="0" anchor="ctr"/>
          <a:lstStyle/>
          <a:p>
            <a:pPr marL="30163" algn="l"/>
            <a:r>
              <a:rPr lang="en-US">
                <a:solidFill>
                  <a:schemeClr val="tx1"/>
                </a:solidFill>
                <a:latin typeface="Helvetica" charset="0"/>
                <a:ea typeface="ＭＳ Ｐゴシック" charset="0"/>
                <a:cs typeface="Helvetica" charset="0"/>
                <a:sym typeface="Helvetica" charset="0"/>
              </a:rPr>
              <a:t>In the </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Quantitative Measures</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 Panel:</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select </a:t>
            </a:r>
            <a:r>
              <a:rPr lang="en-US" b="1">
                <a:solidFill>
                  <a:schemeClr val="tx1"/>
                </a:solidFill>
                <a:latin typeface="Helvetica" charset="0"/>
                <a:ea typeface="ＭＳ Ｐゴシック" charset="0"/>
                <a:cs typeface="Helvetica" charset="0"/>
                <a:sym typeface="Helvetica" charset="0"/>
              </a:rPr>
              <a:t>Compute/Refresh</a:t>
            </a:r>
            <a:r>
              <a:rPr lang="en-US">
                <a:solidFill>
                  <a:schemeClr val="tx1"/>
                </a:solidFill>
                <a:latin typeface="Helvetica" charset="0"/>
                <a:ea typeface="ＭＳ Ｐゴシック" charset="0"/>
                <a:cs typeface="Helvetica" charset="0"/>
                <a:sym typeface="Helvetica" charset="0"/>
              </a:rPr>
              <a:t> to compute SUVbw for the green Tumor volume (and yellow liver volume).</a:t>
            </a:r>
          </a:p>
        </p:txBody>
      </p:sp>
      <p:sp>
        <p:nvSpPr>
          <p:cNvPr id="83976"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Compute SUVbw for follow-up</a:t>
            </a:r>
          </a:p>
        </p:txBody>
      </p:sp>
      <p:sp>
        <p:nvSpPr>
          <p:cNvPr id="83977" name="AutoShape 9"/>
          <p:cNvSpPr>
            <a:spLocks/>
          </p:cNvSpPr>
          <p:nvPr/>
        </p:nvSpPr>
        <p:spPr bwMode="auto">
          <a:xfrm flipH="1">
            <a:off x="965200" y="3187700"/>
            <a:ext cx="1016000" cy="177800"/>
          </a:xfrm>
          <a:custGeom>
            <a:avLst/>
            <a:gdLst/>
            <a:ahLst/>
            <a:cxnLst/>
            <a:rect l="0" t="0" r="r" b="b"/>
            <a:pathLst>
              <a:path w="4564" h="7033">
                <a:moveTo>
                  <a:pt x="371" y="0"/>
                </a:moveTo>
                <a:cubicBezTo>
                  <a:pt x="168" y="0"/>
                  <a:pt x="2" y="1445"/>
                  <a:pt x="0" y="3234"/>
                </a:cubicBezTo>
                <a:lnTo>
                  <a:pt x="-17036" y="21600"/>
                </a:lnTo>
                <a:lnTo>
                  <a:pt x="29" y="5039"/>
                </a:lnTo>
                <a:cubicBezTo>
                  <a:pt x="85" y="6211"/>
                  <a:pt x="218" y="7033"/>
                  <a:pt x="371" y="7033"/>
                </a:cubicBezTo>
                <a:lnTo>
                  <a:pt x="4193" y="7033"/>
                </a:lnTo>
                <a:cubicBezTo>
                  <a:pt x="4398" y="7033"/>
                  <a:pt x="4564" y="5571"/>
                  <a:pt x="4564" y="3767"/>
                </a:cubicBezTo>
                <a:lnTo>
                  <a:pt x="4564" y="3265"/>
                </a:lnTo>
                <a:cubicBezTo>
                  <a:pt x="4564" y="1462"/>
                  <a:pt x="4398" y="0"/>
                  <a:pt x="4193" y="0"/>
                </a:cubicBezTo>
                <a:lnTo>
                  <a:pt x="371" y="0"/>
                </a:lnTo>
                <a:close/>
                <a:moveTo>
                  <a:pt x="371" y="0"/>
                </a:moveTo>
              </a:path>
            </a:pathLst>
          </a:custGeom>
          <a:noFill/>
          <a:ln w="25400" cap="flat">
            <a:solidFill>
              <a:srgbClr val="FB570F"/>
            </a:solidFill>
            <a:prstDash val="solid"/>
            <a:round/>
            <a:headEnd type="none" w="med" len="med"/>
            <a:tailEnd type="none" w="med" len="med"/>
          </a:ln>
          <a:effectLst>
            <a:outerShdw blurRad="381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p:cNvSpPr>
          <p:nvPr/>
        </p:nvSpPr>
        <p:spPr bwMode="auto">
          <a:xfrm>
            <a:off x="1270000" y="927100"/>
            <a:ext cx="61722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4994"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4995"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4996"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499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4998"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4999" name="Rectangle 7"/>
          <p:cNvSpPr>
            <a:spLocks/>
          </p:cNvSpPr>
          <p:nvPr/>
        </p:nvSpPr>
        <p:spPr bwMode="auto">
          <a:xfrm>
            <a:off x="2246313" y="1879600"/>
            <a:ext cx="28876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chemeClr val="tx1"/>
                </a:solidFill>
                <a:latin typeface="Helvetica" charset="0"/>
                <a:ea typeface="ＭＳ Ｐゴシック" charset="0"/>
                <a:cs typeface="Helvetica" charset="0"/>
                <a:sym typeface="Helvetica" charset="0"/>
              </a:rPr>
              <a:t>Pre-Treatment Max SUVbw =</a:t>
            </a:r>
          </a:p>
          <a:p>
            <a:pPr marL="30163"/>
            <a:endParaRPr lang="en-US">
              <a:solidFill>
                <a:schemeClr val="tx1"/>
              </a:solidFill>
              <a:latin typeface="Helvetica" charset="0"/>
              <a:ea typeface="ＭＳ Ｐゴシック" charset="0"/>
              <a:cs typeface="Helvetica" charset="0"/>
              <a:sym typeface="Helvetica" charset="0"/>
            </a:endParaRPr>
          </a:p>
          <a:p>
            <a:pPr marL="30163"/>
            <a:r>
              <a:rPr lang="en-US">
                <a:solidFill>
                  <a:schemeClr val="tx1"/>
                </a:solidFill>
                <a:latin typeface="Helvetica" charset="0"/>
                <a:ea typeface="ＭＳ Ｐゴシック" charset="0"/>
                <a:cs typeface="Helvetica" charset="0"/>
                <a:sym typeface="Helvetica" charset="0"/>
              </a:rPr>
              <a:t>Post-Treatment Max SUVbw =</a:t>
            </a:r>
          </a:p>
        </p:txBody>
      </p:sp>
      <p:sp>
        <p:nvSpPr>
          <p:cNvPr id="85000" name="Rectangle 8"/>
          <p:cNvSpPr>
            <a:spLocks/>
          </p:cNvSpPr>
          <p:nvPr/>
        </p:nvSpPr>
        <p:spPr bwMode="auto">
          <a:xfrm>
            <a:off x="4129088" y="1879600"/>
            <a:ext cx="14827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30404" bIns="0">
            <a:spAutoFit/>
          </a:bodyPr>
          <a:lstStyle/>
          <a:p>
            <a:pPr marL="30163"/>
            <a:r>
              <a:rPr lang="en-US">
                <a:solidFill>
                  <a:srgbClr val="002D99"/>
                </a:solidFill>
                <a:latin typeface="Helvetica" charset="0"/>
                <a:ea typeface="ＭＳ Ｐゴシック" charset="0"/>
                <a:cs typeface="Helvetica" charset="0"/>
                <a:sym typeface="Helvetica" charset="0"/>
              </a:rPr>
              <a:t>8.0</a:t>
            </a:r>
          </a:p>
          <a:p>
            <a:pPr marL="30163"/>
            <a:endParaRPr lang="en-US">
              <a:solidFill>
                <a:srgbClr val="002D99"/>
              </a:solidFill>
              <a:latin typeface="Helvetica" charset="0"/>
              <a:ea typeface="ＭＳ Ｐゴシック" charset="0"/>
              <a:cs typeface="Helvetica" charset="0"/>
              <a:sym typeface="Helvetica" charset="0"/>
            </a:endParaRPr>
          </a:p>
          <a:p>
            <a:pPr marL="30163"/>
            <a:r>
              <a:rPr lang="en-US">
                <a:solidFill>
                  <a:srgbClr val="002D99"/>
                </a:solidFill>
                <a:latin typeface="Helvetica" charset="0"/>
                <a:ea typeface="ＭＳ Ｐゴシック" charset="0"/>
                <a:cs typeface="Helvetica" charset="0"/>
                <a:sym typeface="Helvetica" charset="0"/>
              </a:rPr>
              <a:t>9.4</a:t>
            </a:r>
          </a:p>
          <a:p>
            <a:pPr marL="30163"/>
            <a:endParaRPr lang="en-US">
              <a:solidFill>
                <a:srgbClr val="002D99"/>
              </a:solidFill>
              <a:latin typeface="Helvetica" charset="0"/>
              <a:ea typeface="ＭＳ Ｐゴシック" charset="0"/>
              <a:cs typeface="Helvetica" charset="0"/>
              <a:sym typeface="Helvetica" charset="0"/>
            </a:endParaRPr>
          </a:p>
          <a:p>
            <a:pPr marL="30163"/>
            <a:r>
              <a:rPr lang="en-US" b="1">
                <a:solidFill>
                  <a:srgbClr val="002D99"/>
                </a:solidFill>
                <a:latin typeface="Helvetica" charset="0"/>
                <a:ea typeface="ＭＳ Ｐゴシック" charset="0"/>
                <a:cs typeface="Helvetica" charset="0"/>
                <a:sym typeface="Helvetica" charset="0"/>
              </a:rPr>
              <a:t>+16.61%  (SD)</a:t>
            </a:r>
          </a:p>
        </p:txBody>
      </p:sp>
      <p:sp>
        <p:nvSpPr>
          <p:cNvPr id="85001" name="Rectangle 9"/>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Assess response wrt this VOI</a:t>
            </a:r>
          </a:p>
        </p:txBody>
      </p:sp>
    </p:spTree>
  </p:cSld>
  <p:clrMapOvr>
    <a:masterClrMapping/>
  </p:clrMapOvr>
  <p:transition xmlns:p14="http://schemas.microsoft.com/office/powerpoint/2010/mai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1270000" y="927100"/>
            <a:ext cx="71628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6018"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19"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6020"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6021"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6022"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6023" name="Rectangle 7"/>
          <p:cNvSpPr>
            <a:spLocks/>
          </p:cNvSpPr>
          <p:nvPr/>
        </p:nvSpPr>
        <p:spPr bwMode="auto">
          <a:xfrm>
            <a:off x="1295400" y="1536700"/>
            <a:ext cx="7480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Still validating this module against performance of commercial systems.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Appropriate only for DICOM PET studies only</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Not compatible with Philips datasets</a:t>
            </a:r>
          </a:p>
        </p:txBody>
      </p:sp>
      <p:sp>
        <p:nvSpPr>
          <p:cNvPr id="86024" name="Rectangle 8"/>
          <p:cNvSpPr>
            <a:spLocks/>
          </p:cNvSpPr>
          <p:nvPr/>
        </p:nvSpPr>
        <p:spPr bwMode="auto">
          <a:xfrm>
            <a:off x="998538" y="165100"/>
            <a:ext cx="816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PET/CT Visualization and Analysis:  </a:t>
            </a:r>
            <a:r>
              <a:rPr lang="en-US" sz="1800" b="1">
                <a:solidFill>
                  <a:srgbClr val="002D99"/>
                </a:solidFill>
                <a:latin typeface="Helvetica" charset="0"/>
                <a:ea typeface="ＭＳ Ｐゴシック" charset="0"/>
                <a:cs typeface="Helvetica" charset="0"/>
                <a:sym typeface="Helvetica" charset="0"/>
              </a:rPr>
              <a:t>Appropriate Use</a:t>
            </a:r>
          </a:p>
        </p:txBody>
      </p:sp>
    </p:spTree>
  </p:cSld>
  <p:clrMapOvr>
    <a:masterClrMapping/>
  </p:clrMapOvr>
  <p:transition xmlns:p14="http://schemas.microsoft.com/office/powerpoint/2010/mai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p:cNvSpPr>
          <p:nvPr/>
        </p:nvSpPr>
        <p:spPr bwMode="auto">
          <a:xfrm>
            <a:off x="1270000" y="927100"/>
            <a:ext cx="7162800" cy="32893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7042"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7043"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7044"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704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7046"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7047" name="Rectangle 7"/>
          <p:cNvSpPr>
            <a:spLocks/>
          </p:cNvSpPr>
          <p:nvPr/>
        </p:nvSpPr>
        <p:spPr bwMode="auto">
          <a:xfrm>
            <a:off x="1917700" y="1181100"/>
            <a:ext cx="6324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This workshop has demonstrated:</a:t>
            </a:r>
          </a:p>
          <a:p>
            <a:pPr marL="30163" algn="l"/>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Basic scene loading and visualization using 3D Slicer</a:t>
            </a:r>
          </a:p>
          <a:p>
            <a:pPr marL="30163" algn="l">
              <a:buSzPct val="125000"/>
              <a:buFont typeface="Helvetica" charset="0"/>
              <a:buChar char="•"/>
            </a:pPr>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Use of Slicer</a:t>
            </a:r>
            <a:r>
              <a:rPr lang="ja-JP" altLang="en-US" sz="1800">
                <a:solidFill>
                  <a:schemeClr val="tx1"/>
                </a:solidFill>
                <a:latin typeface="Arial"/>
                <a:ea typeface="ＭＳ Ｐゴシック" charset="0"/>
                <a:cs typeface="Helvetica" charset="0"/>
                <a:sym typeface="Helvetica" charset="0"/>
              </a:rPr>
              <a:t>’</a:t>
            </a:r>
            <a:r>
              <a:rPr lang="en-US" sz="1800">
                <a:solidFill>
                  <a:schemeClr val="tx1"/>
                </a:solidFill>
                <a:latin typeface="Helvetica" charset="0"/>
                <a:ea typeface="ＭＳ Ｐゴシック" charset="0"/>
                <a:cs typeface="Helvetica" charset="0"/>
                <a:sym typeface="Helvetica" charset="0"/>
              </a:rPr>
              <a:t>s ChangeTracker module to assess small changes in tumor size</a:t>
            </a:r>
          </a:p>
          <a:p>
            <a:pPr marL="30163" algn="l">
              <a:buSzPct val="125000"/>
              <a:buFont typeface="Helvetica" charset="0"/>
              <a:buChar char="•"/>
            </a:pPr>
            <a:endParaRPr lang="en-US" sz="1800">
              <a:solidFill>
                <a:schemeClr val="tx1"/>
              </a:solidFill>
              <a:latin typeface="Helvetica" charset="0"/>
              <a:ea typeface="ＭＳ Ｐゴシック" charset="0"/>
              <a:cs typeface="Helvetica" charset="0"/>
              <a:sym typeface="Helvetica" charset="0"/>
            </a:endParaRPr>
          </a:p>
          <a:p>
            <a:pPr marL="30163" algn="l">
              <a:buSzPct val="125000"/>
              <a:buFont typeface="Helvetica" charset="0"/>
              <a:buChar char="•"/>
            </a:pPr>
            <a:r>
              <a:rPr lang="en-US" sz="1800">
                <a:solidFill>
                  <a:schemeClr val="tx1"/>
                </a:solidFill>
                <a:latin typeface="Helvetica" charset="0"/>
                <a:ea typeface="ＭＳ Ｐゴシック" charset="0"/>
                <a:cs typeface="Helvetica" charset="0"/>
                <a:sym typeface="Helvetica" charset="0"/>
              </a:rPr>
              <a:t> Workflow to make quantitative measurements of SUV (body weight) in Slicer</a:t>
            </a:r>
            <a:r>
              <a:rPr lang="ja-JP" altLang="en-US" sz="1800">
                <a:solidFill>
                  <a:schemeClr val="tx1"/>
                </a:solidFill>
                <a:latin typeface="Arial"/>
                <a:ea typeface="ＭＳ Ｐゴシック" charset="0"/>
                <a:cs typeface="Helvetica" charset="0"/>
                <a:sym typeface="Helvetica" charset="0"/>
              </a:rPr>
              <a:t>’</a:t>
            </a:r>
            <a:r>
              <a:rPr lang="en-US" sz="1800">
                <a:solidFill>
                  <a:schemeClr val="tx1"/>
                </a:solidFill>
                <a:latin typeface="Helvetica" charset="0"/>
                <a:ea typeface="ＭＳ Ｐゴシック" charset="0"/>
                <a:cs typeface="Helvetica" charset="0"/>
                <a:sym typeface="Helvetica" charset="0"/>
              </a:rPr>
              <a:t>s PETCTFusion module</a:t>
            </a:r>
          </a:p>
        </p:txBody>
      </p:sp>
      <p:sp>
        <p:nvSpPr>
          <p:cNvPr id="87048" name="Rectangle 8"/>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Workshop Summary</a:t>
            </a:r>
          </a:p>
        </p:txBody>
      </p:sp>
    </p:spTree>
  </p:cSld>
  <p:clrMapOvr>
    <a:masterClrMapping/>
  </p:clrMapOvr>
  <p:transition xmlns:p14="http://schemas.microsoft.com/office/powerpoint/2010/mai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p:cNvSpPr>
          <p:nvPr/>
        </p:nvSpPr>
        <p:spPr bwMode="auto">
          <a:xfrm>
            <a:off x="1270000" y="927100"/>
            <a:ext cx="7162800" cy="3746500"/>
          </a:xfrm>
          <a:prstGeom prst="rect">
            <a:avLst/>
          </a:prstGeom>
          <a:solidFill>
            <a:srgbClr val="FFFDFA"/>
          </a:solidFill>
          <a:ln>
            <a:noFill/>
          </a:ln>
          <a:effectLst>
            <a:outerShdw blurRad="38100" dist="12700"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p>
        </p:txBody>
      </p:sp>
      <p:sp>
        <p:nvSpPr>
          <p:cNvPr id="88066" name="Line 2"/>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067" name="Rectangle 3"/>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8068" name="Line 4"/>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806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8070" name="Rectangle 6"/>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8071" name="Rectangle 7"/>
          <p:cNvSpPr>
            <a:spLocks/>
          </p:cNvSpPr>
          <p:nvPr/>
        </p:nvSpPr>
        <p:spPr bwMode="auto">
          <a:xfrm>
            <a:off x="1308100" y="965200"/>
            <a:ext cx="73914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rgbClr val="002D99"/>
                </a:solidFill>
                <a:latin typeface="Helvetica" charset="0"/>
                <a:ea typeface="ＭＳ Ｐゴシック" charset="0"/>
                <a:cs typeface="Helvetica" charset="0"/>
                <a:sym typeface="Helvetica" charset="0"/>
              </a:rPr>
              <a:t>Tutorial Slides:</a:t>
            </a:r>
          </a:p>
          <a:p>
            <a:pPr marL="30163" algn="l"/>
            <a:r>
              <a:rPr lang="en-US">
                <a:solidFill>
                  <a:schemeClr val="tx1"/>
                </a:solidFill>
                <a:latin typeface="Helvetica" charset="0"/>
                <a:ea typeface="ＭＳ Ｐゴシック" charset="0"/>
                <a:cs typeface="Helvetica" charset="0"/>
                <a:sym typeface="Helvetica" charset="0"/>
              </a:rPr>
              <a:t>http://wiki.na-mic.org/Wiki/images/4/4e/Combined-RSNA09-WJP.ppt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Tutorial Data:</a:t>
            </a:r>
          </a:p>
          <a:p>
            <a:pPr marL="30163" algn="l"/>
            <a:r>
              <a:rPr lang="en-US">
                <a:solidFill>
                  <a:schemeClr val="tx1"/>
                </a:solidFill>
                <a:latin typeface="Helvetica" charset="0"/>
                <a:ea typeface="ＭＳ Ｐゴシック" charset="0"/>
                <a:cs typeface="Helvetica" charset="0"/>
                <a:sym typeface="Helvetica" charset="0"/>
              </a:rPr>
              <a:t>http://wiki.na-mic.org/Wiki/images/5/51/Slicer3MinuteDataset.zip</a:t>
            </a:r>
          </a:p>
          <a:p>
            <a:pPr marL="30163" algn="l"/>
            <a:r>
              <a:rPr lang="en-US">
                <a:solidFill>
                  <a:schemeClr val="tx1"/>
                </a:solidFill>
                <a:latin typeface="Helvetica" charset="0"/>
                <a:ea typeface="ＭＳ Ｐゴシック" charset="0"/>
                <a:cs typeface="Helvetica" charset="0"/>
                <a:sym typeface="Helvetica" charset="0"/>
              </a:rPr>
              <a:t>http://wiki.na-mic.org/Wiki/images/f/f8/RSNA-ChangeTracker-Tutorial-Data.zip</a:t>
            </a:r>
          </a:p>
          <a:p>
            <a:pPr marL="30163" algn="l"/>
            <a:r>
              <a:rPr lang="en-US">
                <a:solidFill>
                  <a:schemeClr val="tx1"/>
                </a:solidFill>
                <a:latin typeface="Helvetica" charset="0"/>
                <a:ea typeface="ＭＳ Ｐゴシック" charset="0"/>
                <a:cs typeface="Helvetica" charset="0"/>
                <a:sym typeface="Helvetica" charset="0"/>
              </a:rPr>
              <a:t>http://wiki.na-mic.org/Wiki/images/7/73/PETCTFusion-Tutorial-Data.zip</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Tutorial Software:</a:t>
            </a:r>
          </a:p>
          <a:p>
            <a:pPr marL="30163" algn="l"/>
            <a:r>
              <a:rPr lang="en-US" u="sng">
                <a:solidFill>
                  <a:srgbClr val="CD1114"/>
                </a:solidFill>
                <a:latin typeface="Helvetica" charset="0"/>
                <a:ea typeface="ＭＳ Ｐゴシック" charset="0"/>
                <a:cs typeface="Helvetica" charset="0"/>
                <a:sym typeface="Helvetica" charset="0"/>
                <a:hlinkClick r:id="rId3"/>
              </a:rPr>
              <a:t>http://www.na-mic.org/Slicer/Download/Snapshots/win32/Slicer3-3.5-RSNA-2009-11-06-win32.exe</a:t>
            </a:r>
            <a:endParaRPr lang="en-US">
              <a:solidFill>
                <a:srgbClr val="CD1114"/>
              </a:solidFill>
              <a:latin typeface="Helvetica" charset="0"/>
              <a:ea typeface="ＭＳ Ｐゴシック" charset="0"/>
              <a:cs typeface="Helvetica" charset="0"/>
              <a:sym typeface="Helvetica" charset="0"/>
            </a:endParaRP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rgbClr val="002D99"/>
                </a:solidFill>
                <a:latin typeface="Helvetica" charset="0"/>
                <a:ea typeface="ＭＳ Ｐゴシック" charset="0"/>
                <a:cs typeface="Helvetica" charset="0"/>
                <a:sym typeface="Helvetica" charset="0"/>
              </a:rPr>
              <a:t>More Information:</a:t>
            </a:r>
          </a:p>
          <a:p>
            <a:pPr marL="30163" algn="l"/>
            <a:r>
              <a:rPr lang="en-US">
                <a:solidFill>
                  <a:schemeClr val="tx1"/>
                </a:solidFill>
                <a:latin typeface="Helvetica" charset="0"/>
                <a:ea typeface="ＭＳ Ｐゴシック" charset="0"/>
                <a:cs typeface="Helvetica" charset="0"/>
                <a:sym typeface="Helvetica" charset="0"/>
              </a:rPr>
              <a:t>http://www.slicer.org</a:t>
            </a:r>
          </a:p>
        </p:txBody>
      </p:sp>
      <p:sp>
        <p:nvSpPr>
          <p:cNvPr id="88072" name="Line 8"/>
          <p:cNvSpPr>
            <a:spLocks noChangeShapeType="1"/>
          </p:cNvSpPr>
          <p:nvPr/>
        </p:nvSpPr>
        <p:spPr bwMode="auto">
          <a:xfrm>
            <a:off x="1676400" y="508000"/>
            <a:ext cx="7391400" cy="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073" name="Rectangle 9"/>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Workshop Summary:  </a:t>
            </a:r>
            <a:r>
              <a:rPr lang="en-US" sz="1800" b="1">
                <a:solidFill>
                  <a:srgbClr val="002D99"/>
                </a:solidFill>
                <a:latin typeface="Helvetica" charset="0"/>
                <a:ea typeface="ＭＳ Ｐゴシック" charset="0"/>
                <a:cs typeface="Helvetica" charset="0"/>
                <a:sym typeface="Helvetica" charset="0"/>
              </a:rPr>
              <a:t>Slides and Datasets</a:t>
            </a:r>
          </a:p>
        </p:txBody>
      </p:sp>
    </p:spTree>
  </p:cSld>
  <p:clrMapOvr>
    <a:masterClrMapping/>
  </p:clrMapOvr>
  <p:transition xmlns:p14="http://schemas.microsoft.com/office/powerpoint/2010/mai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909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8909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90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909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89094" name="Rectangle 6"/>
          <p:cNvSpPr>
            <a:spLocks/>
          </p:cNvSpPr>
          <p:nvPr/>
        </p:nvSpPr>
        <p:spPr bwMode="auto">
          <a:xfrm>
            <a:off x="2451100" y="1066800"/>
            <a:ext cx="68707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a:solidFill>
                  <a:schemeClr val="tx1"/>
                </a:solidFill>
                <a:latin typeface="Helvetica" charset="0"/>
                <a:ea typeface="ＭＳ Ｐゴシック" charset="0"/>
                <a:cs typeface="Helvetica" charset="0"/>
                <a:sym typeface="Helvetica" charset="0"/>
              </a:rPr>
              <a:t>Harvard Clinical and Translational Science Center </a:t>
            </a:r>
          </a:p>
          <a:p>
            <a:pPr marL="30163" algn="l"/>
            <a:r>
              <a:rPr lang="en-US">
                <a:solidFill>
                  <a:schemeClr val="tx1"/>
                </a:solidFill>
                <a:latin typeface="Helvetica" charset="0"/>
                <a:ea typeface="ＭＳ Ｐゴシック" charset="0"/>
                <a:cs typeface="Helvetica" charset="0"/>
                <a:sym typeface="Helvetica" charset="0"/>
              </a:rPr>
              <a:t>	</a:t>
            </a:r>
          </a:p>
          <a:p>
            <a:pPr marL="30163" algn="l"/>
            <a:r>
              <a:rPr lang="en-US">
                <a:solidFill>
                  <a:schemeClr val="tx1"/>
                </a:solidFill>
                <a:latin typeface="Helvetica" charset="0"/>
                <a:ea typeface="ＭＳ Ｐゴシック" charset="0"/>
                <a:cs typeface="Helvetica" charset="0"/>
                <a:sym typeface="Helvetica" charset="0"/>
              </a:rPr>
              <a:t>National Alliance for Medical Image Computing</a:t>
            </a:r>
            <a:br>
              <a:rPr lang="en-US">
                <a:solidFill>
                  <a:schemeClr val="tx1"/>
                </a:solidFill>
                <a:latin typeface="Helvetica" charset="0"/>
                <a:ea typeface="ＭＳ Ｐゴシック" charset="0"/>
                <a:cs typeface="Helvetica" charset="0"/>
                <a:sym typeface="Helvetica" charset="0"/>
              </a:rPr>
            </a:br>
            <a:r>
              <a:rPr lang="en-US">
                <a:solidFill>
                  <a:schemeClr val="tx1"/>
                </a:solidFill>
                <a:latin typeface="Helvetica" charset="0"/>
                <a:ea typeface="ＭＳ Ｐゴシック" charset="0"/>
                <a:cs typeface="Helvetica" charset="0"/>
                <a:sym typeface="Helvetica" charset="0"/>
              </a:rPr>
              <a:t>NIH U54EB005149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Brain Science Foundation </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INRIA, France</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Neuroimage Analysis Center (NAC)</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National Center for Image-Guided Therapy (NCIGT)</a:t>
            </a:r>
          </a:p>
          <a:p>
            <a:pPr marL="30163" algn="l"/>
            <a:endParaRPr lang="en-US">
              <a:solidFill>
                <a:schemeClr val="tx1"/>
              </a:solidFill>
              <a:latin typeface="Helvetica" charset="0"/>
              <a:ea typeface="ＭＳ Ｐゴシック" charset="0"/>
              <a:cs typeface="Helvetica" charset="0"/>
              <a:sym typeface="Helvetica" charset="0"/>
            </a:endParaRPr>
          </a:p>
          <a:p>
            <a:pPr marL="30163" algn="l"/>
            <a:r>
              <a:rPr lang="en-US">
                <a:solidFill>
                  <a:schemeClr val="tx1"/>
                </a:solidFill>
                <a:latin typeface="Helvetica" charset="0"/>
                <a:ea typeface="ＭＳ Ｐゴシック" charset="0"/>
                <a:cs typeface="Helvetica" charset="0"/>
                <a:sym typeface="Helvetica" charset="0"/>
              </a:rPr>
              <a:t>Surgical Planning Laboratory, Brigham and Women</a:t>
            </a:r>
            <a:r>
              <a:rPr lang="ja-JP" altLang="en-US">
                <a:solidFill>
                  <a:schemeClr val="tx1"/>
                </a:solidFill>
                <a:latin typeface="Arial"/>
                <a:ea typeface="ＭＳ Ｐゴシック" charset="0"/>
                <a:cs typeface="Helvetica" charset="0"/>
                <a:sym typeface="Helvetica" charset="0"/>
              </a:rPr>
              <a:t>’</a:t>
            </a:r>
            <a:r>
              <a:rPr lang="en-US">
                <a:solidFill>
                  <a:schemeClr val="tx1"/>
                </a:solidFill>
                <a:latin typeface="Helvetica" charset="0"/>
                <a:ea typeface="ＭＳ Ｐゴシック" charset="0"/>
                <a:cs typeface="Helvetica" charset="0"/>
                <a:sym typeface="Helvetica" charset="0"/>
              </a:rPr>
              <a:t>s Hospital</a:t>
            </a:r>
          </a:p>
        </p:txBody>
      </p:sp>
      <p:pic>
        <p:nvPicPr>
          <p:cNvPr id="8909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1425575"/>
            <a:ext cx="3857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2008188"/>
            <a:ext cx="393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7"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2509838"/>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0" y="919163"/>
            <a:ext cx="5556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9"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800" y="2959100"/>
            <a:ext cx="3175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100" name="Pictur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0075" y="3479800"/>
            <a:ext cx="5286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101" name="Picture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2300" y="3987800"/>
            <a:ext cx="4619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9102" name="Rectangle 14"/>
          <p:cNvSpPr>
            <a:spLocks/>
          </p:cNvSpPr>
          <p:nvPr/>
        </p:nvSpPr>
        <p:spPr bwMode="auto">
          <a:xfrm>
            <a:off x="998538" y="165100"/>
            <a:ext cx="632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b="1">
                <a:solidFill>
                  <a:schemeClr val="tx1"/>
                </a:solidFill>
                <a:latin typeface="Helvetica" charset="0"/>
                <a:ea typeface="ＭＳ Ｐゴシック" charset="0"/>
                <a:cs typeface="Helvetica" charset="0"/>
                <a:sym typeface="Helvetica" charset="0"/>
              </a:rPr>
              <a:t>Acknowledgements</a:t>
            </a: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Line 1"/>
          <p:cNvSpPr>
            <a:spLocks noChangeShapeType="1"/>
          </p:cNvSpPr>
          <p:nvPr/>
        </p:nvSpPr>
        <p:spPr bwMode="auto">
          <a:xfrm>
            <a:off x="989013" y="508000"/>
            <a:ext cx="8002587" cy="1588"/>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70" name="Rectangle 2"/>
          <p:cNvSpPr>
            <a:spLocks/>
          </p:cNvSpPr>
          <p:nvPr/>
        </p:nvSpPr>
        <p:spPr bwMode="auto">
          <a:xfrm>
            <a:off x="8382000" y="4864100"/>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600"/>
              </a:spcBef>
            </a:pPr>
            <a:r>
              <a:rPr lang="en-US" sz="1000">
                <a:solidFill>
                  <a:schemeClr val="tx1"/>
                </a:solidFill>
                <a:latin typeface="Arial Italic" charset="0"/>
                <a:ea typeface="ＭＳ Ｐゴシック" charset="0"/>
                <a:cs typeface="Arial Italic" charset="0"/>
                <a:sym typeface="Arial Italic" charset="0"/>
              </a:rPr>
              <a:t>--</a:t>
            </a:r>
          </a:p>
        </p:txBody>
      </p:sp>
      <p:sp>
        <p:nvSpPr>
          <p:cNvPr id="7171" name="Line 3"/>
          <p:cNvSpPr>
            <a:spLocks noChangeShapeType="1"/>
          </p:cNvSpPr>
          <p:nvPr/>
        </p:nvSpPr>
        <p:spPr bwMode="auto">
          <a:xfrm>
            <a:off x="304800" y="4864100"/>
            <a:ext cx="8686800" cy="0"/>
          </a:xfrm>
          <a:prstGeom prst="line">
            <a:avLst/>
          </a:prstGeom>
          <a:noFill/>
          <a:ln w="28575" cap="flat">
            <a:solidFill>
              <a:srgbClr val="7FA4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17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50800"/>
            <a:ext cx="893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p:cNvSpPr>
          <p:nvPr/>
        </p:nvSpPr>
        <p:spPr bwMode="auto">
          <a:xfrm>
            <a:off x="228600" y="4864100"/>
            <a:ext cx="199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spcBef>
                <a:spcPts val="550"/>
              </a:spcBef>
            </a:pPr>
            <a:r>
              <a:rPr lang="en-US" sz="800">
                <a:solidFill>
                  <a:srgbClr val="808080"/>
                </a:solidFill>
                <a:latin typeface="Verdana Italic" charset="0"/>
                <a:ea typeface="ＭＳ Ｐゴシック" charset="0"/>
                <a:cs typeface="Verdana Italic" charset="0"/>
                <a:sym typeface="Verdana Italic" charset="0"/>
              </a:rPr>
              <a:t>CTSA at RSNA 2010</a:t>
            </a:r>
          </a:p>
        </p:txBody>
      </p:sp>
      <p:sp>
        <p:nvSpPr>
          <p:cNvPr id="7174" name="Rectangle 6"/>
          <p:cNvSpPr>
            <a:spLocks/>
          </p:cNvSpPr>
          <p:nvPr/>
        </p:nvSpPr>
        <p:spPr bwMode="auto">
          <a:xfrm>
            <a:off x="800100" y="2811463"/>
            <a:ext cx="2908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dirty="0">
                <a:solidFill>
                  <a:schemeClr val="tx1"/>
                </a:solidFill>
                <a:latin typeface="Helvetica" charset="0"/>
                <a:ea typeface="ＭＳ Ｐゴシック" charset="0"/>
                <a:cs typeface="Helvetica" charset="0"/>
                <a:sym typeface="Helvetica" charset="0"/>
              </a:rPr>
              <a:t>This tutorial is a short  introduction to the advanced </a:t>
            </a:r>
            <a:r>
              <a:rPr lang="en-US" sz="1400" b="1" dirty="0">
                <a:solidFill>
                  <a:srgbClr val="3366FF"/>
                </a:solidFill>
                <a:latin typeface="Helvetica" charset="0"/>
                <a:ea typeface="ＭＳ Ｐゴシック" charset="0"/>
                <a:cs typeface="Helvetica" charset="0"/>
                <a:sym typeface="Helvetica" charset="0"/>
              </a:rPr>
              <a:t>3D visualization capabilities</a:t>
            </a:r>
            <a:r>
              <a:rPr lang="en-US" sz="1400" dirty="0">
                <a:solidFill>
                  <a:schemeClr val="tx1"/>
                </a:solidFill>
                <a:latin typeface="Helvetica" charset="0"/>
                <a:ea typeface="ＭＳ Ｐゴシック" charset="0"/>
                <a:cs typeface="Helvetica" charset="0"/>
                <a:sym typeface="Helvetica" charset="0"/>
              </a:rPr>
              <a:t> of the Slicer3 software for medical image analysis.</a:t>
            </a:r>
          </a:p>
          <a:p>
            <a:pPr marL="30163" algn="l"/>
            <a:endParaRPr lang="en-US" sz="1400" dirty="0">
              <a:solidFill>
                <a:schemeClr val="tx1"/>
              </a:solidFill>
              <a:latin typeface="Helvetica" charset="0"/>
              <a:ea typeface="ＭＳ Ｐゴシック" charset="0"/>
              <a:cs typeface="Helvetica" charset="0"/>
              <a:sym typeface="Helvetica" charset="0"/>
            </a:endParaRPr>
          </a:p>
          <a:p>
            <a:pPr marL="30163" algn="l"/>
            <a:r>
              <a:rPr lang="en-US" sz="1400" dirty="0">
                <a:solidFill>
                  <a:schemeClr val="tx1"/>
                </a:solidFill>
                <a:latin typeface="Helvetica" charset="0"/>
                <a:ea typeface="ＭＳ Ｐゴシック" charset="0"/>
                <a:cs typeface="Helvetica" charset="0"/>
                <a:sym typeface="Helvetica" charset="0"/>
              </a:rPr>
              <a:t>It is designed to </a:t>
            </a:r>
            <a:r>
              <a:rPr lang="en-US" sz="1400" b="1" dirty="0">
                <a:solidFill>
                  <a:srgbClr val="3366FF"/>
                </a:solidFill>
                <a:latin typeface="Helvetica" charset="0"/>
                <a:ea typeface="ＭＳ Ｐゴシック" charset="0"/>
                <a:cs typeface="Helvetica" charset="0"/>
                <a:sym typeface="Helvetica" charset="0"/>
              </a:rPr>
              <a:t>quickly build a basic level of comfort</a:t>
            </a:r>
            <a:r>
              <a:rPr lang="en-US" sz="1400" dirty="0">
                <a:solidFill>
                  <a:schemeClr val="tx1"/>
                </a:solidFill>
                <a:latin typeface="Helvetica" charset="0"/>
                <a:ea typeface="ＭＳ Ｐゴシック" charset="0"/>
                <a:cs typeface="Helvetica" charset="0"/>
                <a:sym typeface="Helvetica" charset="0"/>
              </a:rPr>
              <a:t> with the Slicer software. </a:t>
            </a:r>
          </a:p>
        </p:txBody>
      </p:sp>
      <p:pic>
        <p:nvPicPr>
          <p:cNvPr id="717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674688"/>
            <a:ext cx="50673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7176" name="Rectangle 8"/>
          <p:cNvSpPr>
            <a:spLocks/>
          </p:cNvSpPr>
          <p:nvPr/>
        </p:nvSpPr>
        <p:spPr bwMode="auto">
          <a:xfrm>
            <a:off x="998538" y="165100"/>
            <a:ext cx="407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800">
                <a:solidFill>
                  <a:schemeClr val="tx1"/>
                </a:solidFill>
                <a:latin typeface="Arial Bold" charset="0"/>
                <a:ea typeface="ＭＳ Ｐゴシック" charset="0"/>
                <a:cs typeface="Arial Bold" charset="0"/>
                <a:sym typeface="Arial Bold" charset="0"/>
              </a:rPr>
              <a:t>Slicer3 Minute Tutorial</a:t>
            </a:r>
          </a:p>
        </p:txBody>
      </p:sp>
      <p:sp>
        <p:nvSpPr>
          <p:cNvPr id="7177" name="Rectangle 9"/>
          <p:cNvSpPr>
            <a:spLocks/>
          </p:cNvSpPr>
          <p:nvPr/>
        </p:nvSpPr>
        <p:spPr bwMode="auto">
          <a:xfrm>
            <a:off x="838200" y="1282700"/>
            <a:ext cx="2984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b="1" i="1">
                <a:solidFill>
                  <a:schemeClr val="tx1"/>
                </a:solidFill>
                <a:latin typeface="Helvetica" charset="0"/>
                <a:ea typeface="ＭＳ Ｐゴシック" charset="0"/>
                <a:cs typeface="Helvetica" charset="0"/>
                <a:sym typeface="Helvetica" charset="0"/>
              </a:rPr>
              <a:t>Part I: Slicer3 Minute Tutorial</a:t>
            </a:r>
          </a:p>
        </p:txBody>
      </p:sp>
      <p:sp>
        <p:nvSpPr>
          <p:cNvPr id="7178" name="Rectangle 10"/>
          <p:cNvSpPr>
            <a:spLocks/>
          </p:cNvSpPr>
          <p:nvPr/>
        </p:nvSpPr>
        <p:spPr bwMode="auto">
          <a:xfrm>
            <a:off x="838200" y="1727200"/>
            <a:ext cx="28321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30404" bIns="0"/>
          <a:lstStyle/>
          <a:p>
            <a:pPr marL="30163" algn="l"/>
            <a:r>
              <a:rPr lang="en-US" sz="1400">
                <a:solidFill>
                  <a:schemeClr val="tx1"/>
                </a:solidFill>
                <a:latin typeface="Helvetica" charset="0"/>
                <a:ea typeface="ＭＳ Ｐゴシック" charset="0"/>
                <a:cs typeface="Helvetica" charset="0"/>
                <a:sym typeface="Helvetica" charset="0"/>
              </a:rPr>
              <a:t>Sonia Pujol, PhD</a:t>
            </a:r>
          </a:p>
          <a:p>
            <a:pPr marL="30163" algn="l"/>
            <a:r>
              <a:rPr lang="en-US" sz="1400">
                <a:solidFill>
                  <a:schemeClr val="tx1"/>
                </a:solidFill>
                <a:latin typeface="Helvetica" charset="0"/>
                <a:ea typeface="ＭＳ Ｐゴシック" charset="0"/>
                <a:cs typeface="Helvetica" charset="0"/>
                <a:sym typeface="Helvetica" charset="0"/>
              </a:rPr>
              <a:t>Wendy Plesniak, PhD</a:t>
            </a:r>
          </a:p>
          <a:p>
            <a:pPr marL="30163" algn="l"/>
            <a:endParaRPr lang="en-US" sz="1400">
              <a:solidFill>
                <a:schemeClr val="tx1"/>
              </a:solidFill>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1496879043"/>
      </p:ext>
    </p:extLst>
  </p:cSld>
  <p:clrMapOvr>
    <a:masterClrMapping/>
  </p:clrMapOvr>
  <p:transition xmlns:p14="http://schemas.microsoft.com/office/powerpoint/2010/main"/>
</p:sld>
</file>

<file path=ppt/theme/theme1.xml><?xml version="1.0" encoding="utf-8"?>
<a:theme xmlns:a="http://schemas.openxmlformats.org/drawingml/2006/main" name="Slicer3">
  <a:themeElements>
    <a:clrScheme name="">
      <a:dk1>
        <a:srgbClr val="000000"/>
      </a:dk1>
      <a:lt1>
        <a:srgbClr val="FFFFFF"/>
      </a:lt1>
      <a:dk2>
        <a:srgbClr val="000000"/>
      </a:dk2>
      <a:lt2>
        <a:srgbClr val="00000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Slicer3">
      <a:majorFont>
        <a:latin typeface="Arial Unicode MS"/>
        <a:ea typeface="ＭＳ Ｐゴシック"/>
        <a:cs typeface="Arial Unicode MS"/>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Slicer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TotalTime>
  <Pages>0</Pages>
  <Words>4127</Words>
  <Characters>0</Characters>
  <Application>Microsoft Macintosh PowerPoint</Application>
  <PresentationFormat>On-screen Show (16:9)</PresentationFormat>
  <Lines>0</Lines>
  <Paragraphs>693</Paragraphs>
  <Slides>89</Slides>
  <Notes>3</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Slicer3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subject/>
  <dc:creator>Edmund DeJesus</dc:creator>
  <cp:keywords/>
  <dc:description/>
  <cp:lastModifiedBy>Wendy Plesniak</cp:lastModifiedBy>
  <cp:revision>10</cp:revision>
  <cp:lastPrinted>2010-11-23T16:32:01Z</cp:lastPrinted>
  <dcterms:modified xsi:type="dcterms:W3CDTF">2010-11-23T16:32:07Z</dcterms:modified>
</cp:coreProperties>
</file>