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319" r:id="rId2"/>
    <p:sldId id="320" r:id="rId3"/>
    <p:sldId id="321" r:id="rId4"/>
    <p:sldId id="322" r:id="rId5"/>
    <p:sldId id="324" r:id="rId6"/>
    <p:sldId id="338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20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8497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442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5434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54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0339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994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0062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63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63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9008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384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208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18814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42864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68472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990600" y="635000"/>
            <a:ext cx="7696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81204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marL="301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Arial Unicode MS" charset="0"/>
        </a:defRPr>
      </a:lvl1pPr>
      <a:lvl2pPr marL="301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2pPr>
      <a:lvl3pPr marL="301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3pPr>
      <a:lvl4pPr marL="301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4pPr>
      <a:lvl5pPr marL="301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5pPr>
      <a:lvl6pPr marL="4873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6pPr>
      <a:lvl7pPr marL="9445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7pPr>
      <a:lvl8pPr marL="14017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8pPr>
      <a:lvl9pPr marL="18589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9pPr>
    </p:titleStyle>
    <p:bodyStyle>
      <a:lvl1pPr marL="382588" indent="-3429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-micr.org/Wiki/index.php/File:PETCTTutorial.pptx" TargetMode="External"/><Relationship Id="rId4" Type="http://schemas.openxmlformats.org/officeDocument/2006/relationships/hyperlink" Target="http://wiki.na-mic.org/Wiki/images/7/73/PETCTFusion-Tutorial-Data.zip" TargetMode="External"/><Relationship Id="rId5" Type="http://schemas.openxmlformats.org/officeDocument/2006/relationships/hyperlink" Target="http://www.slicer.org/Download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Line 1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58" name="Rectangle 2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06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5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0662" name="Rectangle 6"/>
          <p:cNvSpPr>
            <a:spLocks/>
          </p:cNvSpPr>
          <p:nvPr/>
        </p:nvSpPr>
        <p:spPr bwMode="auto">
          <a:xfrm>
            <a:off x="6375400" y="2044700"/>
            <a:ext cx="2387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/>
            <a:r>
              <a:rPr lang="en-US" dirty="0" smtClean="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PET</a:t>
            </a:r>
            <a:r>
              <a:rPr lang="en-US" dirty="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/CT Analysis using 3D Slicer</a:t>
            </a:r>
          </a:p>
        </p:txBody>
      </p:sp>
      <p:sp>
        <p:nvSpPr>
          <p:cNvPr id="70663" name="Rectangle 7"/>
          <p:cNvSpPr>
            <a:spLocks/>
          </p:cNvSpPr>
          <p:nvPr/>
        </p:nvSpPr>
        <p:spPr bwMode="auto">
          <a:xfrm>
            <a:off x="6083300" y="3073400"/>
            <a:ext cx="2755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/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Jeffrey Yap PhD</a:t>
            </a:r>
          </a:p>
          <a:p>
            <a:pPr marL="30163"/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Ron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Arial" charset="0"/>
              </a:rPr>
              <a:t>Kikinis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 MD</a:t>
            </a:r>
          </a:p>
          <a:p>
            <a:pPr marL="30163"/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Wendy Plesniak PhD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1676400" y="508000"/>
            <a:ext cx="7391400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066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763588"/>
            <a:ext cx="52451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66" name="Rectangle 10"/>
          <p:cNvSpPr>
            <a:spLocks/>
          </p:cNvSpPr>
          <p:nvPr/>
        </p:nvSpPr>
        <p:spPr bwMode="auto">
          <a:xfrm>
            <a:off x="998538" y="165100"/>
            <a:ext cx="7950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84200"/>
            <a:ext cx="6400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899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090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0903" name="Rectangle 7"/>
          <p:cNvSpPr>
            <a:spLocks/>
          </p:cNvSpPr>
          <p:nvPr/>
        </p:nvSpPr>
        <p:spPr bwMode="auto">
          <a:xfrm>
            <a:off x="723900" y="2616200"/>
            <a:ext cx="1828800" cy="19177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SUVmax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and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SUVmean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for each VOI (represented by a different color in the label map) will  be displayed in the table.</a:t>
            </a:r>
          </a:p>
        </p:txBody>
      </p:sp>
      <p:sp>
        <p:nvSpPr>
          <p:cNvPr id="80904" name="Rectangle 8"/>
          <p:cNvSpPr>
            <a:spLocks/>
          </p:cNvSpPr>
          <p:nvPr/>
        </p:nvSpPr>
        <p:spPr bwMode="auto">
          <a:xfrm>
            <a:off x="723900" y="1176338"/>
            <a:ext cx="1993900" cy="10033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 the Quantitative Measures panel,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click the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Compute/Refresh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button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80905" name="Rectangle 9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Compute SUV for all VOIs in baseline</a:t>
            </a:r>
          </a:p>
        </p:txBody>
      </p:sp>
      <p:sp>
        <p:nvSpPr>
          <p:cNvPr id="80906" name="AutoShape 10"/>
          <p:cNvSpPr>
            <a:spLocks/>
          </p:cNvSpPr>
          <p:nvPr/>
        </p:nvSpPr>
        <p:spPr bwMode="auto">
          <a:xfrm flipH="1">
            <a:off x="2616200" y="2959100"/>
            <a:ext cx="825500" cy="228600"/>
          </a:xfrm>
          <a:custGeom>
            <a:avLst/>
            <a:gdLst/>
            <a:ahLst/>
            <a:cxnLst/>
            <a:rect l="0" t="0" r="r" b="b"/>
            <a:pathLst>
              <a:path w="20348" h="5049">
                <a:moveTo>
                  <a:pt x="21600" y="-16551"/>
                </a:moveTo>
                <a:lnTo>
                  <a:pt x="18068" y="0"/>
                </a:lnTo>
                <a:lnTo>
                  <a:pt x="2035" y="0"/>
                </a:lnTo>
                <a:cubicBezTo>
                  <a:pt x="911" y="0"/>
                  <a:pt x="0" y="816"/>
                  <a:pt x="0" y="1823"/>
                </a:cubicBezTo>
                <a:lnTo>
                  <a:pt x="0" y="3226"/>
                </a:lnTo>
                <a:cubicBezTo>
                  <a:pt x="0" y="4233"/>
                  <a:pt x="911" y="5049"/>
                  <a:pt x="2035" y="5049"/>
                </a:cubicBezTo>
                <a:lnTo>
                  <a:pt x="18313" y="5049"/>
                </a:lnTo>
                <a:cubicBezTo>
                  <a:pt x="19437" y="5049"/>
                  <a:pt x="20348" y="4233"/>
                  <a:pt x="20348" y="3226"/>
                </a:cubicBezTo>
                <a:lnTo>
                  <a:pt x="20348" y="1823"/>
                </a:lnTo>
                <a:cubicBezTo>
                  <a:pt x="20348" y="1097"/>
                  <a:pt x="19868" y="477"/>
                  <a:pt x="19184" y="184"/>
                </a:cubicBezTo>
                <a:lnTo>
                  <a:pt x="21600" y="-16551"/>
                </a:lnTo>
                <a:close/>
                <a:moveTo>
                  <a:pt x="21600" y="-16551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635000"/>
            <a:ext cx="61595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22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192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304800" y="1104900"/>
            <a:ext cx="2667000" cy="21463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Look for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response to treatment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in the follow-up study:</a:t>
            </a:r>
          </a:p>
          <a:p>
            <a:pPr marL="30163" algn="l"/>
            <a:endParaRPr lang="en-US">
              <a:solidFill>
                <a:schemeClr val="tx1"/>
              </a:solidFill>
              <a:latin typeface="Arial Bold" charset="0"/>
              <a:ea typeface="ＭＳ Ｐゴシック" charset="0"/>
              <a:cs typeface="Lucida Grande" charset="0"/>
              <a:sym typeface="Arial Bold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Lucida Grande" charset="0"/>
                <a:sym typeface="Arial Bold" charset="0"/>
              </a:rPr>
              <a:t>In the Data Fusion panel, set:</a:t>
            </a: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CT volume =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CT2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, </a:t>
            </a: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PET volume =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and Tumor Mask =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PET2-label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330200" y="3548063"/>
            <a:ext cx="2667000" cy="10033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This dataset contains two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VOIs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that correspond to the segmentations the baseline study.</a:t>
            </a: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Compute SUVbw for follow-up study</a:t>
            </a:r>
          </a:p>
        </p:txBody>
      </p:sp>
      <p:sp>
        <p:nvSpPr>
          <p:cNvPr id="81930" name="AutoShape 10"/>
          <p:cNvSpPr>
            <a:spLocks/>
          </p:cNvSpPr>
          <p:nvPr/>
        </p:nvSpPr>
        <p:spPr bwMode="auto">
          <a:xfrm flipH="1">
            <a:off x="2933700" y="1562100"/>
            <a:ext cx="1765300" cy="711200"/>
          </a:xfrm>
          <a:custGeom>
            <a:avLst/>
            <a:gdLst/>
            <a:ahLst/>
            <a:cxnLst/>
            <a:rect l="0" t="0" r="r" b="b"/>
            <a:pathLst>
              <a:path w="16556" h="13492">
                <a:moveTo>
                  <a:pt x="774" y="0"/>
                </a:moveTo>
                <a:cubicBezTo>
                  <a:pt x="347" y="0"/>
                  <a:pt x="0" y="701"/>
                  <a:pt x="0" y="1566"/>
                </a:cubicBezTo>
                <a:lnTo>
                  <a:pt x="0" y="11926"/>
                </a:lnTo>
                <a:cubicBezTo>
                  <a:pt x="0" y="12790"/>
                  <a:pt x="347" y="13492"/>
                  <a:pt x="774" y="13492"/>
                </a:cubicBezTo>
                <a:lnTo>
                  <a:pt x="15782" y="13492"/>
                </a:lnTo>
                <a:cubicBezTo>
                  <a:pt x="15943" y="13492"/>
                  <a:pt x="16083" y="13367"/>
                  <a:pt x="16207" y="13198"/>
                </a:cubicBezTo>
                <a:lnTo>
                  <a:pt x="21600" y="21600"/>
                </a:lnTo>
                <a:lnTo>
                  <a:pt x="16493" y="12543"/>
                </a:lnTo>
                <a:cubicBezTo>
                  <a:pt x="16534" y="12353"/>
                  <a:pt x="16556" y="12146"/>
                  <a:pt x="16556" y="11926"/>
                </a:cubicBezTo>
                <a:lnTo>
                  <a:pt x="16556" y="1566"/>
                </a:lnTo>
                <a:cubicBezTo>
                  <a:pt x="16556" y="701"/>
                  <a:pt x="16210" y="0"/>
                  <a:pt x="15782" y="0"/>
                </a:cubicBezTo>
                <a:lnTo>
                  <a:pt x="774" y="0"/>
                </a:lnTo>
                <a:close/>
                <a:moveTo>
                  <a:pt x="774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635000"/>
            <a:ext cx="61563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7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294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2951" name="Rectangle 7"/>
          <p:cNvSpPr>
            <a:spLocks/>
          </p:cNvSpPr>
          <p:nvPr/>
        </p:nvSpPr>
        <p:spPr bwMode="auto">
          <a:xfrm>
            <a:off x="304800" y="2552700"/>
            <a:ext cx="2374900" cy="16891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Adjust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display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for the follow-up study.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You may want to adjust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Slices Fade Slider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and manipulate the 3D View to refresh them.</a:t>
            </a:r>
          </a:p>
        </p:txBody>
      </p:sp>
      <p:sp>
        <p:nvSpPr>
          <p:cNvPr id="82952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Modify display of the follow-up</a:t>
            </a:r>
          </a:p>
        </p:txBody>
      </p:sp>
      <p:sp>
        <p:nvSpPr>
          <p:cNvPr id="82953" name="AutoShape 9"/>
          <p:cNvSpPr>
            <a:spLocks/>
          </p:cNvSpPr>
          <p:nvPr/>
        </p:nvSpPr>
        <p:spPr bwMode="auto">
          <a:xfrm flipH="1">
            <a:off x="2857500" y="2565400"/>
            <a:ext cx="1828800" cy="762000"/>
          </a:xfrm>
          <a:custGeom>
            <a:avLst/>
            <a:gdLst/>
            <a:ahLst/>
            <a:cxnLst/>
            <a:rect l="0" t="0" r="r" b="b"/>
            <a:pathLst>
              <a:path w="19159" h="21600">
                <a:moveTo>
                  <a:pt x="865" y="0"/>
                </a:moveTo>
                <a:cubicBezTo>
                  <a:pt x="387" y="0"/>
                  <a:pt x="0" y="1048"/>
                  <a:pt x="0" y="2340"/>
                </a:cubicBezTo>
                <a:lnTo>
                  <a:pt x="0" y="19260"/>
                </a:lnTo>
                <a:cubicBezTo>
                  <a:pt x="0" y="20552"/>
                  <a:pt x="387" y="21600"/>
                  <a:pt x="865" y="21600"/>
                </a:cubicBezTo>
                <a:lnTo>
                  <a:pt x="18295" y="21600"/>
                </a:lnTo>
                <a:cubicBezTo>
                  <a:pt x="18772" y="21600"/>
                  <a:pt x="19159" y="20552"/>
                  <a:pt x="19159" y="19260"/>
                </a:cubicBezTo>
                <a:lnTo>
                  <a:pt x="19159" y="5693"/>
                </a:lnTo>
                <a:lnTo>
                  <a:pt x="21600" y="5040"/>
                </a:lnTo>
                <a:lnTo>
                  <a:pt x="19159" y="4388"/>
                </a:lnTo>
                <a:lnTo>
                  <a:pt x="19159" y="2340"/>
                </a:lnTo>
                <a:cubicBezTo>
                  <a:pt x="19159" y="1048"/>
                  <a:pt x="18772" y="0"/>
                  <a:pt x="18295" y="0"/>
                </a:cubicBezTo>
                <a:lnTo>
                  <a:pt x="865" y="0"/>
                </a:lnTo>
                <a:close/>
                <a:moveTo>
                  <a:pt x="865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AutoShape 10"/>
          <p:cNvSpPr>
            <a:spLocks/>
          </p:cNvSpPr>
          <p:nvPr/>
        </p:nvSpPr>
        <p:spPr bwMode="auto">
          <a:xfrm flipH="1">
            <a:off x="3898900" y="3594100"/>
            <a:ext cx="825500" cy="177800"/>
          </a:xfrm>
          <a:custGeom>
            <a:avLst/>
            <a:gdLst/>
            <a:ahLst/>
            <a:cxnLst/>
            <a:rect l="0" t="0" r="r" b="b"/>
            <a:pathLst>
              <a:path w="8491" h="21600">
                <a:moveTo>
                  <a:pt x="849" y="0"/>
                </a:moveTo>
                <a:cubicBezTo>
                  <a:pt x="380" y="0"/>
                  <a:pt x="0" y="4490"/>
                  <a:pt x="0" y="10029"/>
                </a:cubicBezTo>
                <a:lnTo>
                  <a:pt x="0" y="11571"/>
                </a:lnTo>
                <a:cubicBezTo>
                  <a:pt x="0" y="17110"/>
                  <a:pt x="380" y="21600"/>
                  <a:pt x="849" y="21600"/>
                </a:cubicBezTo>
                <a:lnTo>
                  <a:pt x="7642" y="21600"/>
                </a:lnTo>
                <a:cubicBezTo>
                  <a:pt x="8078" y="21600"/>
                  <a:pt x="8422" y="17669"/>
                  <a:pt x="8471" y="12680"/>
                </a:cubicBezTo>
                <a:lnTo>
                  <a:pt x="21600" y="7714"/>
                </a:lnTo>
                <a:lnTo>
                  <a:pt x="8442" y="7088"/>
                </a:lnTo>
                <a:cubicBezTo>
                  <a:pt x="8335" y="3011"/>
                  <a:pt x="8023" y="0"/>
                  <a:pt x="7642" y="0"/>
                </a:cubicBezTo>
                <a:lnTo>
                  <a:pt x="849" y="0"/>
                </a:lnTo>
                <a:close/>
                <a:moveTo>
                  <a:pt x="849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33400"/>
            <a:ext cx="67659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1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397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3975" name="Rectangle 7"/>
          <p:cNvSpPr>
            <a:spLocks/>
          </p:cNvSpPr>
          <p:nvPr/>
        </p:nvSpPr>
        <p:spPr bwMode="auto">
          <a:xfrm>
            <a:off x="4965700" y="3241675"/>
            <a:ext cx="3873500" cy="12319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 the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Quantitative Measures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Panel: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select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Compute/Refresh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to compute SUVbw for the green Tumor volume (and yellow liver volume).</a:t>
            </a:r>
          </a:p>
        </p:txBody>
      </p:sp>
      <p:sp>
        <p:nvSpPr>
          <p:cNvPr id="83976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Compute SUVbw for follow-up</a:t>
            </a:r>
          </a:p>
        </p:txBody>
      </p:sp>
      <p:sp>
        <p:nvSpPr>
          <p:cNvPr id="83977" name="AutoShape 9"/>
          <p:cNvSpPr>
            <a:spLocks/>
          </p:cNvSpPr>
          <p:nvPr/>
        </p:nvSpPr>
        <p:spPr bwMode="auto">
          <a:xfrm flipH="1">
            <a:off x="965200" y="3187700"/>
            <a:ext cx="1016000" cy="177800"/>
          </a:xfrm>
          <a:custGeom>
            <a:avLst/>
            <a:gdLst/>
            <a:ahLst/>
            <a:cxnLst/>
            <a:rect l="0" t="0" r="r" b="b"/>
            <a:pathLst>
              <a:path w="4564" h="7033">
                <a:moveTo>
                  <a:pt x="371" y="0"/>
                </a:moveTo>
                <a:cubicBezTo>
                  <a:pt x="168" y="0"/>
                  <a:pt x="2" y="1445"/>
                  <a:pt x="0" y="3234"/>
                </a:cubicBezTo>
                <a:lnTo>
                  <a:pt x="-17036" y="21600"/>
                </a:lnTo>
                <a:lnTo>
                  <a:pt x="29" y="5039"/>
                </a:lnTo>
                <a:cubicBezTo>
                  <a:pt x="85" y="6211"/>
                  <a:pt x="218" y="7033"/>
                  <a:pt x="371" y="7033"/>
                </a:cubicBezTo>
                <a:lnTo>
                  <a:pt x="4193" y="7033"/>
                </a:lnTo>
                <a:cubicBezTo>
                  <a:pt x="4398" y="7033"/>
                  <a:pt x="4564" y="5571"/>
                  <a:pt x="4564" y="3767"/>
                </a:cubicBezTo>
                <a:lnTo>
                  <a:pt x="4564" y="3265"/>
                </a:lnTo>
                <a:cubicBezTo>
                  <a:pt x="4564" y="1462"/>
                  <a:pt x="4398" y="0"/>
                  <a:pt x="4193" y="0"/>
                </a:cubicBezTo>
                <a:lnTo>
                  <a:pt x="371" y="0"/>
                </a:lnTo>
                <a:close/>
                <a:moveTo>
                  <a:pt x="371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/>
          </p:cNvSpPr>
          <p:nvPr/>
        </p:nvSpPr>
        <p:spPr bwMode="auto">
          <a:xfrm>
            <a:off x="1270000" y="927100"/>
            <a:ext cx="6172200" cy="3289300"/>
          </a:xfrm>
          <a:prstGeom prst="rect">
            <a:avLst/>
          </a:prstGeom>
          <a:solidFill>
            <a:srgbClr val="FFFDFA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4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5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499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4999" name="Rectangle 7"/>
          <p:cNvSpPr>
            <a:spLocks/>
          </p:cNvSpPr>
          <p:nvPr/>
        </p:nvSpPr>
        <p:spPr bwMode="auto">
          <a:xfrm>
            <a:off x="2246313" y="1879600"/>
            <a:ext cx="28876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04" bIns="0">
            <a:spAutoFit/>
          </a:bodyPr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Pre-Treatment Max SUVbw =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Post-Treatment Max SUVbw =</a:t>
            </a:r>
          </a:p>
        </p:txBody>
      </p:sp>
      <p:sp>
        <p:nvSpPr>
          <p:cNvPr id="85000" name="Rectangle 8"/>
          <p:cNvSpPr>
            <a:spLocks/>
          </p:cNvSpPr>
          <p:nvPr/>
        </p:nvSpPr>
        <p:spPr bwMode="auto">
          <a:xfrm>
            <a:off x="4129088" y="1879600"/>
            <a:ext cx="14827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04" bIns="0">
            <a:spAutoFit/>
          </a:bodyPr>
          <a:lstStyle/>
          <a:p>
            <a:pPr marL="30163"/>
            <a:r>
              <a:rPr lang="en-US">
                <a:solidFill>
                  <a:srgbClr val="002D99"/>
                </a:solidFill>
                <a:ea typeface="ＭＳ Ｐゴシック" charset="0"/>
                <a:cs typeface="Arial" charset="0"/>
              </a:rPr>
              <a:t>8.0</a:t>
            </a:r>
          </a:p>
          <a:p>
            <a:pPr marL="30163"/>
            <a:endParaRPr lang="en-US">
              <a:solidFill>
                <a:srgbClr val="002D99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rgbClr val="002D99"/>
                </a:solidFill>
                <a:ea typeface="ＭＳ Ｐゴシック" charset="0"/>
                <a:cs typeface="Arial" charset="0"/>
              </a:rPr>
              <a:t>9.4</a:t>
            </a:r>
          </a:p>
          <a:p>
            <a:pPr marL="30163"/>
            <a:endParaRPr lang="en-US">
              <a:solidFill>
                <a:srgbClr val="002D99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+16.61%  (SD)</a:t>
            </a:r>
          </a:p>
        </p:txBody>
      </p:sp>
      <p:sp>
        <p:nvSpPr>
          <p:cNvPr id="85001" name="Rectangle 9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Assess response wrt this VOI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/>
          </p:cNvSpPr>
          <p:nvPr/>
        </p:nvSpPr>
        <p:spPr bwMode="auto">
          <a:xfrm>
            <a:off x="1270000" y="927100"/>
            <a:ext cx="7162800" cy="3289300"/>
          </a:xfrm>
          <a:prstGeom prst="rect">
            <a:avLst/>
          </a:prstGeom>
          <a:solidFill>
            <a:srgbClr val="FFFDFA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18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19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602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6023" name="Rectangle 7"/>
          <p:cNvSpPr>
            <a:spLocks/>
          </p:cNvSpPr>
          <p:nvPr/>
        </p:nvSpPr>
        <p:spPr bwMode="auto">
          <a:xfrm>
            <a:off x="1295400" y="1536700"/>
            <a:ext cx="7480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Still validating this module against performance of commercial systems. 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Appropriate only for DICOM PET studies only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Not compatible with Philips datasets</a:t>
            </a:r>
          </a:p>
        </p:txBody>
      </p:sp>
      <p:sp>
        <p:nvSpPr>
          <p:cNvPr id="86024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Appropriate Use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/>
          </p:cNvSpPr>
          <p:nvPr/>
        </p:nvSpPr>
        <p:spPr bwMode="auto">
          <a:xfrm>
            <a:off x="1270000" y="927100"/>
            <a:ext cx="7162800" cy="3289300"/>
          </a:xfrm>
          <a:prstGeom prst="rect">
            <a:avLst/>
          </a:prstGeom>
          <a:solidFill>
            <a:srgbClr val="FFFDFA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3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704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7047" name="Rectangle 7"/>
          <p:cNvSpPr>
            <a:spLocks/>
          </p:cNvSpPr>
          <p:nvPr/>
        </p:nvSpPr>
        <p:spPr bwMode="auto">
          <a:xfrm>
            <a:off x="1917700" y="1181100"/>
            <a:ext cx="6324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This workshop has demonstrated:</a:t>
            </a:r>
          </a:p>
          <a:p>
            <a:pPr marL="30163" algn="l"/>
            <a:endParaRPr lang="en-US" sz="1800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>
              <a:buSzPct val="125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Arial" charset="0"/>
              </a:rPr>
              <a:t> Basic scene loading and visualization using 3D Slicer</a:t>
            </a:r>
          </a:p>
          <a:p>
            <a:pPr marL="30163" algn="l">
              <a:buSzPct val="125000"/>
              <a:buFont typeface="Arial" charset="0"/>
              <a:buChar char="•"/>
            </a:pPr>
            <a:endParaRPr lang="en-US" sz="180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>
              <a:buSzPct val="125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Arial" charset="0"/>
              </a:rPr>
              <a:t> Use of Slicer</a:t>
            </a:r>
            <a:r>
              <a:rPr lang="ja-JP" altLang="en-US" sz="18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Arial" charset="0"/>
              </a:rPr>
              <a:t>s ChangeTracker module to assess small changes in tumor size</a:t>
            </a:r>
          </a:p>
          <a:p>
            <a:pPr marL="30163" algn="l">
              <a:buSzPct val="125000"/>
              <a:buFont typeface="Arial" charset="0"/>
              <a:buChar char="•"/>
            </a:pPr>
            <a:endParaRPr lang="en-US" sz="180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>
              <a:buSzPct val="125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Arial" charset="0"/>
              </a:rPr>
              <a:t> Workflow to make quantitative measurements of SUV (body weight) in Slicer</a:t>
            </a:r>
            <a:r>
              <a:rPr lang="ja-JP" altLang="en-US" sz="18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Arial" charset="0"/>
              </a:rPr>
              <a:t>s PETCTFusion module</a:t>
            </a:r>
          </a:p>
        </p:txBody>
      </p:sp>
      <p:sp>
        <p:nvSpPr>
          <p:cNvPr id="87048" name="Rectangle 8"/>
          <p:cNvSpPr>
            <a:spLocks/>
          </p:cNvSpPr>
          <p:nvPr/>
        </p:nvSpPr>
        <p:spPr bwMode="auto">
          <a:xfrm>
            <a:off x="998538" y="165100"/>
            <a:ext cx="632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Workshop Summary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/>
          </p:cNvSpPr>
          <p:nvPr/>
        </p:nvSpPr>
        <p:spPr bwMode="auto">
          <a:xfrm>
            <a:off x="1270000" y="927100"/>
            <a:ext cx="7162800" cy="3289300"/>
          </a:xfrm>
          <a:prstGeom prst="rect">
            <a:avLst/>
          </a:prstGeom>
          <a:solidFill>
            <a:srgbClr val="FFFDFA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7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806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8071" name="Rectangle 7"/>
          <p:cNvSpPr>
            <a:spLocks/>
          </p:cNvSpPr>
          <p:nvPr/>
        </p:nvSpPr>
        <p:spPr bwMode="auto">
          <a:xfrm>
            <a:off x="1308100" y="939800"/>
            <a:ext cx="73914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dirty="0">
                <a:solidFill>
                  <a:srgbClr val="002D99"/>
                </a:solidFill>
                <a:ea typeface="ＭＳ Ｐゴシック" charset="0"/>
                <a:cs typeface="Arial" charset="0"/>
              </a:rPr>
              <a:t>Tutorial Slides:</a:t>
            </a:r>
          </a:p>
          <a:p>
            <a:pPr marL="30163"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Arial" charset="0"/>
                <a:hlinkClick r:id="rId3"/>
              </a:rPr>
              <a:t>http://www.na-micr.org/Wiki/index.php/File:PETCTTutorial.pptx</a:t>
            </a:r>
            <a:endParaRPr lang="en-US" dirty="0" smtClean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 dirty="0">
                <a:solidFill>
                  <a:srgbClr val="002D99"/>
                </a:solidFill>
                <a:ea typeface="ＭＳ Ｐゴシック" charset="0"/>
                <a:cs typeface="Arial" charset="0"/>
              </a:rPr>
              <a:t>Tutorial Data:</a:t>
            </a:r>
          </a:p>
          <a:p>
            <a:pPr marL="30163"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Arial" charset="0"/>
                <a:hlinkClick r:id="rId4"/>
              </a:rPr>
              <a:t>http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  <a:hlinkClick r:id="rId4"/>
              </a:rPr>
              <a:t>://wiki.na-mic.org/Wiki/images/7/73/PETCTFusion-Tutorial-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Arial" charset="0"/>
                <a:hlinkClick r:id="rId4"/>
              </a:rPr>
              <a:t>Data.zip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 dirty="0">
                <a:solidFill>
                  <a:srgbClr val="002D99"/>
                </a:solidFill>
                <a:ea typeface="ＭＳ Ｐゴシック" charset="0"/>
                <a:cs typeface="Arial" charset="0"/>
              </a:rPr>
              <a:t>Tutorial Software:</a:t>
            </a:r>
          </a:p>
          <a:p>
            <a:pPr marL="30163" algn="l"/>
            <a:r>
              <a:rPr lang="en-US" u="sng" dirty="0" smtClean="0">
                <a:solidFill>
                  <a:srgbClr val="CD1114"/>
                </a:solidFill>
                <a:ea typeface="ＭＳ Ｐゴシック" charset="0"/>
                <a:cs typeface="Arial" charset="0"/>
                <a:hlinkClick r:id="rId5"/>
              </a:rPr>
              <a:t>www.slicer.org/Downloads</a:t>
            </a:r>
            <a:r>
              <a:rPr lang="en-US" u="sng" dirty="0" smtClean="0">
                <a:solidFill>
                  <a:srgbClr val="CD1114"/>
                </a:solidFill>
                <a:ea typeface="ＭＳ Ｐゴシック" charset="0"/>
                <a:cs typeface="Arial" charset="0"/>
              </a:rPr>
              <a:t>  </a:t>
            </a:r>
            <a:endParaRPr lang="en-US" dirty="0">
              <a:solidFill>
                <a:srgbClr val="CD1114"/>
              </a:solidFill>
              <a:ea typeface="ＭＳ Ｐゴシック" charset="0"/>
              <a:cs typeface="Lucida Grande" charset="0"/>
            </a:endParaRPr>
          </a:p>
          <a:p>
            <a:pPr marL="30163" algn="l"/>
            <a:endParaRPr lang="en-US" dirty="0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r>
              <a:rPr lang="en-US" dirty="0">
                <a:solidFill>
                  <a:srgbClr val="002D99"/>
                </a:solidFill>
                <a:ea typeface="ＭＳ Ｐゴシック" charset="0"/>
                <a:cs typeface="Arial" charset="0"/>
              </a:rPr>
              <a:t>More Information:</a:t>
            </a:r>
          </a:p>
          <a:p>
            <a:pPr marL="30163"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http://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Arial" charset="0"/>
              </a:rPr>
              <a:t>www.slicer.org</a:t>
            </a:r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1676400" y="508000"/>
            <a:ext cx="7391400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3" name="Rectangle 9"/>
          <p:cNvSpPr>
            <a:spLocks/>
          </p:cNvSpPr>
          <p:nvPr/>
        </p:nvSpPr>
        <p:spPr bwMode="auto">
          <a:xfrm>
            <a:off x="998538" y="165100"/>
            <a:ext cx="632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Workshop Summary: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Slides and Datasets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Line 1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0" name="Rectangle 2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909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5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9094" name="Rectangle 6"/>
          <p:cNvSpPr>
            <a:spLocks/>
          </p:cNvSpPr>
          <p:nvPr/>
        </p:nvSpPr>
        <p:spPr bwMode="auto">
          <a:xfrm>
            <a:off x="2451100" y="1066800"/>
            <a:ext cx="68707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Harvard Clinical and Translational Science Center </a:t>
            </a: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	</a:t>
            </a: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National Alliance for Medical Image Computing</a:t>
            </a:r>
            <a:b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</a:b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NIH U54EB005149  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Brain Science Foundation 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INRIA, France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Neuroimage Analysis Center (NAC)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National Center for Image-Guided Therapy (NCIGT)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Surgical Planning Laboratory, Brigham and Women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 Hospital</a:t>
            </a:r>
          </a:p>
        </p:txBody>
      </p:sp>
      <p:pic>
        <p:nvPicPr>
          <p:cNvPr id="8909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425575"/>
            <a:ext cx="3857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096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008188"/>
            <a:ext cx="393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097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50983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098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919163"/>
            <a:ext cx="5556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099" name="Picture 1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959100"/>
            <a:ext cx="3175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00" name="Picture 1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3479800"/>
            <a:ext cx="5286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01" name="Picture 1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987800"/>
            <a:ext cx="4619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102" name="Rectangle 14"/>
          <p:cNvSpPr>
            <a:spLocks/>
          </p:cNvSpPr>
          <p:nvPr/>
        </p:nvSpPr>
        <p:spPr bwMode="auto">
          <a:xfrm>
            <a:off x="998538" y="165100"/>
            <a:ext cx="632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Acknowledgements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Line 1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168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1686" name="Rectangle 6"/>
          <p:cNvSpPr>
            <a:spLocks/>
          </p:cNvSpPr>
          <p:nvPr/>
        </p:nvSpPr>
        <p:spPr bwMode="auto">
          <a:xfrm>
            <a:off x="998538" y="165100"/>
            <a:ext cx="7950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Start fresh.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584200"/>
            <a:ext cx="647065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688" name="Rectangle 8"/>
          <p:cNvSpPr>
            <a:spLocks/>
          </p:cNvSpPr>
          <p:nvPr/>
        </p:nvSpPr>
        <p:spPr bwMode="auto">
          <a:xfrm>
            <a:off x="292100" y="1158875"/>
            <a:ext cx="2540000" cy="12319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First, close any previous scene.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Select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File-&gt;Close Scene</a:t>
            </a:r>
          </a:p>
        </p:txBody>
      </p:sp>
      <p:sp>
        <p:nvSpPr>
          <p:cNvPr id="71689" name="Rectangle 9"/>
          <p:cNvSpPr>
            <a:spLocks/>
          </p:cNvSpPr>
          <p:nvPr/>
        </p:nvSpPr>
        <p:spPr bwMode="auto">
          <a:xfrm>
            <a:off x="266700" y="3159125"/>
            <a:ext cx="2819400" cy="10033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This removes any datasets previously  loaded into Slicer.</a:t>
            </a: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</a:t>
            </a:r>
          </a:p>
        </p:txBody>
      </p:sp>
      <p:sp>
        <p:nvSpPr>
          <p:cNvPr id="71690" name="AutoShape 10"/>
          <p:cNvSpPr>
            <a:spLocks/>
          </p:cNvSpPr>
          <p:nvPr/>
        </p:nvSpPr>
        <p:spPr bwMode="auto">
          <a:xfrm flipH="1">
            <a:off x="2870200" y="1651000"/>
            <a:ext cx="1384300" cy="190500"/>
          </a:xfrm>
          <a:custGeom>
            <a:avLst/>
            <a:gdLst/>
            <a:ahLst/>
            <a:cxnLst/>
            <a:rect l="0" t="0" r="r" b="b"/>
            <a:pathLst>
              <a:path w="15732" h="8382">
                <a:moveTo>
                  <a:pt x="816" y="0"/>
                </a:moveTo>
                <a:cubicBezTo>
                  <a:pt x="365" y="0"/>
                  <a:pt x="0" y="1412"/>
                  <a:pt x="0" y="3161"/>
                </a:cubicBezTo>
                <a:lnTo>
                  <a:pt x="0" y="5221"/>
                </a:lnTo>
                <a:cubicBezTo>
                  <a:pt x="0" y="6970"/>
                  <a:pt x="365" y="8382"/>
                  <a:pt x="816" y="8382"/>
                </a:cubicBezTo>
                <a:lnTo>
                  <a:pt x="14916" y="8382"/>
                </a:lnTo>
                <a:cubicBezTo>
                  <a:pt x="15089" y="8382"/>
                  <a:pt x="15239" y="8127"/>
                  <a:pt x="15371" y="7770"/>
                </a:cubicBezTo>
                <a:lnTo>
                  <a:pt x="21600" y="21600"/>
                </a:lnTo>
                <a:lnTo>
                  <a:pt x="15705" y="5727"/>
                </a:lnTo>
                <a:cubicBezTo>
                  <a:pt x="15713" y="5554"/>
                  <a:pt x="15732" y="5402"/>
                  <a:pt x="15732" y="5221"/>
                </a:cubicBezTo>
                <a:lnTo>
                  <a:pt x="15732" y="3161"/>
                </a:lnTo>
                <a:cubicBezTo>
                  <a:pt x="15732" y="1412"/>
                  <a:pt x="15367" y="0"/>
                  <a:pt x="14916" y="0"/>
                </a:cubicBezTo>
                <a:lnTo>
                  <a:pt x="816" y="0"/>
                </a:lnTo>
                <a:close/>
                <a:moveTo>
                  <a:pt x="816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546100"/>
            <a:ext cx="641191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232025"/>
            <a:ext cx="45974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863600"/>
            <a:ext cx="10541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708" name="Rectangle 4"/>
          <p:cNvSpPr>
            <a:spLocks/>
          </p:cNvSpPr>
          <p:nvPr/>
        </p:nvSpPr>
        <p:spPr bwMode="auto">
          <a:xfrm>
            <a:off x="228600" y="1104900"/>
            <a:ext cx="2527300" cy="7747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Select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File-&gt;Load Scene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2709" name="AutoShape 5"/>
          <p:cNvSpPr>
            <a:spLocks/>
          </p:cNvSpPr>
          <p:nvPr/>
        </p:nvSpPr>
        <p:spPr bwMode="auto">
          <a:xfrm flipH="1">
            <a:off x="2857500" y="787400"/>
            <a:ext cx="1117600" cy="215900"/>
          </a:xfrm>
          <a:custGeom>
            <a:avLst/>
            <a:gdLst/>
            <a:ahLst/>
            <a:cxnLst/>
            <a:rect l="0" t="0" r="r" b="b"/>
            <a:pathLst>
              <a:path w="19871" h="8223">
                <a:moveTo>
                  <a:pt x="1658" y="0"/>
                </a:moveTo>
                <a:cubicBezTo>
                  <a:pt x="744" y="0"/>
                  <a:pt x="0" y="1593"/>
                  <a:pt x="0" y="3552"/>
                </a:cubicBezTo>
                <a:lnTo>
                  <a:pt x="0" y="4671"/>
                </a:lnTo>
                <a:cubicBezTo>
                  <a:pt x="0" y="6630"/>
                  <a:pt x="744" y="8223"/>
                  <a:pt x="1658" y="8223"/>
                </a:cubicBezTo>
                <a:lnTo>
                  <a:pt x="18213" y="8223"/>
                </a:lnTo>
                <a:cubicBezTo>
                  <a:pt x="18273" y="8223"/>
                  <a:pt x="18324" y="8160"/>
                  <a:pt x="18382" y="8147"/>
                </a:cubicBezTo>
                <a:lnTo>
                  <a:pt x="21600" y="21600"/>
                </a:lnTo>
                <a:lnTo>
                  <a:pt x="19278" y="7331"/>
                </a:lnTo>
                <a:cubicBezTo>
                  <a:pt x="19633" y="6680"/>
                  <a:pt x="19871" y="5748"/>
                  <a:pt x="19871" y="4671"/>
                </a:cubicBezTo>
                <a:lnTo>
                  <a:pt x="19871" y="3552"/>
                </a:lnTo>
                <a:cubicBezTo>
                  <a:pt x="19871" y="1593"/>
                  <a:pt x="19127" y="0"/>
                  <a:pt x="18213" y="0"/>
                </a:cubicBezTo>
                <a:lnTo>
                  <a:pt x="1658" y="0"/>
                </a:lnTo>
                <a:close/>
                <a:moveTo>
                  <a:pt x="1658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1" name="Rectangle 7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2713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Rectangle 10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2715" name="Rectangle 11"/>
          <p:cNvSpPr>
            <a:spLocks/>
          </p:cNvSpPr>
          <p:nvPr/>
        </p:nvSpPr>
        <p:spPr bwMode="auto">
          <a:xfrm>
            <a:off x="203200" y="2562225"/>
            <a:ext cx="3721100" cy="12319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This raises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Load Scene Interface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select the file called </a:t>
            </a:r>
          </a:p>
          <a:p>
            <a:pPr marL="30163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 PETCTFusion-Tutorial-Scene.mrml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Double click the file, or click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Open</a:t>
            </a:r>
          </a:p>
        </p:txBody>
      </p:sp>
      <p:sp>
        <p:nvSpPr>
          <p:cNvPr id="72716" name="Rectangle 12"/>
          <p:cNvSpPr>
            <a:spLocks/>
          </p:cNvSpPr>
          <p:nvPr/>
        </p:nvSpPr>
        <p:spPr bwMode="auto">
          <a:xfrm>
            <a:off x="998538" y="165100"/>
            <a:ext cx="7950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Load the new scene</a:t>
            </a:r>
          </a:p>
        </p:txBody>
      </p:sp>
      <p:sp>
        <p:nvSpPr>
          <p:cNvPr id="72717" name="AutoShape 13"/>
          <p:cNvSpPr>
            <a:spLocks/>
          </p:cNvSpPr>
          <p:nvPr/>
        </p:nvSpPr>
        <p:spPr bwMode="auto">
          <a:xfrm flipH="1">
            <a:off x="6451600" y="2997200"/>
            <a:ext cx="2247900" cy="203200"/>
          </a:xfrm>
          <a:custGeom>
            <a:avLst/>
            <a:gdLst/>
            <a:ahLst/>
            <a:cxnLst/>
            <a:rect l="0" t="0" r="r" b="b"/>
            <a:pathLst>
              <a:path w="20666" h="21600">
                <a:moveTo>
                  <a:pt x="759" y="0"/>
                </a:moveTo>
                <a:cubicBezTo>
                  <a:pt x="340" y="0"/>
                  <a:pt x="0" y="3929"/>
                  <a:pt x="0" y="8775"/>
                </a:cubicBezTo>
                <a:lnTo>
                  <a:pt x="0" y="12825"/>
                </a:lnTo>
                <a:cubicBezTo>
                  <a:pt x="0" y="17671"/>
                  <a:pt x="340" y="21600"/>
                  <a:pt x="759" y="21600"/>
                </a:cubicBezTo>
                <a:lnTo>
                  <a:pt x="19907" y="21600"/>
                </a:lnTo>
                <a:cubicBezTo>
                  <a:pt x="20202" y="21600"/>
                  <a:pt x="20453" y="19598"/>
                  <a:pt x="20578" y="16748"/>
                </a:cubicBezTo>
                <a:lnTo>
                  <a:pt x="21600" y="16200"/>
                </a:lnTo>
                <a:lnTo>
                  <a:pt x="20666" y="11813"/>
                </a:lnTo>
                <a:lnTo>
                  <a:pt x="20666" y="8775"/>
                </a:lnTo>
                <a:cubicBezTo>
                  <a:pt x="20666" y="3929"/>
                  <a:pt x="20326" y="0"/>
                  <a:pt x="19907" y="0"/>
                </a:cubicBezTo>
                <a:lnTo>
                  <a:pt x="759" y="0"/>
                </a:lnTo>
                <a:close/>
                <a:moveTo>
                  <a:pt x="759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8" name="AutoShape 14"/>
          <p:cNvSpPr>
            <a:spLocks/>
          </p:cNvSpPr>
          <p:nvPr/>
        </p:nvSpPr>
        <p:spPr bwMode="auto">
          <a:xfrm flipH="1">
            <a:off x="4432300" y="2590800"/>
            <a:ext cx="558800" cy="317500"/>
          </a:xfrm>
          <a:custGeom>
            <a:avLst/>
            <a:gdLst/>
            <a:ahLst/>
            <a:cxnLst/>
            <a:rect l="0" t="0" r="r" b="b"/>
            <a:pathLst>
              <a:path w="11007" h="11574">
                <a:moveTo>
                  <a:pt x="1837" y="0"/>
                </a:moveTo>
                <a:cubicBezTo>
                  <a:pt x="824" y="0"/>
                  <a:pt x="0" y="1525"/>
                  <a:pt x="0" y="3400"/>
                </a:cubicBezTo>
                <a:lnTo>
                  <a:pt x="0" y="8174"/>
                </a:lnTo>
                <a:cubicBezTo>
                  <a:pt x="0" y="10049"/>
                  <a:pt x="824" y="11574"/>
                  <a:pt x="1837" y="11574"/>
                </a:cubicBezTo>
                <a:lnTo>
                  <a:pt x="9170" y="11574"/>
                </a:lnTo>
                <a:cubicBezTo>
                  <a:pt x="9646" y="11574"/>
                  <a:pt x="10071" y="11213"/>
                  <a:pt x="10397" y="10663"/>
                </a:cubicBezTo>
                <a:lnTo>
                  <a:pt x="21600" y="21600"/>
                </a:lnTo>
                <a:lnTo>
                  <a:pt x="10929" y="8926"/>
                </a:lnTo>
                <a:cubicBezTo>
                  <a:pt x="10960" y="8679"/>
                  <a:pt x="11007" y="8439"/>
                  <a:pt x="11007" y="8174"/>
                </a:cubicBezTo>
                <a:lnTo>
                  <a:pt x="11007" y="3400"/>
                </a:lnTo>
                <a:cubicBezTo>
                  <a:pt x="11007" y="1525"/>
                  <a:pt x="10183" y="0"/>
                  <a:pt x="9170" y="0"/>
                </a:cubicBezTo>
                <a:lnTo>
                  <a:pt x="1837" y="0"/>
                </a:lnTo>
                <a:close/>
                <a:moveTo>
                  <a:pt x="1837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9" name="AutoShape 15"/>
          <p:cNvSpPr>
            <a:spLocks/>
          </p:cNvSpPr>
          <p:nvPr/>
        </p:nvSpPr>
        <p:spPr bwMode="auto">
          <a:xfrm flipH="1">
            <a:off x="4914900" y="3086100"/>
            <a:ext cx="1409700" cy="190500"/>
          </a:xfrm>
          <a:custGeom>
            <a:avLst/>
            <a:gdLst/>
            <a:ahLst/>
            <a:cxnLst/>
            <a:rect l="0" t="0" r="r" b="b"/>
            <a:pathLst>
              <a:path w="19871" h="11571">
                <a:moveTo>
                  <a:pt x="21600" y="-10029"/>
                </a:moveTo>
                <a:lnTo>
                  <a:pt x="19172" y="409"/>
                </a:lnTo>
                <a:cubicBezTo>
                  <a:pt x="19030" y="142"/>
                  <a:pt x="18873" y="0"/>
                  <a:pt x="18708" y="0"/>
                </a:cubicBezTo>
                <a:lnTo>
                  <a:pt x="1164" y="0"/>
                </a:lnTo>
                <a:cubicBezTo>
                  <a:pt x="521" y="0"/>
                  <a:pt x="0" y="2245"/>
                  <a:pt x="0" y="5014"/>
                </a:cubicBezTo>
                <a:lnTo>
                  <a:pt x="0" y="6557"/>
                </a:lnTo>
                <a:cubicBezTo>
                  <a:pt x="0" y="9326"/>
                  <a:pt x="521" y="11571"/>
                  <a:pt x="1164" y="11571"/>
                </a:cubicBezTo>
                <a:lnTo>
                  <a:pt x="18708" y="11571"/>
                </a:lnTo>
                <a:cubicBezTo>
                  <a:pt x="19350" y="11571"/>
                  <a:pt x="19871" y="9326"/>
                  <a:pt x="19871" y="6557"/>
                </a:cubicBezTo>
                <a:lnTo>
                  <a:pt x="19871" y="5014"/>
                </a:lnTo>
                <a:cubicBezTo>
                  <a:pt x="19871" y="3985"/>
                  <a:pt x="19782" y="3086"/>
                  <a:pt x="19659" y="2290"/>
                </a:cubicBezTo>
                <a:lnTo>
                  <a:pt x="21600" y="-10029"/>
                </a:lnTo>
                <a:close/>
                <a:moveTo>
                  <a:pt x="21600" y="-10029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Line 1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0" name="Rectangle 2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37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3734" name="Rectangle 6"/>
          <p:cNvSpPr>
            <a:spLocks/>
          </p:cNvSpPr>
          <p:nvPr/>
        </p:nvSpPr>
        <p:spPr bwMode="auto">
          <a:xfrm>
            <a:off x="1536700" y="812800"/>
            <a:ext cx="6870700" cy="3517900"/>
          </a:xfrm>
          <a:prstGeom prst="rect">
            <a:avLst/>
          </a:prstGeom>
          <a:solidFill>
            <a:srgbClr val="FFFDFA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Non small cell lung cancer patient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Two PET studies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: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baseline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acquired before treatement, and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followup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acquired 1 month after chemotherapy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Two non-diagnostic CT images are acquired without the use of contrast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FDG-PET scans acquired 60 minutes after intravenous injection of approximately 20 mCi of 18FDG 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Two VOIs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have been created using Slicer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 Editor Module.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3735" name="Rectangle 7"/>
          <p:cNvSpPr>
            <a:spLocks/>
          </p:cNvSpPr>
          <p:nvPr/>
        </p:nvSpPr>
        <p:spPr bwMode="auto">
          <a:xfrm>
            <a:off x="998538" y="165100"/>
            <a:ext cx="7950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About the data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558800"/>
            <a:ext cx="55372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578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5783" name="Rectangle 7"/>
          <p:cNvSpPr>
            <a:spLocks/>
          </p:cNvSpPr>
          <p:nvPr/>
        </p:nvSpPr>
        <p:spPr bwMode="auto">
          <a:xfrm>
            <a:off x="469900" y="1168400"/>
            <a:ext cx="2641600" cy="19177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 the Data Fusion panel, select: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CT volume:   CT1</a:t>
            </a:r>
          </a:p>
          <a:p>
            <a:pPr marL="30163" algn="l"/>
            <a:endParaRPr lang="en-US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 volume:   PET1</a:t>
            </a:r>
          </a:p>
          <a:p>
            <a:pPr marL="30163" algn="l"/>
            <a:endParaRPr lang="en-US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Tumor Mask: PET1-label</a:t>
            </a:r>
          </a:p>
        </p:txBody>
      </p:sp>
      <p:sp>
        <p:nvSpPr>
          <p:cNvPr id="75784" name="Rectangle 8"/>
          <p:cNvSpPr>
            <a:spLocks/>
          </p:cNvSpPr>
          <p:nvPr/>
        </p:nvSpPr>
        <p:spPr bwMode="auto">
          <a:xfrm>
            <a:off x="1079500" y="4183063"/>
            <a:ext cx="6134100" cy="5461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When the PET volume is selected, a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wait message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will be displayed while parameters are read from DICOM header.</a:t>
            </a:r>
          </a:p>
        </p:txBody>
      </p:sp>
      <p:sp>
        <p:nvSpPr>
          <p:cNvPr id="75785" name="Rectangle 9"/>
          <p:cNvSpPr>
            <a:spLocks/>
          </p:cNvSpPr>
          <p:nvPr/>
        </p:nvSpPr>
        <p:spPr bwMode="auto">
          <a:xfrm>
            <a:off x="1752600" y="660400"/>
            <a:ext cx="4533900" cy="3175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Note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: Module requires DICOM format data</a:t>
            </a:r>
          </a:p>
        </p:txBody>
      </p:sp>
      <p:sp>
        <p:nvSpPr>
          <p:cNvPr id="75786" name="Rectangle 10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Select baseline study</a:t>
            </a:r>
          </a:p>
        </p:txBody>
      </p:sp>
      <p:sp>
        <p:nvSpPr>
          <p:cNvPr id="75787" name="AutoShape 11"/>
          <p:cNvSpPr>
            <a:spLocks/>
          </p:cNvSpPr>
          <p:nvPr/>
        </p:nvSpPr>
        <p:spPr bwMode="auto">
          <a:xfrm flipH="1">
            <a:off x="3492500" y="1511300"/>
            <a:ext cx="1778000" cy="431800"/>
          </a:xfrm>
          <a:custGeom>
            <a:avLst/>
            <a:gdLst/>
            <a:ahLst/>
            <a:cxnLst/>
            <a:rect l="0" t="0" r="r" b="b"/>
            <a:pathLst>
              <a:path w="14655" h="14588">
                <a:moveTo>
                  <a:pt x="680" y="0"/>
                </a:moveTo>
                <a:cubicBezTo>
                  <a:pt x="305" y="0"/>
                  <a:pt x="0" y="1249"/>
                  <a:pt x="0" y="2789"/>
                </a:cubicBezTo>
                <a:lnTo>
                  <a:pt x="0" y="11799"/>
                </a:lnTo>
                <a:cubicBezTo>
                  <a:pt x="0" y="13339"/>
                  <a:pt x="305" y="14588"/>
                  <a:pt x="680" y="14588"/>
                </a:cubicBezTo>
                <a:lnTo>
                  <a:pt x="13975" y="14588"/>
                </a:lnTo>
                <a:cubicBezTo>
                  <a:pt x="14210" y="14588"/>
                  <a:pt x="14409" y="14071"/>
                  <a:pt x="14531" y="13327"/>
                </a:cubicBezTo>
                <a:lnTo>
                  <a:pt x="21600" y="21600"/>
                </a:lnTo>
                <a:lnTo>
                  <a:pt x="14652" y="11853"/>
                </a:lnTo>
                <a:cubicBezTo>
                  <a:pt x="14652" y="11833"/>
                  <a:pt x="14655" y="11818"/>
                  <a:pt x="14655" y="11799"/>
                </a:cubicBezTo>
                <a:lnTo>
                  <a:pt x="14655" y="2789"/>
                </a:lnTo>
                <a:cubicBezTo>
                  <a:pt x="14655" y="1249"/>
                  <a:pt x="14351" y="0"/>
                  <a:pt x="13975" y="0"/>
                </a:cubicBezTo>
                <a:lnTo>
                  <a:pt x="680" y="0"/>
                </a:lnTo>
                <a:close/>
                <a:moveTo>
                  <a:pt x="680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736600"/>
            <a:ext cx="60213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6802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680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469900" y="1041400"/>
            <a:ext cx="3124200" cy="21717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Note: this stacks the PET, CT and VOI in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three layers:</a:t>
            </a:r>
          </a:p>
          <a:p>
            <a:pPr marL="30163"/>
            <a:endParaRPr lang="en-US">
              <a:solidFill>
                <a:schemeClr val="tx1"/>
              </a:solidFill>
              <a:latin typeface="Arial Bold" charset="0"/>
              <a:ea typeface="ＭＳ Ｐゴシック" charset="0"/>
              <a:cs typeface="Lucida Grande" charset="0"/>
              <a:sym typeface="Arial Bold" charset="0"/>
            </a:endParaRPr>
          </a:p>
          <a:p>
            <a:pPr marL="30163">
              <a:lnSpc>
                <a:spcPct val="110000"/>
              </a:lnSpc>
            </a:pP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Background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= CT1</a:t>
            </a:r>
          </a:p>
          <a:p>
            <a:pPr marL="30163">
              <a:lnSpc>
                <a:spcPct val="110000"/>
              </a:lnSpc>
            </a:pP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Foreground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= PET1</a:t>
            </a:r>
          </a:p>
          <a:p>
            <a:pPr marL="30163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Overlay (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Label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) = PET1-label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where they can be blended into a single visualization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Information displayed in </a:t>
            </a:r>
            <a:r>
              <a:rPr lang="ja-JP" altLang="en-US" sz="1800">
                <a:solidFill>
                  <a:srgbClr val="002D99"/>
                </a:solidFill>
                <a:latin typeface="Arial"/>
                <a:ea typeface="ＭＳ Ｐゴシック" charset="0"/>
                <a:cs typeface="Arial Bold" charset="0"/>
                <a:sym typeface="Arial Bold" charset="0"/>
              </a:rPr>
              <a:t>“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Layers</a:t>
            </a:r>
            <a:r>
              <a:rPr lang="ja-JP" altLang="en-US" sz="1800">
                <a:solidFill>
                  <a:srgbClr val="002D99"/>
                </a:solidFill>
                <a:latin typeface="Arial"/>
                <a:ea typeface="ＭＳ Ｐゴシック" charset="0"/>
                <a:cs typeface="Arial Bold" charset="0"/>
                <a:sym typeface="Arial Bold" charset="0"/>
              </a:rPr>
              <a:t>”</a:t>
            </a:r>
            <a:endParaRPr lang="en-US" sz="1800">
              <a:solidFill>
                <a:srgbClr val="002D99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76809" name="AutoShape 9"/>
          <p:cNvSpPr>
            <a:spLocks/>
          </p:cNvSpPr>
          <p:nvPr/>
        </p:nvSpPr>
        <p:spPr bwMode="auto">
          <a:xfrm flipH="1">
            <a:off x="4864100" y="1155700"/>
            <a:ext cx="2209800" cy="419100"/>
          </a:xfrm>
          <a:custGeom>
            <a:avLst/>
            <a:gdLst/>
            <a:ahLst/>
            <a:cxnLst/>
            <a:rect l="0" t="0" r="r" b="b"/>
            <a:pathLst>
              <a:path w="14201" h="21600">
                <a:moveTo>
                  <a:pt x="530" y="0"/>
                </a:moveTo>
                <a:cubicBezTo>
                  <a:pt x="238" y="0"/>
                  <a:pt x="0" y="1905"/>
                  <a:pt x="0" y="4255"/>
                </a:cubicBezTo>
                <a:lnTo>
                  <a:pt x="0" y="17345"/>
                </a:lnTo>
                <a:cubicBezTo>
                  <a:pt x="0" y="19695"/>
                  <a:pt x="238" y="21600"/>
                  <a:pt x="530" y="21600"/>
                </a:cubicBezTo>
                <a:lnTo>
                  <a:pt x="13671" y="21600"/>
                </a:lnTo>
                <a:cubicBezTo>
                  <a:pt x="13964" y="21600"/>
                  <a:pt x="14201" y="19695"/>
                  <a:pt x="14201" y="17345"/>
                </a:cubicBezTo>
                <a:lnTo>
                  <a:pt x="14201" y="15791"/>
                </a:lnTo>
                <a:lnTo>
                  <a:pt x="21600" y="14625"/>
                </a:lnTo>
                <a:lnTo>
                  <a:pt x="14201" y="13439"/>
                </a:lnTo>
                <a:lnTo>
                  <a:pt x="14201" y="4255"/>
                </a:lnTo>
                <a:cubicBezTo>
                  <a:pt x="14201" y="1905"/>
                  <a:pt x="13964" y="0"/>
                  <a:pt x="13671" y="0"/>
                </a:cubicBezTo>
                <a:lnTo>
                  <a:pt x="530" y="0"/>
                </a:lnTo>
                <a:close/>
                <a:moveTo>
                  <a:pt x="530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833438" y="3378200"/>
            <a:ext cx="2112962" cy="1371600"/>
            <a:chOff x="0" y="0"/>
            <a:chExt cx="1330" cy="864"/>
          </a:xfrm>
        </p:grpSpPr>
        <p:sp>
          <p:nvSpPr>
            <p:cNvPr id="76811" name="Rectangle 11"/>
            <p:cNvSpPr>
              <a:spLocks/>
            </p:cNvSpPr>
            <p:nvPr/>
          </p:nvSpPr>
          <p:spPr bwMode="auto">
            <a:xfrm>
              <a:off x="1282" y="0"/>
              <a:ext cx="48" cy="47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2" name="Rectangle 12"/>
            <p:cNvSpPr>
              <a:spLocks/>
            </p:cNvSpPr>
            <p:nvPr/>
          </p:nvSpPr>
          <p:spPr bwMode="auto">
            <a:xfrm>
              <a:off x="1186" y="0"/>
              <a:ext cx="48" cy="47"/>
            </a:xfrm>
            <a:prstGeom prst="rect">
              <a:avLst/>
            </a:prstGeom>
            <a:solidFill>
              <a:srgbClr val="972B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3" name="Rectangle 13"/>
            <p:cNvSpPr>
              <a:spLocks/>
            </p:cNvSpPr>
            <p:nvPr/>
          </p:nvSpPr>
          <p:spPr bwMode="auto">
            <a:xfrm>
              <a:off x="1090" y="0"/>
              <a:ext cx="48" cy="47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4" name="Rectangle 14"/>
            <p:cNvSpPr>
              <a:spLocks/>
            </p:cNvSpPr>
            <p:nvPr/>
          </p:nvSpPr>
          <p:spPr bwMode="auto">
            <a:xfrm>
              <a:off x="1282" y="4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5" name="Rectangle 15"/>
            <p:cNvSpPr>
              <a:spLocks/>
            </p:cNvSpPr>
            <p:nvPr/>
          </p:nvSpPr>
          <p:spPr bwMode="auto">
            <a:xfrm>
              <a:off x="1186" y="48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6" name="Rectangle 16"/>
            <p:cNvSpPr>
              <a:spLocks/>
            </p:cNvSpPr>
            <p:nvPr/>
          </p:nvSpPr>
          <p:spPr bwMode="auto">
            <a:xfrm>
              <a:off x="1090" y="4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7" name="Rectangle 17"/>
            <p:cNvSpPr>
              <a:spLocks/>
            </p:cNvSpPr>
            <p:nvPr/>
          </p:nvSpPr>
          <p:spPr bwMode="auto">
            <a:xfrm>
              <a:off x="1282" y="9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8" name="Rectangle 18"/>
            <p:cNvSpPr>
              <a:spLocks/>
            </p:cNvSpPr>
            <p:nvPr/>
          </p:nvSpPr>
          <p:spPr bwMode="auto">
            <a:xfrm>
              <a:off x="1186" y="96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9" name="Rectangle 19"/>
            <p:cNvSpPr>
              <a:spLocks/>
            </p:cNvSpPr>
            <p:nvPr/>
          </p:nvSpPr>
          <p:spPr bwMode="auto">
            <a:xfrm>
              <a:off x="1090" y="9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0" name="Rectangle 20"/>
            <p:cNvSpPr>
              <a:spLocks/>
            </p:cNvSpPr>
            <p:nvPr/>
          </p:nvSpPr>
          <p:spPr bwMode="auto">
            <a:xfrm>
              <a:off x="1282" y="144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1" name="Rectangle 21"/>
            <p:cNvSpPr>
              <a:spLocks/>
            </p:cNvSpPr>
            <p:nvPr/>
          </p:nvSpPr>
          <p:spPr bwMode="auto">
            <a:xfrm>
              <a:off x="1186" y="144"/>
              <a:ext cx="48" cy="48"/>
            </a:xfrm>
            <a:prstGeom prst="rect">
              <a:avLst/>
            </a:prstGeom>
            <a:solidFill>
              <a:srgbClr val="FB570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2" name="Rectangle 22"/>
            <p:cNvSpPr>
              <a:spLocks/>
            </p:cNvSpPr>
            <p:nvPr/>
          </p:nvSpPr>
          <p:spPr bwMode="auto">
            <a:xfrm>
              <a:off x="1090" y="144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3" name="Rectangle 23"/>
            <p:cNvSpPr>
              <a:spLocks/>
            </p:cNvSpPr>
            <p:nvPr/>
          </p:nvSpPr>
          <p:spPr bwMode="auto">
            <a:xfrm>
              <a:off x="1282" y="192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4" name="Rectangle 24"/>
            <p:cNvSpPr>
              <a:spLocks/>
            </p:cNvSpPr>
            <p:nvPr/>
          </p:nvSpPr>
          <p:spPr bwMode="auto">
            <a:xfrm>
              <a:off x="1186" y="192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5" name="Rectangle 25"/>
            <p:cNvSpPr>
              <a:spLocks/>
            </p:cNvSpPr>
            <p:nvPr/>
          </p:nvSpPr>
          <p:spPr bwMode="auto">
            <a:xfrm>
              <a:off x="1090" y="192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6" name="Rectangle 26"/>
            <p:cNvSpPr>
              <a:spLocks/>
            </p:cNvSpPr>
            <p:nvPr/>
          </p:nvSpPr>
          <p:spPr bwMode="auto">
            <a:xfrm>
              <a:off x="1282" y="240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7" name="Rectangle 27"/>
            <p:cNvSpPr>
              <a:spLocks/>
            </p:cNvSpPr>
            <p:nvPr/>
          </p:nvSpPr>
          <p:spPr bwMode="auto">
            <a:xfrm>
              <a:off x="1186" y="240"/>
              <a:ext cx="48" cy="48"/>
            </a:xfrm>
            <a:prstGeom prst="rect">
              <a:avLst/>
            </a:prstGeom>
            <a:solidFill>
              <a:srgbClr val="FB570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8" name="Rectangle 28"/>
            <p:cNvSpPr>
              <a:spLocks/>
            </p:cNvSpPr>
            <p:nvPr/>
          </p:nvSpPr>
          <p:spPr bwMode="auto">
            <a:xfrm>
              <a:off x="1090" y="240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9" name="Rectangle 29"/>
            <p:cNvSpPr>
              <a:spLocks/>
            </p:cNvSpPr>
            <p:nvPr/>
          </p:nvSpPr>
          <p:spPr bwMode="auto">
            <a:xfrm>
              <a:off x="1282" y="28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0" name="Rectangle 30"/>
            <p:cNvSpPr>
              <a:spLocks/>
            </p:cNvSpPr>
            <p:nvPr/>
          </p:nvSpPr>
          <p:spPr bwMode="auto">
            <a:xfrm>
              <a:off x="1186" y="288"/>
              <a:ext cx="48" cy="48"/>
            </a:xfrm>
            <a:prstGeom prst="rect">
              <a:avLst/>
            </a:prstGeom>
            <a:solidFill>
              <a:srgbClr val="FB570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1" name="Rectangle 31"/>
            <p:cNvSpPr>
              <a:spLocks/>
            </p:cNvSpPr>
            <p:nvPr/>
          </p:nvSpPr>
          <p:spPr bwMode="auto">
            <a:xfrm>
              <a:off x="1090" y="288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2" name="Rectangle 32"/>
            <p:cNvSpPr>
              <a:spLocks/>
            </p:cNvSpPr>
            <p:nvPr/>
          </p:nvSpPr>
          <p:spPr bwMode="auto">
            <a:xfrm>
              <a:off x="1282" y="33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3" name="Rectangle 33"/>
            <p:cNvSpPr>
              <a:spLocks/>
            </p:cNvSpPr>
            <p:nvPr/>
          </p:nvSpPr>
          <p:spPr bwMode="auto">
            <a:xfrm>
              <a:off x="1186" y="336"/>
              <a:ext cx="48" cy="48"/>
            </a:xfrm>
            <a:prstGeom prst="rect">
              <a:avLst/>
            </a:prstGeom>
            <a:solidFill>
              <a:srgbClr val="FEE62B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4" name="Rectangle 34"/>
            <p:cNvSpPr>
              <a:spLocks/>
            </p:cNvSpPr>
            <p:nvPr/>
          </p:nvSpPr>
          <p:spPr bwMode="auto">
            <a:xfrm>
              <a:off x="1090" y="336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5" name="Rectangle 35"/>
            <p:cNvSpPr>
              <a:spLocks/>
            </p:cNvSpPr>
            <p:nvPr/>
          </p:nvSpPr>
          <p:spPr bwMode="auto">
            <a:xfrm>
              <a:off x="1282" y="384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6" name="Rectangle 36"/>
            <p:cNvSpPr>
              <a:spLocks/>
            </p:cNvSpPr>
            <p:nvPr/>
          </p:nvSpPr>
          <p:spPr bwMode="auto">
            <a:xfrm>
              <a:off x="1186" y="384"/>
              <a:ext cx="48" cy="48"/>
            </a:xfrm>
            <a:prstGeom prst="rect">
              <a:avLst/>
            </a:prstGeom>
            <a:solidFill>
              <a:srgbClr val="FFFDF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7" name="Rectangle 37"/>
            <p:cNvSpPr>
              <a:spLocks/>
            </p:cNvSpPr>
            <p:nvPr/>
          </p:nvSpPr>
          <p:spPr bwMode="auto">
            <a:xfrm>
              <a:off x="1090" y="384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8" name="Rectangle 38"/>
            <p:cNvSpPr>
              <a:spLocks/>
            </p:cNvSpPr>
            <p:nvPr/>
          </p:nvSpPr>
          <p:spPr bwMode="auto">
            <a:xfrm>
              <a:off x="1282" y="432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9" name="Rectangle 39"/>
            <p:cNvSpPr>
              <a:spLocks/>
            </p:cNvSpPr>
            <p:nvPr/>
          </p:nvSpPr>
          <p:spPr bwMode="auto">
            <a:xfrm>
              <a:off x="1186" y="432"/>
              <a:ext cx="48" cy="48"/>
            </a:xfrm>
            <a:prstGeom prst="rect">
              <a:avLst/>
            </a:prstGeom>
            <a:solidFill>
              <a:srgbClr val="FFFDF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0" name="Rectangle 40"/>
            <p:cNvSpPr>
              <a:spLocks/>
            </p:cNvSpPr>
            <p:nvPr/>
          </p:nvSpPr>
          <p:spPr bwMode="auto">
            <a:xfrm>
              <a:off x="1090" y="432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1" name="Rectangle 41"/>
            <p:cNvSpPr>
              <a:spLocks/>
            </p:cNvSpPr>
            <p:nvPr/>
          </p:nvSpPr>
          <p:spPr bwMode="auto">
            <a:xfrm>
              <a:off x="1282" y="480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2" name="Rectangle 42"/>
            <p:cNvSpPr>
              <a:spLocks/>
            </p:cNvSpPr>
            <p:nvPr/>
          </p:nvSpPr>
          <p:spPr bwMode="auto">
            <a:xfrm>
              <a:off x="1186" y="480"/>
              <a:ext cx="48" cy="48"/>
            </a:xfrm>
            <a:prstGeom prst="rect">
              <a:avLst/>
            </a:prstGeom>
            <a:solidFill>
              <a:srgbClr val="FEE62B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3" name="Rectangle 43"/>
            <p:cNvSpPr>
              <a:spLocks/>
            </p:cNvSpPr>
            <p:nvPr/>
          </p:nvSpPr>
          <p:spPr bwMode="auto">
            <a:xfrm>
              <a:off x="1090" y="480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4" name="Rectangle 44"/>
            <p:cNvSpPr>
              <a:spLocks/>
            </p:cNvSpPr>
            <p:nvPr/>
          </p:nvSpPr>
          <p:spPr bwMode="auto">
            <a:xfrm>
              <a:off x="1282" y="52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5" name="Rectangle 45"/>
            <p:cNvSpPr>
              <a:spLocks/>
            </p:cNvSpPr>
            <p:nvPr/>
          </p:nvSpPr>
          <p:spPr bwMode="auto">
            <a:xfrm>
              <a:off x="1186" y="528"/>
              <a:ext cx="48" cy="48"/>
            </a:xfrm>
            <a:prstGeom prst="rect">
              <a:avLst/>
            </a:prstGeom>
            <a:solidFill>
              <a:srgbClr val="FB570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6" name="Rectangle 46"/>
            <p:cNvSpPr>
              <a:spLocks/>
            </p:cNvSpPr>
            <p:nvPr/>
          </p:nvSpPr>
          <p:spPr bwMode="auto">
            <a:xfrm>
              <a:off x="1090" y="52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7" name="Rectangle 47"/>
            <p:cNvSpPr>
              <a:spLocks/>
            </p:cNvSpPr>
            <p:nvPr/>
          </p:nvSpPr>
          <p:spPr bwMode="auto">
            <a:xfrm>
              <a:off x="1282" y="57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8" name="Rectangle 48"/>
            <p:cNvSpPr>
              <a:spLocks/>
            </p:cNvSpPr>
            <p:nvPr/>
          </p:nvSpPr>
          <p:spPr bwMode="auto">
            <a:xfrm>
              <a:off x="1186" y="576"/>
              <a:ext cx="48" cy="48"/>
            </a:xfrm>
            <a:prstGeom prst="rect">
              <a:avLst/>
            </a:prstGeom>
            <a:solidFill>
              <a:srgbClr val="FB570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9" name="Rectangle 49"/>
            <p:cNvSpPr>
              <a:spLocks/>
            </p:cNvSpPr>
            <p:nvPr/>
          </p:nvSpPr>
          <p:spPr bwMode="auto">
            <a:xfrm>
              <a:off x="1090" y="57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0" name="Rectangle 50"/>
            <p:cNvSpPr>
              <a:spLocks/>
            </p:cNvSpPr>
            <p:nvPr/>
          </p:nvSpPr>
          <p:spPr bwMode="auto">
            <a:xfrm>
              <a:off x="1282" y="624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1" name="Rectangle 51"/>
            <p:cNvSpPr>
              <a:spLocks/>
            </p:cNvSpPr>
            <p:nvPr/>
          </p:nvSpPr>
          <p:spPr bwMode="auto">
            <a:xfrm>
              <a:off x="1186" y="624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2" name="Rectangle 52"/>
            <p:cNvSpPr>
              <a:spLocks/>
            </p:cNvSpPr>
            <p:nvPr/>
          </p:nvSpPr>
          <p:spPr bwMode="auto">
            <a:xfrm>
              <a:off x="1090" y="624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3" name="Rectangle 53"/>
            <p:cNvSpPr>
              <a:spLocks/>
            </p:cNvSpPr>
            <p:nvPr/>
          </p:nvSpPr>
          <p:spPr bwMode="auto">
            <a:xfrm>
              <a:off x="1282" y="672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4" name="Rectangle 54"/>
            <p:cNvSpPr>
              <a:spLocks/>
            </p:cNvSpPr>
            <p:nvPr/>
          </p:nvSpPr>
          <p:spPr bwMode="auto">
            <a:xfrm>
              <a:off x="1186" y="672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5" name="Rectangle 55"/>
            <p:cNvSpPr>
              <a:spLocks/>
            </p:cNvSpPr>
            <p:nvPr/>
          </p:nvSpPr>
          <p:spPr bwMode="auto">
            <a:xfrm>
              <a:off x="1090" y="672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6" name="Rectangle 56"/>
            <p:cNvSpPr>
              <a:spLocks/>
            </p:cNvSpPr>
            <p:nvPr/>
          </p:nvSpPr>
          <p:spPr bwMode="auto">
            <a:xfrm>
              <a:off x="1282" y="720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7" name="Rectangle 57"/>
            <p:cNvSpPr>
              <a:spLocks/>
            </p:cNvSpPr>
            <p:nvPr/>
          </p:nvSpPr>
          <p:spPr bwMode="auto">
            <a:xfrm>
              <a:off x="1186" y="720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8" name="Rectangle 58"/>
            <p:cNvSpPr>
              <a:spLocks/>
            </p:cNvSpPr>
            <p:nvPr/>
          </p:nvSpPr>
          <p:spPr bwMode="auto">
            <a:xfrm>
              <a:off x="1090" y="720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9" name="Rectangle 59"/>
            <p:cNvSpPr>
              <a:spLocks/>
            </p:cNvSpPr>
            <p:nvPr/>
          </p:nvSpPr>
          <p:spPr bwMode="auto">
            <a:xfrm>
              <a:off x="1282" y="76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60" name="Rectangle 60"/>
            <p:cNvSpPr>
              <a:spLocks/>
            </p:cNvSpPr>
            <p:nvPr/>
          </p:nvSpPr>
          <p:spPr bwMode="auto">
            <a:xfrm>
              <a:off x="1186" y="768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61" name="Rectangle 61"/>
            <p:cNvSpPr>
              <a:spLocks/>
            </p:cNvSpPr>
            <p:nvPr/>
          </p:nvSpPr>
          <p:spPr bwMode="auto">
            <a:xfrm>
              <a:off x="1090" y="76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62" name="Rectangle 62"/>
            <p:cNvSpPr>
              <a:spLocks/>
            </p:cNvSpPr>
            <p:nvPr/>
          </p:nvSpPr>
          <p:spPr bwMode="auto">
            <a:xfrm>
              <a:off x="1282" y="81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63" name="Rectangle 63"/>
            <p:cNvSpPr>
              <a:spLocks/>
            </p:cNvSpPr>
            <p:nvPr/>
          </p:nvSpPr>
          <p:spPr bwMode="auto">
            <a:xfrm>
              <a:off x="1186" y="816"/>
              <a:ext cx="48" cy="48"/>
            </a:xfrm>
            <a:prstGeom prst="rect">
              <a:avLst/>
            </a:prstGeom>
            <a:solidFill>
              <a:srgbClr val="972B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64" name="Rectangle 64"/>
            <p:cNvSpPr>
              <a:spLocks/>
            </p:cNvSpPr>
            <p:nvPr/>
          </p:nvSpPr>
          <p:spPr bwMode="auto">
            <a:xfrm>
              <a:off x="1090" y="81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6865" name="Group 65"/>
            <p:cNvGrpSpPr>
              <a:grpSpLocks/>
            </p:cNvGrpSpPr>
            <p:nvPr/>
          </p:nvGrpSpPr>
          <p:grpSpPr bwMode="auto">
            <a:xfrm>
              <a:off x="0" y="360"/>
              <a:ext cx="162" cy="174"/>
              <a:chOff x="0" y="0"/>
              <a:chExt cx="162" cy="174"/>
            </a:xfrm>
          </p:grpSpPr>
          <p:sp>
            <p:nvSpPr>
              <p:cNvPr id="76866" name="AutoShape 66"/>
              <p:cNvSpPr>
                <a:spLocks/>
              </p:cNvSpPr>
              <p:nvPr/>
            </p:nvSpPr>
            <p:spPr bwMode="auto">
              <a:xfrm rot="-5400000">
                <a:off x="10" y="23"/>
                <a:ext cx="120" cy="13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808080"/>
                  </a:gs>
                  <a:gs pos="100000">
                    <a:srgbClr val="FFFDFA"/>
                  </a:gs>
                </a:gsLst>
                <a:lin ang="0" scaled="1"/>
              </a:gra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867" name="Oval 67"/>
              <p:cNvSpPr>
                <a:spLocks/>
              </p:cNvSpPr>
              <p:nvPr/>
            </p:nvSpPr>
            <p:spPr bwMode="auto">
              <a:xfrm>
                <a:off x="114" y="40"/>
                <a:ext cx="48" cy="104"/>
              </a:xfrm>
              <a:prstGeom prst="ellipse">
                <a:avLst/>
              </a:prstGeom>
              <a:solidFill>
                <a:srgbClr val="80808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868" name="Oval 68"/>
              <p:cNvSpPr>
                <a:spLocks/>
              </p:cNvSpPr>
              <p:nvPr/>
            </p:nvSpPr>
            <p:spPr bwMode="auto">
              <a:xfrm flipH="1">
                <a:off x="122" y="40"/>
                <a:ext cx="24" cy="96"/>
              </a:xfrm>
              <a:prstGeom prst="ellipse">
                <a:avLst/>
              </a:prstGeom>
              <a:solidFill>
                <a:srgbClr val="010205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869" name="Line 69"/>
              <p:cNvSpPr>
                <a:spLocks noChangeShapeType="1"/>
              </p:cNvSpPr>
              <p:nvPr/>
            </p:nvSpPr>
            <p:spPr bwMode="auto">
              <a:xfrm flipH="1">
                <a:off x="0" y="4"/>
                <a:ext cx="146" cy="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870" name="Line 70"/>
              <p:cNvSpPr>
                <a:spLocks noChangeShapeType="1"/>
              </p:cNvSpPr>
              <p:nvPr/>
            </p:nvSpPr>
            <p:spPr bwMode="auto">
              <a:xfrm flipH="1">
                <a:off x="135" y="0"/>
                <a:ext cx="11" cy="32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871" name="Line 71"/>
              <p:cNvSpPr>
                <a:spLocks noChangeShapeType="1"/>
              </p:cNvSpPr>
              <p:nvPr/>
            </p:nvSpPr>
            <p:spPr bwMode="auto">
              <a:xfrm flipH="1">
                <a:off x="138" y="144"/>
                <a:ext cx="5" cy="30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6872" name="Line 72"/>
            <p:cNvSpPr>
              <a:spLocks noChangeShapeType="1"/>
            </p:cNvSpPr>
            <p:nvPr/>
          </p:nvSpPr>
          <p:spPr bwMode="auto">
            <a:xfrm rot="10800000" flipH="1">
              <a:off x="186" y="101"/>
              <a:ext cx="880" cy="33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73" name="Line 73"/>
            <p:cNvSpPr>
              <a:spLocks noChangeShapeType="1"/>
            </p:cNvSpPr>
            <p:nvPr/>
          </p:nvSpPr>
          <p:spPr bwMode="auto">
            <a:xfrm>
              <a:off x="186" y="432"/>
              <a:ext cx="880" cy="33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769938"/>
            <a:ext cx="59055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7826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782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7831" name="Rectangle 7"/>
          <p:cNvSpPr>
            <a:spLocks/>
          </p:cNvSpPr>
          <p:nvPr/>
        </p:nvSpPr>
        <p:spPr bwMode="auto">
          <a:xfrm>
            <a:off x="203200" y="1562100"/>
            <a:ext cx="2959100" cy="28321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 the Display Panel,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choose a colorization option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for the PET volume from among</a:t>
            </a:r>
          </a:p>
          <a:p>
            <a:pPr marL="30163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Grey, Heat, or Spectrum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. 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Adjust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window and level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for CT1 and PET1 volumes.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Adjust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Slices Fade Scale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to jointly display the datasets in the foreground and background layers.</a:t>
            </a:r>
          </a:p>
        </p:txBody>
      </p:sp>
      <p:sp>
        <p:nvSpPr>
          <p:cNvPr id="77832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Adjust display of the baseline study</a:t>
            </a:r>
          </a:p>
        </p:txBody>
      </p:sp>
      <p:sp>
        <p:nvSpPr>
          <p:cNvPr id="77833" name="AutoShape 9"/>
          <p:cNvSpPr>
            <a:spLocks/>
          </p:cNvSpPr>
          <p:nvPr/>
        </p:nvSpPr>
        <p:spPr bwMode="auto">
          <a:xfrm flipH="1">
            <a:off x="3251200" y="1943100"/>
            <a:ext cx="1816100" cy="203200"/>
          </a:xfrm>
          <a:custGeom>
            <a:avLst/>
            <a:gdLst/>
            <a:ahLst/>
            <a:cxnLst/>
            <a:rect l="0" t="0" r="r" b="b"/>
            <a:pathLst>
              <a:path w="19756" h="9341">
                <a:moveTo>
                  <a:pt x="898" y="0"/>
                </a:moveTo>
                <a:cubicBezTo>
                  <a:pt x="402" y="0"/>
                  <a:pt x="0" y="1699"/>
                  <a:pt x="0" y="3795"/>
                </a:cubicBezTo>
                <a:lnTo>
                  <a:pt x="0" y="5546"/>
                </a:lnTo>
                <a:cubicBezTo>
                  <a:pt x="0" y="7642"/>
                  <a:pt x="402" y="9341"/>
                  <a:pt x="898" y="9341"/>
                </a:cubicBezTo>
                <a:lnTo>
                  <a:pt x="18858" y="9341"/>
                </a:lnTo>
                <a:cubicBezTo>
                  <a:pt x="18963" y="9341"/>
                  <a:pt x="19059" y="9223"/>
                  <a:pt x="19152" y="9085"/>
                </a:cubicBezTo>
                <a:lnTo>
                  <a:pt x="21600" y="21600"/>
                </a:lnTo>
                <a:lnTo>
                  <a:pt x="19558" y="7826"/>
                </a:lnTo>
                <a:cubicBezTo>
                  <a:pt x="19675" y="7185"/>
                  <a:pt x="19756" y="6419"/>
                  <a:pt x="19756" y="5546"/>
                </a:cubicBezTo>
                <a:lnTo>
                  <a:pt x="19756" y="3795"/>
                </a:lnTo>
                <a:cubicBezTo>
                  <a:pt x="19756" y="1699"/>
                  <a:pt x="19354" y="0"/>
                  <a:pt x="18858" y="0"/>
                </a:cubicBezTo>
                <a:lnTo>
                  <a:pt x="898" y="0"/>
                </a:lnTo>
                <a:close/>
                <a:moveTo>
                  <a:pt x="898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4" name="AutoShape 10"/>
          <p:cNvSpPr>
            <a:spLocks/>
          </p:cNvSpPr>
          <p:nvPr/>
        </p:nvSpPr>
        <p:spPr bwMode="auto">
          <a:xfrm flipH="1">
            <a:off x="4216400" y="3568700"/>
            <a:ext cx="838200" cy="266700"/>
          </a:xfrm>
          <a:custGeom>
            <a:avLst/>
            <a:gdLst/>
            <a:ahLst/>
            <a:cxnLst/>
            <a:rect l="0" t="0" r="r" b="b"/>
            <a:pathLst>
              <a:path w="9379" h="20618">
                <a:moveTo>
                  <a:pt x="21600" y="-982"/>
                </a:moveTo>
                <a:lnTo>
                  <a:pt x="9312" y="4111"/>
                </a:lnTo>
                <a:cubicBezTo>
                  <a:pt x="9179" y="1716"/>
                  <a:pt x="8849" y="0"/>
                  <a:pt x="8455" y="0"/>
                </a:cubicBezTo>
                <a:lnTo>
                  <a:pt x="924" y="0"/>
                </a:lnTo>
                <a:cubicBezTo>
                  <a:pt x="414" y="0"/>
                  <a:pt x="0" y="2857"/>
                  <a:pt x="0" y="6382"/>
                </a:cubicBezTo>
                <a:lnTo>
                  <a:pt x="0" y="14236"/>
                </a:lnTo>
                <a:cubicBezTo>
                  <a:pt x="0" y="17761"/>
                  <a:pt x="414" y="20618"/>
                  <a:pt x="924" y="20618"/>
                </a:cubicBezTo>
                <a:lnTo>
                  <a:pt x="8455" y="20618"/>
                </a:lnTo>
                <a:cubicBezTo>
                  <a:pt x="8965" y="20618"/>
                  <a:pt x="9379" y="17761"/>
                  <a:pt x="9379" y="14236"/>
                </a:cubicBezTo>
                <a:lnTo>
                  <a:pt x="9379" y="7640"/>
                </a:lnTo>
                <a:lnTo>
                  <a:pt x="21600" y="-982"/>
                </a:lnTo>
                <a:close/>
                <a:moveTo>
                  <a:pt x="21600" y="-982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711200"/>
            <a:ext cx="516413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885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8855" name="Rectangle 7"/>
          <p:cNvSpPr>
            <a:spLocks/>
          </p:cNvSpPr>
          <p:nvPr/>
        </p:nvSpPr>
        <p:spPr bwMode="auto">
          <a:xfrm>
            <a:off x="317500" y="1714500"/>
            <a:ext cx="2552700" cy="23749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Explore: </a:t>
            </a: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 the Slice Viewers,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scroll through the slices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to locate the green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Tumor label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and the yellow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Liver label.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Note: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(the yellow label is used only to demonstrate multiple-VOI functionality).</a:t>
            </a:r>
          </a:p>
        </p:txBody>
      </p:sp>
      <p:sp>
        <p:nvSpPr>
          <p:cNvPr id="78856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Explore the visualization</a:t>
            </a:r>
          </a:p>
        </p:txBody>
      </p:sp>
      <p:sp>
        <p:nvSpPr>
          <p:cNvPr id="78857" name="AutoShape 9"/>
          <p:cNvSpPr>
            <a:spLocks/>
          </p:cNvSpPr>
          <p:nvPr/>
        </p:nvSpPr>
        <p:spPr bwMode="auto">
          <a:xfrm flipH="1">
            <a:off x="4140200" y="927100"/>
            <a:ext cx="2387600" cy="279400"/>
          </a:xfrm>
          <a:custGeom>
            <a:avLst/>
            <a:gdLst/>
            <a:ahLst/>
            <a:cxnLst/>
            <a:rect l="0" t="0" r="r" b="b"/>
            <a:pathLst>
              <a:path w="13689" h="4414">
                <a:moveTo>
                  <a:pt x="473" y="0"/>
                </a:moveTo>
                <a:cubicBezTo>
                  <a:pt x="212" y="0"/>
                  <a:pt x="0" y="584"/>
                  <a:pt x="0" y="1304"/>
                </a:cubicBezTo>
                <a:lnTo>
                  <a:pt x="0" y="3110"/>
                </a:lnTo>
                <a:cubicBezTo>
                  <a:pt x="0" y="3830"/>
                  <a:pt x="212" y="4414"/>
                  <a:pt x="473" y="4414"/>
                </a:cubicBezTo>
                <a:lnTo>
                  <a:pt x="13215" y="4414"/>
                </a:lnTo>
                <a:cubicBezTo>
                  <a:pt x="13316" y="4414"/>
                  <a:pt x="13405" y="4306"/>
                  <a:pt x="13482" y="4157"/>
                </a:cubicBezTo>
                <a:lnTo>
                  <a:pt x="21600" y="21600"/>
                </a:lnTo>
                <a:lnTo>
                  <a:pt x="13652" y="3611"/>
                </a:lnTo>
                <a:cubicBezTo>
                  <a:pt x="13676" y="3457"/>
                  <a:pt x="13689" y="3288"/>
                  <a:pt x="13689" y="3110"/>
                </a:cubicBezTo>
                <a:lnTo>
                  <a:pt x="13689" y="1304"/>
                </a:lnTo>
                <a:cubicBezTo>
                  <a:pt x="13689" y="584"/>
                  <a:pt x="13477" y="0"/>
                  <a:pt x="13215" y="0"/>
                </a:cubicBezTo>
                <a:lnTo>
                  <a:pt x="473" y="0"/>
                </a:lnTo>
                <a:close/>
                <a:moveTo>
                  <a:pt x="473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58" name="AutoShape 10"/>
          <p:cNvSpPr>
            <a:spLocks/>
          </p:cNvSpPr>
          <p:nvPr/>
        </p:nvSpPr>
        <p:spPr bwMode="auto">
          <a:xfrm flipH="1">
            <a:off x="7924800" y="3263900"/>
            <a:ext cx="368300" cy="317500"/>
          </a:xfrm>
          <a:custGeom>
            <a:avLst/>
            <a:gdLst/>
            <a:ahLst/>
            <a:cxnLst/>
            <a:rect l="0" t="0" r="r" b="b"/>
            <a:pathLst>
              <a:path w="1451" h="6923">
                <a:moveTo>
                  <a:pt x="21600" y="-14677"/>
                </a:moveTo>
                <a:lnTo>
                  <a:pt x="1421" y="1064"/>
                </a:lnTo>
                <a:cubicBezTo>
                  <a:pt x="1370" y="440"/>
                  <a:pt x="1258" y="0"/>
                  <a:pt x="1126" y="0"/>
                </a:cubicBezTo>
                <a:lnTo>
                  <a:pt x="325" y="0"/>
                </a:lnTo>
                <a:cubicBezTo>
                  <a:pt x="146" y="0"/>
                  <a:pt x="0" y="806"/>
                  <a:pt x="0" y="1800"/>
                </a:cubicBezTo>
                <a:lnTo>
                  <a:pt x="0" y="5123"/>
                </a:lnTo>
                <a:cubicBezTo>
                  <a:pt x="0" y="6117"/>
                  <a:pt x="146" y="6923"/>
                  <a:pt x="325" y="6923"/>
                </a:cubicBezTo>
                <a:lnTo>
                  <a:pt x="1126" y="6923"/>
                </a:lnTo>
                <a:cubicBezTo>
                  <a:pt x="1306" y="6923"/>
                  <a:pt x="1451" y="6117"/>
                  <a:pt x="1451" y="5123"/>
                </a:cubicBezTo>
                <a:lnTo>
                  <a:pt x="1451" y="2042"/>
                </a:lnTo>
                <a:lnTo>
                  <a:pt x="21600" y="-14677"/>
                </a:lnTo>
                <a:close/>
                <a:moveTo>
                  <a:pt x="21600" y="-14677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59" name="AutoShape 11"/>
          <p:cNvSpPr>
            <a:spLocks/>
          </p:cNvSpPr>
          <p:nvPr/>
        </p:nvSpPr>
        <p:spPr bwMode="auto">
          <a:xfrm flipH="1">
            <a:off x="5080000" y="3835400"/>
            <a:ext cx="292100" cy="177800"/>
          </a:xfrm>
          <a:custGeom>
            <a:avLst/>
            <a:gdLst/>
            <a:ahLst/>
            <a:cxnLst/>
            <a:rect l="0" t="0" r="r" b="b"/>
            <a:pathLst>
              <a:path w="2472" h="3150">
                <a:moveTo>
                  <a:pt x="21600" y="-18450"/>
                </a:moveTo>
                <a:lnTo>
                  <a:pt x="2287" y="492"/>
                </a:lnTo>
                <a:cubicBezTo>
                  <a:pt x="2159" y="195"/>
                  <a:pt x="1979" y="0"/>
                  <a:pt x="1773" y="0"/>
                </a:cubicBezTo>
                <a:lnTo>
                  <a:pt x="699" y="0"/>
                </a:lnTo>
                <a:cubicBezTo>
                  <a:pt x="313" y="0"/>
                  <a:pt x="0" y="655"/>
                  <a:pt x="0" y="1463"/>
                </a:cubicBezTo>
                <a:lnTo>
                  <a:pt x="0" y="1688"/>
                </a:lnTo>
                <a:cubicBezTo>
                  <a:pt x="0" y="2495"/>
                  <a:pt x="313" y="3150"/>
                  <a:pt x="699" y="3150"/>
                </a:cubicBezTo>
                <a:lnTo>
                  <a:pt x="1773" y="3150"/>
                </a:lnTo>
                <a:cubicBezTo>
                  <a:pt x="2159" y="3150"/>
                  <a:pt x="2472" y="2495"/>
                  <a:pt x="2472" y="1688"/>
                </a:cubicBezTo>
                <a:lnTo>
                  <a:pt x="2472" y="1463"/>
                </a:lnTo>
                <a:cubicBezTo>
                  <a:pt x="2472" y="1380"/>
                  <a:pt x="2458" y="1309"/>
                  <a:pt x="2451" y="1230"/>
                </a:cubicBezTo>
                <a:lnTo>
                  <a:pt x="21600" y="-18450"/>
                </a:lnTo>
                <a:close/>
                <a:moveTo>
                  <a:pt x="21600" y="-1845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647700"/>
            <a:ext cx="65532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987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9879" name="Rectangle 7"/>
          <p:cNvSpPr>
            <a:spLocks/>
          </p:cNvSpPr>
          <p:nvPr/>
        </p:nvSpPr>
        <p:spPr bwMode="auto">
          <a:xfrm>
            <a:off x="571500" y="1092200"/>
            <a:ext cx="2451100" cy="35179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Shortcut: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To view the Tumor Label in all Slice Viewers: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Enter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–740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in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Axial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Slice Viewer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 Slice Number Entry</a:t>
            </a: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…and…</a:t>
            </a:r>
          </a:p>
          <a:p>
            <a:pPr marL="30163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-54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(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Sagittal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)</a:t>
            </a:r>
          </a:p>
          <a:p>
            <a:pPr marL="30163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103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(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Coronal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).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These are (mm) positions within the reference frame of the image volumes.</a:t>
            </a:r>
          </a:p>
        </p:txBody>
      </p:sp>
      <p:sp>
        <p:nvSpPr>
          <p:cNvPr id="79880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View tumor in all slice viewers</a:t>
            </a:r>
          </a:p>
        </p:txBody>
      </p:sp>
      <p:sp>
        <p:nvSpPr>
          <p:cNvPr id="79881" name="AutoShape 9"/>
          <p:cNvSpPr>
            <a:spLocks/>
          </p:cNvSpPr>
          <p:nvPr/>
        </p:nvSpPr>
        <p:spPr bwMode="auto">
          <a:xfrm flipH="1">
            <a:off x="6311900" y="1333500"/>
            <a:ext cx="546100" cy="241300"/>
          </a:xfrm>
          <a:custGeom>
            <a:avLst/>
            <a:gdLst/>
            <a:ahLst/>
            <a:cxnLst/>
            <a:rect l="0" t="0" r="r" b="b"/>
            <a:pathLst>
              <a:path w="3049" h="6314">
                <a:moveTo>
                  <a:pt x="461" y="0"/>
                </a:moveTo>
                <a:cubicBezTo>
                  <a:pt x="206" y="0"/>
                  <a:pt x="0" y="967"/>
                  <a:pt x="0" y="2160"/>
                </a:cubicBezTo>
                <a:lnTo>
                  <a:pt x="0" y="4154"/>
                </a:lnTo>
                <a:cubicBezTo>
                  <a:pt x="0" y="5347"/>
                  <a:pt x="206" y="6314"/>
                  <a:pt x="461" y="6314"/>
                </a:cubicBezTo>
                <a:lnTo>
                  <a:pt x="2588" y="6314"/>
                </a:lnTo>
                <a:cubicBezTo>
                  <a:pt x="2766" y="6314"/>
                  <a:pt x="2917" y="5824"/>
                  <a:pt x="2993" y="5130"/>
                </a:cubicBezTo>
                <a:lnTo>
                  <a:pt x="21600" y="21600"/>
                </a:lnTo>
                <a:lnTo>
                  <a:pt x="3049" y="3967"/>
                </a:lnTo>
                <a:lnTo>
                  <a:pt x="3049" y="2160"/>
                </a:lnTo>
                <a:cubicBezTo>
                  <a:pt x="3049" y="967"/>
                  <a:pt x="2842" y="0"/>
                  <a:pt x="2588" y="0"/>
                </a:cubicBezTo>
                <a:lnTo>
                  <a:pt x="461" y="0"/>
                </a:lnTo>
                <a:close/>
                <a:moveTo>
                  <a:pt x="461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Slicer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cer3">
      <a:majorFont>
        <a:latin typeface="Arial Unicode MS"/>
        <a:ea typeface="ＭＳ Ｐゴシック"/>
        <a:cs typeface="Arial Unicode MS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licer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Pages>0</Pages>
  <Words>940</Words>
  <Characters>0</Characters>
  <Application>Microsoft Macintosh PowerPoint</Application>
  <PresentationFormat>On-screen Show (16:9)</PresentationFormat>
  <Lines>0</Lines>
  <Paragraphs>176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ヒラギノ角ゴ ProN W3</vt:lpstr>
      <vt:lpstr>Arial Unicode MS</vt:lpstr>
      <vt:lpstr>Arial Italic</vt:lpstr>
      <vt:lpstr>Verdana Italic</vt:lpstr>
      <vt:lpstr>Arial Bold</vt:lpstr>
      <vt:lpstr>Arial Bold Italic</vt:lpstr>
      <vt:lpstr>ヒラギノ角ゴ ProN W6</vt:lpstr>
      <vt:lpstr>Lucida Grande</vt:lpstr>
      <vt:lpstr>Slicer3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/>
  <dc:creator>Edmund DeJesus</dc:creator>
  <cp:keywords/>
  <dc:description/>
  <cp:lastModifiedBy>Wendy Plesniak</cp:lastModifiedBy>
  <cp:revision>4</cp:revision>
  <cp:lastPrinted>2010-11-11T20:24:59Z</cp:lastPrinted>
  <dcterms:modified xsi:type="dcterms:W3CDTF">2010-11-11T20:34:21Z</dcterms:modified>
</cp:coreProperties>
</file>