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08" r:id="rId2"/>
    <p:sldId id="409" r:id="rId3"/>
    <p:sldId id="410" r:id="rId4"/>
    <p:sldId id="411" r:id="rId5"/>
    <p:sldId id="412" r:id="rId6"/>
    <p:sldId id="41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00"/>
    <a:srgbClr val="C6EFCE"/>
    <a:srgbClr val="DBF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10" autoAdjust="0"/>
  </p:normalViewPr>
  <p:slideViewPr>
    <p:cSldViewPr showGuides="1">
      <p:cViewPr>
        <p:scale>
          <a:sx n="90" d="100"/>
          <a:sy n="90" d="100"/>
        </p:scale>
        <p:origin x="-1398" y="-96"/>
      </p:cViewPr>
      <p:guideLst>
        <p:guide orient="horz" pos="816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F4C1A-1EC1-412D-83E0-527C8ABE397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D7E5FBC-97A2-45F1-B172-D46560C32F6E}">
      <dgm:prSet phldrT="[Text]" custT="1"/>
      <dgm:spPr/>
      <dgm:t>
        <a:bodyPr/>
        <a:lstStyle/>
        <a:p>
          <a:r>
            <a:rPr lang="en-CA" sz="3600" dirty="0" smtClean="0"/>
            <a:t>3D Slicer</a:t>
          </a:r>
          <a:endParaRPr lang="en-CA" sz="3600" dirty="0"/>
        </a:p>
      </dgm:t>
    </dgm:pt>
    <dgm:pt modelId="{FCFF3CC7-442F-48D7-B9FC-DF57DB6BAD08}" type="parTrans" cxnId="{E61F4E0E-9B9E-43C4-8DA3-FCA52201C107}">
      <dgm:prSet/>
      <dgm:spPr/>
      <dgm:t>
        <a:bodyPr/>
        <a:lstStyle/>
        <a:p>
          <a:endParaRPr lang="en-CA"/>
        </a:p>
      </dgm:t>
    </dgm:pt>
    <dgm:pt modelId="{155AADC1-9D71-4EC6-AAB3-4CC69B9EF8B8}" type="sibTrans" cxnId="{E61F4E0E-9B9E-43C4-8DA3-FCA52201C107}">
      <dgm:prSet/>
      <dgm:spPr/>
      <dgm:t>
        <a:bodyPr/>
        <a:lstStyle/>
        <a:p>
          <a:endParaRPr lang="en-CA"/>
        </a:p>
      </dgm:t>
    </dgm:pt>
    <dgm:pt modelId="{0C308ACE-FEA0-4CE4-A6AC-BA2904999A47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sz="1600" b="1" dirty="0" smtClean="0"/>
            <a:t>RT import (DICOM)</a:t>
          </a:r>
          <a:endParaRPr lang="en-CA" sz="1600" b="1" dirty="0"/>
        </a:p>
      </dgm:t>
    </dgm:pt>
    <dgm:pt modelId="{56EA42CF-3356-4CE0-BC4D-EAD9F1F2339A}" type="parTrans" cxnId="{4FB82769-43BF-439E-A5F6-7F626A164679}">
      <dgm:prSet/>
      <dgm:spPr/>
      <dgm:t>
        <a:bodyPr/>
        <a:lstStyle/>
        <a:p>
          <a:endParaRPr lang="en-CA"/>
        </a:p>
      </dgm:t>
    </dgm:pt>
    <dgm:pt modelId="{CE2A27D6-EC1A-4B75-91AA-E4DF6AC711DE}" type="sibTrans" cxnId="{4FB82769-43BF-439E-A5F6-7F626A164679}">
      <dgm:prSet/>
      <dgm:spPr/>
      <dgm:t>
        <a:bodyPr/>
        <a:lstStyle/>
        <a:p>
          <a:endParaRPr lang="en-CA"/>
        </a:p>
      </dgm:t>
    </dgm:pt>
    <dgm:pt modelId="{8863C02D-AC43-411D-BD44-90EB7650C93C}">
      <dgm:prSet phldrT="[Text]" custT="1"/>
      <dgm:spPr/>
      <dgm:t>
        <a:bodyPr/>
        <a:lstStyle/>
        <a:p>
          <a:r>
            <a:rPr lang="en-CA" sz="1600" dirty="0" smtClean="0"/>
            <a:t>Visualization (volumes, models, 2D/3D, etc.)</a:t>
          </a:r>
          <a:endParaRPr lang="en-CA" sz="1600" dirty="0"/>
        </a:p>
      </dgm:t>
    </dgm:pt>
    <dgm:pt modelId="{9372C9A9-6C7C-4400-94B7-4CDD1023CC5E}" type="parTrans" cxnId="{143ABCE7-DED9-4C58-A232-DADC921A13AD}">
      <dgm:prSet/>
      <dgm:spPr/>
      <dgm:t>
        <a:bodyPr/>
        <a:lstStyle/>
        <a:p>
          <a:endParaRPr lang="en-CA"/>
        </a:p>
      </dgm:t>
    </dgm:pt>
    <dgm:pt modelId="{ADBF6806-E2E9-4D95-A613-5050A664EC68}" type="sibTrans" cxnId="{143ABCE7-DED9-4C58-A232-DADC921A13AD}">
      <dgm:prSet/>
      <dgm:spPr/>
      <dgm:t>
        <a:bodyPr/>
        <a:lstStyle/>
        <a:p>
          <a:endParaRPr lang="en-CA"/>
        </a:p>
      </dgm:t>
    </dgm:pt>
    <dgm:pt modelId="{2AFB5C7D-48B5-4B92-8979-91211E2E85C7}">
      <dgm:prSet phldrT="[Text]" custT="1"/>
      <dgm:spPr/>
      <dgm:t>
        <a:bodyPr/>
        <a:lstStyle/>
        <a:p>
          <a:r>
            <a:rPr lang="en-CA" sz="1600" dirty="0" smtClean="0"/>
            <a:t>Processing (registration, segmentation, etc.)</a:t>
          </a:r>
          <a:endParaRPr lang="en-CA" sz="1600" dirty="0"/>
        </a:p>
      </dgm:t>
    </dgm:pt>
    <dgm:pt modelId="{2C559BA9-86D7-44B2-A7BF-20267405C1E6}" type="parTrans" cxnId="{AEDC036F-2C9F-402F-9B53-C5A0E2661DA1}">
      <dgm:prSet/>
      <dgm:spPr/>
      <dgm:t>
        <a:bodyPr/>
        <a:lstStyle/>
        <a:p>
          <a:endParaRPr lang="en-CA"/>
        </a:p>
      </dgm:t>
    </dgm:pt>
    <dgm:pt modelId="{CF4B9D9E-5350-4786-943C-69FD7FB065CA}" type="sibTrans" cxnId="{AEDC036F-2C9F-402F-9B53-C5A0E2661DA1}">
      <dgm:prSet/>
      <dgm:spPr/>
      <dgm:t>
        <a:bodyPr/>
        <a:lstStyle/>
        <a:p>
          <a:endParaRPr lang="en-CA"/>
        </a:p>
      </dgm:t>
    </dgm:pt>
    <dgm:pt modelId="{8DFDA22C-4DB0-4C8E-A05C-EF4515DF39AA}">
      <dgm:prSet phldrT="[Text]" custT="1"/>
      <dgm:spPr/>
      <dgm:t>
        <a:bodyPr lIns="0" tIns="21600" rIns="0"/>
        <a:lstStyle/>
        <a:p>
          <a:r>
            <a:rPr lang="en-CA" sz="1600" dirty="0" smtClean="0"/>
            <a:t>Analysis </a:t>
          </a:r>
          <a:br>
            <a:rPr lang="en-CA" sz="1600" dirty="0" smtClean="0"/>
          </a:br>
          <a:r>
            <a:rPr lang="en-CA" sz="1600" dirty="0" smtClean="0"/>
            <a:t>(error metrics, measurements, image fusion, etc.)</a:t>
          </a:r>
          <a:endParaRPr lang="en-CA" sz="1600" dirty="0"/>
        </a:p>
      </dgm:t>
    </dgm:pt>
    <dgm:pt modelId="{1116FC52-4858-41F4-AABA-B1FE00BDF719}" type="parTrans" cxnId="{BC636848-2909-4B0E-AEB5-625A17C72D9B}">
      <dgm:prSet/>
      <dgm:spPr/>
      <dgm:t>
        <a:bodyPr/>
        <a:lstStyle/>
        <a:p>
          <a:endParaRPr lang="en-CA"/>
        </a:p>
      </dgm:t>
    </dgm:pt>
    <dgm:pt modelId="{8F9A9832-A2B9-4B9F-A5D6-4F6D9656B2BD}" type="sibTrans" cxnId="{BC636848-2909-4B0E-AEB5-625A17C72D9B}">
      <dgm:prSet/>
      <dgm:spPr/>
      <dgm:t>
        <a:bodyPr/>
        <a:lstStyle/>
        <a:p>
          <a:endParaRPr lang="en-CA"/>
        </a:p>
      </dgm:t>
    </dgm:pt>
    <dgm:pt modelId="{6542C0F2-5408-41B1-B463-A982DA625237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sz="1600" b="1" dirty="0" smtClean="0"/>
            <a:t>RT-specific analysis (dose comparison, DVH, …) </a:t>
          </a:r>
          <a:endParaRPr lang="en-CA" sz="1600" b="1" dirty="0"/>
        </a:p>
      </dgm:t>
    </dgm:pt>
    <dgm:pt modelId="{AD7980F8-9FC7-46CF-8C61-78DB618BBC16}" type="parTrans" cxnId="{289F9CD3-CB5D-4D61-BE3D-EE4F35E41F7D}">
      <dgm:prSet/>
      <dgm:spPr/>
      <dgm:t>
        <a:bodyPr/>
        <a:lstStyle/>
        <a:p>
          <a:endParaRPr lang="en-CA"/>
        </a:p>
      </dgm:t>
    </dgm:pt>
    <dgm:pt modelId="{40046609-ACEC-45F4-8F58-F5784CD0A014}" type="sibTrans" cxnId="{289F9CD3-CB5D-4D61-BE3D-EE4F35E41F7D}">
      <dgm:prSet/>
      <dgm:spPr/>
      <dgm:t>
        <a:bodyPr/>
        <a:lstStyle/>
        <a:p>
          <a:endParaRPr lang="en-CA"/>
        </a:p>
      </dgm:t>
    </dgm:pt>
    <dgm:pt modelId="{2BFEE69F-03B9-4A1B-98DE-42D10D30F46C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sz="1600" b="1" dirty="0" smtClean="0"/>
            <a:t>RT export (DICOM, </a:t>
          </a:r>
          <a:r>
            <a:rPr lang="en-CA" sz="1600" b="1" dirty="0" err="1" smtClean="0"/>
            <a:t>Matlab</a:t>
          </a:r>
          <a:r>
            <a:rPr lang="en-CA" sz="1600" b="1" dirty="0" smtClean="0"/>
            <a:t>, …)</a:t>
          </a:r>
          <a:endParaRPr lang="en-CA" sz="1600" b="1" dirty="0"/>
        </a:p>
      </dgm:t>
    </dgm:pt>
    <dgm:pt modelId="{6329C8E1-07CA-4982-B627-CBEF7D2B9FEA}" type="parTrans" cxnId="{085E0B27-6861-4D59-8142-BABBE6F3D245}">
      <dgm:prSet/>
      <dgm:spPr/>
      <dgm:t>
        <a:bodyPr/>
        <a:lstStyle/>
        <a:p>
          <a:endParaRPr lang="en-CA"/>
        </a:p>
      </dgm:t>
    </dgm:pt>
    <dgm:pt modelId="{405BDF3E-3066-4A34-9663-9626C5F4CE3C}" type="sibTrans" cxnId="{085E0B27-6861-4D59-8142-BABBE6F3D245}">
      <dgm:prSet/>
      <dgm:spPr/>
      <dgm:t>
        <a:bodyPr/>
        <a:lstStyle/>
        <a:p>
          <a:endParaRPr lang="en-CA"/>
        </a:p>
      </dgm:t>
    </dgm:pt>
    <dgm:pt modelId="{636D1B0F-BC63-44FF-B376-2354B3585ADA}" type="pres">
      <dgm:prSet presAssocID="{3C9F4C1A-1EC1-412D-83E0-527C8ABE39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44400438-B2E8-4116-8150-1264F02ADB13}" type="pres">
      <dgm:prSet presAssocID="{0D7E5FBC-97A2-45F1-B172-D46560C32F6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CA"/>
        </a:p>
      </dgm:t>
    </dgm:pt>
    <dgm:pt modelId="{0CE5F73C-35D7-4F32-B9A3-DC0559E05C3F}" type="pres">
      <dgm:prSet presAssocID="{0C308ACE-FEA0-4CE4-A6AC-BA2904999A47}" presName="Accent1" presStyleCnt="0"/>
      <dgm:spPr/>
    </dgm:pt>
    <dgm:pt modelId="{2676EB8C-C88A-4D16-83CA-082193D896F7}" type="pres">
      <dgm:prSet presAssocID="{0C308ACE-FEA0-4CE4-A6AC-BA2904999A47}" presName="Accent" presStyleLbl="bgShp" presStyleIdx="0" presStyleCnt="6"/>
      <dgm:spPr/>
    </dgm:pt>
    <dgm:pt modelId="{DC8B099D-2261-4AAE-A5EF-F9291DD833F3}" type="pres">
      <dgm:prSet presAssocID="{0C308ACE-FEA0-4CE4-A6AC-BA2904999A4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8B98E4A-6D06-41EB-9444-CC5D39633437}" type="pres">
      <dgm:prSet presAssocID="{8863C02D-AC43-411D-BD44-90EB7650C93C}" presName="Accent2" presStyleCnt="0"/>
      <dgm:spPr/>
    </dgm:pt>
    <dgm:pt modelId="{F18EE5F9-1DEE-4E8F-AD13-A5DDDECB0F70}" type="pres">
      <dgm:prSet presAssocID="{8863C02D-AC43-411D-BD44-90EB7650C93C}" presName="Accent" presStyleLbl="bgShp" presStyleIdx="1" presStyleCnt="6"/>
      <dgm:spPr/>
    </dgm:pt>
    <dgm:pt modelId="{1B54D8DC-85FE-4837-98F4-085666F72FE1}" type="pres">
      <dgm:prSet presAssocID="{8863C02D-AC43-411D-BD44-90EB7650C93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D57A76D-71D9-4927-884C-114F0F788424}" type="pres">
      <dgm:prSet presAssocID="{2AFB5C7D-48B5-4B92-8979-91211E2E85C7}" presName="Accent3" presStyleCnt="0"/>
      <dgm:spPr/>
    </dgm:pt>
    <dgm:pt modelId="{62AE8C38-50F6-4198-B8FC-C35D7D0E25ED}" type="pres">
      <dgm:prSet presAssocID="{2AFB5C7D-48B5-4B92-8979-91211E2E85C7}" presName="Accent" presStyleLbl="bgShp" presStyleIdx="2" presStyleCnt="6"/>
      <dgm:spPr/>
    </dgm:pt>
    <dgm:pt modelId="{4CF47E0B-04EF-4A85-ABD2-C8A2B8499701}" type="pres">
      <dgm:prSet presAssocID="{2AFB5C7D-48B5-4B92-8979-91211E2E85C7}" presName="Child3" presStyleLbl="node1" presStyleIdx="2" presStyleCnt="6" custScaleX="109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8F47742-887D-4FAF-9A55-E3D91A03F8EC}" type="pres">
      <dgm:prSet presAssocID="{8DFDA22C-4DB0-4C8E-A05C-EF4515DF39AA}" presName="Accent4" presStyleCnt="0"/>
      <dgm:spPr/>
    </dgm:pt>
    <dgm:pt modelId="{53255971-ED2C-4494-B110-498D9E375C94}" type="pres">
      <dgm:prSet presAssocID="{8DFDA22C-4DB0-4C8E-A05C-EF4515DF39AA}" presName="Accent" presStyleLbl="bgShp" presStyleIdx="3" presStyleCnt="6"/>
      <dgm:spPr/>
    </dgm:pt>
    <dgm:pt modelId="{5334CD88-52A1-4A9D-A891-89CA830A4705}" type="pres">
      <dgm:prSet presAssocID="{8DFDA22C-4DB0-4C8E-A05C-EF4515DF39AA}" presName="Child4" presStyleLbl="node1" presStyleIdx="3" presStyleCnt="6" custScaleX="113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880BBCD-EAD2-4699-BB4F-989541A388B7}" type="pres">
      <dgm:prSet presAssocID="{6542C0F2-5408-41B1-B463-A982DA625237}" presName="Accent5" presStyleCnt="0"/>
      <dgm:spPr/>
    </dgm:pt>
    <dgm:pt modelId="{912567B9-3F99-4300-97A4-83E39F5CD8B0}" type="pres">
      <dgm:prSet presAssocID="{6542C0F2-5408-41B1-B463-A982DA625237}" presName="Accent" presStyleLbl="bgShp" presStyleIdx="4" presStyleCnt="6"/>
      <dgm:spPr/>
    </dgm:pt>
    <dgm:pt modelId="{19DF8CD3-18A2-4B64-889D-C6049A1A4A4D}" type="pres">
      <dgm:prSet presAssocID="{6542C0F2-5408-41B1-B463-A982DA62523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D70BA50-33EF-4AA2-8E35-5B71FDB3C479}" type="pres">
      <dgm:prSet presAssocID="{2BFEE69F-03B9-4A1B-98DE-42D10D30F46C}" presName="Accent6" presStyleCnt="0"/>
      <dgm:spPr/>
    </dgm:pt>
    <dgm:pt modelId="{66FF8BCC-854D-4A3B-9D56-12091FF145C7}" type="pres">
      <dgm:prSet presAssocID="{2BFEE69F-03B9-4A1B-98DE-42D10D30F46C}" presName="Accent" presStyleLbl="bgShp" presStyleIdx="5" presStyleCnt="6"/>
      <dgm:spPr/>
    </dgm:pt>
    <dgm:pt modelId="{955E2F14-7CCB-4DFB-A6AE-B1E8A3CC5EB6}" type="pres">
      <dgm:prSet presAssocID="{2BFEE69F-03B9-4A1B-98DE-42D10D30F46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C636848-2909-4B0E-AEB5-625A17C72D9B}" srcId="{0D7E5FBC-97A2-45F1-B172-D46560C32F6E}" destId="{8DFDA22C-4DB0-4C8E-A05C-EF4515DF39AA}" srcOrd="3" destOrd="0" parTransId="{1116FC52-4858-41F4-AABA-B1FE00BDF719}" sibTransId="{8F9A9832-A2B9-4B9F-A5D6-4F6D9656B2BD}"/>
    <dgm:cxn modelId="{06808874-AE76-4C77-9C74-4AEDF59C8A29}" type="presOf" srcId="{2AFB5C7D-48B5-4B92-8979-91211E2E85C7}" destId="{4CF47E0B-04EF-4A85-ABD2-C8A2B8499701}" srcOrd="0" destOrd="0" presId="urn:microsoft.com/office/officeart/2011/layout/HexagonRadial"/>
    <dgm:cxn modelId="{634A1655-882A-4D6D-8977-D828F89C67F5}" type="presOf" srcId="{3C9F4C1A-1EC1-412D-83E0-527C8ABE397C}" destId="{636D1B0F-BC63-44FF-B376-2354B3585ADA}" srcOrd="0" destOrd="0" presId="urn:microsoft.com/office/officeart/2011/layout/HexagonRadial"/>
    <dgm:cxn modelId="{B994BC8A-0093-42A4-ABF2-D5746BB6B73C}" type="presOf" srcId="{0C308ACE-FEA0-4CE4-A6AC-BA2904999A47}" destId="{DC8B099D-2261-4AAE-A5EF-F9291DD833F3}" srcOrd="0" destOrd="0" presId="urn:microsoft.com/office/officeart/2011/layout/HexagonRadial"/>
    <dgm:cxn modelId="{289F9CD3-CB5D-4D61-BE3D-EE4F35E41F7D}" srcId="{0D7E5FBC-97A2-45F1-B172-D46560C32F6E}" destId="{6542C0F2-5408-41B1-B463-A982DA625237}" srcOrd="4" destOrd="0" parTransId="{AD7980F8-9FC7-46CF-8C61-78DB618BBC16}" sibTransId="{40046609-ACEC-45F4-8F58-F5784CD0A014}"/>
    <dgm:cxn modelId="{085E0B27-6861-4D59-8142-BABBE6F3D245}" srcId="{0D7E5FBC-97A2-45F1-B172-D46560C32F6E}" destId="{2BFEE69F-03B9-4A1B-98DE-42D10D30F46C}" srcOrd="5" destOrd="0" parTransId="{6329C8E1-07CA-4982-B627-CBEF7D2B9FEA}" sibTransId="{405BDF3E-3066-4A34-9663-9626C5F4CE3C}"/>
    <dgm:cxn modelId="{AEDC036F-2C9F-402F-9B53-C5A0E2661DA1}" srcId="{0D7E5FBC-97A2-45F1-B172-D46560C32F6E}" destId="{2AFB5C7D-48B5-4B92-8979-91211E2E85C7}" srcOrd="2" destOrd="0" parTransId="{2C559BA9-86D7-44B2-A7BF-20267405C1E6}" sibTransId="{CF4B9D9E-5350-4786-943C-69FD7FB065CA}"/>
    <dgm:cxn modelId="{CE3F8154-5F66-4C32-B278-0A8A0F452D12}" type="presOf" srcId="{0D7E5FBC-97A2-45F1-B172-D46560C32F6E}" destId="{44400438-B2E8-4116-8150-1264F02ADB13}" srcOrd="0" destOrd="0" presId="urn:microsoft.com/office/officeart/2011/layout/HexagonRadial"/>
    <dgm:cxn modelId="{A4C01342-9A50-47AC-90C4-120599419C77}" type="presOf" srcId="{2BFEE69F-03B9-4A1B-98DE-42D10D30F46C}" destId="{955E2F14-7CCB-4DFB-A6AE-B1E8A3CC5EB6}" srcOrd="0" destOrd="0" presId="urn:microsoft.com/office/officeart/2011/layout/HexagonRadial"/>
    <dgm:cxn modelId="{310B3774-C74B-46B9-8F8C-3068529B5723}" type="presOf" srcId="{8DFDA22C-4DB0-4C8E-A05C-EF4515DF39AA}" destId="{5334CD88-52A1-4A9D-A891-89CA830A4705}" srcOrd="0" destOrd="0" presId="urn:microsoft.com/office/officeart/2011/layout/HexagonRadial"/>
    <dgm:cxn modelId="{DFD0DE99-C4AA-4ABE-B548-1DAFC0C96CF3}" type="presOf" srcId="{8863C02D-AC43-411D-BD44-90EB7650C93C}" destId="{1B54D8DC-85FE-4837-98F4-085666F72FE1}" srcOrd="0" destOrd="0" presId="urn:microsoft.com/office/officeart/2011/layout/HexagonRadial"/>
    <dgm:cxn modelId="{E61F4E0E-9B9E-43C4-8DA3-FCA52201C107}" srcId="{3C9F4C1A-1EC1-412D-83E0-527C8ABE397C}" destId="{0D7E5FBC-97A2-45F1-B172-D46560C32F6E}" srcOrd="0" destOrd="0" parTransId="{FCFF3CC7-442F-48D7-B9FC-DF57DB6BAD08}" sibTransId="{155AADC1-9D71-4EC6-AAB3-4CC69B9EF8B8}"/>
    <dgm:cxn modelId="{027E8DFE-C242-4BC1-82A8-0ECAA4FFD90D}" type="presOf" srcId="{6542C0F2-5408-41B1-B463-A982DA625237}" destId="{19DF8CD3-18A2-4B64-889D-C6049A1A4A4D}" srcOrd="0" destOrd="0" presId="urn:microsoft.com/office/officeart/2011/layout/HexagonRadial"/>
    <dgm:cxn modelId="{4FB82769-43BF-439E-A5F6-7F626A164679}" srcId="{0D7E5FBC-97A2-45F1-B172-D46560C32F6E}" destId="{0C308ACE-FEA0-4CE4-A6AC-BA2904999A47}" srcOrd="0" destOrd="0" parTransId="{56EA42CF-3356-4CE0-BC4D-EAD9F1F2339A}" sibTransId="{CE2A27D6-EC1A-4B75-91AA-E4DF6AC711DE}"/>
    <dgm:cxn modelId="{143ABCE7-DED9-4C58-A232-DADC921A13AD}" srcId="{0D7E5FBC-97A2-45F1-B172-D46560C32F6E}" destId="{8863C02D-AC43-411D-BD44-90EB7650C93C}" srcOrd="1" destOrd="0" parTransId="{9372C9A9-6C7C-4400-94B7-4CDD1023CC5E}" sibTransId="{ADBF6806-E2E9-4D95-A613-5050A664EC68}"/>
    <dgm:cxn modelId="{ED74E0AE-8623-422C-8E1B-8ED9BA5B0608}" type="presParOf" srcId="{636D1B0F-BC63-44FF-B376-2354B3585ADA}" destId="{44400438-B2E8-4116-8150-1264F02ADB13}" srcOrd="0" destOrd="0" presId="urn:microsoft.com/office/officeart/2011/layout/HexagonRadial"/>
    <dgm:cxn modelId="{83C03FFC-620F-497B-A17E-AA840438D221}" type="presParOf" srcId="{636D1B0F-BC63-44FF-B376-2354B3585ADA}" destId="{0CE5F73C-35D7-4F32-B9A3-DC0559E05C3F}" srcOrd="1" destOrd="0" presId="urn:microsoft.com/office/officeart/2011/layout/HexagonRadial"/>
    <dgm:cxn modelId="{3A8EA451-B659-43CA-87DF-26C1B548F117}" type="presParOf" srcId="{0CE5F73C-35D7-4F32-B9A3-DC0559E05C3F}" destId="{2676EB8C-C88A-4D16-83CA-082193D896F7}" srcOrd="0" destOrd="0" presId="urn:microsoft.com/office/officeart/2011/layout/HexagonRadial"/>
    <dgm:cxn modelId="{BFC4CFE1-6418-4264-A881-F3CEB14A61AA}" type="presParOf" srcId="{636D1B0F-BC63-44FF-B376-2354B3585ADA}" destId="{DC8B099D-2261-4AAE-A5EF-F9291DD833F3}" srcOrd="2" destOrd="0" presId="urn:microsoft.com/office/officeart/2011/layout/HexagonRadial"/>
    <dgm:cxn modelId="{56609F8A-4480-4A61-9DDF-230A7258165C}" type="presParOf" srcId="{636D1B0F-BC63-44FF-B376-2354B3585ADA}" destId="{98B98E4A-6D06-41EB-9444-CC5D39633437}" srcOrd="3" destOrd="0" presId="urn:microsoft.com/office/officeart/2011/layout/HexagonRadial"/>
    <dgm:cxn modelId="{8C7989E5-F9BD-4790-B386-888C78E3967B}" type="presParOf" srcId="{98B98E4A-6D06-41EB-9444-CC5D39633437}" destId="{F18EE5F9-1DEE-4E8F-AD13-A5DDDECB0F70}" srcOrd="0" destOrd="0" presId="urn:microsoft.com/office/officeart/2011/layout/HexagonRadial"/>
    <dgm:cxn modelId="{45B3B693-D567-4EE4-9AA5-683E44A55DF2}" type="presParOf" srcId="{636D1B0F-BC63-44FF-B376-2354B3585ADA}" destId="{1B54D8DC-85FE-4837-98F4-085666F72FE1}" srcOrd="4" destOrd="0" presId="urn:microsoft.com/office/officeart/2011/layout/HexagonRadial"/>
    <dgm:cxn modelId="{055714BB-416B-438C-A69D-6CFAEC8823AF}" type="presParOf" srcId="{636D1B0F-BC63-44FF-B376-2354B3585ADA}" destId="{AD57A76D-71D9-4927-884C-114F0F788424}" srcOrd="5" destOrd="0" presId="urn:microsoft.com/office/officeart/2011/layout/HexagonRadial"/>
    <dgm:cxn modelId="{549D38BB-2F74-483E-9E54-247399BA1EA8}" type="presParOf" srcId="{AD57A76D-71D9-4927-884C-114F0F788424}" destId="{62AE8C38-50F6-4198-B8FC-C35D7D0E25ED}" srcOrd="0" destOrd="0" presId="urn:microsoft.com/office/officeart/2011/layout/HexagonRadial"/>
    <dgm:cxn modelId="{CBAAE347-BE76-45FD-A872-3FA27E76633F}" type="presParOf" srcId="{636D1B0F-BC63-44FF-B376-2354B3585ADA}" destId="{4CF47E0B-04EF-4A85-ABD2-C8A2B8499701}" srcOrd="6" destOrd="0" presId="urn:microsoft.com/office/officeart/2011/layout/HexagonRadial"/>
    <dgm:cxn modelId="{EC335134-09D0-4059-A534-787C62C58DEB}" type="presParOf" srcId="{636D1B0F-BC63-44FF-B376-2354B3585ADA}" destId="{08F47742-887D-4FAF-9A55-E3D91A03F8EC}" srcOrd="7" destOrd="0" presId="urn:microsoft.com/office/officeart/2011/layout/HexagonRadial"/>
    <dgm:cxn modelId="{E9C2899B-A575-4702-B52B-16B7F3ABCC4E}" type="presParOf" srcId="{08F47742-887D-4FAF-9A55-E3D91A03F8EC}" destId="{53255971-ED2C-4494-B110-498D9E375C94}" srcOrd="0" destOrd="0" presId="urn:microsoft.com/office/officeart/2011/layout/HexagonRadial"/>
    <dgm:cxn modelId="{D8519297-2FAB-4CB3-8C5F-4EF485EECF12}" type="presParOf" srcId="{636D1B0F-BC63-44FF-B376-2354B3585ADA}" destId="{5334CD88-52A1-4A9D-A891-89CA830A4705}" srcOrd="8" destOrd="0" presId="urn:microsoft.com/office/officeart/2011/layout/HexagonRadial"/>
    <dgm:cxn modelId="{F70C5CD2-1E4E-4DD6-8C54-7C12EE878B13}" type="presParOf" srcId="{636D1B0F-BC63-44FF-B376-2354B3585ADA}" destId="{0880BBCD-EAD2-4699-BB4F-989541A388B7}" srcOrd="9" destOrd="0" presId="urn:microsoft.com/office/officeart/2011/layout/HexagonRadial"/>
    <dgm:cxn modelId="{6FC89A4A-4BBE-4734-8EDD-BA7BB3342C90}" type="presParOf" srcId="{0880BBCD-EAD2-4699-BB4F-989541A388B7}" destId="{912567B9-3F99-4300-97A4-83E39F5CD8B0}" srcOrd="0" destOrd="0" presId="urn:microsoft.com/office/officeart/2011/layout/HexagonRadial"/>
    <dgm:cxn modelId="{0E5A060D-DB7C-4BCC-8FB0-4424F13915CD}" type="presParOf" srcId="{636D1B0F-BC63-44FF-B376-2354B3585ADA}" destId="{19DF8CD3-18A2-4B64-889D-C6049A1A4A4D}" srcOrd="10" destOrd="0" presId="urn:microsoft.com/office/officeart/2011/layout/HexagonRadial"/>
    <dgm:cxn modelId="{743AFFDB-52D3-4F4A-A751-506F46FEE58E}" type="presParOf" srcId="{636D1B0F-BC63-44FF-B376-2354B3585ADA}" destId="{FD70BA50-33EF-4AA2-8E35-5B71FDB3C479}" srcOrd="11" destOrd="0" presId="urn:microsoft.com/office/officeart/2011/layout/HexagonRadial"/>
    <dgm:cxn modelId="{560BA03C-7C62-4F35-A477-736DDC7D17D1}" type="presParOf" srcId="{FD70BA50-33EF-4AA2-8E35-5B71FDB3C479}" destId="{66FF8BCC-854D-4A3B-9D56-12091FF145C7}" srcOrd="0" destOrd="0" presId="urn:microsoft.com/office/officeart/2011/layout/HexagonRadial"/>
    <dgm:cxn modelId="{9336634C-26C8-4393-9074-ADA1DA72543B}" type="presParOf" srcId="{636D1B0F-BC63-44FF-B376-2354B3585ADA}" destId="{955E2F14-7CCB-4DFB-A6AE-B1E8A3CC5EB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00438-B2E8-4116-8150-1264F02ADB13}">
      <dsp:nvSpPr>
        <dsp:cNvPr id="0" name=""/>
        <dsp:cNvSpPr/>
      </dsp:nvSpPr>
      <dsp:spPr>
        <a:xfrm>
          <a:off x="1830325" y="1671584"/>
          <a:ext cx="2124656" cy="183791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kern="1200" dirty="0" smtClean="0"/>
            <a:t>3D Slicer</a:t>
          </a:r>
          <a:endParaRPr lang="en-CA" sz="3600" kern="1200" dirty="0"/>
        </a:p>
      </dsp:txBody>
      <dsp:txXfrm>
        <a:off x="2182410" y="1976152"/>
        <a:ext cx="1420486" cy="1228777"/>
      </dsp:txXfrm>
    </dsp:sp>
    <dsp:sp modelId="{F18EE5F9-1DEE-4E8F-AD13-A5DDDECB0F70}">
      <dsp:nvSpPr>
        <dsp:cNvPr id="0" name=""/>
        <dsp:cNvSpPr/>
      </dsp:nvSpPr>
      <dsp:spPr>
        <a:xfrm>
          <a:off x="3160768" y="792266"/>
          <a:ext cx="801626" cy="6907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B099D-2261-4AAE-A5EF-F9291DD833F3}">
      <dsp:nvSpPr>
        <dsp:cNvPr id="0" name=""/>
        <dsp:cNvSpPr/>
      </dsp:nvSpPr>
      <dsp:spPr>
        <a:xfrm>
          <a:off x="2026037" y="0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RT import (DICOM)</a:t>
          </a:r>
          <a:endParaRPr lang="en-CA" sz="1600" b="1" kern="1200" dirty="0"/>
        </a:p>
      </dsp:txBody>
      <dsp:txXfrm>
        <a:off x="2314581" y="249625"/>
        <a:ext cx="1164052" cy="1007041"/>
      </dsp:txXfrm>
    </dsp:sp>
    <dsp:sp modelId="{62AE8C38-50F6-4198-B8FC-C35D7D0E25ED}">
      <dsp:nvSpPr>
        <dsp:cNvPr id="0" name=""/>
        <dsp:cNvSpPr/>
      </dsp:nvSpPr>
      <dsp:spPr>
        <a:xfrm>
          <a:off x="4096328" y="2083521"/>
          <a:ext cx="801626" cy="6907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4D8DC-85FE-4837-98F4-085666F72FE1}">
      <dsp:nvSpPr>
        <dsp:cNvPr id="0" name=""/>
        <dsp:cNvSpPr/>
      </dsp:nvSpPr>
      <dsp:spPr>
        <a:xfrm>
          <a:off x="3622865" y="926470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Visualization (volumes, models, 2D/3D, etc.)</a:t>
          </a:r>
          <a:endParaRPr lang="en-CA" sz="1600" kern="1200" dirty="0"/>
        </a:p>
      </dsp:txBody>
      <dsp:txXfrm>
        <a:off x="3911409" y="1176095"/>
        <a:ext cx="1164052" cy="1007041"/>
      </dsp:txXfrm>
    </dsp:sp>
    <dsp:sp modelId="{53255971-ED2C-4494-B110-498D9E375C94}">
      <dsp:nvSpPr>
        <dsp:cNvPr id="0" name=""/>
        <dsp:cNvSpPr/>
      </dsp:nvSpPr>
      <dsp:spPr>
        <a:xfrm>
          <a:off x="3446428" y="3541105"/>
          <a:ext cx="801626" cy="6907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47E0B-04EF-4A85-ABD2-C8A2B8499701}">
      <dsp:nvSpPr>
        <dsp:cNvPr id="0" name=""/>
        <dsp:cNvSpPr/>
      </dsp:nvSpPr>
      <dsp:spPr>
        <a:xfrm>
          <a:off x="3541266" y="2747802"/>
          <a:ext cx="1904337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Processing (registration, segmentation, etc.)</a:t>
          </a:r>
          <a:endParaRPr lang="en-CA" sz="1600" kern="1200" dirty="0"/>
        </a:p>
      </dsp:txBody>
      <dsp:txXfrm>
        <a:off x="3843410" y="2986792"/>
        <a:ext cx="1300049" cy="1028311"/>
      </dsp:txXfrm>
    </dsp:sp>
    <dsp:sp modelId="{912567B9-3F99-4300-97A4-83E39F5CD8B0}">
      <dsp:nvSpPr>
        <dsp:cNvPr id="0" name=""/>
        <dsp:cNvSpPr/>
      </dsp:nvSpPr>
      <dsp:spPr>
        <a:xfrm>
          <a:off x="1834279" y="3692408"/>
          <a:ext cx="801626" cy="6907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4CD88-52A1-4A9D-A891-89CA830A4705}">
      <dsp:nvSpPr>
        <dsp:cNvPr id="0" name=""/>
        <dsp:cNvSpPr/>
      </dsp:nvSpPr>
      <dsp:spPr>
        <a:xfrm>
          <a:off x="1905001" y="3675308"/>
          <a:ext cx="1983211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60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Analysis </a:t>
          </a:r>
          <a:br>
            <a:rPr lang="en-CA" sz="1600" kern="1200" dirty="0" smtClean="0"/>
          </a:br>
          <a:r>
            <a:rPr lang="en-CA" sz="1600" kern="1200" dirty="0" smtClean="0"/>
            <a:t>(error metrics, measurements, image fusion, etc.)</a:t>
          </a:r>
          <a:endParaRPr lang="en-CA" sz="1600" kern="1200" dirty="0"/>
        </a:p>
      </dsp:txBody>
      <dsp:txXfrm>
        <a:off x="2213718" y="3909785"/>
        <a:ext cx="1365777" cy="1037337"/>
      </dsp:txXfrm>
    </dsp:sp>
    <dsp:sp modelId="{66FF8BCC-854D-4A3B-9D56-12091FF145C7}">
      <dsp:nvSpPr>
        <dsp:cNvPr id="0" name=""/>
        <dsp:cNvSpPr/>
      </dsp:nvSpPr>
      <dsp:spPr>
        <a:xfrm>
          <a:off x="883398" y="2401671"/>
          <a:ext cx="801626" cy="6907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F8CD3-18A2-4B64-889D-C6049A1A4A4D}">
      <dsp:nvSpPr>
        <dsp:cNvPr id="0" name=""/>
        <dsp:cNvSpPr/>
      </dsp:nvSpPr>
      <dsp:spPr>
        <a:xfrm>
          <a:off x="421795" y="2748838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RT-specific analysis (dose comparison, DVH, …) </a:t>
          </a:r>
          <a:endParaRPr lang="en-CA" sz="1600" b="1" kern="1200" dirty="0"/>
        </a:p>
      </dsp:txBody>
      <dsp:txXfrm>
        <a:off x="710339" y="2998463"/>
        <a:ext cx="1164052" cy="1007041"/>
      </dsp:txXfrm>
    </dsp:sp>
    <dsp:sp modelId="{955E2F14-7CCB-4DFB-A6AE-B1E8A3CC5EB6}">
      <dsp:nvSpPr>
        <dsp:cNvPr id="0" name=""/>
        <dsp:cNvSpPr/>
      </dsp:nvSpPr>
      <dsp:spPr>
        <a:xfrm>
          <a:off x="421795" y="924397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RT export (DICOM, </a:t>
          </a:r>
          <a:r>
            <a:rPr lang="en-CA" sz="1600" b="1" kern="1200" dirty="0" err="1" smtClean="0"/>
            <a:t>Matlab</a:t>
          </a:r>
          <a:r>
            <a:rPr lang="en-CA" sz="1600" b="1" kern="1200" dirty="0" smtClean="0"/>
            <a:t>, …)</a:t>
          </a:r>
          <a:endParaRPr lang="en-CA" sz="1600" b="1" kern="1200" dirty="0"/>
        </a:p>
      </dsp:txBody>
      <dsp:txXfrm>
        <a:off x="710339" y="1174022"/>
        <a:ext cx="1164052" cy="1007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91F084-C06D-49B0-B02F-18A6730B83F6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5EC535-FC31-4244-9C64-EE05A8ED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1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0BD808A-E6DE-47D9-A77E-2E812B7B540E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CA" sz="2200" smtClean="0"/>
              <a:t>Use 3DSlicer as platform</a:t>
            </a:r>
          </a:p>
          <a:p>
            <a:pPr lvl="1" eaLnBrk="1" hangingPunct="1">
              <a:spcBef>
                <a:spcPct val="0"/>
              </a:spcBef>
            </a:pPr>
            <a:r>
              <a:rPr lang="en-CA" sz="2200" smtClean="0"/>
              <a:t>DICOM-RT data import: mapping RT data structures to existing 3DSlicer data types</a:t>
            </a:r>
          </a:p>
          <a:p>
            <a:pPr lvl="1" eaLnBrk="1" hangingPunct="1">
              <a:spcBef>
                <a:spcPct val="0"/>
              </a:spcBef>
            </a:pPr>
            <a:r>
              <a:rPr lang="en-CA" sz="2200" smtClean="0"/>
              <a:t>Utilize existing 3DSlicer features: registration, visualization, ...</a:t>
            </a:r>
          </a:p>
          <a:p>
            <a:pPr lvl="1" eaLnBrk="1" hangingPunct="1">
              <a:spcBef>
                <a:spcPct val="0"/>
              </a:spcBef>
            </a:pPr>
            <a:r>
              <a:rPr lang="en-CA" sz="2200" smtClean="0"/>
              <a:t>Develop missing RT-specific functionalities: DVH analysis, ...</a:t>
            </a:r>
          </a:p>
          <a:p>
            <a:pPr lvl="1" eaLnBrk="1" hangingPunct="1">
              <a:spcBef>
                <a:spcPct val="0"/>
              </a:spcBef>
            </a:pPr>
            <a:r>
              <a:rPr lang="en-CA" sz="2200" smtClean="0"/>
              <a:t>Export results to commercial treatment planning system or research software (Matlab, etc.)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0FF08BE-8789-4F8E-8F8D-50F57BF939BB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C11AA1F-6E0D-4D07-B31F-C306F87F4494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16EF95A-BB14-4F3F-9E75-9B20B19AA3A5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568294"/>
            <a:ext cx="1447800" cy="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718175"/>
            <a:ext cx="3886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61" y="5474179"/>
            <a:ext cx="1738539" cy="11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2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2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8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1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568294"/>
            <a:ext cx="1447800" cy="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718175"/>
            <a:ext cx="3886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61" y="5474179"/>
            <a:ext cx="1738539" cy="11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3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5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1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0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3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3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Laboratory for Percutaneous Surgery (The Perk Lab) – Copyright © Queen’s University,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475D6290-06D0-4868-A6EB-0AF4BB68ED6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asso@cs.queensu.ca" TargetMode="External"/><Relationship Id="rId2" Type="http://schemas.openxmlformats.org/officeDocument/2006/relationships/hyperlink" Target="https://www.assembla.com/spaces/spark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839200" cy="2209800"/>
          </a:xfrm>
        </p:spPr>
        <p:txBody>
          <a:bodyPr/>
          <a:lstStyle/>
          <a:p>
            <a:pPr eaLnBrk="1" hangingPunct="1"/>
            <a:r>
              <a:rPr lang="en-CA" sz="5400" b="1" dirty="0" smtClean="0"/>
              <a:t>SlicerRT</a:t>
            </a:r>
            <a:endParaRPr lang="en-US" sz="36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38175" y="3124200"/>
            <a:ext cx="7804150" cy="17526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3D Slicer extension for image-guided radiation therapy research</a:t>
            </a:r>
          </a:p>
        </p:txBody>
      </p:sp>
    </p:spTree>
    <p:extLst>
      <p:ext uri="{BB962C8B-B14F-4D97-AF65-F5344CB8AC3E}">
        <p14:creationId xmlns:p14="http://schemas.microsoft.com/office/powerpoint/2010/main" val="26589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b="1" dirty="0" err="1" smtClean="0">
                <a:solidFill>
                  <a:schemeClr val="tx2"/>
                </a:solidFill>
              </a:rPr>
              <a:t>SparKit</a:t>
            </a:r>
            <a:r>
              <a:rPr lang="en-CA" b="1" dirty="0" smtClean="0">
                <a:solidFill>
                  <a:schemeClr val="tx2"/>
                </a:solidFill>
              </a:rPr>
              <a:t> project overview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189038"/>
            <a:ext cx="8534400" cy="4525962"/>
          </a:xfrm>
        </p:spPr>
        <p:txBody>
          <a:bodyPr/>
          <a:lstStyle/>
          <a:p>
            <a:r>
              <a:rPr lang="en-CA" smtClean="0"/>
              <a:t>Funding by Cancer Care Ontario till 2016</a:t>
            </a:r>
          </a:p>
          <a:p>
            <a:r>
              <a:rPr lang="en-CA" smtClean="0"/>
              <a:t>PI &amp; co-PI: Gabor Fichtinger (Queen</a:t>
            </a:r>
            <a:r>
              <a:rPr lang="en-CA" altLang="en-US" smtClean="0"/>
              <a:t>’</a:t>
            </a:r>
            <a:r>
              <a:rPr lang="en-CA" smtClean="0"/>
              <a:t>s), David Jaffray (Toronto UHN), Terry Peters (Robarts)</a:t>
            </a:r>
          </a:p>
          <a:p>
            <a:r>
              <a:rPr lang="en-CA" smtClean="0"/>
              <a:t>Team: Csaba Pinter, Andras Lasso (Queen’s), Kevin Wang (Toronto UHN)</a:t>
            </a:r>
          </a:p>
          <a:p>
            <a:r>
              <a:rPr lang="en-CA" smtClean="0"/>
              <a:t>Themes:</a:t>
            </a:r>
          </a:p>
          <a:p>
            <a:pPr lvl="1"/>
            <a:r>
              <a:rPr lang="en-CA" b="1" smtClean="0"/>
              <a:t>SlicerRT: radiotherapy toolkit for 3D Slicer</a:t>
            </a:r>
          </a:p>
          <a:p>
            <a:pPr lvl="1"/>
            <a:r>
              <a:rPr lang="en-CA" smtClean="0"/>
              <a:t>SlicerIGT: Image-guided therapy with 3D Slicer</a:t>
            </a:r>
          </a:p>
        </p:txBody>
      </p:sp>
      <p:sp>
        <p:nvSpPr>
          <p:cNvPr id="14340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Laboratory for Percutaneous Surgery – Copyright © Queen</a:t>
            </a:r>
            <a:r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’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s University, 2013</a:t>
            </a:r>
          </a:p>
        </p:txBody>
      </p:sp>
    </p:spTree>
    <p:extLst>
      <p:ext uri="{BB962C8B-B14F-4D97-AF65-F5344CB8AC3E}">
        <p14:creationId xmlns:p14="http://schemas.microsoft.com/office/powerpoint/2010/main" val="41901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b="1" smtClean="0">
                <a:solidFill>
                  <a:schemeClr val="tx2"/>
                </a:solidFill>
              </a:rPr>
              <a:t>Theme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486400" cy="5410200"/>
          </a:xfrm>
        </p:spPr>
        <p:txBody>
          <a:bodyPr/>
          <a:lstStyle/>
          <a:p>
            <a:r>
              <a:rPr lang="en-CA" sz="2200" smtClean="0"/>
              <a:t>Motivation:</a:t>
            </a:r>
          </a:p>
          <a:p>
            <a:pPr lvl="1"/>
            <a:r>
              <a:rPr lang="en-CA" sz="2200" smtClean="0"/>
              <a:t>commercial treatment planning </a:t>
            </a:r>
            <a:br>
              <a:rPr lang="en-CA" sz="2200" smtClean="0"/>
            </a:br>
            <a:r>
              <a:rPr lang="en-CA" sz="2200" smtClean="0"/>
              <a:t>software: closed, expensive</a:t>
            </a:r>
          </a:p>
          <a:p>
            <a:pPr lvl="1"/>
            <a:r>
              <a:rPr lang="en-CA" sz="2200" smtClean="0"/>
              <a:t>existing research tools </a:t>
            </a:r>
            <a:br>
              <a:rPr lang="en-CA" sz="2200" smtClean="0"/>
            </a:br>
            <a:r>
              <a:rPr lang="en-CA" sz="2200" smtClean="0"/>
              <a:t>(CERR, PLUNC, </a:t>
            </a:r>
            <a:br>
              <a:rPr lang="en-CA" sz="2200" smtClean="0"/>
            </a:br>
            <a:r>
              <a:rPr lang="en-CA" sz="2200" smtClean="0"/>
              <a:t>dicompyler, etc): limited</a:t>
            </a:r>
          </a:p>
          <a:p>
            <a:r>
              <a:rPr lang="en-CA" sz="2200" smtClean="0"/>
              <a:t>Goal: </a:t>
            </a:r>
          </a:p>
          <a:p>
            <a:pPr lvl="1"/>
            <a:r>
              <a:rPr lang="en-CA" altLang="en-US" sz="2200" smtClean="0"/>
              <a:t>“</a:t>
            </a:r>
            <a:r>
              <a:rPr lang="en-CA" altLang="ja-JP" sz="2200" smtClean="0"/>
              <a:t>hub</a:t>
            </a:r>
            <a:r>
              <a:rPr lang="en-CA" altLang="en-US" sz="2200" smtClean="0"/>
              <a:t>”</a:t>
            </a:r>
            <a:r>
              <a:rPr lang="en-CA" altLang="ja-JP" sz="2200" smtClean="0"/>
              <a:t> for RT data analysis </a:t>
            </a:r>
            <a:br>
              <a:rPr lang="en-CA" altLang="ja-JP" sz="2200" smtClean="0"/>
            </a:br>
            <a:r>
              <a:rPr lang="en-CA" altLang="ja-JP" sz="2200" smtClean="0"/>
              <a:t>and comparison </a:t>
            </a:r>
          </a:p>
          <a:p>
            <a:pPr lvl="1"/>
            <a:r>
              <a:rPr lang="en-CA" sz="2200" smtClean="0"/>
              <a:t>Free, open-source, BSD </a:t>
            </a:r>
            <a:br>
              <a:rPr lang="en-CA" sz="2200" smtClean="0"/>
            </a:br>
            <a:r>
              <a:rPr lang="en-CA" sz="2200" smtClean="0"/>
              <a:t>license</a:t>
            </a:r>
          </a:p>
          <a:p>
            <a:r>
              <a:rPr lang="en-CA" sz="2200" smtClean="0"/>
              <a:t>Approach:</a:t>
            </a:r>
          </a:p>
          <a:p>
            <a:pPr lvl="1"/>
            <a:r>
              <a:rPr lang="en-CA" sz="2200" smtClean="0"/>
              <a:t>leverage existing tools and </a:t>
            </a:r>
            <a:br>
              <a:rPr lang="en-CA" sz="2200" smtClean="0"/>
            </a:br>
            <a:r>
              <a:rPr lang="en-CA" sz="2200" smtClean="0"/>
              <a:t>parallel efforts</a:t>
            </a:r>
          </a:p>
        </p:txBody>
      </p:sp>
      <p:sp>
        <p:nvSpPr>
          <p:cNvPr id="15364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Laboratory for Percutaneous Surgery – Copyright © Queen</a:t>
            </a:r>
            <a:r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’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s University, 2013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505200" y="990600"/>
          <a:ext cx="5867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0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CA" b="1" smtClean="0">
                <a:solidFill>
                  <a:schemeClr val="tx2"/>
                </a:solidFill>
              </a:rPr>
              <a:t>Features overview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3962400" cy="5443538"/>
          </a:xfrm>
        </p:spPr>
        <p:txBody>
          <a:bodyPr/>
          <a:lstStyle/>
          <a:p>
            <a:r>
              <a:rPr lang="en-CA" sz="2200" smtClean="0"/>
              <a:t>Import/Export: DICOM-RT import, Matlab bridge</a:t>
            </a:r>
            <a:r>
              <a:rPr lang="en-CA" sz="2400" b="1" i="1" baseline="30000" smtClean="0"/>
              <a:t>E</a:t>
            </a:r>
            <a:endParaRPr lang="en-CA" sz="2200" i="1" smtClean="0"/>
          </a:p>
          <a:p>
            <a:r>
              <a:rPr lang="en-CA" sz="2200" smtClean="0"/>
              <a:t>Contours analysis: multiple representations (model, labelmap; auto convert), editing, contour comparison</a:t>
            </a:r>
            <a:r>
              <a:rPr lang="en-CA" sz="2400" b="1" i="1" baseline="30000" smtClean="0"/>
              <a:t>E</a:t>
            </a:r>
            <a:r>
              <a:rPr lang="en-CA" sz="2200" smtClean="0"/>
              <a:t>, grow/shrink</a:t>
            </a:r>
            <a:r>
              <a:rPr lang="en-CA" sz="2400" b="1" i="1" baseline="30000" smtClean="0"/>
              <a:t>E</a:t>
            </a:r>
            <a:r>
              <a:rPr lang="en-CA" sz="2200" smtClean="0"/>
              <a:t>, combine</a:t>
            </a:r>
            <a:r>
              <a:rPr lang="en-CA" sz="2400" b="1" i="1" baseline="30000" smtClean="0"/>
              <a:t>E</a:t>
            </a:r>
            <a:endParaRPr lang="en-CA" sz="2400" i="1" smtClean="0"/>
          </a:p>
          <a:p>
            <a:r>
              <a:rPr lang="en-CA" sz="2200" smtClean="0"/>
              <a:t>Dose analysis: dose volume histogram, accumulation, comparison (gamma), isodose contours visualization, proton dose computation</a:t>
            </a:r>
            <a:r>
              <a:rPr lang="en-CA" sz="2400" b="1" i="1" baseline="30000" smtClean="0"/>
              <a:t>E</a:t>
            </a:r>
            <a:endParaRPr lang="en-CA" sz="2400" i="1" smtClean="0"/>
          </a:p>
          <a:p>
            <a:r>
              <a:rPr lang="en-CA" sz="2200" smtClean="0"/>
              <a:t>Registration: </a:t>
            </a:r>
            <a:r>
              <a:rPr lang="en-CA" sz="1800" smtClean="0"/>
              <a:t>BSpline registration</a:t>
            </a:r>
            <a:r>
              <a:rPr lang="en-CA" sz="2400" b="1" i="1" baseline="30000" smtClean="0"/>
              <a:t>P</a:t>
            </a:r>
            <a:r>
              <a:rPr lang="en-CA" sz="1800" smtClean="0"/>
              <a:t>, Landwarp registration</a:t>
            </a:r>
            <a:r>
              <a:rPr lang="en-CA" sz="2400" b="1" i="1" baseline="30000" smtClean="0"/>
              <a:t>P</a:t>
            </a:r>
            <a:endParaRPr lang="en-CA" sz="1800" b="1" i="1" baseline="30000" smtClean="0"/>
          </a:p>
        </p:txBody>
      </p:sp>
      <p:sp>
        <p:nvSpPr>
          <p:cNvPr id="16388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Laboratory for Percutaneous Surgery – Copyright © Queen</a:t>
            </a:r>
            <a:r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’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s University, 2013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0"/>
            <a:ext cx="469423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95663"/>
            <a:ext cx="4419600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Rectangle 3"/>
          <p:cNvSpPr>
            <a:spLocks noChangeArrowheads="1"/>
          </p:cNvSpPr>
          <p:nvPr/>
        </p:nvSpPr>
        <p:spPr bwMode="auto">
          <a:xfrm>
            <a:off x="304800" y="5867400"/>
            <a:ext cx="374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2000" b="1" i="1" baseline="30000">
                <a:solidFill>
                  <a:srgbClr val="000000"/>
                </a:solidFill>
              </a:rPr>
              <a:t>E</a:t>
            </a:r>
            <a:r>
              <a:rPr lang="en-CA" sz="1600" i="1">
                <a:solidFill>
                  <a:srgbClr val="000000"/>
                </a:solidFill>
              </a:rPr>
              <a:t> = Experimental    </a:t>
            </a:r>
            <a:r>
              <a:rPr lang="en-CA" sz="2000" b="1" i="1" baseline="30000">
                <a:solidFill>
                  <a:srgbClr val="000000"/>
                </a:solidFill>
              </a:rPr>
              <a:t>P</a:t>
            </a:r>
            <a:r>
              <a:rPr lang="en-CA" sz="1600" i="1">
                <a:solidFill>
                  <a:srgbClr val="000000"/>
                </a:solidFill>
              </a:rPr>
              <a:t> = Through Plastimatch</a:t>
            </a:r>
          </a:p>
        </p:txBody>
      </p:sp>
    </p:spTree>
    <p:extLst>
      <p:ext uri="{BB962C8B-B14F-4D97-AF65-F5344CB8AC3E}">
        <p14:creationId xmlns:p14="http://schemas.microsoft.com/office/powerpoint/2010/main" val="20872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CA" b="1" smtClean="0">
                <a:solidFill>
                  <a:schemeClr val="tx2"/>
                </a:solidFill>
              </a:rPr>
              <a:t>SlicerRT extension for 3D Slicer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086600" cy="5029200"/>
          </a:xfrm>
        </p:spPr>
        <p:txBody>
          <a:bodyPr/>
          <a:lstStyle/>
          <a:p>
            <a:r>
              <a:rPr lang="en-CA" sz="2200" smtClean="0"/>
              <a:t>Collection of RT-specific modules, includes</a:t>
            </a:r>
          </a:p>
          <a:p>
            <a:r>
              <a:rPr lang="en-CA" sz="2200" smtClean="0"/>
              <a:t>Distributed as a 3D Slicer extension: can be downloaded, installed, upgraded using the extension manager in Slicer</a:t>
            </a:r>
          </a:p>
        </p:txBody>
      </p:sp>
      <p:sp>
        <p:nvSpPr>
          <p:cNvPr id="1741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Laboratory for Percutaneous Surgery – Copyright © Queen</a:t>
            </a:r>
            <a:r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’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s University, 2013</a:t>
            </a:r>
          </a:p>
        </p:txBody>
      </p:sp>
      <p:pic>
        <p:nvPicPr>
          <p:cNvPr id="17413" name="Picture 2" descr="C:\Users\lasso\Desktop\SlicerRtExten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2235200"/>
            <a:ext cx="582136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Content Placeholder 2"/>
          <p:cNvSpPr txBox="1">
            <a:spLocks/>
          </p:cNvSpPr>
          <p:nvPr/>
        </p:nvSpPr>
        <p:spPr bwMode="auto">
          <a:xfrm>
            <a:off x="2243138" y="5943600"/>
            <a:ext cx="43100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r>
              <a:rPr lang="en-CA" sz="1400">
                <a:solidFill>
                  <a:srgbClr val="000000"/>
                </a:solidFill>
                <a:latin typeface="Calibri" pitchFamily="34" charset="0"/>
              </a:rPr>
              <a:t>SlicerRT extension in the 3D Slicer app store (free)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1055688"/>
            <a:ext cx="14922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215900"/>
            <a:ext cx="8229600" cy="1143000"/>
          </a:xfrm>
        </p:spPr>
        <p:txBody>
          <a:bodyPr/>
          <a:lstStyle/>
          <a:p>
            <a:r>
              <a:rPr lang="en-CA" b="1" smtClean="0">
                <a:solidFill>
                  <a:schemeClr val="tx2"/>
                </a:solidFill>
              </a:rPr>
              <a:t>References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95275" y="642938"/>
            <a:ext cx="8686800" cy="2286000"/>
          </a:xfrm>
        </p:spPr>
        <p:txBody>
          <a:bodyPr/>
          <a:lstStyle/>
          <a:p>
            <a:r>
              <a:rPr lang="en-CA" sz="2200" smtClean="0"/>
              <a:t>Overview paper: Csaba Pinter, Andras Lasso, An Wang, David Jaffray, and Gabor Fichtinger, </a:t>
            </a:r>
            <a:r>
              <a:rPr lang="en-CA" altLang="en-US" sz="2200" smtClean="0"/>
              <a:t>“</a:t>
            </a:r>
            <a:r>
              <a:rPr lang="en-CA" altLang="ja-JP" sz="2200" smtClean="0"/>
              <a:t>SlicerRT: Radiation therapy research toolkit for 3D Slicer</a:t>
            </a:r>
            <a:r>
              <a:rPr lang="en-CA" altLang="en-US" sz="2200" smtClean="0"/>
              <a:t>”</a:t>
            </a:r>
            <a:r>
              <a:rPr lang="en-CA" altLang="ja-JP" sz="2200" smtClean="0"/>
              <a:t>, Med. Phys. 39 (10), October 2012</a:t>
            </a:r>
          </a:p>
          <a:p>
            <a:r>
              <a:rPr lang="en-CA" sz="2200" smtClean="0"/>
              <a:t>Project homepage: </a:t>
            </a:r>
            <a:r>
              <a:rPr lang="en-CA" sz="2200" smtClean="0">
                <a:hlinkClick r:id="rId2"/>
              </a:rPr>
              <a:t>https://www.assembla.com/spaces/slicerrt/</a:t>
            </a:r>
            <a:endParaRPr lang="en-CA" sz="2200" smtClean="0"/>
          </a:p>
          <a:p>
            <a:r>
              <a:rPr lang="en-CA" sz="2200" smtClean="0"/>
              <a:t>Contact: Andras Lasso (</a:t>
            </a:r>
            <a:r>
              <a:rPr lang="en-CA" sz="2200" smtClean="0">
                <a:hlinkClick r:id="rId3"/>
              </a:rPr>
              <a:t>lasso@cs.queensu.ca</a:t>
            </a:r>
            <a:r>
              <a:rPr lang="en-CA" sz="2200" smtClean="0"/>
              <a:t>)</a:t>
            </a:r>
          </a:p>
        </p:txBody>
      </p:sp>
      <p:sp>
        <p:nvSpPr>
          <p:cNvPr id="18436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Laboratory for Percutaneous Surgery – Copyright © Queen</a:t>
            </a:r>
            <a:r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’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s University, 2013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592388"/>
            <a:ext cx="6462712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1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391</Words>
  <Application>Microsoft Office PowerPoint</Application>
  <PresentationFormat>On-screen Show (4:3)</PresentationFormat>
  <Paragraphs>53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SlicerRT</vt:lpstr>
      <vt:lpstr>SparKit project overview</vt:lpstr>
      <vt:lpstr>Theme</vt:lpstr>
      <vt:lpstr>Features overview</vt:lpstr>
      <vt:lpstr>SlicerRT extension for 3D Slicer</vt:lpstr>
      <vt:lpstr>References</vt:lpstr>
    </vt:vector>
  </TitlesOfParts>
  <Company>Queen's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Andras Lasso</dc:creator>
  <cp:lastModifiedBy>Csaba Pinter</cp:lastModifiedBy>
  <cp:revision>189</cp:revision>
  <dcterms:created xsi:type="dcterms:W3CDTF">2010-01-28T18:12:58Z</dcterms:created>
  <dcterms:modified xsi:type="dcterms:W3CDTF">2013-01-10T01:09:29Z</dcterms:modified>
</cp:coreProperties>
</file>