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8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C2A336F-ADD4-4908-BCAD-E759DD9F65FC}" type="datetimeFigureOut">
              <a:rPr lang="en-US"/>
              <a:pPr>
                <a:defRPr/>
              </a:pPr>
              <a:t>1/12/2012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A4F226-073A-4F8B-A602-D87DD65B92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A4F226-073A-4F8B-A602-D87DD65B92A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675" y="422275"/>
            <a:ext cx="8382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354138" y="381000"/>
            <a:ext cx="60753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</a:rPr>
              <a:t>NA-MIC</a:t>
            </a:r>
          </a:p>
          <a:p>
            <a:pPr eaLnBrk="1" hangingPunct="1">
              <a:defRPr/>
            </a:pPr>
            <a:r>
              <a:rPr lang="en-US" sz="2200" i="1" smtClean="0">
                <a:solidFill>
                  <a:schemeClr val="bg2"/>
                </a:solidFill>
              </a:rPr>
              <a:t>National Alliance for Medical Image Computing </a:t>
            </a:r>
            <a:br>
              <a:rPr lang="en-US" sz="2200" i="1" smtClean="0">
                <a:solidFill>
                  <a:schemeClr val="bg2"/>
                </a:solidFill>
              </a:rPr>
            </a:br>
            <a:r>
              <a:rPr lang="en-US" sz="2200" i="1" smtClean="0">
                <a:solidFill>
                  <a:schemeClr val="bg2"/>
                </a:solidFill>
              </a:rPr>
              <a:t>http://na-mic.org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0866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70866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04800"/>
            <a:ext cx="18097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2768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76400"/>
            <a:ext cx="3543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93675" y="228600"/>
            <a:ext cx="83820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76400"/>
            <a:ext cx="7239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498475" y="6172200"/>
            <a:ext cx="8153400" cy="0"/>
          </a:xfrm>
          <a:prstGeom prst="line">
            <a:avLst/>
          </a:prstGeom>
          <a:noFill/>
          <a:ln w="25400">
            <a:solidFill>
              <a:srgbClr val="0050A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203325" y="6251575"/>
            <a:ext cx="3382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eaLnBrk="1" hangingPunct="1">
              <a:defRPr/>
            </a:pPr>
            <a:r>
              <a:rPr lang="en-US" sz="1200" i="1" smtClean="0">
                <a:solidFill>
                  <a:schemeClr val="bg2"/>
                </a:solidFill>
              </a:rPr>
              <a:t>National Alliance for Medical Image Computing </a:t>
            </a:r>
            <a:br>
              <a:rPr lang="en-US" sz="1200" i="1" smtClean="0">
                <a:solidFill>
                  <a:schemeClr val="bg2"/>
                </a:solidFill>
              </a:rPr>
            </a:br>
            <a:r>
              <a:rPr lang="en-US" sz="1200" i="1" smtClean="0">
                <a:solidFill>
                  <a:schemeClr val="bg2"/>
                </a:solidFill>
              </a:rPr>
              <a:t>http://na-mic.org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-65" charset="0"/>
          <a:ea typeface="ＭＳ Ｐゴシック" pitchFamily="-109" charset="-128"/>
          <a:cs typeface="ＭＳ Ｐゴシック" pitchFamily="-10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Core 1b – Engineering</a:t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/>
            </a:r>
            <a:br>
              <a:rPr lang="en-US" dirty="0" smtClean="0">
                <a:ea typeface="ＭＳ Ｐゴシック" pitchFamily="1" charset="-128"/>
              </a:rPr>
            </a:br>
            <a:r>
              <a:rPr lang="en-US" dirty="0" smtClean="0">
                <a:ea typeface="ＭＳ Ｐゴシック" pitchFamily="1" charset="-128"/>
              </a:rPr>
              <a:t>Introduction</a:t>
            </a:r>
            <a:br>
              <a:rPr lang="en-US" dirty="0" smtClean="0">
                <a:ea typeface="ＭＳ Ｐゴシック" pitchFamily="1" charset="-128"/>
              </a:rPr>
            </a:br>
            <a:endParaRPr lang="en-US" dirty="0" smtClean="0">
              <a:ea typeface="ＭＳ Ｐゴシック" pitchFamily="1" charset="-128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Will Schroeder</a:t>
            </a:r>
          </a:p>
          <a:p>
            <a:pPr eaLnBrk="1" hangingPunct="1"/>
            <a:r>
              <a:rPr lang="en-US" dirty="0" smtClean="0">
                <a:ea typeface="ＭＳ Ｐゴシック" pitchFamily="1" charset="-128"/>
              </a:rPr>
              <a:t>Kitware, Inc.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08638" y="2560638"/>
            <a:ext cx="11763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0096" y="1444026"/>
            <a:ext cx="649605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>
            <a:off x="1545021" y="2165132"/>
            <a:ext cx="6432332" cy="1883230"/>
            <a:chOff x="283779" y="2490952"/>
            <a:chExt cx="5528442" cy="1618593"/>
          </a:xfrm>
        </p:grpSpPr>
        <p:sp>
          <p:nvSpPr>
            <p:cNvPr id="13" name="Rectangle 12"/>
            <p:cNvSpPr/>
            <p:nvPr/>
          </p:nvSpPr>
          <p:spPr bwMode="auto">
            <a:xfrm>
              <a:off x="283779" y="2490952"/>
              <a:ext cx="998483" cy="420414"/>
            </a:xfrm>
            <a:prstGeom prst="rect">
              <a:avLst/>
            </a:prstGeom>
            <a:solidFill>
              <a:srgbClr val="FFFF00">
                <a:alpha val="4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97116" y="3641834"/>
              <a:ext cx="998483" cy="420414"/>
            </a:xfrm>
            <a:prstGeom prst="rect">
              <a:avLst/>
            </a:prstGeom>
            <a:solidFill>
              <a:srgbClr val="FFFF00">
                <a:alpha val="4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097516" y="3689131"/>
              <a:ext cx="714705" cy="420414"/>
            </a:xfrm>
            <a:prstGeom prst="rect">
              <a:avLst/>
            </a:prstGeom>
            <a:solidFill>
              <a:srgbClr val="FFFF00">
                <a:alpha val="4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Greatest Achievement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341723" y="1734207"/>
            <a:ext cx="5225725" cy="3896381"/>
            <a:chOff x="2341723" y="1734207"/>
            <a:chExt cx="5225725" cy="3896381"/>
          </a:xfrm>
        </p:grpSpPr>
        <p:pic>
          <p:nvPicPr>
            <p:cNvPr id="28674" name="Picture 2" descr="http://www.spl.harvard.edu/SPLWeb/images/thumb/5/5c/Ron.jpg/300px-Ron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41723" y="1991880"/>
              <a:ext cx="4437447" cy="3638708"/>
            </a:xfrm>
            <a:prstGeom prst="rect">
              <a:avLst/>
            </a:prstGeom>
            <a:noFill/>
          </p:spPr>
        </p:pic>
        <p:sp>
          <p:nvSpPr>
            <p:cNvPr id="4" name="Oval Callout 3"/>
            <p:cNvSpPr/>
            <p:nvPr/>
          </p:nvSpPr>
          <p:spPr bwMode="auto">
            <a:xfrm>
              <a:off x="4761186" y="1734207"/>
              <a:ext cx="2806262" cy="1187669"/>
            </a:xfrm>
            <a:prstGeom prst="wedgeEllipseCallout">
              <a:avLst>
                <a:gd name="adj1" fmla="val -37687"/>
                <a:gd name="adj2" fmla="val 7577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n-lt"/>
                </a:rPr>
                <a:t>I’m Happy!</a:t>
              </a:r>
              <a:endPara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3" name="Group 15"/>
          <p:cNvGrpSpPr>
            <a:grpSpLocks/>
          </p:cNvGrpSpPr>
          <p:nvPr/>
        </p:nvGrpSpPr>
        <p:grpSpPr bwMode="auto">
          <a:xfrm>
            <a:off x="225425" y="1693863"/>
            <a:ext cx="5535613" cy="4159250"/>
            <a:chOff x="225450" y="1259788"/>
            <a:chExt cx="5536496" cy="4160145"/>
          </a:xfrm>
        </p:grpSpPr>
        <p:pic>
          <p:nvPicPr>
            <p:cNvPr id="5127" name="Picture 7" descr="NAMICKitOverview.png"/>
            <p:cNvPicPr>
              <a:picLocks noChangeAspect="1"/>
            </p:cNvPicPr>
            <p:nvPr/>
          </p:nvPicPr>
          <p:blipFill>
            <a:blip r:embed="rId3"/>
            <a:srcRect l="3767" t="9085" r="3735" b="7510"/>
            <a:stretch>
              <a:fillRect/>
            </a:stretch>
          </p:blipFill>
          <p:spPr bwMode="auto">
            <a:xfrm>
              <a:off x="225450" y="1259788"/>
              <a:ext cx="5536496" cy="4160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Heptagon 8"/>
            <p:cNvSpPr/>
            <p:nvPr/>
          </p:nvSpPr>
          <p:spPr bwMode="auto">
            <a:xfrm>
              <a:off x="1400387" y="1494789"/>
              <a:ext cx="154013" cy="152433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0" name="Heptagon 9"/>
            <p:cNvSpPr/>
            <p:nvPr/>
          </p:nvSpPr>
          <p:spPr bwMode="auto">
            <a:xfrm>
              <a:off x="2391145" y="1491613"/>
              <a:ext cx="154013" cy="154020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1" name="Heptagon 10"/>
            <p:cNvSpPr/>
            <p:nvPr/>
          </p:nvSpPr>
          <p:spPr bwMode="auto">
            <a:xfrm>
              <a:off x="4707678" y="4217936"/>
              <a:ext cx="154012" cy="154021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2" name="Heptagon 11"/>
            <p:cNvSpPr/>
            <p:nvPr/>
          </p:nvSpPr>
          <p:spPr bwMode="auto">
            <a:xfrm>
              <a:off x="1659192" y="5265912"/>
              <a:ext cx="155600" cy="154021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3" name="Heptagon 12"/>
            <p:cNvSpPr/>
            <p:nvPr/>
          </p:nvSpPr>
          <p:spPr bwMode="auto">
            <a:xfrm>
              <a:off x="225450" y="4176653"/>
              <a:ext cx="155600" cy="155608"/>
            </a:xfrm>
            <a:prstGeom prst="heptagon">
              <a:avLst/>
            </a:prstGeom>
            <a:solidFill>
              <a:schemeClr val="tx1">
                <a:lumMod val="60000"/>
                <a:lumOff val="40000"/>
              </a:schemeClr>
            </a:solidFill>
            <a:ln>
              <a:solidFill>
                <a:schemeClr val="tx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anchor="ctr" anchorCtr="1">
              <a:normAutofit fontScale="92500" lnSpcReduction="20000"/>
            </a:bodyPr>
            <a:lstStyle/>
            <a:p>
              <a:pPr algn="ctr" defTabSz="9144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800" b="1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5124" name="Title 3"/>
          <p:cNvSpPr>
            <a:spLocks noGrp="1"/>
          </p:cNvSpPr>
          <p:nvPr>
            <p:ph type="title"/>
          </p:nvPr>
        </p:nvSpPr>
        <p:spPr>
          <a:xfrm>
            <a:off x="1219200" y="273269"/>
            <a:ext cx="7239000" cy="11430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1" charset="-128"/>
              </a:rPr>
              <a:t>Core 1b – Engineering</a:t>
            </a:r>
            <a:br>
              <a:rPr lang="en-US" smtClean="0">
                <a:ea typeface="ＭＳ Ｐゴシック" pitchFamily="1" charset="-128"/>
              </a:rPr>
            </a:br>
            <a:r>
              <a:rPr lang="en-US" smtClean="0">
                <a:ea typeface="ＭＳ Ｐゴシック" pitchFamily="1" charset="-128"/>
              </a:rPr>
              <a:t>5 Aims / 5 Platforms</a:t>
            </a:r>
          </a:p>
        </p:txBody>
      </p:sp>
      <p:sp>
        <p:nvSpPr>
          <p:cNvPr id="5125" name="TextBox 14"/>
          <p:cNvSpPr txBox="1">
            <a:spLocks noChangeArrowheads="1"/>
          </p:cNvSpPr>
          <p:nvPr/>
        </p:nvSpPr>
        <p:spPr bwMode="auto">
          <a:xfrm>
            <a:off x="5916613" y="1558925"/>
            <a:ext cx="3227387" cy="449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Architecture – </a:t>
            </a:r>
            <a:r>
              <a:rPr lang="en-US" sz="1400" dirty="0">
                <a:latin typeface="GE Inspira Pitch" charset="0"/>
              </a:rPr>
              <a:t>tools, operating paradigms, reporting mechanisms, integration points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End-user platform – </a:t>
            </a:r>
            <a:r>
              <a:rPr lang="en-US" sz="1400" dirty="0">
                <a:latin typeface="GE Inspira Pitch" charset="0"/>
              </a:rPr>
              <a:t>interactive methods and information visualization for longitudinal analysis, exploratory data analysis, and translational research 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Computational platform – </a:t>
            </a:r>
            <a:r>
              <a:rPr lang="en-US" sz="1400" dirty="0">
                <a:latin typeface="GE Inspira Pitch" charset="0"/>
              </a:rPr>
              <a:t>stream processing, cloud computing, statistical analysis, informatics, machine learning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Data management – </a:t>
            </a:r>
            <a:r>
              <a:rPr lang="en-US" sz="1400" dirty="0">
                <a:latin typeface="GE Inspira Pitch" charset="0"/>
              </a:rPr>
              <a:t>non-imaging and derived data, DICOM and cloud services </a:t>
            </a:r>
          </a:p>
          <a:p>
            <a:pPr marL="227013" indent="-227013">
              <a:spcBef>
                <a:spcPts val="600"/>
              </a:spcBef>
            </a:pPr>
            <a:r>
              <a:rPr lang="en-US" sz="1400" b="1" dirty="0">
                <a:latin typeface="GE Inspira Pitch" charset="0"/>
              </a:rPr>
              <a:t>Software engineering and software quality – </a:t>
            </a:r>
            <a:r>
              <a:rPr lang="en-US" sz="1400" dirty="0">
                <a:latin typeface="GE Inspira Pitch" charset="0"/>
              </a:rPr>
              <a:t>navigable timeline for revision control, build, test, documentation and release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-MIC">
  <a:themeElements>
    <a:clrScheme name="NA-MIC-template-2004-0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-MIC-template-2004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A-MIC-template-2004-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-MIC-template-2004-0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-MIC-template-2004-0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NA-MIC.thmx</Template>
  <TotalTime>3671</TotalTime>
  <Words>107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NA-MIC</vt:lpstr>
      <vt:lpstr>Core 1b – Engineering  Introduction </vt:lpstr>
      <vt:lpstr>Architecture</vt:lpstr>
      <vt:lpstr>Greatest Achievement</vt:lpstr>
      <vt:lpstr>Core 1b – Engineering 5 Aims / 5 Platforms</vt:lpstr>
    </vt:vector>
  </TitlesOfParts>
  <Company>GE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 1b – Engineering  Computational Platform</dc:title>
  <dc:creator>James Miller</dc:creator>
  <cp:lastModifiedBy>Will Schroeder</cp:lastModifiedBy>
  <cp:revision>111</cp:revision>
  <dcterms:created xsi:type="dcterms:W3CDTF">2011-01-04T14:27:44Z</dcterms:created>
  <dcterms:modified xsi:type="dcterms:W3CDTF">2012-01-12T15:54:07Z</dcterms:modified>
</cp:coreProperties>
</file>