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7" r:id="rId2"/>
    <p:sldId id="269" r:id="rId3"/>
    <p:sldId id="294" r:id="rId4"/>
    <p:sldId id="295" r:id="rId5"/>
    <p:sldId id="299" r:id="rId6"/>
    <p:sldId id="300" r:id="rId7"/>
    <p:sldId id="262" r:id="rId8"/>
    <p:sldId id="268" r:id="rId9"/>
    <p:sldId id="301" r:id="rId10"/>
    <p:sldId id="302" r:id="rId11"/>
    <p:sldId id="303" r:id="rId12"/>
    <p:sldId id="304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atriz Paniagu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D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797" autoAdjust="0"/>
  </p:normalViewPr>
  <p:slideViewPr>
    <p:cSldViewPr snapToGrid="0" snapToObjects="1">
      <p:cViewPr varScale="1">
        <p:scale>
          <a:sx n="114" d="100"/>
          <a:sy n="114" d="100"/>
        </p:scale>
        <p:origin x="-5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37E5F-138E-7147-9DD6-E7BE5D1F5E94}" type="datetimeFigureOut">
              <a:rPr lang="en-US" smtClean="0"/>
              <a:t>12/27/11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77C98-8A34-3245-8788-DBF53FA85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81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5" y="422275"/>
            <a:ext cx="8382000" cy="1141413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981200"/>
            <a:ext cx="70866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70866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498475" y="617220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354138" y="381000"/>
            <a:ext cx="6070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i="1">
                <a:solidFill>
                  <a:schemeClr val="bg2"/>
                </a:solidFill>
                <a:latin typeface="Arial" charset="0"/>
              </a:rPr>
              <a:t>NA-MIC</a:t>
            </a:r>
          </a:p>
          <a:p>
            <a:r>
              <a:rPr lang="en-US" sz="2200" i="1">
                <a:solidFill>
                  <a:schemeClr val="bg2"/>
                </a:solidFill>
                <a:latin typeface="Arial" charset="0"/>
              </a:rPr>
              <a:t>National Alliance for Medical Image Computing </a:t>
            </a:r>
            <a:br>
              <a:rPr lang="en-US" sz="2200" i="1">
                <a:solidFill>
                  <a:schemeClr val="bg2"/>
                </a:solidFill>
                <a:latin typeface="Arial" charset="0"/>
              </a:rPr>
            </a:br>
            <a:r>
              <a:rPr lang="en-US" sz="2200" i="1">
                <a:solidFill>
                  <a:schemeClr val="bg2"/>
                </a:solidFill>
                <a:latin typeface="Arial" charset="0"/>
              </a:rPr>
              <a:t>http://na-mic.org</a:t>
            </a:r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18097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2768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676400"/>
            <a:ext cx="3543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3886200"/>
            <a:ext cx="3543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76400"/>
            <a:ext cx="3543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93675" y="228600"/>
            <a:ext cx="8382000" cy="1141413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239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498475" y="648972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203325" y="6512395"/>
            <a:ext cx="51468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bg2"/>
                </a:solidFill>
                <a:latin typeface="Arial" charset="0"/>
              </a:rPr>
              <a:t>National Alliance for Medical Image </a:t>
            </a:r>
            <a:r>
              <a:rPr lang="en-US" sz="1200" i="1" dirty="0" smtClean="0">
                <a:solidFill>
                  <a:schemeClr val="bg2"/>
                </a:solidFill>
                <a:latin typeface="Arial" charset="0"/>
              </a:rPr>
              <a:t>Computing		 http://</a:t>
            </a:r>
            <a:r>
              <a:rPr lang="en-US" sz="1200" i="1" dirty="0" err="1" smtClean="0">
                <a:solidFill>
                  <a:schemeClr val="bg2"/>
                </a:solidFill>
                <a:latin typeface="Arial" charset="0"/>
              </a:rPr>
              <a:t>na-mic.org</a:t>
            </a:r>
            <a:endParaRPr lang="en-US" sz="1200" i="1" dirty="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2157" y="6498803"/>
            <a:ext cx="948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Slide </a:t>
            </a:r>
            <a:fld id="{77A81EBB-0AB4-164D-909D-335F00021CE9}" type="slidenum">
              <a:rPr lang="en-US" sz="1600" smtClean="0">
                <a:latin typeface="+mn-lt"/>
              </a:rPr>
              <a:pPr/>
              <a:t>‹#›</a:t>
            </a:fld>
            <a:endParaRPr lang="en-US" sz="1600" dirty="0">
              <a:latin typeface="+mn-lt"/>
            </a:endParaRPr>
          </a:p>
        </p:txBody>
      </p:sp>
      <p:pic>
        <p:nvPicPr>
          <p:cNvPr id="8" name="Picture 6" descr="UNC_logo"/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3857"/>
          <a:stretch>
            <a:fillRect/>
          </a:stretch>
        </p:blipFill>
        <p:spPr bwMode="auto">
          <a:xfrm>
            <a:off x="8446860" y="384180"/>
            <a:ext cx="592138" cy="762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xmlns:p14="http://schemas.microsoft.com/office/powerpoint/2010/main">
    <p:cover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59278"/>
            <a:ext cx="7086600" cy="1752600"/>
          </a:xfrm>
        </p:spPr>
        <p:txBody>
          <a:bodyPr/>
          <a:lstStyle/>
          <a:p>
            <a:r>
              <a:rPr lang="en-US" dirty="0" smtClean="0"/>
              <a:t>NAMIC UNC Site Update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91840"/>
            <a:ext cx="7086600" cy="2575560"/>
          </a:xfrm>
        </p:spPr>
        <p:txBody>
          <a:bodyPr/>
          <a:lstStyle/>
          <a:p>
            <a:r>
              <a:rPr lang="en-US" sz="2800" dirty="0" smtClean="0"/>
              <a:t>Site PI: Martin Styner</a:t>
            </a:r>
          </a:p>
          <a:p>
            <a:r>
              <a:rPr lang="en-US" sz="2800" dirty="0" smtClean="0"/>
              <a:t>Site NAMIC folks: Clement </a:t>
            </a:r>
            <a:r>
              <a:rPr lang="en-US" sz="2800" dirty="0" err="1" smtClean="0"/>
              <a:t>Vachet</a:t>
            </a:r>
            <a:r>
              <a:rPr lang="en-US" sz="2800" dirty="0" smtClean="0"/>
              <a:t>, </a:t>
            </a:r>
            <a:r>
              <a:rPr lang="en-US" sz="2800" dirty="0" err="1" smtClean="0"/>
              <a:t>Gwendoline</a:t>
            </a:r>
            <a:r>
              <a:rPr lang="en-US" sz="2800" dirty="0" smtClean="0"/>
              <a:t> Roger, Jean-Baptiste Berger, </a:t>
            </a:r>
            <a:r>
              <a:rPr lang="en-US" sz="2800" dirty="0" err="1" smtClean="0"/>
              <a:t>Ravikiran</a:t>
            </a:r>
            <a:r>
              <a:rPr lang="en-US" sz="2800" dirty="0" smtClean="0"/>
              <a:t> </a:t>
            </a:r>
            <a:r>
              <a:rPr lang="en-US" sz="2800" dirty="0" err="1" smtClean="0"/>
              <a:t>Janardhana</a:t>
            </a:r>
            <a:r>
              <a:rPr lang="en-US" sz="2800" dirty="0" smtClean="0"/>
              <a:t>, </a:t>
            </a:r>
            <a:r>
              <a:rPr lang="en-US" sz="2800" dirty="0" err="1" smtClean="0"/>
              <a:t>Yinpeng</a:t>
            </a:r>
            <a:r>
              <a:rPr lang="en-US" sz="2800" dirty="0" smtClean="0"/>
              <a:t> Li, </a:t>
            </a:r>
            <a:r>
              <a:rPr lang="en-US" sz="2800" dirty="0" err="1" smtClean="0"/>
              <a:t>Mahshid</a:t>
            </a:r>
            <a:r>
              <a:rPr lang="en-US" sz="2800" dirty="0" smtClean="0"/>
              <a:t> </a:t>
            </a:r>
            <a:r>
              <a:rPr lang="en-US" sz="2800" dirty="0" err="1" smtClean="0"/>
              <a:t>Farzinfar</a:t>
            </a:r>
            <a:r>
              <a:rPr lang="en-US" sz="2800" dirty="0" smtClean="0"/>
              <a:t>, </a:t>
            </a:r>
            <a:r>
              <a:rPr lang="en-US" sz="2800" dirty="0" err="1" smtClean="0"/>
              <a:t>Aditya</a:t>
            </a:r>
            <a:r>
              <a:rPr lang="en-US" sz="2800" dirty="0" smtClean="0"/>
              <a:t> Gupta, </a:t>
            </a:r>
            <a:r>
              <a:rPr lang="en-US" sz="2800" dirty="0" err="1" smtClean="0"/>
              <a:t>SunHyung</a:t>
            </a:r>
            <a:r>
              <a:rPr lang="en-US" sz="2800" dirty="0" smtClean="0"/>
              <a:t> Kim, Marc </a:t>
            </a:r>
            <a:r>
              <a:rPr lang="en-US" sz="2800" dirty="0" err="1" smtClean="0"/>
              <a:t>Niethammer</a:t>
            </a:r>
            <a:r>
              <a:rPr lang="en-US" sz="2800" dirty="0" smtClean="0"/>
              <a:t>, </a:t>
            </a:r>
            <a:r>
              <a:rPr lang="en-US" sz="2800" dirty="0" err="1" smtClean="0"/>
              <a:t>Istvan</a:t>
            </a:r>
            <a:r>
              <a:rPr lang="en-US" sz="2800" dirty="0" smtClean="0"/>
              <a:t> </a:t>
            </a:r>
            <a:r>
              <a:rPr lang="en-US" sz="2800" dirty="0" err="1" smtClean="0"/>
              <a:t>Csapo</a:t>
            </a:r>
            <a:endParaRPr lang="en-US" sz="2800" dirty="0" smtClean="0"/>
          </a:p>
        </p:txBody>
      </p:sp>
      <p:pic>
        <p:nvPicPr>
          <p:cNvPr id="4" name="Picture 6" descr="UNC_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3857"/>
          <a:stretch>
            <a:fillRect/>
          </a:stretch>
        </p:blipFill>
        <p:spPr bwMode="auto">
          <a:xfrm>
            <a:off x="8052688" y="1759278"/>
            <a:ext cx="592138" cy="762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302" y="2964267"/>
            <a:ext cx="1242805" cy="109522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Analysis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648" y="1443951"/>
            <a:ext cx="7537649" cy="2506832"/>
          </a:xfrm>
        </p:spPr>
        <p:txBody>
          <a:bodyPr/>
          <a:lstStyle/>
          <a:p>
            <a:r>
              <a:rPr lang="en-US" sz="2800" dirty="0"/>
              <a:t>C</a:t>
            </a:r>
            <a:r>
              <a:rPr lang="en-US" sz="2800" dirty="0" smtClean="0"/>
              <a:t>urved, thin objects (ventricles)</a:t>
            </a:r>
          </a:p>
          <a:p>
            <a:pPr lvl="1"/>
            <a:r>
              <a:rPr lang="en-US" sz="2400" dirty="0" smtClean="0"/>
              <a:t>Particles can flip sides</a:t>
            </a:r>
          </a:p>
          <a:p>
            <a:pPr lvl="1"/>
            <a:r>
              <a:rPr lang="en-US" sz="2400" dirty="0" smtClean="0"/>
              <a:t>Geodesic distance based particles (Utah/</a:t>
            </a:r>
            <a:r>
              <a:rPr lang="en-US" sz="2400" dirty="0" err="1" smtClean="0"/>
              <a:t>Datar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Surface normal agreement in entropy (UNC)</a:t>
            </a:r>
          </a:p>
          <a:p>
            <a:pPr lvl="2"/>
            <a:r>
              <a:rPr lang="en-US" sz="2000" dirty="0" smtClean="0"/>
              <a:t>Principal Nested Sphere’s approach</a:t>
            </a:r>
          </a:p>
          <a:p>
            <a:pPr lvl="2"/>
            <a:r>
              <a:rPr lang="en-US" sz="2000" dirty="0" smtClean="0"/>
              <a:t>Implementation in testing phase</a:t>
            </a:r>
            <a:endParaRPr lang="en-US" sz="2000" dirty="0"/>
          </a:p>
        </p:txBody>
      </p:sp>
      <p:pic>
        <p:nvPicPr>
          <p:cNvPr id="5" name="Picture 4" descr="Screenshot-2.pn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878787"/>
              </a:clrFrom>
              <a:clrTo>
                <a:srgbClr val="878787">
                  <a:alpha val="0"/>
                </a:srgbClr>
              </a:clrTo>
            </a:clrChange>
          </a:blip>
          <a:srcRect l="9372" t="9333" r="82990" b="70863"/>
          <a:stretch/>
        </p:blipFill>
        <p:spPr>
          <a:xfrm>
            <a:off x="1060647" y="4223988"/>
            <a:ext cx="1341905" cy="1849223"/>
          </a:xfrm>
          <a:prstGeom prst="rect">
            <a:avLst/>
          </a:prstGeom>
        </p:spPr>
      </p:pic>
      <p:pic>
        <p:nvPicPr>
          <p:cNvPr id="6" name="Picture 5" descr="Screenshot-1.pn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878787"/>
              </a:clrFrom>
              <a:clrTo>
                <a:srgbClr val="878787">
                  <a:alpha val="0"/>
                </a:srgbClr>
              </a:clrTo>
            </a:clrChange>
          </a:blip>
          <a:srcRect l="9746" t="9333" r="82696" b="70863"/>
          <a:stretch/>
        </p:blipFill>
        <p:spPr>
          <a:xfrm>
            <a:off x="4941637" y="4223988"/>
            <a:ext cx="1327881" cy="18492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48095" y="6073211"/>
            <a:ext cx="2409318" cy="327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300" b="1" dirty="0" smtClean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MS Gothic"/>
                <a:cs typeface="MS Gothic"/>
              </a:rPr>
              <a:t>Pre-surgery model</a:t>
            </a:r>
            <a:endParaRPr lang="en-US" sz="2300" dirty="0"/>
          </a:p>
        </p:txBody>
      </p:sp>
      <p:sp>
        <p:nvSpPr>
          <p:cNvPr id="8" name="Rectangle 7"/>
          <p:cNvSpPr/>
          <p:nvPr/>
        </p:nvSpPr>
        <p:spPr>
          <a:xfrm>
            <a:off x="5494865" y="6073211"/>
            <a:ext cx="2550552" cy="327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300" b="1" dirty="0" smtClean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MS Gothic"/>
                <a:cs typeface="MS Gothic"/>
              </a:rPr>
              <a:t>Post-surgery model</a:t>
            </a:r>
            <a:endParaRPr lang="en-US" sz="2300" dirty="0"/>
          </a:p>
        </p:txBody>
      </p:sp>
      <p:pic>
        <p:nvPicPr>
          <p:cNvPr id="10" name="Picture 9" descr="Screenshot-3 (1)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78787"/>
              </a:clrFrom>
              <a:clrTo>
                <a:srgbClr val="878787">
                  <a:alpha val="0"/>
                </a:srgbClr>
              </a:clrTo>
            </a:clrChange>
          </a:blip>
          <a:srcRect l="11667" t="9333" r="60833" b="50667"/>
          <a:stretch>
            <a:fillRect/>
          </a:stretch>
        </p:blipFill>
        <p:spPr>
          <a:xfrm>
            <a:off x="6586125" y="4279923"/>
            <a:ext cx="2170723" cy="1678040"/>
          </a:xfrm>
          <a:prstGeom prst="rect">
            <a:avLst/>
          </a:prstGeom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Picture 10" descr="Screenshot-4 (1)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878787"/>
              </a:clrFrom>
              <a:clrTo>
                <a:srgbClr val="878787">
                  <a:alpha val="0"/>
                </a:srgbClr>
              </a:clrTo>
            </a:clrChange>
          </a:blip>
          <a:srcRect l="10833" t="9333" r="60833" b="50667"/>
          <a:stretch>
            <a:fillRect/>
          </a:stretch>
        </p:blipFill>
        <p:spPr>
          <a:xfrm>
            <a:off x="2507796" y="4279923"/>
            <a:ext cx="2236503" cy="1678040"/>
          </a:xfrm>
          <a:prstGeom prst="rect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" name="Rectangle 11"/>
          <p:cNvSpPr/>
          <p:nvPr/>
        </p:nvSpPr>
        <p:spPr>
          <a:xfrm>
            <a:off x="4941637" y="4895204"/>
            <a:ext cx="789354" cy="671216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2" idx="3"/>
            <a:endCxn id="10" idx="1"/>
          </p:cNvCxnSpPr>
          <p:nvPr/>
        </p:nvCxnSpPr>
        <p:spPr>
          <a:xfrm flipV="1">
            <a:off x="5730991" y="5118943"/>
            <a:ext cx="855133" cy="1118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92206" y="4895204"/>
            <a:ext cx="789354" cy="671216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4" idx="3"/>
            <a:endCxn id="11" idx="1"/>
          </p:cNvCxnSpPr>
          <p:nvPr/>
        </p:nvCxnSpPr>
        <p:spPr>
          <a:xfrm flipV="1">
            <a:off x="1981560" y="5118943"/>
            <a:ext cx="526236" cy="1118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742805" y="4839269"/>
            <a:ext cx="263118" cy="22373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813078" y="5051058"/>
            <a:ext cx="263118" cy="22373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362929" y="4895204"/>
            <a:ext cx="263118" cy="22373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60268" y="5007073"/>
            <a:ext cx="263118" cy="22373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rved Up Arrow 19"/>
          <p:cNvSpPr/>
          <p:nvPr/>
        </p:nvSpPr>
        <p:spPr>
          <a:xfrm rot="13188283">
            <a:off x="3134668" y="4447727"/>
            <a:ext cx="789354" cy="335608"/>
          </a:xfrm>
          <a:prstGeom prst="curvedUp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640779"/>
      </p:ext>
    </p:extLst>
  </p:cSld>
  <p:clrMapOvr>
    <a:masterClrMapping/>
  </p:clrMapOvr>
  <p:transition xmlns:p14="http://schemas.microsoft.com/office/powerpoint/2010/main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Validation: Tractography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699" y="1676399"/>
            <a:ext cx="8139266" cy="4561943"/>
          </a:xfrm>
        </p:spPr>
        <p:txBody>
          <a:bodyPr/>
          <a:lstStyle/>
          <a:p>
            <a:r>
              <a:rPr lang="en-US" sz="2800" dirty="0" smtClean="0"/>
              <a:t>Soft/hardware DTI phantoms not realistic</a:t>
            </a:r>
          </a:p>
          <a:p>
            <a:r>
              <a:rPr lang="en-US" sz="2800" dirty="0" smtClean="0"/>
              <a:t>Goal</a:t>
            </a:r>
            <a:r>
              <a:rPr lang="en-US" sz="2800" dirty="0"/>
              <a:t>: Create </a:t>
            </a:r>
            <a:r>
              <a:rPr lang="en-US" sz="2800" dirty="0" smtClean="0"/>
              <a:t>human brain like phantom</a:t>
            </a:r>
          </a:p>
          <a:p>
            <a:r>
              <a:rPr lang="en-US" sz="2800" dirty="0" smtClean="0"/>
              <a:t> Inspiration: MNI-</a:t>
            </a:r>
            <a:r>
              <a:rPr lang="en-US" sz="2800" dirty="0" err="1" smtClean="0"/>
              <a:t>Brainweb</a:t>
            </a:r>
            <a:endParaRPr lang="en-US" sz="2800" dirty="0" smtClean="0"/>
          </a:p>
          <a:p>
            <a:pPr lvl="1"/>
            <a:r>
              <a:rPr lang="en-US" sz="2400" dirty="0" smtClean="0"/>
              <a:t>Use real data to create a synthetic phantom</a:t>
            </a:r>
          </a:p>
          <a:p>
            <a:pPr lvl="2"/>
            <a:r>
              <a:rPr lang="en-US" sz="2000" dirty="0" smtClean="0"/>
              <a:t>Estimate fiber anatomy from real data</a:t>
            </a:r>
          </a:p>
          <a:p>
            <a:pPr lvl="2"/>
            <a:r>
              <a:rPr lang="en-US" sz="2000" dirty="0" smtClean="0"/>
              <a:t>Estimate brain morphometry population</a:t>
            </a:r>
          </a:p>
          <a:p>
            <a:pPr lvl="1"/>
            <a:r>
              <a:rPr lang="en-US" sz="2400" dirty="0" smtClean="0"/>
              <a:t>Sample/simulate brain morphometry</a:t>
            </a:r>
          </a:p>
          <a:p>
            <a:pPr lvl="1"/>
            <a:r>
              <a:rPr lang="en-US" sz="2400" dirty="0" smtClean="0"/>
              <a:t>Apply morphometry to fiber anatomy</a:t>
            </a:r>
          </a:p>
          <a:p>
            <a:pPr lvl="1"/>
            <a:r>
              <a:rPr lang="en-US" sz="2400" dirty="0" smtClean="0"/>
              <a:t>Compute DWI from simulated fiber anatomy</a:t>
            </a:r>
          </a:p>
          <a:p>
            <a:r>
              <a:rPr lang="en-US" sz="2800" dirty="0" smtClean="0"/>
              <a:t>Evaluate tractography </a:t>
            </a:r>
            <a:r>
              <a:rPr lang="en-US" sz="2800" dirty="0" err="1" smtClean="0"/>
              <a:t>vs</a:t>
            </a:r>
            <a:r>
              <a:rPr lang="en-US" sz="2800" dirty="0" smtClean="0"/>
              <a:t> known ground truth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226" y="3625184"/>
            <a:ext cx="2043604" cy="163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31055"/>
      </p:ext>
    </p:extLst>
  </p:cSld>
  <p:clrMapOvr>
    <a:masterClrMapping/>
  </p:clrMapOvr>
  <p:transition xmlns:p14="http://schemas.microsoft.com/office/powerpoint/2010/main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Validation: Tractography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MICCAI 2012 workshop</a:t>
            </a:r>
          </a:p>
          <a:p>
            <a:r>
              <a:rPr lang="en-US" sz="2800" dirty="0" smtClean="0"/>
              <a:t>Simulate</a:t>
            </a:r>
          </a:p>
          <a:p>
            <a:pPr lvl="1"/>
            <a:r>
              <a:rPr lang="en-US" sz="2400" dirty="0" smtClean="0"/>
              <a:t>Noise levels</a:t>
            </a:r>
          </a:p>
          <a:p>
            <a:pPr lvl="1"/>
            <a:r>
              <a:rPr lang="en-US" sz="2400" dirty="0" smtClean="0"/>
              <a:t>DWI resolution</a:t>
            </a:r>
          </a:p>
          <a:p>
            <a:pPr lvl="1"/>
            <a:r>
              <a:rPr lang="en-US" sz="2400" dirty="0" smtClean="0"/>
              <a:t>Gradient sampling scheme</a:t>
            </a:r>
          </a:p>
          <a:p>
            <a:r>
              <a:rPr lang="en-US" sz="2800" dirty="0" smtClean="0"/>
              <a:t>Evaluate</a:t>
            </a:r>
          </a:p>
          <a:p>
            <a:pPr lvl="1"/>
            <a:r>
              <a:rPr lang="en-US" sz="2400" dirty="0" smtClean="0"/>
              <a:t>General correctness</a:t>
            </a:r>
          </a:p>
          <a:p>
            <a:pPr lvl="1"/>
            <a:r>
              <a:rPr lang="en-US" sz="2400" dirty="0" smtClean="0"/>
              <a:t>Reliability to replication, noise, resolution, sampling scheme</a:t>
            </a:r>
          </a:p>
          <a:p>
            <a:r>
              <a:rPr lang="en-US" sz="2800" dirty="0"/>
              <a:t>Future: Simulate pathology, tumors, </a:t>
            </a:r>
            <a:r>
              <a:rPr lang="en-US" sz="2800" dirty="0" smtClean="0"/>
              <a:t>TBI</a:t>
            </a:r>
            <a:endParaRPr lang="en-US" sz="2800" dirty="0"/>
          </a:p>
        </p:txBody>
      </p:sp>
      <p:pic>
        <p:nvPicPr>
          <p:cNvPr id="6" name="Picture 5" descr="Screen Shot 2011-12-21 at 5.03.5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0" t="36061" r="10066" b="34370"/>
          <a:stretch/>
        </p:blipFill>
        <p:spPr>
          <a:xfrm>
            <a:off x="5994277" y="1536919"/>
            <a:ext cx="2316931" cy="169365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7" name="Picture 6" descr="Screen Shot 2011-12-21 at 5.03.5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0" t="69760" r="10066" b="1238"/>
          <a:stretch/>
        </p:blipFill>
        <p:spPr>
          <a:xfrm>
            <a:off x="6720112" y="3141451"/>
            <a:ext cx="2276911" cy="1632459"/>
          </a:xfrm>
          <a:prstGeom prst="rect">
            <a:avLst/>
          </a:prstGeom>
          <a:ln>
            <a:solidFill>
              <a:srgbClr val="8AC6CD"/>
            </a:solidFill>
          </a:ln>
        </p:spPr>
      </p:pic>
    </p:spTree>
    <p:extLst>
      <p:ext uri="{BB962C8B-B14F-4D97-AF65-F5344CB8AC3E}">
        <p14:creationId xmlns:p14="http://schemas.microsoft.com/office/powerpoint/2010/main" val="804435486"/>
      </p:ext>
    </p:extLst>
  </p:cSld>
  <p:clrMapOvr>
    <a:masterClrMapping/>
  </p:clrMapOvr>
  <p:transition xmlns:p14="http://schemas.microsoft.com/office/powerpoint/2010/main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Papers &amp;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Shape: </a:t>
            </a:r>
            <a:r>
              <a:rPr lang="en-US" sz="2400" dirty="0" smtClean="0">
                <a:solidFill>
                  <a:srgbClr val="FF6600"/>
                </a:solidFill>
              </a:rPr>
              <a:t>2</a:t>
            </a:r>
            <a:r>
              <a:rPr lang="en-US" sz="2400" dirty="0" smtClean="0"/>
              <a:t> statistical, </a:t>
            </a:r>
            <a:r>
              <a:rPr lang="en-US" sz="2400" dirty="0" smtClean="0">
                <a:solidFill>
                  <a:srgbClr val="FF6600"/>
                </a:solidFill>
              </a:rPr>
              <a:t>7</a:t>
            </a:r>
            <a:r>
              <a:rPr lang="en-US" sz="2400" dirty="0" smtClean="0"/>
              <a:t> application and </a:t>
            </a:r>
            <a:r>
              <a:rPr lang="en-US" sz="2400" dirty="0" smtClean="0">
                <a:solidFill>
                  <a:srgbClr val="FF6600"/>
                </a:solidFill>
              </a:rPr>
              <a:t>4</a:t>
            </a:r>
            <a:r>
              <a:rPr lang="en-US" sz="2400" dirty="0" smtClean="0"/>
              <a:t> method</a:t>
            </a:r>
          </a:p>
          <a:p>
            <a:r>
              <a:rPr lang="en-US" sz="1050" dirty="0" smtClean="0"/>
              <a:t>Zhu et al. </a:t>
            </a:r>
            <a:r>
              <a:rPr lang="en-US" sz="1050" dirty="0"/>
              <a:t>FADTTS: functional analysis of diffusion tensor tract statistics. </a:t>
            </a:r>
            <a:r>
              <a:rPr lang="en-US" sz="1050" dirty="0" err="1">
                <a:solidFill>
                  <a:srgbClr val="FF6600"/>
                </a:solidFill>
              </a:rPr>
              <a:t>NeuroImage</a:t>
            </a:r>
            <a:r>
              <a:rPr lang="en-US" sz="1050" dirty="0">
                <a:solidFill>
                  <a:srgbClr val="FF6600"/>
                </a:solidFill>
              </a:rPr>
              <a:t> </a:t>
            </a:r>
            <a:r>
              <a:rPr lang="en-US" sz="1050" dirty="0"/>
              <a:t>2011 Jun.;56(3):1412</a:t>
            </a:r>
            <a:r>
              <a:rPr lang="en-US" sz="1050" dirty="0" smtClean="0"/>
              <a:t>–25</a:t>
            </a:r>
            <a:r>
              <a:rPr lang="en-US" sz="1050" dirty="0"/>
              <a:t>.</a:t>
            </a:r>
          </a:p>
          <a:p>
            <a:r>
              <a:rPr lang="en-US" sz="1050" dirty="0" err="1" smtClean="0"/>
              <a:t>Looi</a:t>
            </a:r>
            <a:r>
              <a:rPr lang="en-US" sz="1050" dirty="0" smtClean="0"/>
              <a:t> et al . </a:t>
            </a:r>
            <a:r>
              <a:rPr lang="en-US" sz="1050" dirty="0"/>
              <a:t>Shape analysis of the </a:t>
            </a:r>
            <a:r>
              <a:rPr lang="en-US" sz="1050" dirty="0" err="1"/>
              <a:t>neostriatum</a:t>
            </a:r>
            <a:r>
              <a:rPr lang="en-US" sz="1050" dirty="0"/>
              <a:t> in subtypes of </a:t>
            </a:r>
            <a:r>
              <a:rPr lang="en-US" sz="1050" dirty="0" err="1"/>
              <a:t>frontotemporal</a:t>
            </a:r>
            <a:r>
              <a:rPr lang="en-US" sz="1050" dirty="0"/>
              <a:t> lobar degeneration: </a:t>
            </a:r>
            <a:r>
              <a:rPr lang="en-US" sz="1050" dirty="0" err="1"/>
              <a:t>neuroanatomically</a:t>
            </a:r>
            <a:r>
              <a:rPr lang="en-US" sz="1050" dirty="0"/>
              <a:t> significant regional morphologic change. </a:t>
            </a:r>
            <a:r>
              <a:rPr lang="en-US" sz="1050" dirty="0">
                <a:solidFill>
                  <a:srgbClr val="FF6600"/>
                </a:solidFill>
              </a:rPr>
              <a:t>Psychiatry research </a:t>
            </a:r>
            <a:r>
              <a:rPr lang="en-US" sz="1050" dirty="0"/>
              <a:t>2011 Feb.;191(2):98–111.</a:t>
            </a:r>
          </a:p>
          <a:p>
            <a:r>
              <a:rPr lang="en-US" sz="1050" dirty="0" err="1" smtClean="0"/>
              <a:t>Datar</a:t>
            </a:r>
            <a:r>
              <a:rPr lang="en-US" sz="1050" dirty="0" smtClean="0"/>
              <a:t> et al. </a:t>
            </a:r>
            <a:r>
              <a:rPr lang="en-US" sz="1050" dirty="0"/>
              <a:t>Geometric correspondence for ensembles of </a:t>
            </a:r>
            <a:r>
              <a:rPr lang="en-US" sz="1050" dirty="0" smtClean="0"/>
              <a:t>non regular </a:t>
            </a:r>
            <a:r>
              <a:rPr lang="en-US" sz="1050" dirty="0"/>
              <a:t>shapes. </a:t>
            </a:r>
            <a:r>
              <a:rPr lang="en-US" sz="1050" dirty="0" smtClean="0">
                <a:solidFill>
                  <a:srgbClr val="FF6600"/>
                </a:solidFill>
              </a:rPr>
              <a:t>MICCAI</a:t>
            </a:r>
            <a:r>
              <a:rPr lang="en-US" sz="1050" dirty="0" smtClean="0"/>
              <a:t> </a:t>
            </a:r>
            <a:r>
              <a:rPr lang="en-US" sz="1050" dirty="0"/>
              <a:t>2011;14(</a:t>
            </a:r>
            <a:r>
              <a:rPr lang="en-US" sz="1050" dirty="0" err="1"/>
              <a:t>Pt</a:t>
            </a:r>
            <a:r>
              <a:rPr lang="en-US" sz="1050" dirty="0"/>
              <a:t> 2):368</a:t>
            </a:r>
            <a:r>
              <a:rPr lang="en-US" sz="1050" dirty="0" smtClean="0"/>
              <a:t>–75.</a:t>
            </a:r>
            <a:endParaRPr lang="en-US" sz="2400" dirty="0" smtClean="0"/>
          </a:p>
          <a:p>
            <a:r>
              <a:rPr lang="en-US" sz="2400" dirty="0" smtClean="0"/>
              <a:t>DWI/DTI: </a:t>
            </a:r>
            <a:r>
              <a:rPr lang="en-US" sz="2400" dirty="0" smtClean="0">
                <a:solidFill>
                  <a:srgbClr val="FF6600"/>
                </a:solidFill>
              </a:rPr>
              <a:t>1</a:t>
            </a:r>
            <a:r>
              <a:rPr lang="en-US" sz="2400" dirty="0" smtClean="0"/>
              <a:t> statistical, 1 application and </a:t>
            </a:r>
            <a:r>
              <a:rPr lang="en-US" sz="2400" dirty="0">
                <a:solidFill>
                  <a:srgbClr val="FF6600"/>
                </a:solidFill>
              </a:rPr>
              <a:t>4</a:t>
            </a:r>
            <a:r>
              <a:rPr lang="en-US" sz="2400" dirty="0" smtClean="0"/>
              <a:t> method</a:t>
            </a:r>
          </a:p>
          <a:p>
            <a:r>
              <a:rPr lang="en-US" sz="1050" dirty="0" smtClean="0"/>
              <a:t>Wang et al. </a:t>
            </a:r>
            <a:r>
              <a:rPr lang="en-US" sz="1050" dirty="0"/>
              <a:t>DTI registration in atlas based fiber analysis of infantile </a:t>
            </a:r>
            <a:r>
              <a:rPr lang="en-US" sz="1050" dirty="0" err="1"/>
              <a:t>Krabbe</a:t>
            </a:r>
            <a:r>
              <a:rPr lang="en-US" sz="1050" dirty="0"/>
              <a:t> disease. </a:t>
            </a:r>
            <a:r>
              <a:rPr lang="en-US" sz="1050" dirty="0" err="1">
                <a:solidFill>
                  <a:srgbClr val="FF6600"/>
                </a:solidFill>
              </a:rPr>
              <a:t>NeuroImage</a:t>
            </a:r>
            <a:r>
              <a:rPr lang="en-US" sz="1050" dirty="0">
                <a:solidFill>
                  <a:srgbClr val="FF6600"/>
                </a:solidFill>
              </a:rPr>
              <a:t> </a:t>
            </a:r>
            <a:r>
              <a:rPr lang="en-US" sz="1050" dirty="0" smtClean="0"/>
              <a:t>2011 ;55</a:t>
            </a:r>
            <a:r>
              <a:rPr lang="en-US" sz="1050" dirty="0"/>
              <a:t>(4):1577</a:t>
            </a:r>
            <a:r>
              <a:rPr lang="en-US" sz="1050" dirty="0" smtClean="0"/>
              <a:t>–86.</a:t>
            </a:r>
            <a:endParaRPr lang="en-US" sz="1800" dirty="0" smtClean="0"/>
          </a:p>
          <a:p>
            <a:r>
              <a:rPr lang="en-US" sz="2400" dirty="0" smtClean="0"/>
              <a:t>Slicer compatible tools on NITRC:</a:t>
            </a:r>
          </a:p>
          <a:p>
            <a:pPr lvl="1"/>
            <a:r>
              <a:rPr lang="en-US" sz="1800" dirty="0" smtClean="0"/>
              <a:t>DTI QC tool: </a:t>
            </a:r>
            <a:r>
              <a:rPr lang="en-US" sz="1800" dirty="0" err="1" smtClean="0"/>
              <a:t>DTIPrep</a:t>
            </a:r>
            <a:endParaRPr lang="en-US" sz="1800" dirty="0" smtClean="0"/>
          </a:p>
          <a:p>
            <a:pPr lvl="1"/>
            <a:r>
              <a:rPr lang="en-US" sz="1800" dirty="0" smtClean="0"/>
              <a:t>DTI Registration: DTI-</a:t>
            </a:r>
            <a:r>
              <a:rPr lang="en-US" sz="1800" dirty="0" err="1" smtClean="0"/>
              <a:t>Reg</a:t>
            </a:r>
            <a:r>
              <a:rPr lang="en-US" sz="1800" dirty="0" smtClean="0"/>
              <a:t> Slicer Module</a:t>
            </a:r>
            <a:endParaRPr lang="en-US" sz="1800" dirty="0"/>
          </a:p>
          <a:p>
            <a:pPr lvl="1"/>
            <a:r>
              <a:rPr lang="en-US" sz="1800" dirty="0" smtClean="0"/>
              <a:t>Fiber tract processing: </a:t>
            </a:r>
            <a:r>
              <a:rPr lang="en-US" sz="1800" dirty="0" err="1" smtClean="0"/>
              <a:t>FiberViewerLight</a:t>
            </a:r>
            <a:endParaRPr lang="en-US" sz="1800" dirty="0" smtClean="0"/>
          </a:p>
          <a:p>
            <a:pPr lvl="1"/>
            <a:r>
              <a:rPr lang="en-US" sz="1800" dirty="0" smtClean="0"/>
              <a:t>DTI atlas based fiber analysis</a:t>
            </a:r>
            <a:r>
              <a:rPr lang="en-US" sz="1800" dirty="0"/>
              <a:t>: DTI Fiber Tract </a:t>
            </a:r>
            <a:r>
              <a:rPr lang="en-US" sz="1800" dirty="0" smtClean="0"/>
              <a:t>Statistics</a:t>
            </a:r>
          </a:p>
          <a:p>
            <a:pPr lvl="1"/>
            <a:r>
              <a:rPr lang="en-US" sz="1800" dirty="0" smtClean="0"/>
              <a:t>NAMIC Shape </a:t>
            </a:r>
            <a:r>
              <a:rPr lang="en-US" sz="1800" dirty="0"/>
              <a:t>analysis: SPHARM-PDM </a:t>
            </a:r>
            <a:r>
              <a:rPr lang="en-US" sz="1800" dirty="0" smtClean="0"/>
              <a:t>Toolbox</a:t>
            </a:r>
          </a:p>
          <a:p>
            <a:r>
              <a:rPr lang="en-US" sz="2200" dirty="0" smtClean="0"/>
              <a:t>Thanks to all UNC and NAMIC folks!</a:t>
            </a:r>
            <a:endParaRPr lang="en-US" sz="2200" dirty="0"/>
          </a:p>
        </p:txBody>
      </p:sp>
      <p:pic>
        <p:nvPicPr>
          <p:cNvPr id="6" name="Picture 5" descr="Screen Shot 2011-12-21 at 4.08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964" y="3664516"/>
            <a:ext cx="1653772" cy="132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70497"/>
      </p:ext>
    </p:extLst>
  </p:cSld>
  <p:clrMapOvr>
    <a:masterClrMapping/>
  </p:clrMapOvr>
  <p:transition xmlns:p14="http://schemas.microsoft.com/office/powerpoint/2010/main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NAMIC Activities </a:t>
            </a:r>
            <a:r>
              <a:rPr lang="en-US" dirty="0"/>
              <a:t>at UNC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85269"/>
            <a:ext cx="7848600" cy="4213567"/>
          </a:xfrm>
        </p:spPr>
        <p:txBody>
          <a:bodyPr/>
          <a:lstStyle/>
          <a:p>
            <a:r>
              <a:rPr lang="en-US" sz="2400" dirty="0"/>
              <a:t>I</a:t>
            </a:r>
            <a:r>
              <a:rPr lang="en-US" sz="2400" dirty="0" smtClean="0"/>
              <a:t>mage Analysis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DTI Quality Control via orientation entropy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DTI Registration with pathology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Longitudinal </a:t>
            </a:r>
            <a:r>
              <a:rPr lang="en-US" sz="2000" dirty="0" smtClean="0">
                <a:solidFill>
                  <a:srgbClr val="0000FF"/>
                </a:solidFill>
              </a:rPr>
              <a:t>atlases with </a:t>
            </a:r>
            <a:r>
              <a:rPr lang="en-US" sz="2000" dirty="0">
                <a:solidFill>
                  <a:srgbClr val="0000FF"/>
                </a:solidFill>
              </a:rPr>
              <a:t>intensity </a:t>
            </a:r>
            <a:r>
              <a:rPr lang="en-US" sz="2000" dirty="0" smtClean="0">
                <a:solidFill>
                  <a:srgbClr val="0000FF"/>
                </a:solidFill>
              </a:rPr>
              <a:t>changes</a:t>
            </a:r>
          </a:p>
          <a:p>
            <a:pPr lvl="1"/>
            <a:r>
              <a:rPr lang="en-US" sz="2000" dirty="0" smtClean="0">
                <a:solidFill>
                  <a:srgbClr val="008000"/>
                </a:solidFill>
              </a:rPr>
              <a:t>DWI atlas (two tensor tractography)</a:t>
            </a:r>
          </a:p>
          <a:p>
            <a:pPr lvl="1"/>
            <a:r>
              <a:rPr lang="en-US" sz="2000" dirty="0" smtClean="0">
                <a:solidFill>
                  <a:srgbClr val="008000"/>
                </a:solidFill>
              </a:rPr>
              <a:t>Fiber tract analysis framework</a:t>
            </a:r>
          </a:p>
          <a:p>
            <a:r>
              <a:rPr lang="en-US" sz="2400" dirty="0" smtClean="0"/>
              <a:t>Shape Analysis</a:t>
            </a:r>
            <a:endParaRPr lang="en-US" sz="2000" dirty="0" smtClean="0"/>
          </a:p>
          <a:p>
            <a:pPr lvl="1"/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Interactive surface correspondence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Longitudinal shape correspondence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Normal consistency in surface </a:t>
            </a:r>
            <a:r>
              <a:rPr lang="en-US" sz="2000" dirty="0" smtClean="0">
                <a:solidFill>
                  <a:srgbClr val="0000FF"/>
                </a:solidFill>
              </a:rPr>
              <a:t>correspondence</a:t>
            </a:r>
          </a:p>
          <a:p>
            <a:r>
              <a:rPr lang="en-US" sz="2400" dirty="0"/>
              <a:t>Validation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Human-like DTI/DWI software phantom</a:t>
            </a:r>
          </a:p>
          <a:p>
            <a:pPr lvl="1"/>
            <a:r>
              <a:rPr lang="en-US" sz="2000" dirty="0">
                <a:solidFill>
                  <a:srgbClr val="008000"/>
                </a:solidFill>
              </a:rPr>
              <a:t>DTI tractography challenge MICCAI </a:t>
            </a:r>
            <a:r>
              <a:rPr lang="en-US" sz="2000" dirty="0" smtClean="0">
                <a:solidFill>
                  <a:srgbClr val="008000"/>
                </a:solidFill>
              </a:rPr>
              <a:t>2010</a:t>
            </a:r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499741" y="2169902"/>
            <a:ext cx="763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</a:rPr>
              <a:t>TBI</a:t>
            </a:r>
            <a:endParaRPr lang="en-US" sz="2800" b="1" dirty="0">
              <a:solidFill>
                <a:srgbClr val="FF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65513" y="3505845"/>
            <a:ext cx="703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HD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079829" y="2391824"/>
            <a:ext cx="2419912" cy="103514"/>
          </a:xfrm>
          <a:prstGeom prst="straightConnector1">
            <a:avLst/>
          </a:prstGeom>
          <a:ln>
            <a:solidFill>
              <a:srgbClr val="FF6600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>
            <a:off x="6294682" y="2885234"/>
            <a:ext cx="1368282" cy="697555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>
            <a:off x="5492528" y="3186011"/>
            <a:ext cx="2007213" cy="581444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 flipV="1">
            <a:off x="6818310" y="4072258"/>
            <a:ext cx="953313" cy="884998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 flipV="1">
            <a:off x="5492528" y="2693122"/>
            <a:ext cx="2170436" cy="1551180"/>
          </a:xfrm>
          <a:prstGeom prst="straightConnector1">
            <a:avLst/>
          </a:prstGeom>
          <a:ln>
            <a:solidFill>
              <a:srgbClr val="FF6600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>
            <a:off x="6214159" y="2021954"/>
            <a:ext cx="1285582" cy="272165"/>
          </a:xfrm>
          <a:prstGeom prst="straightConnector1">
            <a:avLst/>
          </a:prstGeom>
          <a:ln>
            <a:solidFill>
              <a:srgbClr val="FF6600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6214159" y="2169902"/>
            <a:ext cx="1557464" cy="1282215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V="1">
            <a:off x="5492528" y="3989108"/>
            <a:ext cx="2170436" cy="63395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 bwMode="auto">
          <a:xfrm>
            <a:off x="4935476" y="3452117"/>
            <a:ext cx="2564265" cy="467738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7578813" y="5275670"/>
            <a:ext cx="1416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Methods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Engineering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015695"/>
      </p:ext>
    </p:extLst>
  </p:cSld>
  <p:clrMapOvr>
    <a:masterClrMapping/>
  </p:clrMapOvr>
  <p:transition xmlns:p14="http://schemas.microsoft.com/office/powerpoint/2010/main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DTI QC  I – </a:t>
            </a:r>
            <a:r>
              <a:rPr lang="en-US" dirty="0" err="1" smtClean="0"/>
              <a:t>DTIPrep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648"/>
            <a:ext cx="8229600" cy="5271704"/>
          </a:xfrm>
        </p:spPr>
        <p:txBody>
          <a:bodyPr>
            <a:normAutofit/>
          </a:bodyPr>
          <a:lstStyle/>
          <a:p>
            <a:r>
              <a:rPr lang="en-US" dirty="0"/>
              <a:t>Main </a:t>
            </a:r>
            <a:r>
              <a:rPr lang="en-US" dirty="0" smtClean="0"/>
              <a:t>motivation for DTI QC: </a:t>
            </a:r>
            <a:endParaRPr lang="en-US" dirty="0"/>
          </a:p>
          <a:p>
            <a:pPr lvl="1"/>
            <a:r>
              <a:rPr lang="en-US" dirty="0" smtClean="0"/>
              <a:t>DTI/DWI noise, artifact rich</a:t>
            </a:r>
          </a:p>
          <a:p>
            <a:pPr lvl="1"/>
            <a:r>
              <a:rPr lang="en-US" dirty="0" smtClean="0"/>
              <a:t>consistent QC needed</a:t>
            </a:r>
          </a:p>
          <a:p>
            <a:pPr lvl="1"/>
            <a:r>
              <a:rPr lang="en-US" dirty="0" smtClean="0"/>
              <a:t>Existing DWI based QC</a:t>
            </a:r>
          </a:p>
          <a:p>
            <a:pPr lvl="1"/>
            <a:r>
              <a:rPr lang="en-US" dirty="0" smtClean="0"/>
              <a:t>Eddy current &amp; motion correction</a:t>
            </a:r>
          </a:p>
          <a:p>
            <a:pPr lvl="1"/>
            <a:r>
              <a:rPr lang="en-US" dirty="0" smtClean="0"/>
              <a:t>Residual artifacts: </a:t>
            </a:r>
          </a:p>
          <a:p>
            <a:pPr lvl="2"/>
            <a:r>
              <a:rPr lang="en-US" dirty="0" smtClean="0"/>
              <a:t>dominant direction artifact</a:t>
            </a:r>
          </a:p>
          <a:p>
            <a:endParaRPr lang="en-S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680" y="4873663"/>
            <a:ext cx="1382528" cy="1586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-3215" r="10638"/>
          <a:stretch/>
        </p:blipFill>
        <p:spPr>
          <a:xfrm>
            <a:off x="1642705" y="4869845"/>
            <a:ext cx="2423771" cy="1594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1555" r="8612"/>
          <a:stretch/>
        </p:blipFill>
        <p:spPr>
          <a:xfrm>
            <a:off x="4189030" y="4873663"/>
            <a:ext cx="2406462" cy="15865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7047" y="1812299"/>
            <a:ext cx="2270577" cy="452533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5381117" y="3887824"/>
            <a:ext cx="1760283" cy="802073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>
            <a:off x="5381117" y="4712177"/>
            <a:ext cx="1648873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470425"/>
      </p:ext>
    </p:extLst>
  </p:cSld>
  <p:clrMapOvr>
    <a:masterClrMapping/>
  </p:clrMapOvr>
  <p:transition xmlns:p14="http://schemas.microsoft.com/office/powerpoint/2010/main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848600" cy="4815746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Entropy of orientation/principal direction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Directional distribution over the image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“Acceptable” range of entropy values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Detection &amp; rejection of whole DTI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Lower entropy =&gt; directional artifact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Higher entropy =&gt; noise/motion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Correction: Remove DWIs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Leave-one-out </a:t>
            </a:r>
            <a:r>
              <a:rPr lang="en-US" dirty="0" smtClean="0">
                <a:solidFill>
                  <a:srgbClr val="000000"/>
                </a:solidFill>
              </a:rPr>
              <a:t>scheme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Can rescue data, increases signal contrast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ISBI submission, applied to 200+ datasets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1818" y="274638"/>
            <a:ext cx="7394981" cy="1143000"/>
          </a:xfrm>
        </p:spPr>
        <p:txBody>
          <a:bodyPr/>
          <a:lstStyle/>
          <a:p>
            <a:r>
              <a:rPr lang="en-US" dirty="0" smtClean="0"/>
              <a:t>DTI QC II - Entropy</a:t>
            </a:r>
            <a:endParaRPr lang="en-S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275" y="3898964"/>
            <a:ext cx="1451560" cy="1382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127" t="51526" r="5237"/>
          <a:stretch/>
        </p:blipFill>
        <p:spPr>
          <a:xfrm>
            <a:off x="7558275" y="2161140"/>
            <a:ext cx="1451560" cy="163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06310"/>
      </p:ext>
    </p:extLst>
  </p:cSld>
  <p:clrMapOvr>
    <a:masterClrMapping/>
  </p:clrMapOvr>
  <p:transition xmlns:p14="http://schemas.microsoft.com/office/powerpoint/2010/main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DTI Registration I - Norm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Deformable registration of DTI data</a:t>
            </a:r>
          </a:p>
          <a:p>
            <a:r>
              <a:rPr lang="en-US" sz="2800" dirty="0" smtClean="0"/>
              <a:t>Best methods use tensor (Wang et al 11)</a:t>
            </a:r>
          </a:p>
          <a:p>
            <a:r>
              <a:rPr lang="en-US" sz="2800" dirty="0" smtClean="0"/>
              <a:t>Presence of pathology/development</a:t>
            </a:r>
            <a:endParaRPr lang="en-US" sz="2400" dirty="0" smtClean="0"/>
          </a:p>
          <a:p>
            <a:pPr lvl="1"/>
            <a:r>
              <a:rPr lang="en-US" sz="2400" dirty="0" smtClean="0"/>
              <a:t>Tensor metric needs normalization</a:t>
            </a:r>
            <a:endParaRPr lang="en-US" dirty="0"/>
          </a:p>
          <a:p>
            <a:pPr lvl="1"/>
            <a:r>
              <a:rPr lang="en-US" sz="2400" dirty="0"/>
              <a:t>O</a:t>
            </a:r>
            <a:r>
              <a:rPr lang="en-US" sz="2400" dirty="0" smtClean="0"/>
              <a:t>rientation unchanged, shape is normalized</a:t>
            </a:r>
          </a:p>
          <a:p>
            <a:pPr lvl="1"/>
            <a:r>
              <a:rPr lang="en-US" sz="2400" dirty="0" smtClean="0"/>
              <a:t>3D Histogram/CDF of </a:t>
            </a:r>
            <a:r>
              <a:rPr lang="en-US" sz="2400" dirty="0" err="1" smtClean="0"/>
              <a:t>λ</a:t>
            </a:r>
            <a:r>
              <a:rPr lang="en-US" sz="2400" baseline="-25000" dirty="0" err="1" smtClean="0"/>
              <a:t>i</a:t>
            </a:r>
            <a:r>
              <a:rPr lang="en-US" sz="2400" dirty="0"/>
              <a:t> </a:t>
            </a:r>
            <a:endParaRPr lang="en-US" sz="2400" dirty="0" smtClean="0"/>
          </a:p>
          <a:p>
            <a:pPr lvl="1"/>
            <a:r>
              <a:rPr lang="en-US" sz="2400" dirty="0" smtClean="0"/>
              <a:t>Applied to neurodevelopment</a:t>
            </a:r>
          </a:p>
          <a:p>
            <a:pPr lvl="2"/>
            <a:r>
              <a:rPr lang="en-US" sz="2000" dirty="0" smtClean="0"/>
              <a:t>5-10% error reduction (FA)</a:t>
            </a:r>
          </a:p>
          <a:p>
            <a:pPr lvl="2"/>
            <a:r>
              <a:rPr lang="en-US" sz="2000" dirty="0" smtClean="0"/>
              <a:t>Visual improvement</a:t>
            </a:r>
          </a:p>
          <a:p>
            <a:r>
              <a:rPr lang="en-US" sz="2800" dirty="0" smtClean="0"/>
              <a:t>ISBI submission</a:t>
            </a:r>
          </a:p>
          <a:p>
            <a:pPr lvl="2"/>
            <a:endParaRPr lang="en-US" sz="2000" dirty="0" smtClean="0"/>
          </a:p>
          <a:p>
            <a:pPr lvl="1"/>
            <a:endParaRPr lang="en-US" sz="24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6383810" y="4222023"/>
            <a:ext cx="2556989" cy="2068716"/>
            <a:chOff x="6606630" y="3260161"/>
            <a:chExt cx="2334169" cy="185919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06630" y="3260161"/>
              <a:ext cx="2334169" cy="185919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6709"/>
            <a:stretch/>
          </p:blipFill>
          <p:spPr>
            <a:xfrm>
              <a:off x="8144093" y="3260161"/>
              <a:ext cx="796706" cy="640499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7273299" y="5525392"/>
            <a:ext cx="10400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 profile</a:t>
            </a:r>
          </a:p>
          <a:p>
            <a:r>
              <a:rPr lang="en-US" sz="1600" dirty="0" smtClean="0"/>
              <a:t>Splenium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640053" y="4244303"/>
            <a:ext cx="13366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Reg</a:t>
            </a:r>
            <a:r>
              <a:rPr lang="en-US" sz="1600" dirty="0" smtClean="0"/>
              <a:t> 0y to 1y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9802831"/>
      </p:ext>
    </p:extLst>
  </p:cSld>
  <p:clrMapOvr>
    <a:masterClrMapping/>
  </p:clrMapOvr>
  <p:transition xmlns:p14="http://schemas.microsoft.com/office/powerpoint/2010/main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DTI </a:t>
            </a:r>
            <a:r>
              <a:rPr lang="en-US" dirty="0" err="1" smtClean="0"/>
              <a:t>Reg</a:t>
            </a:r>
            <a:r>
              <a:rPr lang="en-US" dirty="0" smtClean="0"/>
              <a:t> II –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TBI/Tumor, large pathology</a:t>
            </a:r>
          </a:p>
          <a:p>
            <a:pPr lvl="1"/>
            <a:r>
              <a:rPr lang="en-US" sz="2400" dirty="0" smtClean="0"/>
              <a:t>Deformation too large for current methods</a:t>
            </a:r>
          </a:p>
          <a:p>
            <a:r>
              <a:rPr lang="en-US" sz="2800" dirty="0" smtClean="0"/>
              <a:t>Idea: Detect fiber crossing features to drive registration</a:t>
            </a:r>
          </a:p>
          <a:p>
            <a:pPr lvl="1"/>
            <a:r>
              <a:rPr lang="en-US" sz="2400" dirty="0" smtClean="0"/>
              <a:t>Features from full brain tractography</a:t>
            </a:r>
          </a:p>
          <a:p>
            <a:pPr lvl="1"/>
            <a:r>
              <a:rPr lang="en-US" sz="2400" dirty="0" smtClean="0"/>
              <a:t>Crossing fibers where:</a:t>
            </a:r>
          </a:p>
          <a:p>
            <a:pPr lvl="2"/>
            <a:r>
              <a:rPr lang="en-US" sz="2000" dirty="0" smtClean="0"/>
              <a:t>In white matter</a:t>
            </a:r>
          </a:p>
          <a:p>
            <a:pPr lvl="2"/>
            <a:r>
              <a:rPr lang="en-US" sz="2000" dirty="0" smtClean="0"/>
              <a:t>Fiber number is high</a:t>
            </a:r>
            <a:endParaRPr lang="en-US" sz="2000" dirty="0">
              <a:cs typeface="Wingdings"/>
              <a:sym typeface="Wingdings"/>
            </a:endParaRPr>
          </a:p>
          <a:p>
            <a:pPr lvl="2"/>
            <a:r>
              <a:rPr lang="en-US" sz="2000" dirty="0" smtClean="0">
                <a:cs typeface="Wingdings"/>
                <a:sym typeface="Wingdings"/>
              </a:rPr>
              <a:t>Fiber dispersion is high</a:t>
            </a:r>
          </a:p>
          <a:p>
            <a:pPr lvl="1"/>
            <a:r>
              <a:rPr lang="en-US" sz="2400" dirty="0" smtClean="0">
                <a:cs typeface="Wingdings"/>
                <a:sym typeface="Wingdings"/>
              </a:rPr>
              <a:t>Current stage</a:t>
            </a:r>
          </a:p>
          <a:p>
            <a:pPr lvl="2"/>
            <a:r>
              <a:rPr lang="en-US" sz="2000" dirty="0" smtClean="0">
                <a:cs typeface="Wingdings"/>
                <a:sym typeface="Wingdings"/>
              </a:rPr>
              <a:t>Local maxima for landmarks</a:t>
            </a:r>
            <a:endParaRPr lang="en-US" sz="2000" dirty="0">
              <a:cs typeface="Wingdings"/>
              <a:sym typeface="Wingdings"/>
            </a:endParaRPr>
          </a:p>
          <a:p>
            <a:pPr lvl="1"/>
            <a:endParaRPr lang="en-US" sz="2400" dirty="0">
              <a:cs typeface="Wingdings"/>
              <a:sym typeface="Wingdings"/>
            </a:endParaRPr>
          </a:p>
          <a:p>
            <a:pPr lvl="1"/>
            <a:endParaRPr lang="en-US" sz="2400" dirty="0" smtClean="0"/>
          </a:p>
        </p:txBody>
      </p:sp>
      <p:pic>
        <p:nvPicPr>
          <p:cNvPr id="4" name="Picture 3" descr="Screen Shot 2011-12-21 at 3.59.0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17"/>
          <a:stretch/>
        </p:blipFill>
        <p:spPr>
          <a:xfrm>
            <a:off x="7524253" y="3104066"/>
            <a:ext cx="1497195" cy="1901712"/>
          </a:xfrm>
          <a:prstGeom prst="rect">
            <a:avLst/>
          </a:prstGeom>
          <a:ln>
            <a:solidFill>
              <a:srgbClr val="8AC6CD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3763" y="4393084"/>
            <a:ext cx="1680436" cy="1946568"/>
          </a:xfrm>
          <a:prstGeom prst="rect">
            <a:avLst/>
          </a:prstGeom>
          <a:ln>
            <a:solidFill>
              <a:srgbClr val="8AC6CD"/>
            </a:solidFill>
          </a:ln>
        </p:spPr>
      </p:pic>
    </p:spTree>
    <p:extLst>
      <p:ext uri="{BB962C8B-B14F-4D97-AF65-F5344CB8AC3E}">
        <p14:creationId xmlns:p14="http://schemas.microsoft.com/office/powerpoint/2010/main" val="4047751366"/>
      </p:ext>
    </p:extLst>
  </p:cSld>
  <p:clrMapOvr>
    <a:masterClrMapping/>
  </p:clrMapOvr>
  <p:transition xmlns:p14="http://schemas.microsoft.com/office/powerpoint/2010/main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Atlas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7526508" cy="2768419"/>
          </a:xfrm>
        </p:spPr>
        <p:txBody>
          <a:bodyPr/>
          <a:lstStyle/>
          <a:p>
            <a:r>
              <a:rPr lang="en-US" sz="2800" dirty="0" smtClean="0"/>
              <a:t>Deformable 4D atlas registration</a:t>
            </a:r>
          </a:p>
          <a:p>
            <a:r>
              <a:rPr lang="en-US" sz="2800" dirty="0" smtClean="0"/>
              <a:t>Old: assume no change in intensity </a:t>
            </a:r>
          </a:p>
          <a:p>
            <a:r>
              <a:rPr lang="en-US" sz="2800" dirty="0" smtClean="0"/>
              <a:t>New: estimate/model change in intensity</a:t>
            </a:r>
          </a:p>
          <a:p>
            <a:r>
              <a:rPr lang="en-US" sz="2800" dirty="0" smtClean="0"/>
              <a:t>Application: Neurodevelopment, TBI, HD</a:t>
            </a:r>
          </a:p>
          <a:p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1925"/>
            <a:ext cx="9144000" cy="26568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5592797" y="6126944"/>
            <a:ext cx="1192090" cy="2517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Longitudinal Atlas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Intensity-model based registration metric</a:t>
            </a:r>
          </a:p>
          <a:p>
            <a:r>
              <a:rPr lang="en-US" sz="2400" dirty="0" smtClean="0"/>
              <a:t>Alternate estimation</a:t>
            </a:r>
          </a:p>
          <a:p>
            <a:pPr lvl="1"/>
            <a:r>
              <a:rPr lang="en-US" sz="2000" dirty="0" smtClean="0"/>
              <a:t>Local intensity model</a:t>
            </a:r>
          </a:p>
          <a:p>
            <a:pPr lvl="1"/>
            <a:r>
              <a:rPr lang="en-US" sz="2000" dirty="0" smtClean="0"/>
              <a:t>Deformable registration parameters</a:t>
            </a:r>
          </a:p>
          <a:p>
            <a:r>
              <a:rPr lang="en-US" sz="2400" dirty="0" smtClean="0"/>
              <a:t>Tested on simulation data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ignificantly </a:t>
            </a:r>
            <a:r>
              <a:rPr lang="en-US" sz="2000" dirty="0" smtClean="0"/>
              <a:t>better current metrics</a:t>
            </a:r>
          </a:p>
          <a:p>
            <a:pPr lvl="1"/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345" y="2182208"/>
            <a:ext cx="3225889" cy="8290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84" y="4155182"/>
            <a:ext cx="6726571" cy="266548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Analysis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Joint SPHARM-Particle framework</a:t>
            </a:r>
          </a:p>
          <a:p>
            <a:pPr lvl="1" indent="-342900"/>
            <a:r>
              <a:rPr lang="en-US" sz="2400" dirty="0" smtClean="0"/>
              <a:t>SPIE MI 2012 paper/talk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Longitudinal correspondence</a:t>
            </a:r>
          </a:p>
          <a:p>
            <a:pPr lvl="1"/>
            <a:r>
              <a:rPr lang="en-US" sz="2400" dirty="0" smtClean="0"/>
              <a:t>Utah/UNC collaboration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</a:t>
            </a:r>
            <a:r>
              <a:rPr lang="en-US" sz="2800" dirty="0" smtClean="0"/>
              <a:t>nteractive correspondence</a:t>
            </a:r>
          </a:p>
          <a:p>
            <a:pPr lvl="1"/>
            <a:r>
              <a:rPr lang="en-US" sz="2400" dirty="0" smtClean="0"/>
              <a:t>Next step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Correspondence in highly folded, curved, thin objects</a:t>
            </a:r>
          </a:p>
          <a:p>
            <a:pPr lvl="1"/>
            <a:r>
              <a:rPr lang="en-US" sz="2400" dirty="0" smtClean="0"/>
              <a:t>Lateral ventricle (Huntington’s DBP)</a:t>
            </a:r>
          </a:p>
          <a:p>
            <a:pPr lvl="1"/>
            <a:r>
              <a:rPr lang="en-US" sz="2400" dirty="0" smtClean="0"/>
              <a:t>Brain cortex &amp; mandible</a:t>
            </a:r>
          </a:p>
          <a:p>
            <a:pPr lvl="1"/>
            <a:endParaRPr lang="en-US" sz="2400" dirty="0"/>
          </a:p>
        </p:txBody>
      </p:sp>
      <p:pic>
        <p:nvPicPr>
          <p:cNvPr id="4" name="Picture 3" descr="Screenshot-2.pn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878787"/>
              </a:clrFrom>
              <a:clrTo>
                <a:srgbClr val="878787">
                  <a:alpha val="0"/>
                </a:srgbClr>
              </a:clrTo>
            </a:clrChange>
          </a:blip>
          <a:srcRect l="9372" t="9333" r="68539" b="50667"/>
          <a:stretch/>
        </p:blipFill>
        <p:spPr>
          <a:xfrm>
            <a:off x="6784887" y="2172279"/>
            <a:ext cx="2127936" cy="24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69469"/>
      </p:ext>
    </p:extLst>
  </p:cSld>
  <p:clrMapOvr>
    <a:masterClrMapping/>
  </p:clrMapOvr>
  <p:transition xmlns:p14="http://schemas.microsoft.com/office/powerpoint/2010/main">
    <p:cover/>
  </p:transition>
</p:sld>
</file>

<file path=ppt/theme/theme1.xml><?xml version="1.0" encoding="utf-8"?>
<a:theme xmlns:a="http://schemas.openxmlformats.org/drawingml/2006/main" name="NA-MIC-template-2004-08">
  <a:themeElements>
    <a:clrScheme name="NA-MIC-template-2004-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A-MIC-template-2004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NA-MIC-template-2004-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2010_NAMICAHM_StynerValidation.pptx</Template>
  <TotalTime>4523</TotalTime>
  <Words>762</Words>
  <Application>Microsoft Macintosh PowerPoint</Application>
  <PresentationFormat>On-screen Show (4:3)</PresentationFormat>
  <Paragraphs>131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NA-MIC-template-2004-08</vt:lpstr>
      <vt:lpstr>NAMIC UNC Site Update </vt:lpstr>
      <vt:lpstr>NAMIC Activities at UNC</vt:lpstr>
      <vt:lpstr>DTI QC  I – DTIPrep</vt:lpstr>
      <vt:lpstr>DTI QC II - Entropy</vt:lpstr>
      <vt:lpstr>DTI Registration I - Norm</vt:lpstr>
      <vt:lpstr>DTI Reg II – Features</vt:lpstr>
      <vt:lpstr>Longitudinal Atlas I</vt:lpstr>
      <vt:lpstr>Longitudinal Atlas II</vt:lpstr>
      <vt:lpstr>Shape Analysis I</vt:lpstr>
      <vt:lpstr>Shape Analysis II</vt:lpstr>
      <vt:lpstr>Validation: Tractography I</vt:lpstr>
      <vt:lpstr>Validation: Tractography II</vt:lpstr>
      <vt:lpstr>Papers &amp; Tools</vt:lpstr>
    </vt:vector>
  </TitlesOfParts>
  <Company>UNC-CH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Longitudinal and time-series analysis</dc:title>
  <dc:creator>Martin Styner</dc:creator>
  <cp:lastModifiedBy>Martin Styner</cp:lastModifiedBy>
  <cp:revision>47</cp:revision>
  <dcterms:created xsi:type="dcterms:W3CDTF">2011-01-10T21:31:01Z</dcterms:created>
  <dcterms:modified xsi:type="dcterms:W3CDTF">2011-12-28T01:11:23Z</dcterms:modified>
</cp:coreProperties>
</file>