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502" r:id="rId3"/>
    <p:sldId id="504" r:id="rId4"/>
    <p:sldId id="505" r:id="rId5"/>
    <p:sldId id="506" r:id="rId6"/>
    <p:sldId id="507" r:id="rId7"/>
    <p:sldId id="508" r:id="rId8"/>
    <p:sldId id="509" r:id="rId9"/>
    <p:sldId id="510" r:id="rId10"/>
    <p:sldId id="511" r:id="rId11"/>
    <p:sldId id="512" r:id="rId12"/>
    <p:sldId id="503" r:id="rId13"/>
    <p:sldId id="513" r:id="rId14"/>
    <p:sldId id="514" r:id="rId15"/>
    <p:sldId id="515" r:id="rId16"/>
    <p:sldId id="516" r:id="rId17"/>
    <p:sldId id="517" r:id="rId18"/>
    <p:sldId id="518" r:id="rId19"/>
    <p:sldId id="519" r:id="rId20"/>
    <p:sldId id="520" r:id="rId21"/>
    <p:sldId id="521" r:id="rId22"/>
    <p:sldId id="522" r:id="rId23"/>
    <p:sldId id="523" r:id="rId24"/>
    <p:sldId id="524" r:id="rId25"/>
    <p:sldId id="525" r:id="rId26"/>
    <p:sldId id="526" r:id="rId27"/>
    <p:sldId id="527" r:id="rId28"/>
    <p:sldId id="528" r:id="rId29"/>
    <p:sldId id="529" r:id="rId30"/>
    <p:sldId id="530" r:id="rId31"/>
    <p:sldId id="531" r:id="rId32"/>
    <p:sldId id="533" r:id="rId33"/>
    <p:sldId id="532" r:id="rId34"/>
    <p:sldId id="534" r:id="rId35"/>
    <p:sldId id="535" r:id="rId36"/>
    <p:sldId id="536" r:id="rId37"/>
    <p:sldId id="538" r:id="rId38"/>
    <p:sldId id="537" r:id="rId39"/>
    <p:sldId id="539" r:id="rId40"/>
    <p:sldId id="540" r:id="rId41"/>
    <p:sldId id="541" r:id="rId42"/>
    <p:sldId id="542" r:id="rId43"/>
    <p:sldId id="543" r:id="rId44"/>
    <p:sldId id="544" r:id="rId45"/>
    <p:sldId id="545" r:id="rId46"/>
    <p:sldId id="448" r:id="rId47"/>
    <p:sldId id="501" r:id="rId48"/>
    <p:sldId id="493" r:id="rId4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7033"/>
    <a:srgbClr val="00823B"/>
    <a:srgbClr val="1F497D"/>
    <a:srgbClr val="33889F"/>
    <a:srgbClr val="78953D"/>
    <a:srgbClr val="3389A1"/>
    <a:srgbClr val="399AB5"/>
    <a:srgbClr val="BF2E01"/>
    <a:srgbClr val="F77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5" autoAdjust="0"/>
    <p:restoredTop sz="93357" autoAdjust="0"/>
  </p:normalViewPr>
  <p:slideViewPr>
    <p:cSldViewPr showGuides="1">
      <p:cViewPr varScale="1">
        <p:scale>
          <a:sx n="97" d="100"/>
          <a:sy n="97" d="100"/>
        </p:scale>
        <p:origin x="1260" y="84"/>
      </p:cViewPr>
      <p:guideLst>
        <p:guide orient="horz" pos="816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042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1D9270-7B54-4D7C-8DD4-CF63D88EDDCF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DDC0B2-0EBF-4904-9EF4-D04E58D10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1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91F084-C06D-49B0-B02F-18A6730B83F6}" type="datetimeFigureOut">
              <a:rPr lang="en-US"/>
              <a:pPr>
                <a:defRPr/>
              </a:pPr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5EC535-FC31-4244-9C64-EE05A8ED5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71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11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You can reset the view by clicking the little</a:t>
            </a:r>
            <a:r>
              <a:rPr lang="en-CA" baseline="0" dirty="0" smtClean="0"/>
              <a:t> button to the left of the slice view sliders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7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568294"/>
            <a:ext cx="1447800" cy="98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lasso\My Dropbox\PerkWeb\PerkLogo2010-base-with-text-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718175"/>
            <a:ext cx="3886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9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6253162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1628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1628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11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6253162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1628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10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6253162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Laboratory for Percutaneous Surgery (The Perk Lab) – Copyright © Queen’s University,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475D6290-06D0-4868-A6EB-0AF4BB68ED6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4" r:id="rId3"/>
    <p:sldLayoutId id="2147483765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erk.cs.queensu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cer.org/slicerWiki/images/c/c4/Slicer4minute.zi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54182" y="472345"/>
            <a:ext cx="8035636" cy="2789111"/>
          </a:xfrm>
        </p:spPr>
        <p:txBody>
          <a:bodyPr/>
          <a:lstStyle/>
          <a:p>
            <a:pPr eaLnBrk="1" hangingPunct="1"/>
            <a:r>
              <a:rPr lang="en-CA" sz="5400" b="1" dirty="0" smtClean="0">
                <a:solidFill>
                  <a:schemeClr val="tx2"/>
                </a:solidFill>
              </a:rPr>
              <a:t>3D Slicer</a:t>
            </a:r>
            <a:br>
              <a:rPr lang="en-CA" sz="5400" b="1" dirty="0" smtClean="0">
                <a:solidFill>
                  <a:schemeClr val="tx2"/>
                </a:solidFill>
              </a:rPr>
            </a:br>
            <a:r>
              <a:rPr lang="en-CA" sz="5400" b="1" dirty="0" smtClean="0">
                <a:solidFill>
                  <a:schemeClr val="tx2"/>
                </a:solidFill>
              </a:rPr>
              <a:t>hands-on tutorial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0772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Csaba </a:t>
            </a:r>
            <a:r>
              <a:rPr lang="en-US" sz="2800" dirty="0" smtClean="0">
                <a:solidFill>
                  <a:schemeClr val="tx1"/>
                </a:solidFill>
              </a:rPr>
              <a:t>Pinter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fi-FI" sz="1600" dirty="0">
                <a:solidFill>
                  <a:schemeClr val="tx1"/>
                </a:solidFill>
              </a:rPr>
              <a:t>Kingston, ON, Canada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fi-FI" sz="1600" dirty="0" smtClean="0">
                <a:solidFill>
                  <a:schemeClr val="tx1"/>
                </a:solidFill>
                <a:hlinkClick r:id="rId3"/>
              </a:rPr>
              <a:t>perk.cs.queensu.ca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  <a:endParaRPr lang="fi-FI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4"/>
    </mc:Choice>
    <mc:Fallback xmlns="">
      <p:transition spd="slow" advTm="138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 Data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10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15" y="1071729"/>
            <a:ext cx="5230585" cy="5100471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687785" y="990600"/>
            <a:ext cx="3227615" cy="5054434"/>
          </a:xfrm>
        </p:spPr>
        <p:txBody>
          <a:bodyPr/>
          <a:lstStyle/>
          <a:p>
            <a:pPr>
              <a:spcAft>
                <a:spcPts val="3400"/>
              </a:spcAft>
            </a:pPr>
            <a:r>
              <a:rPr lang="en-CA" dirty="0" smtClean="0"/>
              <a:t>Brain MRI</a:t>
            </a:r>
          </a:p>
          <a:p>
            <a:pPr>
              <a:spcAft>
                <a:spcPts val="3400"/>
              </a:spcAft>
            </a:pPr>
            <a:r>
              <a:rPr lang="en-CA" dirty="0" smtClean="0"/>
              <a:t>Chest CT</a:t>
            </a:r>
          </a:p>
          <a:p>
            <a:pPr>
              <a:spcAft>
                <a:spcPts val="3400"/>
              </a:spcAft>
            </a:pPr>
            <a:r>
              <a:rPr lang="en-CA" dirty="0" smtClean="0"/>
              <a:t>Cardiac CT</a:t>
            </a:r>
          </a:p>
          <a:p>
            <a:r>
              <a:rPr lang="en-CA" dirty="0" smtClean="0"/>
              <a:t>Diffusion Tensor Imaging</a:t>
            </a:r>
          </a:p>
          <a:p>
            <a:r>
              <a:rPr lang="en-CA" dirty="0" smtClean="0"/>
              <a:t>Brain MRI (tumor patient)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380101" y="6172200"/>
            <a:ext cx="3191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Image is courtesy of Sonia </a:t>
            </a:r>
            <a:r>
              <a:rPr lang="en-CA" sz="1400" dirty="0" err="1" smtClean="0"/>
              <a:t>Pujol</a:t>
            </a:r>
            <a:r>
              <a:rPr lang="en-CA" sz="1400" dirty="0" smtClean="0"/>
              <a:t>, PhD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4483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 Data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11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2120" y="2957156"/>
            <a:ext cx="298308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Click on </a:t>
            </a:r>
            <a:r>
              <a:rPr lang="en-CA" sz="2400" b="1" dirty="0" smtClean="0"/>
              <a:t>Download </a:t>
            </a:r>
            <a:r>
              <a:rPr lang="en-CA" sz="2400" b="1" dirty="0" err="1" smtClean="0"/>
              <a:t>MRHead</a:t>
            </a:r>
            <a:r>
              <a:rPr lang="en-CA" sz="2400" b="1" dirty="0" smtClean="0"/>
              <a:t> </a:t>
            </a:r>
            <a:r>
              <a:rPr lang="en-CA" sz="2400" dirty="0" smtClean="0"/>
              <a:t>to download the dataset in Slicer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 flipH="1">
            <a:off x="3643136" y="2829232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 Data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12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0" y="2286000"/>
            <a:ext cx="2362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The brain MR image appears in the 2D viewers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MR Brain Sample Dataset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13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1924664"/>
            <a:ext cx="457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Position the mouse on the little pin icon in the top left corner of a 2D viewer to display the viewer menu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6200000" flipH="1">
            <a:off x="3516224" y="3234404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MR Brain Sample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14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800" y="2020156"/>
            <a:ext cx="4191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Click on the link icon to link 2D viewers, then on the eye icon to display slices in the 3D viewer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6200000" flipH="1">
            <a:off x="3897224" y="3329896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7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MR Brain Sample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15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2515644"/>
            <a:ext cx="46482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The axial, coronal, and sagittal slices appear in the 3D view.</a:t>
            </a:r>
            <a:br>
              <a:rPr lang="en-CA" sz="2400" dirty="0" smtClean="0"/>
            </a:br>
            <a:r>
              <a:rPr lang="en-CA" sz="2400" dirty="0" smtClean="0"/>
              <a:t>Go back to the Welcome module using the green arrow in the toolbar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 flipH="1" flipV="1">
            <a:off x="3632188" y="1930815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MR Brain Sample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16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72093" y="4018702"/>
            <a:ext cx="365904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Click on the </a:t>
            </a:r>
            <a:r>
              <a:rPr lang="en-CA" sz="2400" b="1" dirty="0" smtClean="0"/>
              <a:t>Mouse &amp; Keyboard</a:t>
            </a:r>
            <a:r>
              <a:rPr lang="en-CA" sz="2400" dirty="0" smtClean="0"/>
              <a:t> section to learn the different mouse actions to rotate and zoom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Bent-Up Arrow 8"/>
          <p:cNvSpPr/>
          <p:nvPr/>
        </p:nvSpPr>
        <p:spPr bwMode="auto">
          <a:xfrm rot="5400000" flipH="1" flipV="1">
            <a:off x="3473393" y="2552462"/>
            <a:ext cx="1679946" cy="1252537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00" y="1201109"/>
            <a:ext cx="7528400" cy="48948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Load data from file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17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276600"/>
            <a:ext cx="5029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Data can be loaded from files using the Add data dialog, or by </a:t>
            </a:r>
            <a:r>
              <a:rPr lang="en-CA" sz="2400" dirty="0" err="1" smtClean="0"/>
              <a:t>drag&amp;dropping</a:t>
            </a:r>
            <a:r>
              <a:rPr lang="en-CA" sz="2400" dirty="0" smtClean="0"/>
              <a:t> files onto the Slicer window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 rot="5400000" flipH="1" flipV="1">
            <a:off x="324490" y="2305691"/>
            <a:ext cx="1457633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Load DICOM data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18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4"/>
          <a:stretch/>
        </p:blipFill>
        <p:spPr>
          <a:xfrm>
            <a:off x="816077" y="1222577"/>
            <a:ext cx="7527280" cy="48734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2971800"/>
            <a:ext cx="5029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DICOM data can be loaded using the DICOM browser after importing it  to the DICOM database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 flipH="1" flipV="1">
            <a:off x="752195" y="2153290"/>
            <a:ext cx="115283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5400000" flipH="1" flipV="1">
            <a:off x="3067718" y="2410158"/>
            <a:ext cx="639096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6200000" flipH="1">
            <a:off x="2834571" y="4510972"/>
            <a:ext cx="116187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Changing layout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19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34" y="1215422"/>
            <a:ext cx="7506931" cy="488057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5400368" y="1477092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410200" y="3057885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1" y="3057885"/>
            <a:ext cx="294970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Choose </a:t>
            </a:r>
            <a:r>
              <a:rPr lang="en-CA" sz="2400" b="1" dirty="0" smtClean="0"/>
              <a:t>Red slice only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830763"/>
          </a:xfrm>
        </p:spPr>
        <p:txBody>
          <a:bodyPr/>
          <a:lstStyle/>
          <a:p>
            <a:r>
              <a:rPr lang="en-CA" dirty="0" smtClean="0"/>
              <a:t>Developed and maintained on Windows 64bit, Mac OSX, and Linux 64bit &amp; 32bit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Slicer requires</a:t>
            </a:r>
          </a:p>
          <a:p>
            <a:pPr lvl="1"/>
            <a:r>
              <a:rPr lang="en-CA" dirty="0" smtClean="0"/>
              <a:t>Minimum 2GB RAM</a:t>
            </a:r>
          </a:p>
          <a:p>
            <a:pPr lvl="1"/>
            <a:r>
              <a:rPr lang="en-CA" dirty="0" smtClean="0"/>
              <a:t>Graphics accelerator with 64MB of memory</a:t>
            </a:r>
          </a:p>
          <a:p>
            <a:pPr lvl="1"/>
            <a:r>
              <a:rPr lang="en-CA" dirty="0" smtClean="0"/>
              <a:t>64 bit strongly suggested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Platform and hardware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6" name="Picture 2" descr="Image result for windo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7" t="20241" r="23159" b="18406"/>
          <a:stretch/>
        </p:blipFill>
        <p:spPr bwMode="auto">
          <a:xfrm>
            <a:off x="1833541" y="235673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berraf.info/assets/img/icons/linu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9" t="11228" r="21606" b="27102"/>
          <a:stretch/>
        </p:blipFill>
        <p:spPr bwMode="auto">
          <a:xfrm>
            <a:off x="6620274" y="2316528"/>
            <a:ext cx="742951" cy="7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qbittorrent.org/img/macos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832731" cy="83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Slice viewer toolbar cont’d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20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80511" y="2841625"/>
            <a:ext cx="383468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Hover the pin again, and once the slice viewer toolbar is displayed, click on “&gt;&gt;”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 flipH="1" flipV="1">
            <a:off x="3550650" y="2279983"/>
            <a:ext cx="639096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Slice viewer toolbar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21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1" y="3714136"/>
            <a:ext cx="3657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This menu will appear once the “&gt;&gt;” button is pressed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0336" y="1946103"/>
            <a:ext cx="4522620" cy="1041130"/>
          </a:xfrm>
          <a:prstGeom prst="rect">
            <a:avLst/>
          </a:prstGeom>
          <a:noFill/>
          <a:ln w="444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822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34" y="1222577"/>
            <a:ext cx="7506931" cy="48734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Lightbox view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22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1" y="3714136"/>
            <a:ext cx="3657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Click on the </a:t>
            </a:r>
            <a:r>
              <a:rPr lang="en-CA" sz="2400" b="1" dirty="0" smtClean="0"/>
              <a:t>Lightbox</a:t>
            </a:r>
            <a:r>
              <a:rPr lang="en-CA" sz="2400" dirty="0" smtClean="0"/>
              <a:t> menu choose the “</a:t>
            </a:r>
            <a:r>
              <a:rPr lang="en-CA" sz="2400" b="1" dirty="0" smtClean="0"/>
              <a:t>3x3 view</a:t>
            </a:r>
            <a:r>
              <a:rPr lang="en-CA" sz="2400" dirty="0" smtClean="0"/>
              <a:t>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Bent-Up Arrow 9"/>
          <p:cNvSpPr/>
          <p:nvPr/>
        </p:nvSpPr>
        <p:spPr bwMode="auto">
          <a:xfrm rot="16200000" flipV="1">
            <a:off x="3389921" y="2117719"/>
            <a:ext cx="1940296" cy="1252537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Lightbox view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23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1270" y="2722517"/>
            <a:ext cx="36576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9 consecutive images of the DICOM volume are displayed. Use the red slice slider (or the mouse wheel) to browse through the data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Switch back the layout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24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57" y="1222577"/>
            <a:ext cx="7514086" cy="487342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5410200" y="1479550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410200" y="2170472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8768" y="2175839"/>
            <a:ext cx="220575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Choose </a:t>
            </a:r>
            <a:r>
              <a:rPr lang="en-CA" sz="2400" b="1" dirty="0" smtClean="0"/>
              <a:t>Four-up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57" y="1222577"/>
            <a:ext cx="7514086" cy="48734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Turn off lightbox view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25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3143263" y="1670299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228294" y="2005378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5277" y="2120073"/>
            <a:ext cx="230301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Choose </a:t>
            </a:r>
            <a:r>
              <a:rPr lang="en-CA" sz="2400" b="1" dirty="0" smtClean="0"/>
              <a:t>1x1 view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 flipH="1">
            <a:off x="5193637" y="1804617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Close Slicer scene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26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34" y="1207506"/>
            <a:ext cx="7506931" cy="487342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 flipH="1">
            <a:off x="2270211" y="2146962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flipH="1">
            <a:off x="1143000" y="1250239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Download file</a:t>
            </a:r>
            <a:br>
              <a:rPr lang="en-CA" dirty="0"/>
            </a:br>
            <a:r>
              <a:rPr lang="en-CA" sz="2000" dirty="0">
                <a:hlinkClick r:id="rId2"/>
              </a:rPr>
              <a:t>http://</a:t>
            </a:r>
            <a:r>
              <a:rPr lang="en-CA" sz="2000" dirty="0" smtClean="0">
                <a:hlinkClick r:id="rId2"/>
              </a:rPr>
              <a:t>www.slicer.org/slicerWiki/images/c/c4/Slicer4minute.zip</a:t>
            </a:r>
            <a:endParaRPr lang="en-CA" dirty="0" smtClean="0"/>
          </a:p>
          <a:p>
            <a:r>
              <a:rPr lang="en-CA" dirty="0" smtClean="0"/>
              <a:t>A Slicer scene is a MRML (Medical Reality Modeling Language) file containing a list of elements loaded into Slicer (volumes, etc.)</a:t>
            </a:r>
          </a:p>
          <a:p>
            <a:r>
              <a:rPr lang="en-CA" dirty="0" smtClean="0"/>
              <a:t>The scene file and datasets have been saved as an MRB (Medical Reality Bundle) file</a:t>
            </a:r>
          </a:p>
          <a:p>
            <a:r>
              <a:rPr lang="en-CA" dirty="0" smtClean="0"/>
              <a:t>MRB is Slicer’s archive file format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Download Slicer scene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27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Load scene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28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2209800"/>
            <a:ext cx="3657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Load slicer4minute.mrb into Slicer using the Add data dialog or </a:t>
            </a:r>
            <a:r>
              <a:rPr lang="en-CA" sz="2400" dirty="0" err="1" smtClean="0"/>
              <a:t>drag&amp;drop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Subject hierarchy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29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29905" y="2467897"/>
            <a:ext cx="2895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Switch to the Subject hierarchy module and choose “Yes to All”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 flipH="1" flipV="1">
            <a:off x="4252451" y="1906255"/>
            <a:ext cx="639096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3D Slicer version 4.5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3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1095" y="3505200"/>
            <a:ext cx="291996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The Welcome module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appears at start-up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31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Subject hierarchy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30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3810000"/>
            <a:ext cx="2895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Show/hide objects by clicking the eye icon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 flipH="1">
            <a:off x="3198788" y="3983404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Subject hierarchy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31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13" y="1236890"/>
            <a:ext cx="7499775" cy="4859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2694040"/>
            <a:ext cx="25146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Organize data into hierarchies: Create subject </a:t>
            </a:r>
            <a:r>
              <a:rPr lang="en-CA" sz="2400" dirty="0" smtClean="0"/>
              <a:t>after right-clicking the Scene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 flipH="1">
            <a:off x="3122588" y="2867444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Subject hierarchy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32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4648200"/>
            <a:ext cx="2514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Rename objects by double clicking their names</a:t>
            </a:r>
          </a:p>
        </p:txBody>
      </p:sp>
    </p:spTree>
    <p:extLst>
      <p:ext uri="{BB962C8B-B14F-4D97-AF65-F5344CB8AC3E}">
        <p14:creationId xmlns:p14="http://schemas.microsoft.com/office/powerpoint/2010/main" val="11800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Subject hierarchy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33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2688104"/>
            <a:ext cx="27432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CA" sz="2400" dirty="0" smtClean="0">
                <a:solidFill>
                  <a:schemeClr val="bg1"/>
                </a:solidFill>
              </a:rPr>
              <a:t>Select multiple items by holding down shift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CA" sz="2400" dirty="0" smtClean="0">
                <a:solidFill>
                  <a:schemeClr val="bg1"/>
                </a:solidFill>
              </a:rPr>
              <a:t>Move objects by </a:t>
            </a:r>
            <a:r>
              <a:rPr lang="en-CA" sz="2400" dirty="0" err="1" smtClean="0">
                <a:solidFill>
                  <a:schemeClr val="bg1"/>
                </a:solidFill>
              </a:rPr>
              <a:t>drag&amp;drop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13" y="1236890"/>
            <a:ext cx="7499775" cy="48591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Subject hierarchy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34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2438400"/>
            <a:ext cx="350520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Find object-specific actions in the context menus by right-clicking the different items.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Right-click </a:t>
            </a:r>
            <a:r>
              <a:rPr lang="en-US" sz="2400" b="1" dirty="0" err="1" smtClean="0">
                <a:solidFill>
                  <a:schemeClr val="bg1"/>
                </a:solidFill>
              </a:rPr>
              <a:t>skull_bone</a:t>
            </a:r>
            <a:r>
              <a:rPr lang="en-US" sz="2400" dirty="0" smtClean="0">
                <a:solidFill>
                  <a:schemeClr val="bg1"/>
                </a:solidFill>
              </a:rPr>
              <a:t> and select “</a:t>
            </a:r>
            <a:r>
              <a:rPr lang="en-US" sz="2400" b="1" dirty="0" smtClean="0">
                <a:solidFill>
                  <a:schemeClr val="bg1"/>
                </a:solidFill>
              </a:rPr>
              <a:t>Edit properties...”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Subject hierarchy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35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84289" y="2057400"/>
            <a:ext cx="35052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Edit properties switched to the Models module and selected the object.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Models module also can be reached from the toolbar or the module list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6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3D visualization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36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34" y="1229734"/>
            <a:ext cx="7506931" cy="48662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4406" y="2797482"/>
            <a:ext cx="28956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Turn on slice display for only the red slice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 rot="5400000" flipH="1" flipV="1">
            <a:off x="6170946" y="2255504"/>
            <a:ext cx="639096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3D visualization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37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8896" y="1771972"/>
            <a:ext cx="28956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Use the slider or the mouse wheel to browse through th</a:t>
            </a:r>
            <a:r>
              <a:rPr lang="en-CA" sz="2400" dirty="0" smtClean="0"/>
              <a:t>e axial MR slices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5744496" y="1672738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3D visualization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38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2551472"/>
            <a:ext cx="31242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CA" sz="2400" dirty="0" smtClean="0"/>
              <a:t>Show skin again by clicking the eye icon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CA" sz="2400" dirty="0" smtClean="0">
                <a:solidFill>
                  <a:schemeClr val="bg1"/>
                </a:solidFill>
              </a:rPr>
              <a:t>Open the display tab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CA" sz="2400" dirty="0" smtClean="0">
                <a:solidFill>
                  <a:schemeClr val="bg1"/>
                </a:solidFill>
              </a:rPr>
              <a:t>Use Opacity slider to make the skin semi-transparent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 flipH="1">
            <a:off x="3655988" y="2724876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3D visualization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39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4800600"/>
            <a:ext cx="4191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Hide skin and skull bone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Turn on coronal slice visibility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5" cy="48805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Welcome to Slicer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4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98488" y="3132259"/>
            <a:ext cx="3669285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Each module includes a series of sections, which give access to different functionalities.</a:t>
            </a:r>
          </a:p>
          <a:p>
            <a:pPr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Click on the arrow to open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 flipH="1">
            <a:off x="3709505" y="3305665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73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3D visualization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40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4495800"/>
            <a:ext cx="48768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Select </a:t>
            </a:r>
            <a:r>
              <a:rPr lang="en-US" sz="2400" b="1" dirty="0" err="1" smtClean="0">
                <a:solidFill>
                  <a:schemeClr val="bg1"/>
                </a:solidFill>
              </a:rPr>
              <a:t>hemispheric_white</a:t>
            </a:r>
            <a:r>
              <a:rPr lang="en-US" sz="2400" b="1" dirty="0" err="1" smtClean="0">
                <a:solidFill>
                  <a:schemeClr val="bg1"/>
                </a:solidFill>
              </a:rPr>
              <a:t>_matter</a:t>
            </a: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Turn on Clip in the Display options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 flipH="1">
            <a:off x="2143651" y="4621213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3D visualization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41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26244" y="4419600"/>
            <a:ext cx="410335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In the Clipping section, select </a:t>
            </a:r>
            <a:r>
              <a:rPr lang="en-US" sz="2400" b="1" dirty="0" smtClean="0">
                <a:solidFill>
                  <a:schemeClr val="bg1"/>
                </a:solidFill>
              </a:rPr>
              <a:t>Green Slice Clipping: Negative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Scroll coronal slice to reveal the optic chiasm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 flipH="1">
            <a:off x="3438832" y="4512970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3D visualization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42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1738" y="4109125"/>
            <a:ext cx="316806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Turn off clipping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T</a:t>
            </a:r>
            <a:r>
              <a:rPr lang="en-US" sz="2400" dirty="0" smtClean="0">
                <a:solidFill>
                  <a:schemeClr val="bg1"/>
                </a:solidFill>
              </a:rPr>
              <a:t>urn on </a:t>
            </a:r>
            <a:r>
              <a:rPr lang="en-US" sz="2400" b="1" dirty="0" smtClean="0">
                <a:solidFill>
                  <a:schemeClr val="bg1"/>
                </a:solidFill>
              </a:rPr>
              <a:t>Slicer Intersections Visible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Hide coronal slice from 3D view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 flipH="1">
            <a:off x="2133600" y="4409768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6019800" y="4476136"/>
            <a:ext cx="394096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6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3D visualization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43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2067232"/>
            <a:ext cx="3569973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Switch to Four-Up layout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Show skin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Move the mouse over the pin in the corner of the 3D view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Select </a:t>
            </a:r>
            <a:r>
              <a:rPr lang="en-US" sz="2400" b="1" dirty="0" smtClean="0">
                <a:solidFill>
                  <a:schemeClr val="bg1"/>
                </a:solidFill>
              </a:rPr>
              <a:t>A (Anterior) view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5731731" y="2225307"/>
            <a:ext cx="762000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Saving a scene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44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08904" y="1509046"/>
            <a:ext cx="2743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Click on Save button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 flipH="1">
            <a:off x="1721491" y="1499214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13" y="1222577"/>
            <a:ext cx="7499775" cy="48734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Saving a scene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45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828800"/>
            <a:ext cx="201069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Rename scene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6764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sz="4800" b="1" dirty="0" smtClean="0">
                <a:solidFill>
                  <a:schemeClr val="tx2"/>
                </a:solidFill>
              </a:rPr>
              <a:t>Thank you for your attention!</a:t>
            </a:r>
            <a:endParaRPr lang="en-CA" sz="48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http://www.theemployable.com/wp-content/uploads/2012/01/questionstoa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947018"/>
            <a:ext cx="2857500" cy="3571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47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48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2438400"/>
            <a:ext cx="86868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sz="6000" b="1" dirty="0" smtClean="0">
                <a:solidFill>
                  <a:schemeClr val="tx2"/>
                </a:solidFill>
              </a:rPr>
              <a:t>Appendix</a:t>
            </a:r>
            <a:endParaRPr lang="en-CA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Welcome to Slicer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5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98488" y="2587330"/>
            <a:ext cx="366928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/>
              <a:t>The Main Window </a:t>
            </a:r>
            <a:r>
              <a:rPr lang="en-CA" sz="2400" dirty="0" smtClean="0"/>
              <a:t>section contains information </a:t>
            </a:r>
            <a:r>
              <a:rPr lang="en-CA" sz="2400" dirty="0"/>
              <a:t>on the basic </a:t>
            </a:r>
            <a:r>
              <a:rPr lang="en-CA" sz="2400" dirty="0" smtClean="0"/>
              <a:t>organization </a:t>
            </a:r>
            <a:r>
              <a:rPr lang="en-CA" sz="2400" dirty="0"/>
              <a:t>of Slicer’s user </a:t>
            </a:r>
            <a:r>
              <a:rPr lang="en-CA" sz="2400" dirty="0" smtClean="0"/>
              <a:t>interface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 flipH="1">
            <a:off x="3709505" y="2459406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6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252" y="1430511"/>
            <a:ext cx="6837495" cy="44368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Slicer user interface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6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847" y="996877"/>
            <a:ext cx="1603862" cy="4634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CA" sz="2400" dirty="0" smtClean="0"/>
              <a:t>Main menu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8" idx="3"/>
          </p:cNvCxnSpPr>
          <p:nvPr/>
        </p:nvCxnSpPr>
        <p:spPr>
          <a:xfrm>
            <a:off x="1931709" y="1228587"/>
            <a:ext cx="279873" cy="44781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12690" y="996877"/>
            <a:ext cx="1325505" cy="4634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CA" sz="2400" dirty="0" smtClean="0"/>
              <a:t>Toolbar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>
            <a:off x="6618627" y="1228587"/>
            <a:ext cx="594063" cy="64710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90815" y="2755913"/>
            <a:ext cx="1449685" cy="4690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CA" sz="2400" dirty="0" smtClean="0"/>
              <a:t>3D viewer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5834785"/>
            <a:ext cx="3200400" cy="4690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CA" sz="2400" dirty="0" smtClean="0"/>
              <a:t>2D anatomical viewers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flipH="1" flipV="1">
            <a:off x="6071179" y="4953000"/>
            <a:ext cx="558221" cy="88178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69714" y="5866686"/>
            <a:ext cx="1603862" cy="4634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CA" sz="2400" dirty="0" smtClean="0"/>
              <a:t>Data probe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V="1">
            <a:off x="2071645" y="5562600"/>
            <a:ext cx="139937" cy="30408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3785" y="2919853"/>
            <a:ext cx="192786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CA" sz="2400" dirty="0" smtClean="0"/>
              <a:t>Module panel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92904" y="2165350"/>
            <a:ext cx="2669078" cy="2559050"/>
          </a:xfrm>
          <a:prstGeom prst="rect">
            <a:avLst/>
          </a:prstGeom>
          <a:noFill/>
          <a:ln w="444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Welcome module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7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98489" y="2587330"/>
            <a:ext cx="337391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/>
              <a:t>The </a:t>
            </a:r>
            <a:r>
              <a:rPr lang="en-CA" sz="2400" dirty="0" smtClean="0"/>
              <a:t>Documentation &amp; Tutorial section contains links to the Slicer training compendium and documentation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 flipH="1">
            <a:off x="3709505" y="2459406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Welcome module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8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22288" y="2133600"/>
            <a:ext cx="3831112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The Welcome module panel contains shortcuts for loading different types of data. A series of </a:t>
            </a:r>
            <a:r>
              <a:rPr lang="en-CA" sz="2400" b="1" dirty="0" smtClean="0"/>
              <a:t>sample data</a:t>
            </a:r>
            <a:r>
              <a:rPr lang="en-CA" sz="2400" dirty="0" smtClean="0"/>
              <a:t> are also available.</a:t>
            </a:r>
            <a:br>
              <a:rPr lang="en-CA" sz="2400" dirty="0" smtClean="0"/>
            </a:br>
            <a:r>
              <a:rPr lang="en-CA" sz="2400" dirty="0"/>
              <a:t>		</a:t>
            </a:r>
          </a:p>
          <a:p>
            <a:pPr>
              <a:defRPr/>
            </a:pPr>
            <a:r>
              <a:rPr lang="en-CA" sz="2400" dirty="0" smtClean="0"/>
              <a:t>Click on </a:t>
            </a:r>
            <a:r>
              <a:rPr lang="en-CA" sz="2400" b="1" dirty="0" smtClean="0"/>
              <a:t>Download Sample Data</a:t>
            </a:r>
            <a:r>
              <a:rPr lang="en-CA" sz="2400" dirty="0" smtClean="0"/>
              <a:t> to access the Sample Data Module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 flipH="1">
            <a:off x="3633304" y="3171220"/>
            <a:ext cx="687412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 Data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9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77" y="1215422"/>
            <a:ext cx="7521244" cy="4880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98489" y="2587330"/>
            <a:ext cx="337391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CA" sz="2400" dirty="0" smtClean="0"/>
              <a:t>The Sample Data module contains links to 12 different sample datasets that can be downloaded into Slicer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34583</TotalTime>
  <Words>1365</Words>
  <Application>Microsoft Office PowerPoint</Application>
  <PresentationFormat>On-screen Show (4:3)</PresentationFormat>
  <Paragraphs>220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Times New Roman</vt:lpstr>
      <vt:lpstr>Office Theme</vt:lpstr>
      <vt:lpstr>3D Slicer hands-on tutorial</vt:lpstr>
      <vt:lpstr>Platform and hardware</vt:lpstr>
      <vt:lpstr>3D Slicer version 4.5</vt:lpstr>
      <vt:lpstr>Welcome to Slicer</vt:lpstr>
      <vt:lpstr>Welcome to Slicer</vt:lpstr>
      <vt:lpstr>Slicer user interface</vt:lpstr>
      <vt:lpstr>Welcome module</vt:lpstr>
      <vt:lpstr>Welcome module</vt:lpstr>
      <vt:lpstr>Sample Data</vt:lpstr>
      <vt:lpstr>Sample Data</vt:lpstr>
      <vt:lpstr>Sample Data</vt:lpstr>
      <vt:lpstr>Sample Data</vt:lpstr>
      <vt:lpstr>MR Brain Sample Dataset</vt:lpstr>
      <vt:lpstr>MR Brain Sample Dataset</vt:lpstr>
      <vt:lpstr>MR Brain Sample Dataset</vt:lpstr>
      <vt:lpstr>MR Brain Sample Dataset</vt:lpstr>
      <vt:lpstr>Load data from file</vt:lpstr>
      <vt:lpstr>Load DICOM data</vt:lpstr>
      <vt:lpstr>Changing layout</vt:lpstr>
      <vt:lpstr>Slice viewer toolbar cont’d</vt:lpstr>
      <vt:lpstr>Slice viewer toolbar cont’d</vt:lpstr>
      <vt:lpstr>Lightbox view</vt:lpstr>
      <vt:lpstr>Lightbox view</vt:lpstr>
      <vt:lpstr>Switch back the layout</vt:lpstr>
      <vt:lpstr>Turn off lightbox view</vt:lpstr>
      <vt:lpstr>Close Slicer scene</vt:lpstr>
      <vt:lpstr>Download Slicer scene</vt:lpstr>
      <vt:lpstr>Load scene</vt:lpstr>
      <vt:lpstr>Subject hierarchy</vt:lpstr>
      <vt:lpstr>Subject hierarchy</vt:lpstr>
      <vt:lpstr>Subject hierarchy</vt:lpstr>
      <vt:lpstr>Subject hierarchy</vt:lpstr>
      <vt:lpstr>Subject hierarchy</vt:lpstr>
      <vt:lpstr>Subject hierarchy</vt:lpstr>
      <vt:lpstr>Subject hierarchy</vt:lpstr>
      <vt:lpstr>3D visualization</vt:lpstr>
      <vt:lpstr>3D visualization</vt:lpstr>
      <vt:lpstr>3D visualization</vt:lpstr>
      <vt:lpstr>3D visualization</vt:lpstr>
      <vt:lpstr>3D visualization</vt:lpstr>
      <vt:lpstr>3D visualization</vt:lpstr>
      <vt:lpstr>3D visualization</vt:lpstr>
      <vt:lpstr>3D visualization</vt:lpstr>
      <vt:lpstr>Saving a scene</vt:lpstr>
      <vt:lpstr>Saving a scene</vt:lpstr>
      <vt:lpstr>PowerPoint Presentation</vt:lpstr>
      <vt:lpstr>PowerPoint Presentation</vt:lpstr>
      <vt:lpstr>PowerPoint Presentation</vt:lpstr>
    </vt:vector>
  </TitlesOfParts>
  <Company>Queen's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Andras Lasso</dc:creator>
  <cp:lastModifiedBy>Csaba Pinter</cp:lastModifiedBy>
  <cp:revision>661</cp:revision>
  <cp:lastPrinted>2013-02-02T23:26:38Z</cp:lastPrinted>
  <dcterms:created xsi:type="dcterms:W3CDTF">2010-01-28T18:12:58Z</dcterms:created>
  <dcterms:modified xsi:type="dcterms:W3CDTF">2015-12-09T21:43:54Z</dcterms:modified>
</cp:coreProperties>
</file>