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48"/>
  </p:notesMasterIdLst>
  <p:sldIdLst>
    <p:sldId id="260" r:id="rId15"/>
    <p:sldId id="257" r:id="rId16"/>
    <p:sldId id="261" r:id="rId17"/>
    <p:sldId id="262" r:id="rId18"/>
    <p:sldId id="263" r:id="rId19"/>
    <p:sldId id="282" r:id="rId20"/>
    <p:sldId id="283" r:id="rId21"/>
    <p:sldId id="284" r:id="rId22"/>
    <p:sldId id="285" r:id="rId23"/>
    <p:sldId id="286" r:id="rId24"/>
    <p:sldId id="287" r:id="rId25"/>
    <p:sldId id="289" r:id="rId26"/>
    <p:sldId id="288" r:id="rId27"/>
    <p:sldId id="281" r:id="rId28"/>
    <p:sldId id="266" r:id="rId29"/>
    <p:sldId id="267" r:id="rId30"/>
    <p:sldId id="271" r:id="rId31"/>
    <p:sldId id="290" r:id="rId32"/>
    <p:sldId id="268" r:id="rId33"/>
    <p:sldId id="292" r:id="rId34"/>
    <p:sldId id="258" r:id="rId35"/>
    <p:sldId id="291" r:id="rId36"/>
    <p:sldId id="269" r:id="rId37"/>
    <p:sldId id="270" r:id="rId38"/>
    <p:sldId id="259" r:id="rId39"/>
    <p:sldId id="293" r:id="rId40"/>
    <p:sldId id="294" r:id="rId41"/>
    <p:sldId id="273" r:id="rId42"/>
    <p:sldId id="280" r:id="rId43"/>
    <p:sldId id="275" r:id="rId44"/>
    <p:sldId id="277" r:id="rId45"/>
    <p:sldId id="276" r:id="rId46"/>
    <p:sldId id="278" r:id="rId4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0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104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<Relationship Id="rId47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9685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 sz="3000">
                <a:latin typeface="Lucida Grande" charset="0"/>
                <a:cs typeface="Lucida Grande" charset="0"/>
                <a:sym typeface="Lucida Grande" charset="0"/>
              </a:rPr>
              <a:t>(Content slide)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1500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52436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9913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61563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223455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203889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02229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7836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675049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2411610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4983978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482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80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80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68276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3314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45069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99818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280412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77396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44439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98840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295574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95722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0430979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077191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56535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1530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31371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94885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8257840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26671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60766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64427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466113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847751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54056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683558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580587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07256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6508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88026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147675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010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44050" y="2768600"/>
            <a:ext cx="22415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26681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41486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53486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804004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661510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7551656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2301626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38970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83493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63845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85756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420668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0800" y="2768600"/>
            <a:ext cx="25019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75309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47917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2983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2768600"/>
            <a:ext cx="521335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50794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892293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304318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3597029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4088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416914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3926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52542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992181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38553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76363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942190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8928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254000"/>
            <a:ext cx="2644775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254000"/>
            <a:ext cx="7781925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6603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83840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93204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377042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30534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314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92640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0894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826047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121398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60673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12677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67120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95629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31898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11529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5029200"/>
            <a:ext cx="521335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18736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72998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6812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2250" y="1257300"/>
            <a:ext cx="521335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8531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78653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610463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6564053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02406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0825" y="1638300"/>
            <a:ext cx="2644775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638300"/>
            <a:ext cx="7781925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53814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25000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86298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345980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32402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1510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07514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60352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112471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1664480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2391902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81246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55092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55186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53110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922150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682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323632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142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67555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352993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3872059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1530353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86284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1543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15572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36866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10054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277282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84821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03414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07762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729240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344434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042629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60910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68507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0370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7090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286008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5474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650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22750" y="4902200"/>
            <a:ext cx="286385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72786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19605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72213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818732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789077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067685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29708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6575" y="1524000"/>
            <a:ext cx="1470025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6500" y="1524000"/>
            <a:ext cx="4257675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98818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0060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8125540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017010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61665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143245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85834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6030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680067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6406536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425597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32324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1918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1257300"/>
            <a:ext cx="105791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50100" y="2768600"/>
            <a:ext cx="46355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51562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39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84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28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733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178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750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322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894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46600" indent="-673100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2768600"/>
            <a:ext cx="105791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054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98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43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876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32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89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46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03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660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971800"/>
            <a:ext cx="105791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638300"/>
            <a:ext cx="10579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5029200"/>
            <a:ext cx="105791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7366000"/>
            <a:ext cx="105791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6500" y="49022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1524000"/>
            <a:ext cx="58801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06500" y="254000"/>
            <a:ext cx="105791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1104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5494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993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4384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8829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3401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7973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2545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711700" indent="-7874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46700" y="3517900"/>
            <a:ext cx="7162800" cy="2222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sz="3800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3D Slicer: A  Free &amp; Open Source Platform For Medical Image Analysis and Visualization</a:t>
            </a:r>
            <a:endParaRPr lang="en-US" sz="3800" dirty="0">
              <a:solidFill>
                <a:srgbClr val="343434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15362" name="Rectangle 2"/>
          <p:cNvSpPr>
            <a:spLocks/>
          </p:cNvSpPr>
          <p:nvPr/>
        </p:nvSpPr>
        <p:spPr bwMode="auto">
          <a:xfrm>
            <a:off x="1435100" y="6257925"/>
            <a:ext cx="1107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r"/>
            <a:r>
              <a:rPr lang="en-US" sz="2600" i="1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Brigham and Women</a:t>
            </a:r>
            <a:r>
              <a:rPr lang="ja-JP" altLang="en-US" sz="2600" i="1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ea typeface="ＭＳ Ｐゴシック" charset="0"/>
                <a:cs typeface="Arial Italic" charset="0"/>
                <a:sym typeface="Arial Italic" charset="0"/>
              </a:rPr>
              <a:t>’</a:t>
            </a:r>
            <a:r>
              <a:rPr lang="en-US" sz="2600" i="1" dirty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Italic" charset="0"/>
                <a:ea typeface="ＭＳ Ｐゴシック" charset="0"/>
                <a:cs typeface="Arial Italic" charset="0"/>
                <a:sym typeface="Arial Italic" charset="0"/>
              </a:rPr>
              <a:t>s Hospital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155700"/>
            <a:ext cx="61722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Extensions</a:t>
            </a:r>
          </a:p>
        </p:txBody>
      </p:sp>
      <p:sp>
        <p:nvSpPr>
          <p:cNvPr id="2662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662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57400"/>
            <a:ext cx="110998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Extensions</a:t>
            </a:r>
          </a:p>
        </p:txBody>
      </p:sp>
      <p:sp>
        <p:nvSpPr>
          <p:cNvPr id="2765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968500"/>
            <a:ext cx="112268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/>
          </p:cNvSpPr>
          <p:nvPr/>
        </p:nvSpPr>
        <p:spPr bwMode="auto">
          <a:xfrm>
            <a:off x="1104900" y="112713"/>
            <a:ext cx="12395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What extensions afford...</a:t>
            </a:r>
          </a:p>
        </p:txBody>
      </p:sp>
      <p:sp>
        <p:nvSpPr>
          <p:cNvPr id="2867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/>
          </p:cNvSpPr>
          <p:nvPr/>
        </p:nvSpPr>
        <p:spPr bwMode="auto">
          <a:xfrm>
            <a:off x="914400" y="1892300"/>
            <a:ext cx="11226800" cy="7366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89100" y="2095500"/>
            <a:ext cx="10096500" cy="6883400"/>
          </a:xfrm>
          <a:ln/>
        </p:spPr>
        <p:txBody>
          <a:bodyPr rIns="29725" anchor="t"/>
          <a:lstStyle/>
          <a:p>
            <a:pPr marL="382588" indent="-342900">
              <a:spcBef>
                <a:spcPct val="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Keep the base package </a:t>
            </a:r>
            <a:r>
              <a:rPr lang="ja-JP" altLang="en-US" sz="2600" dirty="0">
                <a:solidFill>
                  <a:srgbClr val="003DCC"/>
                </a:solidFill>
                <a:latin typeface="Arial"/>
                <a:cs typeface="Verdana" charset="0"/>
                <a:sym typeface="Verdana" charset="0"/>
              </a:rPr>
              <a:t>“</a:t>
            </a:r>
            <a:r>
              <a:rPr lang="en-US" sz="2600" dirty="0">
                <a:solidFill>
                  <a:srgbClr val="003DCC"/>
                </a:solidFill>
                <a:latin typeface="Verdana" charset="0"/>
                <a:cs typeface="Verdana" charset="0"/>
                <a:sym typeface="Verdana" charset="0"/>
              </a:rPr>
              <a:t>lean and mean</a:t>
            </a:r>
            <a:r>
              <a:rPr lang="ja-JP" altLang="en-US" sz="2600" dirty="0">
                <a:solidFill>
                  <a:srgbClr val="003DCC"/>
                </a:solidFill>
                <a:latin typeface="Arial"/>
                <a:cs typeface="Verdana" charset="0"/>
                <a:sym typeface="Verdana" charset="0"/>
              </a:rPr>
              <a:t>”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382588" indent="-34290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Modules have individual identity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782638" lvl="1" indent="-28575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Per-module web site, </a:t>
            </a:r>
            <a:r>
              <a:rPr lang="en-US" sz="2600" dirty="0" err="1">
                <a:latin typeface="Verdana" charset="0"/>
                <a:cs typeface="Verdana" charset="0"/>
                <a:sym typeface="Verdana" charset="0"/>
              </a:rPr>
              <a:t>svn</a:t>
            </a: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, downloads, mailing lists, wiki…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382588" indent="-34290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Users </a:t>
            </a:r>
            <a:r>
              <a:rPr lang="en-US" sz="2600" dirty="0" smtClean="0">
                <a:latin typeface="Verdana" charset="0"/>
                <a:cs typeface="Verdana" charset="0"/>
                <a:sym typeface="Verdana" charset="0"/>
              </a:rPr>
              <a:t>can </a:t>
            </a:r>
            <a:r>
              <a:rPr lang="en-US" sz="2600" dirty="0" smtClean="0">
                <a:solidFill>
                  <a:srgbClr val="3366FF"/>
                </a:solidFill>
                <a:latin typeface="Verdana" charset="0"/>
                <a:cs typeface="Verdana" charset="0"/>
                <a:sym typeface="Verdana" charset="0"/>
              </a:rPr>
              <a:t>customize their own subset of tools</a:t>
            </a:r>
            <a:endParaRPr lang="en-US" sz="2600" dirty="0">
              <a:solidFill>
                <a:srgbClr val="3366FF"/>
              </a:solidFill>
              <a:latin typeface="Verdana" charset="0"/>
              <a:sym typeface="Verdana" charset="0"/>
            </a:endParaRPr>
          </a:p>
          <a:p>
            <a:pPr marL="382588" indent="-34290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600" dirty="0" smtClean="0">
                <a:latin typeface="Verdana" charset="0"/>
                <a:cs typeface="Verdana" charset="0"/>
                <a:sym typeface="Verdana" charset="0"/>
              </a:rPr>
              <a:t>Easy </a:t>
            </a: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to download compatible extensions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782638" lvl="1" indent="-28575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Analogous to Firefox extensions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782638" lvl="1" indent="-28575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Integrate extension builds into developer/nightly/release </a:t>
            </a:r>
            <a:r>
              <a:rPr lang="en-US" sz="2600" dirty="0" err="1">
                <a:latin typeface="Verdana" charset="0"/>
                <a:cs typeface="Verdana" charset="0"/>
                <a:sym typeface="Verdana" charset="0"/>
              </a:rPr>
              <a:t>processs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382588" indent="-34290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NITRC Supplement to NA-MIC providing additional infrastructure (Neuroimaging Informatics Tools and Resources Clearinghouse)</a:t>
            </a:r>
            <a:endParaRPr lang="en-US" sz="2600" dirty="0">
              <a:latin typeface="Verdana" charset="0"/>
              <a:sym typeface="Verdana" charset="0"/>
            </a:endParaRPr>
          </a:p>
          <a:p>
            <a:pPr marL="782638" lvl="1" indent="-285750">
              <a:spcBef>
                <a:spcPts val="500"/>
              </a:spcBef>
              <a:buClr>
                <a:srgbClr val="000000"/>
              </a:buClr>
              <a:buSzPct val="100000"/>
              <a:buFont typeface="Arial" charset="0"/>
              <a:buChar char="–"/>
            </a:pP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NITRC can host neuroimaging projects (</a:t>
            </a:r>
            <a:r>
              <a:rPr lang="en-US" sz="2600" dirty="0" err="1">
                <a:latin typeface="Verdana" charset="0"/>
                <a:cs typeface="Verdana" charset="0"/>
                <a:sym typeface="Verdana" charset="0"/>
              </a:rPr>
              <a:t>gforge</a:t>
            </a:r>
            <a:r>
              <a:rPr lang="en-US" sz="2600" dirty="0">
                <a:latin typeface="Verdana" charset="0"/>
                <a:cs typeface="Verdana" charset="0"/>
                <a:sym typeface="Verdana" charset="0"/>
              </a:rPr>
              <a:t> implementation) </a:t>
            </a:r>
            <a:endParaRPr lang="en-US" sz="2600" dirty="0">
              <a:latin typeface="Verdana" charset="0"/>
              <a:sym typeface="Verdana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84400"/>
            <a:ext cx="11010900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Integration options</a:t>
            </a: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/>
          </p:cNvSpPr>
          <p:nvPr/>
        </p:nvSpPr>
        <p:spPr bwMode="auto">
          <a:xfrm>
            <a:off x="1104900" y="112713"/>
            <a:ext cx="10807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Application Interface</a:t>
            </a:r>
          </a:p>
        </p:txBody>
      </p:sp>
      <p:sp>
        <p:nvSpPr>
          <p:cNvPr id="3072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4"/>
          <p:cNvSpPr>
            <a:spLocks/>
          </p:cNvSpPr>
          <p:nvPr/>
        </p:nvSpPr>
        <p:spPr bwMode="auto">
          <a:xfrm>
            <a:off x="457200" y="2628900"/>
            <a:ext cx="7924800" cy="5905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2032000"/>
            <a:ext cx="78613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6"/>
          <p:cNvSpPr>
            <a:spLocks/>
          </p:cNvSpPr>
          <p:nvPr/>
        </p:nvSpPr>
        <p:spPr bwMode="auto">
          <a:xfrm>
            <a:off x="8636000" y="2857500"/>
            <a:ext cx="41275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400" b="1" dirty="0">
                <a:solidFill>
                  <a:srgbClr val="3366FF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User-centered design: 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User guidance and feedback incorporated into design process where possible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KWWidgets</a:t>
            </a: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-based thin GUI layer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</a:p>
          <a:p>
            <a:pPr algn="l"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Presentation layer independent of application logic &amp; state</a:t>
            </a:r>
          </a:p>
          <a:p>
            <a:pPr algn="l">
              <a:spcBef>
                <a:spcPts val="375"/>
              </a:spcBef>
            </a:pPr>
            <a:endParaRPr lang="en-US" sz="2000" dirty="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Architecture supports scripting and command-line use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/>
          </p:cNvSpPr>
          <p:nvPr/>
        </p:nvSpPr>
        <p:spPr bwMode="auto">
          <a:xfrm>
            <a:off x="1104900" y="112713"/>
            <a:ext cx="11201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Quick Start for New Users</a:t>
            </a:r>
          </a:p>
        </p:txBody>
      </p:sp>
      <p:sp>
        <p:nvSpPr>
          <p:cNvPr id="3174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47" name="Rectangle 3"/>
          <p:cNvSpPr>
            <a:spLocks/>
          </p:cNvSpPr>
          <p:nvPr/>
        </p:nvSpPr>
        <p:spPr bwMode="auto">
          <a:xfrm>
            <a:off x="5435600" y="5626100"/>
            <a:ext cx="73279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000" b="1" dirty="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Default start-up module for new users: </a:t>
            </a:r>
          </a:p>
          <a:p>
            <a:pPr algn="l"/>
            <a:endParaRPr lang="en-US" sz="200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Brief friendly overview of the application interface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Describes core modules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Describes basic data loading and saving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Provides tips for adjusting data display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Describes how to change layouts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Points users to more detailed resources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and more...</a:t>
            </a: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>
              <a:spcBef>
                <a:spcPts val="375"/>
              </a:spcBef>
            </a:pPr>
            <a:endParaRPr lang="en-US" sz="20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5"/>
          <p:cNvSpPr>
            <a:spLocks/>
          </p:cNvSpPr>
          <p:nvPr/>
        </p:nvSpPr>
        <p:spPr bwMode="auto">
          <a:xfrm>
            <a:off x="711200" y="1943100"/>
            <a:ext cx="11201400" cy="2667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60613"/>
            <a:ext cx="6618288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Rectangle 7"/>
          <p:cNvSpPr>
            <a:spLocks/>
          </p:cNvSpPr>
          <p:nvPr/>
        </p:nvSpPr>
        <p:spPr bwMode="auto">
          <a:xfrm>
            <a:off x="787400" y="3724275"/>
            <a:ext cx="4318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Greetings and guidance from </a:t>
            </a:r>
            <a:r>
              <a:rPr lang="en-US" sz="48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Slicer</a:t>
            </a:r>
            <a:r>
              <a:rPr lang="ja-JP" altLang="en-US" sz="4800">
                <a:solidFill>
                  <a:srgbClr val="003DCC"/>
                </a:solidFill>
                <a:latin typeface="Arial"/>
                <a:ea typeface="ＭＳ Ｐゴシック" charset="0"/>
                <a:cs typeface="Verdana" charset="0"/>
                <a:sym typeface="Verdana" charset="0"/>
              </a:rPr>
              <a:t>’</a:t>
            </a:r>
            <a:r>
              <a:rPr lang="en-US" sz="48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 Welcome Module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485900"/>
            <a:ext cx="11569700" cy="7810500"/>
          </a:xfrm>
          <a:prstGeom prst="rect">
            <a:avLst/>
          </a:prstGeom>
        </p:spPr>
      </p:pic>
      <p:sp>
        <p:nvSpPr>
          <p:cNvPr id="3" name="Rectangle 2"/>
          <p:cNvSpPr>
            <a:spLocks/>
          </p:cNvSpPr>
          <p:nvPr/>
        </p:nvSpPr>
        <p:spPr bwMode="auto">
          <a:xfrm>
            <a:off x="1104900" y="112713"/>
            <a:ext cx="11569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</a:t>
            </a:r>
            <a:r>
              <a:rPr lang="en-US" sz="46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Advance Visualization in Use</a:t>
            </a:r>
            <a:endParaRPr lang="en-US" sz="46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7614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/>
          </p:cNvSpPr>
          <p:nvPr/>
        </p:nvSpPr>
        <p:spPr bwMode="auto">
          <a:xfrm>
            <a:off x="1104900" y="112713"/>
            <a:ext cx="9702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Interactive Editor</a:t>
            </a:r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/>
          </p:cNvSpPr>
          <p:nvPr/>
        </p:nvSpPr>
        <p:spPr bwMode="auto">
          <a:xfrm>
            <a:off x="7315200" y="2463800"/>
            <a:ext cx="4660900" cy="604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1155700" y="474663"/>
            <a:ext cx="129413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manual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&amp; model building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540000"/>
            <a:ext cx="4267200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Rectangle 7"/>
          <p:cNvSpPr>
            <a:spLocks/>
          </p:cNvSpPr>
          <p:nvPr/>
        </p:nvSpPr>
        <p:spPr bwMode="auto">
          <a:xfrm>
            <a:off x="8407400" y="2638425"/>
            <a:ext cx="3378200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000">
                <a:solidFill>
                  <a:schemeClr val="tx1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Tools include:</a:t>
            </a:r>
          </a:p>
          <a:p>
            <a:pPr algn="l"/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/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 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Paint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Draw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Rectangle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Level Tracing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Change Label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Identify Islands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Remove Islands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Save Island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Erode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Dilate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Model Maker</a:t>
            </a:r>
          </a:p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   Undo / Redo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7148513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6016625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6380163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6770688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562610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8577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5233988"/>
            <a:ext cx="4635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451350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4075113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3654425"/>
            <a:ext cx="4635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3276600"/>
            <a:ext cx="4635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1" name="Rectangle 19"/>
          <p:cNvSpPr>
            <a:spLocks/>
          </p:cNvSpPr>
          <p:nvPr/>
        </p:nvSpPr>
        <p:spPr bwMode="auto">
          <a:xfrm>
            <a:off x="4114800" y="6477000"/>
            <a:ext cx="1866900" cy="2362200"/>
          </a:xfrm>
          <a:prstGeom prst="rect">
            <a:avLst/>
          </a:prstGeom>
          <a:noFill/>
          <a:ln w="25400" cap="flat">
            <a:solidFill>
              <a:srgbClr val="FB57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rot="10800000" flipH="1">
            <a:off x="5981700" y="7554913"/>
            <a:ext cx="1811338" cy="1587"/>
          </a:xfrm>
          <a:prstGeom prst="line">
            <a:avLst/>
          </a:prstGeom>
          <a:noFill/>
          <a:ln w="50800" cap="flat">
            <a:solidFill>
              <a:srgbClr val="FB57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7793038" y="3457575"/>
            <a:ext cx="0" cy="4419600"/>
          </a:xfrm>
          <a:prstGeom prst="line">
            <a:avLst/>
          </a:prstGeom>
          <a:noFill/>
          <a:ln w="25400" cap="flat">
            <a:solidFill>
              <a:srgbClr val="FB57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rot="10800000" flipH="1">
            <a:off x="7785100" y="7859713"/>
            <a:ext cx="431800" cy="1587"/>
          </a:xfrm>
          <a:prstGeom prst="line">
            <a:avLst/>
          </a:prstGeom>
          <a:noFill/>
          <a:ln w="25400" cap="flat">
            <a:solidFill>
              <a:srgbClr val="FB57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 rot="10800000" flipH="1">
            <a:off x="7785100" y="3467100"/>
            <a:ext cx="431800" cy="0"/>
          </a:xfrm>
          <a:prstGeom prst="line">
            <a:avLst/>
          </a:prstGeom>
          <a:noFill/>
          <a:ln w="25400" cap="flat">
            <a:solidFill>
              <a:srgbClr val="FB570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Interactive Editor</a:t>
            </a:r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/>
          </p:cNvSpPr>
          <p:nvPr/>
        </p:nvSpPr>
        <p:spPr bwMode="auto">
          <a:xfrm>
            <a:off x="660400" y="4457700"/>
            <a:ext cx="11684000" cy="453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532313"/>
            <a:ext cx="4808538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4521200"/>
            <a:ext cx="57165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Rectangle 7"/>
          <p:cNvSpPr>
            <a:spLocks/>
          </p:cNvSpPr>
          <p:nvPr/>
        </p:nvSpPr>
        <p:spPr bwMode="auto">
          <a:xfrm>
            <a:off x="660400" y="1524000"/>
            <a:ext cx="11684000" cy="2654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1498600"/>
            <a:ext cx="51593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Rectangle 9"/>
          <p:cNvSpPr>
            <a:spLocks/>
          </p:cNvSpPr>
          <p:nvPr/>
        </p:nvSpPr>
        <p:spPr bwMode="auto">
          <a:xfrm>
            <a:off x="1790700" y="1427163"/>
            <a:ext cx="48006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145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Tools for </a:t>
            </a: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manual segmentation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&amp; model building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435100"/>
            <a:ext cx="12115800" cy="8089900"/>
          </a:xfrm>
          <a:prstGeom prst="rect">
            <a:avLst/>
          </a:prstGeom>
        </p:spPr>
      </p:pic>
      <p:sp>
        <p:nvSpPr>
          <p:cNvPr id="9" name="Rectangle 1"/>
          <p:cNvSpPr>
            <a:spLocks/>
          </p:cNvSpPr>
          <p:nvPr/>
        </p:nvSpPr>
        <p:spPr bwMode="auto">
          <a:xfrm>
            <a:off x="1104900" y="112713"/>
            <a:ext cx="9004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</a:t>
            </a:r>
            <a:r>
              <a:rPr lang="en-US" sz="4600" dirty="0" err="1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Tractography</a:t>
            </a:r>
            <a:r>
              <a:rPr lang="en-US" sz="46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Tools</a:t>
            </a:r>
            <a:endParaRPr lang="en-US" sz="46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5291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/>
          </p:cNvSpPr>
          <p:nvPr/>
        </p:nvSpPr>
        <p:spPr bwMode="auto">
          <a:xfrm>
            <a:off x="1104900" y="112713"/>
            <a:ext cx="100203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An overview</a:t>
            </a:r>
          </a:p>
        </p:txBody>
      </p:sp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/>
          <p:cNvSpPr>
            <a:spLocks/>
          </p:cNvSpPr>
          <p:nvPr/>
        </p:nvSpPr>
        <p:spPr bwMode="auto">
          <a:xfrm>
            <a:off x="4914900" y="2400300"/>
            <a:ext cx="7797800" cy="5778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7124700" y="6826250"/>
            <a:ext cx="67437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200"/>
              </a:spcBef>
            </a:pPr>
            <a:r>
              <a:rPr lang="en-US" sz="4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www.slicer.org</a:t>
            </a: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603500"/>
            <a:ext cx="7699375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/>
          </p:cNvSpPr>
          <p:nvPr/>
        </p:nvSpPr>
        <p:spPr bwMode="auto">
          <a:xfrm>
            <a:off x="635000" y="2552700"/>
            <a:ext cx="4089400" cy="5626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32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92" name="Rectangle 8"/>
          <p:cNvSpPr>
            <a:spLocks/>
          </p:cNvSpPr>
          <p:nvPr/>
        </p:nvSpPr>
        <p:spPr bwMode="auto">
          <a:xfrm>
            <a:off x="800100" y="2895600"/>
            <a:ext cx="37592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00"/>
              </a:spcBef>
            </a:pPr>
            <a:r>
              <a:rPr lang="en-US" sz="4600" dirty="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</a:t>
            </a:r>
            <a:r>
              <a:rPr lang="en-US" sz="3400" dirty="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is a multi-platform, </a:t>
            </a:r>
            <a:r>
              <a:rPr lang="en-US" sz="3400" dirty="0">
                <a:solidFill>
                  <a:srgbClr val="FE7038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free and open source</a:t>
            </a:r>
            <a:r>
              <a:rPr lang="en-US" sz="34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  <a:r>
              <a:rPr lang="en-US" sz="3400" dirty="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software package for</a:t>
            </a:r>
            <a:r>
              <a:rPr lang="en-US" sz="34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  <a:r>
              <a:rPr lang="en-US" sz="3400" dirty="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visualization </a:t>
            </a:r>
            <a:r>
              <a:rPr lang="en-US" sz="3400" dirty="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and</a:t>
            </a:r>
            <a:r>
              <a:rPr lang="en-US" sz="3400" dirty="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  <a:r>
              <a:rPr lang="en-US" sz="3400" dirty="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medical image computing.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/>
          </p:cNvSpPr>
          <p:nvPr/>
        </p:nvSpPr>
        <p:spPr bwMode="auto">
          <a:xfrm>
            <a:off x="1104900" y="112713"/>
            <a:ext cx="10693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Tractography Tools</a:t>
            </a:r>
          </a:p>
        </p:txBody>
      </p:sp>
      <p:sp>
        <p:nvSpPr>
          <p:cNvPr id="3686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4"/>
          <p:cNvSpPr>
            <a:spLocks/>
          </p:cNvSpPr>
          <p:nvPr/>
        </p:nvSpPr>
        <p:spPr bwMode="auto">
          <a:xfrm>
            <a:off x="5638800" y="1409700"/>
            <a:ext cx="6921500" cy="817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6869" name="Rectangle 5"/>
          <p:cNvSpPr>
            <a:spLocks/>
          </p:cNvSpPr>
          <p:nvPr/>
        </p:nvSpPr>
        <p:spPr bwMode="auto">
          <a:xfrm>
            <a:off x="1308100" y="2787650"/>
            <a:ext cx="40513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Seeding tracks </a:t>
            </a:r>
            <a:r>
              <a:rPr lang="en-US" sz="24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interactively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generated from </a:t>
            </a:r>
            <a:r>
              <a:rPr lang="en-US" sz="24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fiducial markers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.</a:t>
            </a: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Seeding tracks from models.</a:t>
            </a: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409700"/>
            <a:ext cx="64897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5402263"/>
            <a:ext cx="648970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/>
          </p:cNvSpPr>
          <p:nvPr/>
        </p:nvSpPr>
        <p:spPr bwMode="auto">
          <a:xfrm>
            <a:off x="1104900" y="112713"/>
            <a:ext cx="6375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Layouts</a:t>
            </a:r>
          </a:p>
        </p:txBody>
      </p:sp>
      <p:sp>
        <p:nvSpPr>
          <p:cNvPr id="3789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/>
          </p:cNvSpPr>
          <p:nvPr/>
        </p:nvSpPr>
        <p:spPr bwMode="auto">
          <a:xfrm>
            <a:off x="6388100" y="4686300"/>
            <a:ext cx="5842000" cy="425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1512888"/>
            <a:ext cx="3568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511300"/>
            <a:ext cx="34671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525588"/>
            <a:ext cx="390048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/>
          </p:cNvSpPr>
          <p:nvPr/>
        </p:nvSpPr>
        <p:spPr bwMode="auto">
          <a:xfrm>
            <a:off x="7226300" y="4978400"/>
            <a:ext cx="53467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 variety of </a:t>
            </a:r>
            <a:r>
              <a:rPr lang="en-US" sz="240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standard and specialized  layouts</a:t>
            </a:r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are available including:</a:t>
            </a: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/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Lightbox view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Study comparison view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Dual 3D view 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Large slice viewer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and others...</a:t>
            </a:r>
            <a:endParaRPr lang="en-US" sz="200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/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4864100"/>
            <a:ext cx="5105400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/>
          </p:cNvSpPr>
          <p:nvPr/>
        </p:nvSpPr>
        <p:spPr bwMode="auto">
          <a:xfrm>
            <a:off x="1104900" y="74613"/>
            <a:ext cx="981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Volume Rendering</a:t>
            </a:r>
          </a:p>
        </p:txBody>
      </p:sp>
      <p:sp>
        <p:nvSpPr>
          <p:cNvPr id="3891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057400"/>
            <a:ext cx="3751263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5346700"/>
            <a:ext cx="3759200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6"/>
          <p:cNvSpPr>
            <a:spLocks/>
          </p:cNvSpPr>
          <p:nvPr/>
        </p:nvSpPr>
        <p:spPr bwMode="auto">
          <a:xfrm>
            <a:off x="4787900" y="1422400"/>
            <a:ext cx="7912100" cy="806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8919" name="Rectangle 7"/>
          <p:cNvSpPr>
            <a:spLocks/>
          </p:cNvSpPr>
          <p:nvPr/>
        </p:nvSpPr>
        <p:spPr bwMode="auto">
          <a:xfrm>
            <a:off x="4826000" y="1981200"/>
            <a:ext cx="7188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spcBef>
                <a:spcPts val="900"/>
              </a:spcBef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20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Rendering Methods</a:t>
            </a:r>
          </a:p>
          <a:p>
            <a:pPr algn="l">
              <a:spcBef>
                <a:spcPts val="900"/>
              </a:spcBef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05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spcBef>
                <a:spcPts val="900"/>
              </a:spcBef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VTK CPU Ray Casting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Uses the CPU for volume rendering,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is parallelized and can take advantage of multi-core capabilities.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Uses level-of-detail approach where low resolution is rendered while moving, and high resolution is rendered once motion ceases.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Allows </a:t>
            </a:r>
            <a:r>
              <a:rPr lang="en-US" sz="1050" dirty="0" err="1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zbuffer</a:t>
            </a: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compositing with texture map cross sections and non-transparent triangulated surface model.</a:t>
            </a: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05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VTK GPU Ray Casting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Uses GPU accelerated ray caster.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Allows z-buffer compositing with non-transparent polygon models only.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This is currently working on Linux and Win32, but not on Mac  (bug in the OpenGL drivers).</a:t>
            </a: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05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VTK OpenGL 3D Texture Mapping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Uses texture mapping approach to volume rendering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compared to the two render methods above, it has slightly lower performance and slightly coarser appearance.</a:t>
            </a: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05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NCI GPU Ray Casting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This is a GLSL-based ray caster with several experimental mapping techniques. </a:t>
            </a:r>
          </a:p>
          <a:p>
            <a:pPr marL="1371600" lvl="1" indent="-317500" algn="l">
              <a:lnSpc>
                <a:spcPct val="50000"/>
              </a:lnSpc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No z-buffer compositing with polygon models.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Good performance and quality.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No hardware restrictions on this method.</a:t>
            </a: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050" dirty="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 NCI GPU Ray Casting (Multi-Volume)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 Italic" charset="0"/>
                <a:ea typeface="ＭＳ Ｐゴシック" charset="0"/>
                <a:cs typeface="Verdana Italic" charset="0"/>
                <a:sym typeface="Verdana Italic" charset="0"/>
              </a:rPr>
              <a:t>Note: this is a newly added mode that should be considered experimental.</a:t>
            </a: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Allows two volumes to be volume rendered and performs an alpha blend between the two volumes. </a:t>
            </a:r>
          </a:p>
          <a:p>
            <a:pPr marL="1371600" lvl="1" indent="-317500" algn="l">
              <a:spcBef>
                <a:spcPts val="900"/>
              </a:spcBef>
              <a:buSzPct val="100000"/>
              <a:buFont typeface="Verdana Bold" charset="0"/>
              <a:buChar char="■"/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05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This method requires enough graphics memory to hold all data for stable performance.</a:t>
            </a:r>
          </a:p>
          <a:p>
            <a:pPr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050" dirty="0">
              <a:solidFill>
                <a:schemeClr val="tx1"/>
              </a:solidFill>
              <a:latin typeface="Verdana Italic" charset="0"/>
              <a:ea typeface="ＭＳ Ｐゴシック" charset="0"/>
              <a:cs typeface="Verdana Italic" charset="0"/>
              <a:sym typeface="Verdana Italic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/>
          </p:cNvSpPr>
          <p:nvPr/>
        </p:nvSpPr>
        <p:spPr bwMode="auto">
          <a:xfrm>
            <a:off x="1104900" y="74613"/>
            <a:ext cx="10642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GPU Volume Rendering</a:t>
            </a:r>
          </a:p>
        </p:txBody>
      </p:sp>
      <p:sp>
        <p:nvSpPr>
          <p:cNvPr id="39938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9939" name="Rectangle 3"/>
          <p:cNvSpPr>
            <a:spLocks/>
          </p:cNvSpPr>
          <p:nvPr/>
        </p:nvSpPr>
        <p:spPr bwMode="auto">
          <a:xfrm>
            <a:off x="317500" y="3632200"/>
            <a:ext cx="4216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The </a:t>
            </a:r>
            <a:r>
              <a:rPr lang="en-US" sz="2000">
                <a:solidFill>
                  <a:srgbClr val="003DCC"/>
                </a:solidFill>
                <a:latin typeface="Verdana Italic" charset="0"/>
                <a:ea typeface="ＭＳ Ｐゴシック" charset="0"/>
                <a:cs typeface="Verdana Italic" charset="0"/>
                <a:sym typeface="Verdana Italic" charset="0"/>
              </a:rPr>
              <a:t>vtkKWEGPURayCastMapper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in VTKEdge uses the latest advancements available on recent GPUs including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fragment programs with conditional and loop operations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, multi-texturing and frame buffer objects in order to deliver significantly improved performance over the CPU-based ray casting, while still maintaining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high rendering quality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.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4648200" y="2400300"/>
            <a:ext cx="8115300" cy="6273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88" y="2817813"/>
            <a:ext cx="769937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/>
          </p:cNvSpPr>
          <p:nvPr/>
        </p:nvSpPr>
        <p:spPr bwMode="auto">
          <a:xfrm>
            <a:off x="4902200" y="7702550"/>
            <a:ext cx="76835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0" lvl="1"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r>
              <a:rPr lang="en-US" sz="1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Dedicated GPUs with dedicated GPU memory are recommended for GPU accelerated methods. </a:t>
            </a:r>
          </a:p>
          <a:p>
            <a:pPr marL="0" lvl="1"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6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marL="0" lvl="1" algn="l">
              <a:tabLst>
                <a:tab pos="774700" algn="l"/>
                <a:tab pos="1003300" algn="l"/>
                <a:tab pos="774700" algn="l"/>
                <a:tab pos="1003300" algn="l"/>
                <a:tab pos="774700" algn="l"/>
                <a:tab pos="1003300" algn="l"/>
              </a:tabLst>
            </a:pPr>
            <a:endParaRPr lang="en-US" sz="16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39944" name="Rectangle 8"/>
          <p:cNvSpPr>
            <a:spLocks/>
          </p:cNvSpPr>
          <p:nvPr/>
        </p:nvSpPr>
        <p:spPr bwMode="auto">
          <a:xfrm>
            <a:off x="1130300" y="1587500"/>
            <a:ext cx="10553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VTK supports several volume rendering techniques for both regular rectilinear grids and tetrahedral meshes.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/>
          </p:cNvSpPr>
          <p:nvPr/>
        </p:nvSpPr>
        <p:spPr bwMode="auto">
          <a:xfrm>
            <a:off x="1104900" y="112713"/>
            <a:ext cx="11087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PET/CT SUV computation</a:t>
            </a:r>
          </a:p>
        </p:txBody>
      </p:sp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63" name="Rectangle 3"/>
          <p:cNvSpPr>
            <a:spLocks/>
          </p:cNvSpPr>
          <p:nvPr/>
        </p:nvSpPr>
        <p:spPr bwMode="auto">
          <a:xfrm>
            <a:off x="7023100" y="5715000"/>
            <a:ext cx="5867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endParaRPr lang="en-US" sz="2000">
              <a:solidFill>
                <a:schemeClr val="tx1"/>
              </a:solidFill>
              <a:latin typeface="Verdana Bold" charset="0"/>
              <a:ea typeface="ＭＳ Ｐゴシック" charset="0"/>
              <a:cs typeface="Lucida Grande" charset="0"/>
              <a:sym typeface="Verdana Bold" charset="0"/>
            </a:endParaRPr>
          </a:p>
          <a:p>
            <a:pPr algn="l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Combined visualization of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structural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and colorized </a:t>
            </a:r>
            <a:r>
              <a:rPr lang="en-US" sz="20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functional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images </a:t>
            </a:r>
          </a:p>
          <a:p>
            <a:pPr algn="l"/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</a:p>
          <a:p>
            <a:pPr algn="l"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VOIs defined in Slicer</a:t>
            </a:r>
            <a:r>
              <a:rPr lang="ja-JP" altLang="en-US" sz="2000">
                <a:solidFill>
                  <a:schemeClr val="tx1"/>
                </a:solidFill>
                <a:latin typeface="Arial"/>
                <a:ea typeface="ＭＳ Ｐゴシック" charset="0"/>
                <a:cs typeface="Verdana" charset="0"/>
                <a:sym typeface="Verdana" charset="0"/>
              </a:rPr>
              <a:t>’</a:t>
            </a: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s Editor Module</a:t>
            </a:r>
          </a:p>
          <a:p>
            <a:pPr algn="l"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extracted DICOM study parameters used in computation</a:t>
            </a:r>
          </a:p>
          <a:p>
            <a:pPr algn="l">
              <a:spcBef>
                <a:spcPts val="375"/>
              </a:spcBef>
            </a:pPr>
            <a:endParaRPr lang="en-US" sz="20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spcBef>
                <a:spcPts val="375"/>
              </a:spcBef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en-US" sz="20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Computation of Standardized Uptake Value (based on patient body weight) per VOI.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5"/>
          <p:cNvSpPr>
            <a:spLocks/>
          </p:cNvSpPr>
          <p:nvPr/>
        </p:nvSpPr>
        <p:spPr bwMode="auto">
          <a:xfrm>
            <a:off x="635000" y="1612900"/>
            <a:ext cx="6019800" cy="768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930400"/>
            <a:ext cx="51022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6896100"/>
            <a:ext cx="36226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8"/>
          <p:cNvSpPr>
            <a:spLocks/>
          </p:cNvSpPr>
          <p:nvPr/>
        </p:nvSpPr>
        <p:spPr bwMode="auto">
          <a:xfrm>
            <a:off x="6896100" y="1612900"/>
            <a:ext cx="5537200" cy="41783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09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1930400"/>
            <a:ext cx="31877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00" y="3479800"/>
            <a:ext cx="31877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Image-Guided Therapy</a:t>
            </a:r>
          </a:p>
        </p:txBody>
      </p:sp>
      <p:sp>
        <p:nvSpPr>
          <p:cNvPr id="4198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/>
          </p:cNvSpPr>
          <p:nvPr/>
        </p:nvSpPr>
        <p:spPr bwMode="auto">
          <a:xfrm>
            <a:off x="1257300" y="1879600"/>
            <a:ext cx="10668000" cy="6705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989" name="Rectangle 5"/>
          <p:cNvSpPr>
            <a:spLocks/>
          </p:cNvSpPr>
          <p:nvPr/>
        </p:nvSpPr>
        <p:spPr bwMode="auto">
          <a:xfrm>
            <a:off x="1270000" y="2082800"/>
            <a:ext cx="101854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 has been used in clinical research, with IRB clinical protocols appropriately created and managed. </a:t>
            </a:r>
          </a:p>
          <a:p>
            <a:pPr algn="l"/>
            <a:endParaRPr lang="en-US" sz="360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/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In </a:t>
            </a:r>
            <a:r>
              <a:rPr lang="en-US" sz="360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image-guided therapy</a:t>
            </a:r>
            <a:r>
              <a:rPr lang="en-US" sz="3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(IGT) research, Slicer is frequently used to construct and visualize collections of MRI data that are available pre- and intra-operatively, and to display the tracked spatial position of surgical instruments. 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Image-Guided Therapy</a:t>
            </a:r>
          </a:p>
        </p:txBody>
      </p:sp>
      <p:sp>
        <p:nvSpPr>
          <p:cNvPr id="4301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03400"/>
            <a:ext cx="60388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8034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/>
          <p:cNvSpPr>
            <a:spLocks/>
          </p:cNvSpPr>
          <p:nvPr/>
        </p:nvSpPr>
        <p:spPr bwMode="auto">
          <a:xfrm>
            <a:off x="1257300" y="5270500"/>
            <a:ext cx="10871200" cy="3784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5" name="Rectangle 7"/>
          <p:cNvSpPr>
            <a:spLocks/>
          </p:cNvSpPr>
          <p:nvPr/>
        </p:nvSpPr>
        <p:spPr bwMode="auto">
          <a:xfrm>
            <a:off x="1701800" y="5473700"/>
            <a:ext cx="103124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 has been used extensively for brain tumor resection planning and guidance during surgery.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Integration of 3D Slicer with the surgical navigation </a:t>
            </a:r>
            <a:r>
              <a:rPr lang="en-US" sz="2400" dirty="0" err="1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BrainLab</a:t>
            </a:r>
            <a:r>
              <a:rPr lang="en-US" sz="24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system allows </a:t>
            </a:r>
            <a:r>
              <a:rPr lang="en-US" sz="2400" b="1" dirty="0">
                <a:solidFill>
                  <a:srgbClr val="3366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to track surgical instruments in real-time</a:t>
            </a:r>
            <a:r>
              <a:rPr lang="en-US" sz="24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, and transfer the position to 3D Slicer. </a:t>
            </a:r>
          </a:p>
          <a:p>
            <a:pPr algn="l"/>
            <a:endParaRPr lang="en-US" sz="2400" dirty="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This project is a joint collaboration between BWH, Yale University and </a:t>
            </a:r>
            <a:r>
              <a:rPr lang="en-US" sz="2400" dirty="0" err="1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BrainLab</a:t>
            </a:r>
            <a:r>
              <a:rPr lang="en-US" sz="24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Image-Guided Therapy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" y="1371600"/>
            <a:ext cx="12026900" cy="7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47706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/>
          </p:cNvSpPr>
          <p:nvPr/>
        </p:nvSpPr>
        <p:spPr bwMode="auto">
          <a:xfrm>
            <a:off x="1130300" y="112713"/>
            <a:ext cx="104648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</a:t>
            </a:r>
            <a:r>
              <a:rPr lang="en-US" sz="4600" dirty="0" smtClean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Registration Tools</a:t>
            </a:r>
          </a:p>
        </p:txBody>
      </p:sp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00" y="1524000"/>
            <a:ext cx="11709400" cy="779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914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/>
          </p:cNvSpPr>
          <p:nvPr/>
        </p:nvSpPr>
        <p:spPr bwMode="auto">
          <a:xfrm>
            <a:off x="1104900" y="112713"/>
            <a:ext cx="104394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Segmentation Tools</a:t>
            </a:r>
          </a:p>
        </p:txBody>
      </p:sp>
      <p:sp>
        <p:nvSpPr>
          <p:cNvPr id="460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083" name="Rectangle 3"/>
          <p:cNvSpPr>
            <a:spLocks/>
          </p:cNvSpPr>
          <p:nvPr/>
        </p:nvSpPr>
        <p:spPr bwMode="auto">
          <a:xfrm>
            <a:off x="1143000" y="2044700"/>
            <a:ext cx="10045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600">
                <a:solidFill>
                  <a:srgbClr val="003DCC"/>
                </a:solidFill>
                <a:latin typeface="Verdana Bold" charset="0"/>
                <a:ea typeface="ＭＳ Ｐゴシック" charset="0"/>
                <a:cs typeface="Verdana Bold" charset="0"/>
                <a:sym typeface="Verdana Bold" charset="0"/>
              </a:rPr>
              <a:t>Segmentation</a:t>
            </a:r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is required for defining features of interest in imaging data for quantification and analysis. </a:t>
            </a:r>
          </a:p>
        </p:txBody>
      </p:sp>
      <p:sp>
        <p:nvSpPr>
          <p:cNvPr id="46084" name="Rectangle 4"/>
          <p:cNvSpPr>
            <a:spLocks/>
          </p:cNvSpPr>
          <p:nvPr/>
        </p:nvSpPr>
        <p:spPr bwMode="auto">
          <a:xfrm>
            <a:off x="8470900" y="4102100"/>
            <a:ext cx="43053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 has a variety of interactive and automated segmentation methods:</a:t>
            </a: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  <a:p>
            <a:pPr algn="l"/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Editor Module for manual contouring and editing 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region growing and level sets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graph cuts with gesture support</a:t>
            </a:r>
          </a:p>
          <a:p>
            <a:pPr algn="l">
              <a:buClr>
                <a:srgbClr val="000000"/>
              </a:buClr>
              <a:buSzPct val="125000"/>
              <a:buFont typeface="Verdana" charset="0"/>
              <a:buChar char="•"/>
            </a:pPr>
            <a:r>
              <a:rPr lang="en-US" sz="18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skull stripping and hierarchical brain segmentation  for morphological studies</a:t>
            </a:r>
          </a:p>
          <a:p>
            <a:pPr algn="l"/>
            <a:endParaRPr lang="en-US" sz="1000">
              <a:solidFill>
                <a:schemeClr val="tx1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/>
            <a:endParaRPr lang="en-US" sz="2400">
              <a:solidFill>
                <a:schemeClr val="tx1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/>
          <p:cNvSpPr>
            <a:spLocks/>
          </p:cNvSpPr>
          <p:nvPr/>
        </p:nvSpPr>
        <p:spPr bwMode="auto">
          <a:xfrm>
            <a:off x="1016000" y="3149600"/>
            <a:ext cx="7112000" cy="60071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087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352800"/>
            <a:ext cx="6680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/>
          </p:cNvSpPr>
          <p:nvPr/>
        </p:nvSpPr>
        <p:spPr bwMode="auto">
          <a:xfrm>
            <a:off x="1104900" y="112713"/>
            <a:ext cx="9740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An overview</a:t>
            </a:r>
          </a:p>
        </p:txBody>
      </p:sp>
      <p:sp>
        <p:nvSpPr>
          <p:cNvPr id="19458" name="Rectangle 2"/>
          <p:cNvSpPr>
            <a:spLocks/>
          </p:cNvSpPr>
          <p:nvPr/>
        </p:nvSpPr>
        <p:spPr bwMode="auto">
          <a:xfrm>
            <a:off x="8026400" y="3549650"/>
            <a:ext cx="419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900"/>
              </a:spcBef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Multi-modality imaging including, MRI, CT, US, nuclear medicine, and microscopy</a:t>
            </a:r>
          </a:p>
          <a:p>
            <a:pPr algn="l"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Multi organ from head to toe</a:t>
            </a:r>
          </a:p>
          <a:p>
            <a:pPr algn="l"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Bidirectional interface for devices</a:t>
            </a:r>
          </a:p>
          <a:p>
            <a:pPr algn="l">
              <a:spcBef>
                <a:spcPts val="900"/>
              </a:spcBef>
              <a:buClr>
                <a:srgbClr val="343434"/>
              </a:buClr>
              <a:buSzPct val="100000"/>
              <a:buFont typeface="Verdana Bold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Expandable and interfaced to multiple toolkits</a:t>
            </a:r>
          </a:p>
        </p:txBody>
      </p:sp>
      <p:sp>
        <p:nvSpPr>
          <p:cNvPr id="19459" name="Rectangle 3"/>
          <p:cNvSpPr>
            <a:spLocks/>
          </p:cNvSpPr>
          <p:nvPr/>
        </p:nvSpPr>
        <p:spPr bwMode="auto">
          <a:xfrm>
            <a:off x="774700" y="1568450"/>
            <a:ext cx="107442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900"/>
              </a:spcBef>
            </a:pP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The software platform is </a:t>
            </a:r>
            <a:r>
              <a:rPr lang="en-US" sz="3400">
                <a:solidFill>
                  <a:srgbClr val="FE7038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community created</a:t>
            </a:r>
            <a:r>
              <a:rPr lang="en-US" sz="340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  <a:r>
              <a:rPr lang="en-US" sz="34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for the purpose of subject specific medical image analysis and visualization. Slicer includes support for:</a:t>
            </a: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6"/>
          <p:cNvSpPr>
            <a:spLocks/>
          </p:cNvSpPr>
          <p:nvPr/>
        </p:nvSpPr>
        <p:spPr bwMode="auto">
          <a:xfrm>
            <a:off x="698500" y="3797300"/>
            <a:ext cx="7162800" cy="5334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463" name="Rectangle 7"/>
          <p:cNvSpPr>
            <a:spLocks/>
          </p:cNvSpPr>
          <p:nvPr/>
        </p:nvSpPr>
        <p:spPr bwMode="auto">
          <a:xfrm>
            <a:off x="812800" y="8058150"/>
            <a:ext cx="66675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200">
                <a:solidFill>
                  <a:srgbClr val="1A1A1A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(Sample screenshot of the ProstateNav module: targeting using the transrectal robot device. Slicer3 visualizes the target planning image, target point, needle trajectory, transrectal probe, and robot coverage area.)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4022725"/>
            <a:ext cx="6667500" cy="395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1104900" y="112713"/>
            <a:ext cx="9918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Get the software</a:t>
            </a:r>
          </a:p>
        </p:txBody>
      </p:sp>
      <p:sp>
        <p:nvSpPr>
          <p:cNvPr id="471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552700"/>
            <a:ext cx="9283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/>
          </p:cNvSpPr>
          <p:nvPr/>
        </p:nvSpPr>
        <p:spPr bwMode="auto">
          <a:xfrm>
            <a:off x="6616700" y="1644650"/>
            <a:ext cx="3632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www.slicer.org</a:t>
            </a:r>
          </a:p>
        </p:txBody>
      </p:sp>
      <p:sp>
        <p:nvSpPr>
          <p:cNvPr id="47109" name="Oval 5"/>
          <p:cNvSpPr>
            <a:spLocks/>
          </p:cNvSpPr>
          <p:nvPr/>
        </p:nvSpPr>
        <p:spPr bwMode="auto">
          <a:xfrm>
            <a:off x="6565900" y="3517900"/>
            <a:ext cx="939800" cy="673100"/>
          </a:xfrm>
          <a:prstGeom prst="ellipse">
            <a:avLst/>
          </a:prstGeom>
          <a:noFill/>
          <a:ln w="25400" cap="flat">
            <a:solidFill>
              <a:srgbClr val="EA37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rot="10800000" flipH="1">
            <a:off x="7038975" y="2173288"/>
            <a:ext cx="0" cy="1314450"/>
          </a:xfrm>
          <a:prstGeom prst="line">
            <a:avLst/>
          </a:prstGeom>
          <a:noFill/>
          <a:ln w="50800" cap="flat">
            <a:solidFill>
              <a:srgbClr val="CE3A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/>
          </p:cNvSpPr>
          <p:nvPr/>
        </p:nvSpPr>
        <p:spPr bwMode="auto">
          <a:xfrm>
            <a:off x="1104900" y="112713"/>
            <a:ext cx="10426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Find Tutorials &amp; More</a:t>
            </a:r>
          </a:p>
        </p:txBody>
      </p:sp>
      <p:sp>
        <p:nvSpPr>
          <p:cNvPr id="4813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00" y="2552700"/>
            <a:ext cx="9283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5"/>
          <p:cNvSpPr>
            <a:spLocks/>
          </p:cNvSpPr>
          <p:nvPr/>
        </p:nvSpPr>
        <p:spPr bwMode="auto">
          <a:xfrm>
            <a:off x="6616700" y="1644650"/>
            <a:ext cx="36322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www.slicer.org</a:t>
            </a:r>
          </a:p>
        </p:txBody>
      </p:sp>
      <p:sp>
        <p:nvSpPr>
          <p:cNvPr id="48134" name="Oval 6"/>
          <p:cNvSpPr>
            <a:spLocks/>
          </p:cNvSpPr>
          <p:nvPr/>
        </p:nvSpPr>
        <p:spPr bwMode="auto">
          <a:xfrm>
            <a:off x="7277100" y="3517900"/>
            <a:ext cx="1574800" cy="673100"/>
          </a:xfrm>
          <a:prstGeom prst="ellipse">
            <a:avLst/>
          </a:prstGeom>
          <a:noFill/>
          <a:ln w="25400" cap="flat">
            <a:solidFill>
              <a:srgbClr val="EA37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rot="10800000" flipH="1">
            <a:off x="8054975" y="2173288"/>
            <a:ext cx="0" cy="1314450"/>
          </a:xfrm>
          <a:prstGeom prst="line">
            <a:avLst/>
          </a:prstGeom>
          <a:noFill/>
          <a:ln w="50800" cap="flat">
            <a:solidFill>
              <a:srgbClr val="CE3A00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/>
          </p:cNvSpPr>
          <p:nvPr/>
        </p:nvSpPr>
        <p:spPr bwMode="auto">
          <a:xfrm>
            <a:off x="1104900" y="112713"/>
            <a:ext cx="128651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Information for Developers</a:t>
            </a:r>
          </a:p>
        </p:txBody>
      </p:sp>
      <p:sp>
        <p:nvSpPr>
          <p:cNvPr id="49154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/>
          <p:cNvSpPr>
            <a:spLocks/>
          </p:cNvSpPr>
          <p:nvPr/>
        </p:nvSpPr>
        <p:spPr bwMode="auto">
          <a:xfrm>
            <a:off x="1066800" y="2216150"/>
            <a:ext cx="103759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2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www.slicer.org/pages/DeveloperOrientation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850900" y="3060700"/>
            <a:ext cx="11836400" cy="6045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91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3200400"/>
            <a:ext cx="116713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/>
          </p:cNvSpPr>
          <p:nvPr/>
        </p:nvSpPr>
        <p:spPr bwMode="auto">
          <a:xfrm>
            <a:off x="1841500" y="1524000"/>
            <a:ext cx="91059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450"/>
              </a:spcBef>
            </a:pPr>
            <a:r>
              <a:rPr lang="en-US" sz="3400">
                <a:solidFill>
                  <a:srgbClr val="002D99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Major Sponsors &amp; Contributors</a:t>
            </a:r>
          </a:p>
        </p:txBody>
      </p:sp>
      <p:sp>
        <p:nvSpPr>
          <p:cNvPr id="50178" name="Rectangle 2"/>
          <p:cNvSpPr>
            <a:spLocks/>
          </p:cNvSpPr>
          <p:nvPr/>
        </p:nvSpPr>
        <p:spPr bwMode="auto">
          <a:xfrm>
            <a:off x="1104900" y="112713"/>
            <a:ext cx="108712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Acknowledgements</a:t>
            </a:r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667000"/>
            <a:ext cx="12095162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/>
          </p:cNvSpPr>
          <p:nvPr/>
        </p:nvSpPr>
        <p:spPr bwMode="auto">
          <a:xfrm>
            <a:off x="1104900" y="112713"/>
            <a:ext cx="96647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 dirty="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An overview</a:t>
            </a:r>
          </a:p>
        </p:txBody>
      </p:sp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/>
          </p:cNvSpPr>
          <p:nvPr/>
        </p:nvSpPr>
        <p:spPr bwMode="auto">
          <a:xfrm>
            <a:off x="914400" y="59944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914400" y="2501900"/>
            <a:ext cx="10426700" cy="3263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76199" dir="2700000" algn="ctr" rotWithShape="0">
              <a:schemeClr val="bg2">
                <a:alpha val="68999"/>
              </a:schemeClr>
            </a:outerShdw>
          </a:effectLst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6" name="Rectangle 6"/>
          <p:cNvSpPr>
            <a:spLocks/>
          </p:cNvSpPr>
          <p:nvPr/>
        </p:nvSpPr>
        <p:spPr bwMode="auto">
          <a:xfrm>
            <a:off x="1117600" y="1974850"/>
            <a:ext cx="103251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Types of users:</a:t>
            </a:r>
          </a:p>
          <a:p>
            <a:pPr algn="l"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Algorithm researchers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(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who work within 3DSlicer's development environment and with associated toolkits)</a:t>
            </a:r>
          </a:p>
          <a:p>
            <a:pPr algn="l"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Biomedical engineers</a:t>
            </a:r>
            <a:r>
              <a:rPr lang="en-US" sz="2600">
                <a:solidFill>
                  <a:srgbClr val="FFFFFF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(who rely on 3DSlicer's interactive enironment and scripting capabilities)</a:t>
            </a:r>
          </a:p>
          <a:p>
            <a:pPr algn="l">
              <a:spcBef>
                <a:spcPts val="900"/>
              </a:spcBef>
              <a:buClr>
                <a:srgbClr val="FFFFFF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FE7038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Application scientists</a:t>
            </a: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 (who use 3DSlicer as a desktop application and turnkey system)</a:t>
            </a:r>
          </a:p>
          <a:p>
            <a:pPr algn="l"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Lucida Grande" charset="0"/>
              <a:sym typeface="Verdana" charset="0"/>
            </a:endParaRPr>
          </a:p>
          <a:p>
            <a:pPr algn="l"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3400">
                <a:solidFill>
                  <a:srgbClr val="003DCC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Core use scenarios:</a:t>
            </a:r>
          </a:p>
          <a:p>
            <a:pPr algn="l"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Longitudinal and multi-channel dataset analysis</a:t>
            </a:r>
          </a:p>
          <a:p>
            <a:pPr algn="l"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Individual and group analysis</a:t>
            </a:r>
          </a:p>
          <a:p>
            <a:pPr algn="l"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Real-time control and tracking in the operating theater</a:t>
            </a:r>
          </a:p>
          <a:p>
            <a:pPr algn="l">
              <a:buClr>
                <a:srgbClr val="343434"/>
              </a:buClr>
              <a:buSzPct val="100000"/>
              <a:buFont typeface="Verdana" charset="0"/>
              <a:buChar char="•"/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r>
              <a:rPr lang="en-US" sz="2600">
                <a:solidFill>
                  <a:srgbClr val="343434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Neurosurgical planning and guidance</a:t>
            </a:r>
          </a:p>
          <a:p>
            <a:pPr>
              <a:tabLst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  <a:tab pos="101600" algn="l"/>
                <a:tab pos="330200" algn="l"/>
              </a:tabLst>
            </a:pPr>
            <a:endParaRPr lang="en-US" sz="2600">
              <a:solidFill>
                <a:srgbClr val="343434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700" y="1736725"/>
            <a:ext cx="384810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Highlights</a:t>
            </a:r>
          </a:p>
        </p:txBody>
      </p:sp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15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854200"/>
            <a:ext cx="117475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Highlights</a:t>
            </a: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25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55813"/>
            <a:ext cx="11328400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032000"/>
            <a:ext cx="11507787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Highlights</a:t>
            </a: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06600"/>
            <a:ext cx="11315700" cy="65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Highlights</a:t>
            </a:r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/>
          </p:cNvSpPr>
          <p:nvPr/>
        </p:nvSpPr>
        <p:spPr bwMode="auto">
          <a:xfrm>
            <a:off x="1104900" y="112713"/>
            <a:ext cx="100076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600">
                <a:solidFill>
                  <a:schemeClr val="tx1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3D Slicer: Version 3.6 Highlights</a:t>
            </a:r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1128713" y="1130300"/>
            <a:ext cx="11690350" cy="0"/>
          </a:xfrm>
          <a:prstGeom prst="line">
            <a:avLst/>
          </a:prstGeom>
          <a:noFill/>
          <a:ln w="19050" cap="flat">
            <a:solidFill>
              <a:srgbClr val="9999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5603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3" y="2068513"/>
            <a:ext cx="11418887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63513"/>
            <a:ext cx="122237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2D4C8A"/>
      </a:lt2>
      <a:accent1>
        <a:srgbClr val="FEFFFE"/>
      </a:accent1>
      <a:accent2>
        <a:srgbClr val="333399"/>
      </a:accent2>
      <a:accent3>
        <a:srgbClr val="FFFFFF"/>
      </a:accent3>
      <a:accent4>
        <a:srgbClr val="000000"/>
      </a:accent4>
      <a:accent5>
        <a:srgbClr val="FEFFFE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Title &amp; Bullets - Le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Title &amp; Bullets - 2 Colum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Title &amp; Bullets - Righ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Title, Bullets &amp; Pho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Title - Cen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Photo - Horizont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Photo - Horizont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Photo - Vertic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Photo - Vertical Reflec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Title - To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Pages>0</Pages>
  <Words>1218</Words>
  <Characters>0</Characters>
  <Application>Microsoft Macintosh PowerPoint</Application>
  <PresentationFormat>Custom</PresentationFormat>
  <Lines>0</Lines>
  <Paragraphs>175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Bullets</vt:lpstr>
      <vt:lpstr>Title &amp; Bullets</vt:lpstr>
      <vt:lpstr>Title - Center</vt:lpstr>
      <vt:lpstr>Title &amp; Subtitle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3D Slicer: A  Free &amp; Open Source Platform For Medical Image Analysis and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mstanits</dc:creator>
  <cp:keywords/>
  <dc:description/>
  <cp:lastModifiedBy>Wendy Plesniak</cp:lastModifiedBy>
  <cp:revision>8</cp:revision>
  <dcterms:modified xsi:type="dcterms:W3CDTF">2010-11-22T18:03:29Z</dcterms:modified>
</cp:coreProperties>
</file>