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g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6.jpg" ContentType="image/jpeg"/>
  <Override PartName="/ppt/media/image21.jpg" ContentType="image/jpeg"/>
  <Override PartName="/ppt/media/image24.jpg" ContentType="image/jpeg"/>
  <Override PartName="/ppt/media/image25.jpg" ContentType="image/jpeg"/>
  <Override PartName="/ppt/media/image26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36"/>
  </p:notesMasterIdLst>
  <p:sldIdLst>
    <p:sldId id="891" r:id="rId2"/>
    <p:sldId id="890" r:id="rId3"/>
    <p:sldId id="892" r:id="rId4"/>
    <p:sldId id="893" r:id="rId5"/>
    <p:sldId id="894" r:id="rId6"/>
    <p:sldId id="895" r:id="rId7"/>
    <p:sldId id="859" r:id="rId8"/>
    <p:sldId id="741" r:id="rId9"/>
    <p:sldId id="742" r:id="rId10"/>
    <p:sldId id="756" r:id="rId11"/>
    <p:sldId id="853" r:id="rId12"/>
    <p:sldId id="740" r:id="rId13"/>
    <p:sldId id="870" r:id="rId14"/>
    <p:sldId id="789" r:id="rId15"/>
    <p:sldId id="814" r:id="rId16"/>
    <p:sldId id="781" r:id="rId17"/>
    <p:sldId id="876" r:id="rId18"/>
    <p:sldId id="877" r:id="rId19"/>
    <p:sldId id="871" r:id="rId20"/>
    <p:sldId id="872" r:id="rId21"/>
    <p:sldId id="873" r:id="rId22"/>
    <p:sldId id="874" r:id="rId23"/>
    <p:sldId id="875" r:id="rId24"/>
    <p:sldId id="878" r:id="rId25"/>
    <p:sldId id="879" r:id="rId26"/>
    <p:sldId id="896" r:id="rId27"/>
    <p:sldId id="883" r:id="rId28"/>
    <p:sldId id="759" r:id="rId29"/>
    <p:sldId id="881" r:id="rId30"/>
    <p:sldId id="885" r:id="rId31"/>
    <p:sldId id="882" r:id="rId32"/>
    <p:sldId id="794" r:id="rId33"/>
    <p:sldId id="824" r:id="rId34"/>
    <p:sldId id="825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C6F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4" autoAdjust="0"/>
    <p:restoredTop sz="94644" autoAdjust="0"/>
  </p:normalViewPr>
  <p:slideViewPr>
    <p:cSldViewPr>
      <p:cViewPr varScale="1">
        <p:scale>
          <a:sx n="154" d="100"/>
          <a:sy n="154" d="100"/>
        </p:scale>
        <p:origin x="-12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9F4015A7-9F1C-8549-A725-99DD5FC66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662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ea typeface="ＭＳ Ｐゴシック" charset="0"/>
                <a:cs typeface="ＭＳ Ｐゴシック" charset="0"/>
              </a:rPr>
              <a:t>http://surfer.nmr.mgh.harvard.edu/fswiki/FsTutorial/QdecGroupAnalysis</a:t>
            </a: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D035250-13B1-1445-84A6-CB7C66D27B8A}" type="slidenum">
              <a:rPr lang="en-US" sz="1200">
                <a:latin typeface="Arial" charset="0"/>
              </a:rPr>
              <a:pPr/>
              <a:t>8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5D7178B-2282-4B46-AFFD-26308B1ADDC9}" type="slidenum">
              <a:rPr lang="en-US" sz="1200">
                <a:latin typeface="Times New Roman" charset="0"/>
              </a:rPr>
              <a:pPr/>
              <a:t>21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844CEC8-15F8-8048-A8E3-9AB2EB2EA41C}" type="slidenum">
              <a:rPr lang="en-US" sz="1200">
                <a:latin typeface="Arial" charset="0"/>
              </a:rPr>
              <a:pPr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 flipV="1">
            <a:off x="1676400" y="1219200"/>
            <a:ext cx="6781800" cy="0"/>
          </a:xfrm>
          <a:prstGeom prst="line">
            <a:avLst/>
          </a:prstGeom>
          <a:noFill/>
          <a:ln w="28575">
            <a:solidFill>
              <a:srgbClr val="24A6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762000" y="5638800"/>
            <a:ext cx="7696200" cy="0"/>
          </a:xfrm>
          <a:prstGeom prst="line">
            <a:avLst/>
          </a:prstGeom>
          <a:noFill/>
          <a:ln w="28575">
            <a:solidFill>
              <a:srgbClr val="24A6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752600" y="336550"/>
            <a:ext cx="3048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7" rIns="91390" bIns="4569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smtClean="0">
                <a:latin typeface="Arial" charset="0"/>
              </a:rPr>
              <a:t>Surgical Planning Laboratory</a:t>
            </a:r>
            <a:br>
              <a:rPr lang="en-US" sz="1400" smtClean="0">
                <a:latin typeface="Arial" charset="0"/>
              </a:rPr>
            </a:br>
            <a:r>
              <a:rPr lang="en-US" sz="1400" smtClean="0">
                <a:latin typeface="Arial" charset="0"/>
              </a:rPr>
              <a:t>Brigham and Women</a:t>
            </a:r>
            <a:r>
              <a:rPr lang="ja-JP" altLang="en-US" sz="1400" smtClean="0">
                <a:latin typeface="Arial" charset="0"/>
              </a:rPr>
              <a:t>’</a:t>
            </a:r>
            <a:r>
              <a:rPr lang="en-US" sz="1400" smtClean="0">
                <a:latin typeface="Arial" charset="0"/>
              </a:rPr>
              <a:t>s Hospital</a:t>
            </a:r>
            <a:br>
              <a:rPr lang="en-US" sz="1400" smtClean="0">
                <a:latin typeface="Arial" charset="0"/>
              </a:rPr>
            </a:br>
            <a:r>
              <a:rPr lang="en-US" sz="1400" smtClean="0">
                <a:latin typeface="Arial" charset="0"/>
              </a:rPr>
              <a:t>Boston, Massachusetts USA</a:t>
            </a:r>
            <a:endParaRPr lang="en-US" sz="1000" smtClean="0">
              <a:latin typeface="Arial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324600" y="533400"/>
            <a:ext cx="21336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7" rIns="91390" bIns="4569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smtClean="0">
                <a:latin typeface="Arial" charset="0"/>
              </a:rPr>
              <a:t>a teaching affiliate of</a:t>
            </a:r>
            <a:br>
              <a:rPr lang="en-US" sz="1200" smtClean="0">
                <a:latin typeface="Arial" charset="0"/>
              </a:rPr>
            </a:br>
            <a:r>
              <a:rPr lang="en-US" sz="1400" smtClean="0">
                <a:latin typeface="Arial" charset="0"/>
              </a:rPr>
              <a:t>Harvard Medical School</a:t>
            </a:r>
            <a:endParaRPr lang="en-US" sz="1000" smtClean="0">
              <a:latin typeface="Arial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100513" y="1995488"/>
            <a:ext cx="1570037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240213" y="2503488"/>
            <a:ext cx="600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52600" y="1600200"/>
            <a:ext cx="6400800" cy="1600200"/>
          </a:xfrm>
        </p:spPr>
        <p:txBody>
          <a:bodyPr lIns="91390" tIns="45697" rIns="91390" bIns="45697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276600"/>
            <a:ext cx="6400800" cy="2362200"/>
          </a:xfrm>
        </p:spPr>
        <p:txBody>
          <a:bodyPr lIns="91390" tIns="45697" rIns="91390" bIns="45697"/>
          <a:lstStyle>
            <a:lvl1pPr marL="0" indent="0">
              <a:buFontTx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" name="Picture 1" descr="610px-Spl-circlelogo-1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295400" cy="127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73572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18750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95714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7086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295400"/>
            <a:ext cx="3505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295400"/>
            <a:ext cx="3505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22971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33057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8495426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295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295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43705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74987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28178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204673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934247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7896369"/>
      </p:ext>
    </p:extLst>
  </p:cSld>
  <p:clrMapOvr>
    <a:masterClrMapping/>
  </p:clrMapOvr>
  <p:transition xmlns:p14="http://schemas.microsoft.com/office/powerpoint/2010/main">
    <p:wip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04800"/>
            <a:ext cx="7086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295400"/>
            <a:ext cx="7162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>
            <a:off x="1219200" y="914400"/>
            <a:ext cx="7315200" cy="0"/>
          </a:xfrm>
          <a:prstGeom prst="line">
            <a:avLst/>
          </a:prstGeom>
          <a:noFill/>
          <a:ln w="28575">
            <a:solidFill>
              <a:srgbClr val="24A6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Line 6"/>
          <p:cNvSpPr>
            <a:spLocks noChangeShapeType="1"/>
          </p:cNvSpPr>
          <p:nvPr/>
        </p:nvSpPr>
        <p:spPr bwMode="auto">
          <a:xfrm>
            <a:off x="533400" y="6248400"/>
            <a:ext cx="8077200" cy="0"/>
          </a:xfrm>
          <a:prstGeom prst="line">
            <a:avLst/>
          </a:prstGeom>
          <a:noFill/>
          <a:ln w="28575">
            <a:solidFill>
              <a:srgbClr val="24A6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1219200" y="6308725"/>
            <a:ext cx="3429000" cy="24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i="1" dirty="0" smtClean="0">
                <a:latin typeface="Arial" charset="0"/>
              </a:rPr>
              <a:t>©2014</a:t>
            </a:r>
            <a:r>
              <a:rPr lang="en-US" sz="1000" i="1" baseline="0" dirty="0" smtClean="0">
                <a:latin typeface="Arial" charset="0"/>
              </a:rPr>
              <a:t>  </a:t>
            </a:r>
            <a:r>
              <a:rPr lang="en-US" sz="1000" i="1" dirty="0" smtClean="0">
                <a:latin typeface="Arial" charset="0"/>
              </a:rPr>
              <a:t>Surgical Planning Laboratory, </a:t>
            </a:r>
            <a:r>
              <a:rPr lang="en-US" sz="900" i="1" dirty="0" smtClean="0">
                <a:latin typeface="Arial" charset="0"/>
              </a:rPr>
              <a:t>ARR</a:t>
            </a:r>
            <a:endParaRPr lang="en-US" sz="1000" i="1" dirty="0" smtClean="0">
              <a:latin typeface="Arial" charset="0"/>
            </a:endParaRPr>
          </a:p>
        </p:txBody>
      </p:sp>
      <p:sp>
        <p:nvSpPr>
          <p:cNvPr id="192520" name="Text Box 8"/>
          <p:cNvSpPr txBox="1">
            <a:spLocks noChangeArrowheads="1"/>
          </p:cNvSpPr>
          <p:nvPr/>
        </p:nvSpPr>
        <p:spPr bwMode="auto">
          <a:xfrm>
            <a:off x="7467600" y="6278563"/>
            <a:ext cx="1143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i="1" smtClean="0">
                <a:latin typeface="Arial" charset="0"/>
              </a:rPr>
              <a:t>Slide </a:t>
            </a:r>
            <a:fld id="{FC198B6F-B170-F54D-8B5A-13B509030642}" type="slidenum">
              <a:rPr lang="en-US" sz="1200" i="1" smtClean="0">
                <a:latin typeface="Arial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200" smtClean="0"/>
          </a:p>
        </p:txBody>
      </p:sp>
      <p:pic>
        <p:nvPicPr>
          <p:cNvPr id="2" name="Picture 1" descr="610px-Spl-circlelogo-1k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990600" cy="9743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4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  <p:sldLayoutId id="2147484533" r:id="rId12"/>
  </p:sldLayoutIdLst>
  <p:transition xmlns:p14="http://schemas.microsoft.com/office/powerpoint/2010/main">
    <p:wip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38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iki.slicer.org/slicerWiki/index.php/Documentation/Nightly/Announcements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4" Type="http://schemas.openxmlformats.org/officeDocument/2006/relationships/image" Target="../media/image64.gif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jp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447800"/>
            <a:ext cx="2994566" cy="1582491"/>
          </a:xfrm>
        </p:spPr>
        <p:txBody>
          <a:bodyPr/>
          <a:lstStyle/>
          <a:p>
            <a:r>
              <a:rPr lang="en-US" dirty="0" smtClean="0"/>
              <a:t>3D Slicer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895600"/>
            <a:ext cx="6553200" cy="165576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dirty="0" smtClean="0"/>
              <a:t>Ron </a:t>
            </a:r>
            <a:r>
              <a:rPr lang="en-US" dirty="0" err="1" smtClean="0"/>
              <a:t>Kikinis</a:t>
            </a:r>
            <a:r>
              <a:rPr lang="en-US" dirty="0"/>
              <a:t> M.D.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en-US" dirty="0" smtClean="0"/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Robert </a:t>
            </a:r>
            <a:r>
              <a:rPr lang="en-US" dirty="0" err="1"/>
              <a:t>Greenes</a:t>
            </a:r>
            <a:r>
              <a:rPr lang="en-US" dirty="0"/>
              <a:t> Distinguished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Director </a:t>
            </a:r>
            <a:r>
              <a:rPr lang="en-US" dirty="0"/>
              <a:t>of Biomedical Informatics, Dept. of Radiology, BWH 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Professor of Medical Image Computing, FB 3, </a:t>
            </a:r>
            <a:r>
              <a:rPr lang="en-US" dirty="0" err="1"/>
              <a:t>Uni</a:t>
            </a:r>
            <a:r>
              <a:rPr lang="en-US" dirty="0"/>
              <a:t> Bremen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Professor </a:t>
            </a:r>
            <a:r>
              <a:rPr lang="en-US" dirty="0"/>
              <a:t>of Radiology, Harvard Medical </a:t>
            </a:r>
            <a:r>
              <a:rPr lang="en-US" dirty="0" smtClean="0"/>
              <a:t>School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4648200"/>
            <a:ext cx="670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Founding Director, Surgical Planning Laboratory, Brigham and Women’s </a:t>
            </a:r>
            <a:r>
              <a:rPr lang="en-US" sz="1200" dirty="0" smtClean="0"/>
              <a:t>Hospital</a:t>
            </a:r>
            <a:endParaRPr lang="en-US" sz="1200" dirty="0"/>
          </a:p>
          <a:p>
            <a:r>
              <a:rPr lang="en-US" sz="1200" dirty="0" err="1" smtClean="0"/>
              <a:t>Institutsleiter</a:t>
            </a:r>
            <a:r>
              <a:rPr lang="en-US" sz="1200" dirty="0"/>
              <a:t>, </a:t>
            </a:r>
            <a:r>
              <a:rPr lang="en-US" sz="1200" dirty="0" err="1"/>
              <a:t>Fraunhofer</a:t>
            </a:r>
            <a:r>
              <a:rPr lang="en-US" sz="1200" dirty="0"/>
              <a:t> MEVIS</a:t>
            </a:r>
          </a:p>
          <a:p>
            <a:r>
              <a:rPr lang="en-US" sz="1200" dirty="0"/>
              <a:t>Principal Investigator, National Alliance for Medical Image Computing, and </a:t>
            </a:r>
            <a:r>
              <a:rPr lang="en-US" sz="1200" dirty="0" err="1"/>
              <a:t>Neuroimage</a:t>
            </a:r>
            <a:r>
              <a:rPr lang="en-US" sz="1200" dirty="0"/>
              <a:t> Analysis Center, </a:t>
            </a:r>
          </a:p>
          <a:p>
            <a:r>
              <a:rPr lang="en-US" sz="1200" dirty="0"/>
              <a:t>Research Director, National Center for Image Guided Therapy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371600"/>
            <a:ext cx="2142888" cy="602473"/>
          </a:xfrm>
          <a:prstGeom prst="rect">
            <a:avLst/>
          </a:prstGeom>
        </p:spPr>
      </p:pic>
      <p:sp>
        <p:nvSpPr>
          <p:cNvPr id="7" name="object 5"/>
          <p:cNvSpPr>
            <a:spLocks noChangeAspect="1"/>
          </p:cNvSpPr>
          <p:nvPr/>
        </p:nvSpPr>
        <p:spPr>
          <a:xfrm>
            <a:off x="3834994" y="1479247"/>
            <a:ext cx="660806" cy="798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>
            <a:spLocks noChangeAspect="1"/>
          </p:cNvSpPr>
          <p:nvPr/>
        </p:nvSpPr>
        <p:spPr>
          <a:xfrm>
            <a:off x="4495800" y="1981200"/>
            <a:ext cx="614337" cy="717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1" descr="logo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33600"/>
            <a:ext cx="2651030" cy="50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Imag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940" y="1968595"/>
            <a:ext cx="475575" cy="50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667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 descr="NAMIC_Thum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43400"/>
            <a:ext cx="81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886701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Basic Versus Translational Science</a:t>
            </a:r>
          </a:p>
        </p:txBody>
      </p:sp>
      <p:sp>
        <p:nvSpPr>
          <p:cNvPr id="11266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3886200" cy="4648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Basic science 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Group comparisons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Months to years per study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Automation is more important, than speed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Large computational resources</a:t>
            </a:r>
          </a:p>
        </p:txBody>
      </p:sp>
      <p:sp>
        <p:nvSpPr>
          <p:cNvPr id="11267" name="Content Placeholder 4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10000" cy="4648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Translational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Subject specific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Minutes </a:t>
            </a:r>
            <a:r>
              <a:rPr lang="en-US" dirty="0">
                <a:latin typeface="Arial" charset="0"/>
                <a:ea typeface="ＭＳ Ｐゴシック" charset="0"/>
              </a:rPr>
              <a:t>to hours per case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Automation is less important than speed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Limited computational resources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Arial" charset="0"/>
                <a:ea typeface="ＭＳ Ｐゴシック" charset="0"/>
                <a:cs typeface="ＭＳ Ｐゴシック" charset="0"/>
              </a:rPr>
              <a:t>From Algorithms To Tools</a:t>
            </a:r>
            <a:endParaRPr lang="en-US" sz="4000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4953000" cy="464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Progression of a concept in MIC</a:t>
            </a:r>
          </a:p>
          <a:p>
            <a:pPr lvl="1">
              <a:defRPr/>
            </a:pPr>
            <a:r>
              <a:rPr lang="en-US" sz="2400" dirty="0" smtClean="0"/>
              <a:t>Can it be done?</a:t>
            </a:r>
          </a:p>
          <a:p>
            <a:pPr lvl="2">
              <a:defRPr/>
            </a:pPr>
            <a:r>
              <a:rPr lang="en-US" sz="2000" dirty="0" smtClean="0"/>
              <a:t>Basic science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Prototype</a:t>
            </a:r>
          </a:p>
          <a:p>
            <a:pPr lvl="1">
              <a:defRPr/>
            </a:pPr>
            <a:r>
              <a:rPr lang="en-US" sz="2400" b="1" dirty="0" smtClean="0"/>
              <a:t>Is it worth doing?</a:t>
            </a:r>
          </a:p>
          <a:p>
            <a:pPr lvl="2">
              <a:defRPr/>
            </a:pPr>
            <a:r>
              <a:rPr lang="en-US" sz="2000" dirty="0" smtClean="0"/>
              <a:t>Applied Science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Tool for translational clinical research</a:t>
            </a:r>
          </a:p>
          <a:p>
            <a:pPr lvl="1">
              <a:defRPr/>
            </a:pPr>
            <a:r>
              <a:rPr lang="en-US" sz="2400" dirty="0" smtClean="0"/>
              <a:t>Standard of care</a:t>
            </a:r>
          </a:p>
          <a:p>
            <a:pPr lvl="2">
              <a:defRPr/>
            </a:pPr>
            <a:r>
              <a:rPr lang="en-US" sz="2000" dirty="0" smtClean="0"/>
              <a:t>Commercial tool: Clinical “device” with </a:t>
            </a:r>
            <a:br>
              <a:rPr lang="en-US" sz="2000" dirty="0" smtClean="0"/>
            </a:br>
            <a:r>
              <a:rPr lang="en-US" sz="2000" dirty="0" smtClean="0"/>
              <a:t>regulatory approval</a:t>
            </a:r>
            <a:endParaRPr lang="en-US" sz="2000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697663" y="5943600"/>
            <a:ext cx="1643062" cy="23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87000"/>
              </a:lnSpc>
              <a:spcBef>
                <a:spcPts val="350"/>
              </a:spcBef>
              <a:buClr>
                <a:srgbClr val="FFFFFF"/>
              </a:buClr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Image provided by </a:t>
            </a:r>
            <a:r>
              <a:rPr lang="en-GB" sz="1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Kikinis</a:t>
            </a:r>
            <a:endParaRPr lang="en-GB" sz="10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pic>
        <p:nvPicPr>
          <p:cNvPr id="2" name="Picture 1" descr="Tumor-Volume-Rendering-PostGad-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7" t="5266" b="2052"/>
          <a:stretch/>
        </p:blipFill>
        <p:spPr>
          <a:xfrm>
            <a:off x="5029200" y="1905000"/>
            <a:ext cx="3964023" cy="39128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Arial" charset="0"/>
                <a:ea typeface="ＭＳ Ｐゴシック" charset="0"/>
                <a:cs typeface="ＭＳ Ｐゴシック" charset="0"/>
              </a:rPr>
              <a:t>Translational Research</a:t>
            </a:r>
            <a:endParaRPr lang="en-US" sz="4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7620000" cy="4524375"/>
          </a:xfrm>
        </p:spPr>
        <p:txBody>
          <a:bodyPr/>
          <a:lstStyle/>
          <a:p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Well-engineered, full-featured software tools are needed</a:t>
            </a:r>
          </a:p>
          <a:p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But it does not fit traditional science funding mechanisms: “Valley of Death”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490" y="3733800"/>
            <a:ext cx="7130487" cy="2438400"/>
            <a:chOff x="1524490" y="3733800"/>
            <a:chExt cx="7130487" cy="2438400"/>
          </a:xfrm>
        </p:grpSpPr>
        <p:sp>
          <p:nvSpPr>
            <p:cNvPr id="3" name="Rectangle 2"/>
            <p:cNvSpPr/>
            <p:nvPr/>
          </p:nvSpPr>
          <p:spPr bwMode="auto">
            <a:xfrm>
              <a:off x="1558859" y="3733800"/>
              <a:ext cx="7096118" cy="2438400"/>
            </a:xfrm>
            <a:prstGeom prst="rect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grpSp>
          <p:nvGrpSpPr>
            <p:cNvPr id="2" name="Group 5"/>
            <p:cNvGrpSpPr>
              <a:grpSpLocks noChangeAspect="1"/>
            </p:cNvGrpSpPr>
            <p:nvPr/>
          </p:nvGrpSpPr>
          <p:grpSpPr bwMode="auto">
            <a:xfrm>
              <a:off x="1524490" y="3733800"/>
              <a:ext cx="7121035" cy="2436813"/>
              <a:chOff x="406400" y="1811338"/>
              <a:chExt cx="8467725" cy="2897187"/>
            </a:xfrm>
            <a:effectLst>
              <a:glow rad="63500">
                <a:schemeClr val="accent1">
                  <a:alpha val="75000"/>
                </a:schemeClr>
              </a:glow>
            </a:effectLst>
          </p:grpSpPr>
          <p:pic>
            <p:nvPicPr>
              <p:cNvPr id="24583" name="Picture 14" descr="figure2-pre-MR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57200" y="1828800"/>
                <a:ext cx="3144838" cy="287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4" name="Picture 20" descr="MR+CT2"/>
              <p:cNvPicPr>
                <a:picLocks noChangeAspect="1" noChangeArrowheads="1"/>
              </p:cNvPicPr>
              <p:nvPr/>
            </p:nvPicPr>
            <p:blipFill>
              <a:blip r:embed="rId3">
                <a:lum bright="-12000" contrast="22000"/>
              </a:blip>
              <a:srcRect/>
              <a:stretch>
                <a:fillRect/>
              </a:stretch>
            </p:blipFill>
            <p:spPr bwMode="auto">
              <a:xfrm>
                <a:off x="6019800" y="1828800"/>
                <a:ext cx="2854325" cy="287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585" name="Text Box 22"/>
              <p:cNvSpPr txBox="1">
                <a:spLocks noChangeArrowheads="1"/>
              </p:cNvSpPr>
              <p:nvPr/>
            </p:nvSpPr>
            <p:spPr bwMode="auto">
              <a:xfrm>
                <a:off x="406400" y="1811338"/>
                <a:ext cx="2550474" cy="3747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ja-JP" sz="100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Pre-procedural MRI</a:t>
                </a:r>
              </a:p>
            </p:txBody>
          </p:sp>
          <p:sp>
            <p:nvSpPr>
              <p:cNvPr id="24586" name="Text Box 24"/>
              <p:cNvSpPr txBox="1">
                <a:spLocks noChangeArrowheads="1"/>
              </p:cNvSpPr>
              <p:nvPr/>
            </p:nvSpPr>
            <p:spPr bwMode="auto">
              <a:xfrm>
                <a:off x="6096001" y="1828801"/>
                <a:ext cx="2322796" cy="2927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ja-JP" sz="1000" dirty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Registered </a:t>
                </a:r>
                <a:r>
                  <a:rPr lang="en-US" altLang="ja-JP" sz="1000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MRI</a:t>
                </a:r>
                <a:endParaRPr lang="en-US" altLang="ja-JP" sz="1000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pic>
            <p:nvPicPr>
              <p:cNvPr id="24587" name="Picture 17" descr="figure2-CT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200400" y="1828800"/>
                <a:ext cx="2865438" cy="2879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588" name="Text Box 23"/>
              <p:cNvSpPr txBox="1">
                <a:spLocks noChangeArrowheads="1"/>
              </p:cNvSpPr>
              <p:nvPr/>
            </p:nvSpPr>
            <p:spPr bwMode="auto">
              <a:xfrm>
                <a:off x="3203573" y="1816101"/>
                <a:ext cx="2564501" cy="3747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ja-JP" sz="100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Intra-procedural CT</a:t>
                </a:r>
              </a:p>
            </p:txBody>
          </p:sp>
        </p:grpSp>
      </p:grpSp>
      <p:sp>
        <p:nvSpPr>
          <p:cNvPr id="13316" name="TextBox 12"/>
          <p:cNvSpPr txBox="1">
            <a:spLocks noChangeArrowheads="1"/>
          </p:cNvSpPr>
          <p:nvPr/>
        </p:nvSpPr>
        <p:spPr bwMode="auto">
          <a:xfrm>
            <a:off x="5105400" y="6324600"/>
            <a:ext cx="2470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800" dirty="0" err="1">
                <a:latin typeface="Arial" charset="0"/>
              </a:rPr>
              <a:t>Oguro</a:t>
            </a:r>
            <a:r>
              <a:rPr lang="en-US" sz="800" dirty="0">
                <a:latin typeface="Arial" charset="0"/>
              </a:rPr>
              <a:t> et al, </a:t>
            </a:r>
            <a:r>
              <a:rPr lang="en-US" sz="800" dirty="0" err="1">
                <a:latin typeface="Arial" charset="0"/>
              </a:rPr>
              <a:t>Int</a:t>
            </a:r>
            <a:r>
              <a:rPr lang="en-US" sz="800" dirty="0">
                <a:latin typeface="Arial" charset="0"/>
              </a:rPr>
              <a:t> J </a:t>
            </a:r>
            <a:r>
              <a:rPr lang="en-US" sz="800" dirty="0" err="1">
                <a:latin typeface="Arial" charset="0"/>
              </a:rPr>
              <a:t>Comput</a:t>
            </a:r>
            <a:r>
              <a:rPr lang="en-US" sz="800" dirty="0">
                <a:latin typeface="Arial" charset="0"/>
              </a:rPr>
              <a:t> Assist </a:t>
            </a:r>
            <a:r>
              <a:rPr lang="en-US" sz="800" dirty="0" err="1">
                <a:latin typeface="Arial" charset="0"/>
              </a:rPr>
              <a:t>Radiol</a:t>
            </a:r>
            <a:r>
              <a:rPr lang="en-US" sz="800" dirty="0">
                <a:latin typeface="Arial" charset="0"/>
              </a:rPr>
              <a:t> </a:t>
            </a:r>
            <a:r>
              <a:rPr lang="en-US" sz="800" dirty="0" err="1">
                <a:latin typeface="Arial" charset="0"/>
              </a:rPr>
              <a:t>Surg</a:t>
            </a:r>
            <a:r>
              <a:rPr lang="en-US" sz="800" dirty="0">
                <a:latin typeface="Arial" charset="0"/>
              </a:rPr>
              <a:t>, 2011</a:t>
            </a:r>
          </a:p>
          <a:p>
            <a:r>
              <a:rPr lang="en-US" sz="800" dirty="0" err="1">
                <a:latin typeface="Arial" charset="0"/>
              </a:rPr>
              <a:t>Elhawary</a:t>
            </a:r>
            <a:r>
              <a:rPr lang="en-US" sz="800" dirty="0">
                <a:latin typeface="Arial" charset="0"/>
              </a:rPr>
              <a:t> et al, </a:t>
            </a:r>
            <a:r>
              <a:rPr lang="en-US" sz="800" dirty="0" err="1">
                <a:latin typeface="Arial" charset="0"/>
              </a:rPr>
              <a:t>Acad</a:t>
            </a:r>
            <a:r>
              <a:rPr lang="en-US" sz="800" dirty="0">
                <a:latin typeface="Arial" charset="0"/>
              </a:rPr>
              <a:t> Rad, 2010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7086600" cy="990600"/>
          </a:xfrm>
        </p:spPr>
        <p:txBody>
          <a:bodyPr/>
          <a:lstStyle/>
          <a:p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3D </a:t>
            </a:r>
            <a:r>
              <a:rPr lang="en-US" sz="4000" dirty="0" smtClean="0">
                <a:latin typeface="Arial" charset="0"/>
                <a:ea typeface="ＭＳ Ｐゴシック" charset="0"/>
                <a:cs typeface="ＭＳ Ｐゴシック" charset="0"/>
              </a:rPr>
              <a:t>Slicer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7239000" cy="4876800"/>
          </a:xfrm>
        </p:spPr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3D Slicer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bridges the </a:t>
            </a:r>
            <a:b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“valley of death” for </a:t>
            </a:r>
            <a:b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subject specific analysis</a:t>
            </a:r>
          </a:p>
          <a:p>
            <a:pPr marL="0" indent="0">
              <a:buNone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sz="24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Free open source software</a:t>
            </a:r>
          </a:p>
          <a:p>
            <a:pPr lvl="2"/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Enables scientific collaboration</a:t>
            </a:r>
          </a:p>
          <a:p>
            <a:pPr lvl="2"/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Painless translation to proprietary clinical tools</a:t>
            </a:r>
          </a:p>
          <a:p>
            <a:pPr lvl="1"/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Well-engineered high-performance core</a:t>
            </a:r>
          </a:p>
          <a:p>
            <a:pPr lvl="2"/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Software engineering methodology, multi-platform</a:t>
            </a:r>
          </a:p>
          <a:p>
            <a:pPr lvl="1"/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Many options for extensions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5334000" y="6400800"/>
            <a:ext cx="2057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Picture courtesy Wendy Plesniak</a:t>
            </a:r>
          </a:p>
        </p:txBody>
      </p:sp>
      <p:pic>
        <p:nvPicPr>
          <p:cNvPr id="2" name="Picture 1" descr="slicer4Announcem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47800"/>
            <a:ext cx="4001476" cy="24384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648200"/>
            <a:ext cx="987425" cy="993775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76119918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7010400" cy="533400"/>
          </a:xfrm>
        </p:spPr>
        <p:txBody>
          <a:bodyPr/>
          <a:lstStyle/>
          <a:p>
            <a:r>
              <a:rPr lang="en-US" sz="3400" dirty="0">
                <a:latin typeface="Arial" charset="0"/>
                <a:ea typeface="ＭＳ Ｐゴシック" charset="0"/>
                <a:cs typeface="ＭＳ Ｐゴシック" charset="0"/>
              </a:rPr>
              <a:t>Subject Specific </a:t>
            </a:r>
            <a:r>
              <a:rPr lang="en-US" sz="3400" dirty="0" smtClean="0">
                <a:latin typeface="Arial" charset="0"/>
                <a:ea typeface="ＭＳ Ｐゴシック" charset="0"/>
                <a:cs typeface="ＭＳ Ｐゴシック" charset="0"/>
              </a:rPr>
              <a:t>Analysis</a:t>
            </a:r>
            <a:endParaRPr lang="en-US" sz="3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1295400" y="1295400"/>
            <a:ext cx="7162800" cy="3048000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Quick and good enough is better than slow and perfect!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Image processing problems cannot be compensated by adding subjects (you have only one)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Interactive work is the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norm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4267200"/>
            <a:ext cx="6858000" cy="1569660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200" dirty="0"/>
              <a:t>"Ron's rules for tools" is an informal set of rules that developers should keep in mind when working on </a:t>
            </a:r>
            <a:r>
              <a:rPr lang="en-US" sz="1200" b="1" dirty="0"/>
              <a:t>interactive tools</a:t>
            </a:r>
            <a:r>
              <a:rPr lang="en-US" sz="1200" dirty="0"/>
              <a:t> for translational clinical research. If you follow them, you will create tools that many people will use. </a:t>
            </a:r>
          </a:p>
          <a:p>
            <a:pPr>
              <a:buFont typeface="Arial"/>
              <a:buChar char="•"/>
              <a:defRPr/>
            </a:pPr>
            <a:r>
              <a:rPr lang="en-US" sz="1200" dirty="0"/>
              <a:t>You make it, I break it. </a:t>
            </a:r>
          </a:p>
          <a:p>
            <a:pPr>
              <a:buFont typeface="Arial"/>
              <a:buChar char="•"/>
              <a:defRPr/>
            </a:pPr>
            <a:r>
              <a:rPr lang="en-US" sz="1200" dirty="0"/>
              <a:t>Your tool does not exist, until it works on my laptop with my data. </a:t>
            </a:r>
          </a:p>
          <a:p>
            <a:pPr>
              <a:buFont typeface="Arial"/>
              <a:buChar char="•"/>
              <a:defRPr/>
            </a:pPr>
            <a:r>
              <a:rPr lang="en-US" sz="1200" dirty="0"/>
              <a:t>I am lazy. I do not like to move the mouse or to type.</a:t>
            </a:r>
          </a:p>
          <a:p>
            <a:pPr>
              <a:buFont typeface="Arial"/>
              <a:buChar char="•"/>
              <a:defRPr/>
            </a:pPr>
            <a:r>
              <a:rPr lang="en-US" sz="1200" dirty="0"/>
              <a:t>No more than one simple parameter. </a:t>
            </a:r>
          </a:p>
          <a:p>
            <a:pPr>
              <a:buFont typeface="Arial"/>
              <a:buChar char="•"/>
              <a:defRPr/>
            </a:pPr>
            <a:r>
              <a:rPr lang="en-US" sz="1200" dirty="0"/>
              <a:t>I have </a:t>
            </a:r>
            <a:r>
              <a:rPr lang="en-US" sz="1200" dirty="0" smtClean="0"/>
              <a:t>Attention deficit disorder: </a:t>
            </a:r>
            <a:r>
              <a:rPr lang="en-US" sz="1200" dirty="0"/>
              <a:t>Make your algorithm fast. 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Tumor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and Language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0" y="1219200"/>
            <a:ext cx="3200400" cy="213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Lesions affecting the arcuate fasciculus, a white matter tract connecting Wernicke's and Broca's speech regions, result in conduction aphasia. </a:t>
            </a:r>
          </a:p>
          <a:p>
            <a:pPr lvl="1">
              <a:lnSpc>
                <a:spcPct val="90000"/>
              </a:lnSpc>
            </a:pPr>
            <a:r>
              <a:rPr lang="en-US" sz="1100">
                <a:latin typeface="Arial" charset="0"/>
                <a:ea typeface="ＭＳ Ｐゴシック" charset="0"/>
              </a:rPr>
              <a:t>(from http://www.lib.mcg.edu/edu/eshuphysio/program/section8/8ch15/s8c15_14.htm)</a:t>
            </a:r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30563"/>
            <a:ext cx="3200400" cy="2941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5" descr="Screen shot 2011-04-26 at 9.27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27200"/>
            <a:ext cx="365760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3"/>
          <p:cNvSpPr txBox="1">
            <a:spLocks noChangeArrowheads="1"/>
          </p:cNvSpPr>
          <p:nvPr/>
        </p:nvSpPr>
        <p:spPr bwMode="auto">
          <a:xfrm>
            <a:off x="1219200" y="1219200"/>
            <a:ext cx="289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/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>
                <a:latin typeface="Arial" charset="0"/>
              </a:rPr>
              <a:t>Where is Wernicke</a:t>
            </a:r>
            <a:r>
              <a:rPr lang="ja-JP" altLang="en-US" sz="1600">
                <a:latin typeface="Arial" charset="0"/>
              </a:rPr>
              <a:t>’</a:t>
            </a:r>
            <a:r>
              <a:rPr lang="en-US" altLang="ja-JP" sz="1600">
                <a:latin typeface="Arial" charset="0"/>
              </a:rPr>
              <a:t>s area?</a:t>
            </a:r>
            <a:endParaRPr lang="en-US" sz="110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White Matter Surface On The Quick</a:t>
            </a:r>
          </a:p>
        </p:txBody>
      </p:sp>
      <p:sp>
        <p:nvSpPr>
          <p:cNvPr id="46082" name="Content Placeholder 5"/>
          <p:cNvSpPr>
            <a:spLocks noGrp="1"/>
          </p:cNvSpPr>
          <p:nvPr>
            <p:ph idx="1"/>
          </p:nvPr>
        </p:nvSpPr>
        <p:spPr>
          <a:xfrm>
            <a:off x="1219200" y="1219200"/>
            <a:ext cx="4495800" cy="1143000"/>
          </a:xfrm>
        </p:spPr>
        <p:txBody>
          <a:bodyPr/>
          <a:lstStyle/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Where are Broca, Wernicke?</a:t>
            </a: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Skullstrip </a:t>
            </a:r>
            <a:r>
              <a:rPr lang="en-US" sz="240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 Volume render</a:t>
            </a: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 descr="Screen shot 2011-04-01 at 11.55.3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590800"/>
            <a:ext cx="7772400" cy="3543406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alpha val="75000"/>
              </a:schemeClr>
            </a:glow>
            <a:softEdge rad="112500"/>
          </a:effectLst>
        </p:spPr>
      </p:pic>
      <p:sp>
        <p:nvSpPr>
          <p:cNvPr id="46084" name="TextBox 19"/>
          <p:cNvSpPr txBox="1">
            <a:spLocks noChangeArrowheads="1"/>
          </p:cNvSpPr>
          <p:nvPr/>
        </p:nvSpPr>
        <p:spPr bwMode="auto">
          <a:xfrm>
            <a:off x="5715000" y="64770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Slicer image taken by R. Kikinis</a:t>
            </a:r>
          </a:p>
        </p:txBody>
      </p:sp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66800"/>
            <a:ext cx="1676400" cy="1539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410200" y="2209800"/>
            <a:ext cx="13716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600" dirty="0">
                <a:latin typeface="+mn-lt"/>
                <a:ea typeface="+mn-ea"/>
                <a:cs typeface="+mn-cs"/>
              </a:rPr>
              <a:t>from http://www.lib.mcg.edu/edu/eshuphysio/program/section8/8ch15/s8c15_14.htm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7343775" cy="914400"/>
          </a:xfrm>
        </p:spPr>
        <p:txBody>
          <a:bodyPr/>
          <a:lstStyle/>
          <a:p>
            <a:r>
              <a:rPr lang="en-US" sz="4400" dirty="0" smtClean="0">
                <a:latin typeface="Arial" charset="0"/>
                <a:ea typeface="ＭＳ Ｐゴシック" charset="0"/>
                <a:cs typeface="ＭＳ Ｐゴシック" charset="0"/>
              </a:rPr>
              <a:t>Slicer Business Model</a:t>
            </a:r>
            <a:endParaRPr lang="en-US" sz="4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5" name="Picture 4" descr="Full_body_geoanatomy_international-illustration-05192010-8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8" y="1828800"/>
            <a:ext cx="8254439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990600"/>
            <a:ext cx="5557932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Lucida Grande"/>
              <a:buChar char="-"/>
            </a:pPr>
            <a:r>
              <a:rPr lang="en-US" sz="1600" dirty="0" smtClean="0">
                <a:latin typeface="+mn-lt"/>
              </a:rPr>
              <a:t>Increase impact through FOSS, broad application space </a:t>
            </a:r>
          </a:p>
          <a:p>
            <a:pPr marL="285750" indent="-285750">
              <a:buFont typeface="Lucida Grande"/>
              <a:buChar char="-"/>
            </a:pPr>
            <a:r>
              <a:rPr lang="en-US" sz="1600" dirty="0" smtClean="0">
                <a:latin typeface="+mn-lt"/>
              </a:rPr>
              <a:t>Fund continued development through </a:t>
            </a:r>
          </a:p>
          <a:p>
            <a:pPr marL="742950" lvl="1" indent="-285750">
              <a:buFont typeface="Lucida Grande"/>
              <a:buChar char="-"/>
            </a:pPr>
            <a:r>
              <a:rPr lang="en-US" sz="1600" dirty="0" smtClean="0">
                <a:latin typeface="+mn-lt"/>
              </a:rPr>
              <a:t>grant applications</a:t>
            </a:r>
          </a:p>
          <a:p>
            <a:pPr marL="742950" lvl="1" indent="-285750">
              <a:buFont typeface="Lucida Grande"/>
              <a:buChar char="-"/>
            </a:pPr>
            <a:r>
              <a:rPr lang="en-US" sz="1600" dirty="0" smtClean="0">
                <a:latin typeface="+mn-lt"/>
              </a:rPr>
              <a:t>Leverage other people’s money (OPM)</a:t>
            </a:r>
            <a:endParaRPr lang="en-US" sz="1600" dirty="0">
              <a:latin typeface="+mn-lt"/>
            </a:endParaRPr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5638800" y="6019800"/>
            <a:ext cx="26771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+mn-lt"/>
                <a:ea typeface="+mn-ea"/>
                <a:cs typeface="+mn-cs"/>
              </a:rPr>
              <a:t>Picture 2011, </a:t>
            </a:r>
            <a:r>
              <a:rPr lang="en-US" sz="1000" dirty="0">
                <a:latin typeface="+mn-lt"/>
                <a:ea typeface="+mn-ea"/>
                <a:cs typeface="+mn-cs"/>
              </a:rPr>
              <a:t>courtesy </a:t>
            </a:r>
            <a:r>
              <a:rPr lang="en-US" sz="1000" dirty="0" err="1">
                <a:latin typeface="+mn-lt"/>
                <a:ea typeface="+mn-ea"/>
                <a:cs typeface="+mn-cs"/>
              </a:rPr>
              <a:t>Kapur</a:t>
            </a:r>
            <a:r>
              <a:rPr lang="en-US" sz="1000" dirty="0">
                <a:latin typeface="+mn-lt"/>
                <a:ea typeface="+mn-ea"/>
                <a:cs typeface="+mn-cs"/>
              </a:rPr>
              <a:t>, </a:t>
            </a:r>
            <a:r>
              <a:rPr lang="en-US" sz="1000" dirty="0" err="1">
                <a:latin typeface="+mn-lt"/>
                <a:ea typeface="+mn-ea"/>
                <a:cs typeface="+mn-cs"/>
              </a:rPr>
              <a:t>Jakab</a:t>
            </a:r>
            <a:r>
              <a:rPr lang="en-US" sz="1000" dirty="0">
                <a:latin typeface="+mn-lt"/>
                <a:ea typeface="+mn-ea"/>
                <a:cs typeface="+mn-cs"/>
              </a:rPr>
              <a:t>, </a:t>
            </a:r>
            <a:r>
              <a:rPr lang="en-US" sz="1000" dirty="0" err="1">
                <a:latin typeface="+mn-lt"/>
                <a:ea typeface="+mn-ea"/>
                <a:cs typeface="+mn-cs"/>
              </a:rPr>
              <a:t>Kikinis</a:t>
            </a:r>
            <a:endParaRPr lang="en-US" sz="10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665974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Slicer for Translational Research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4" name="Content Placeholder 9"/>
          <p:cNvSpPr>
            <a:spLocks noGrp="1"/>
          </p:cNvSpPr>
          <p:nvPr>
            <p:ph sz="half" idx="1"/>
          </p:nvPr>
        </p:nvSpPr>
        <p:spPr>
          <a:xfrm>
            <a:off x="838200" y="1295400"/>
            <a:ext cx="7594600" cy="15113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3D Slicer: a cross platform system for </a:t>
            </a:r>
            <a:r>
              <a:rPr lang="en-US" b="1" i="1" dirty="0">
                <a:latin typeface="Arial" charset="0"/>
                <a:ea typeface="ＭＳ Ｐゴシック" charset="0"/>
                <a:cs typeface="ＭＳ Ｐゴシック" charset="0"/>
              </a:rPr>
              <a:t>translating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innovative algorithms into clinical research applications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381000" y="2792790"/>
            <a:ext cx="3417887" cy="2143125"/>
          </a:xfrm>
          <a:gradFill rotWithShape="1">
            <a:gsLst>
              <a:gs pos="0">
                <a:srgbClr val="E9E9F7"/>
              </a:gs>
              <a:gs pos="64999">
                <a:srgbClr val="C5C5E9"/>
              </a:gs>
              <a:gs pos="100000">
                <a:srgbClr val="ACACE1"/>
              </a:gs>
            </a:gsLst>
            <a:lin ang="5400000" scaled="1"/>
          </a:gradFill>
          <a:ln cap="flat">
            <a:solidFill>
              <a:srgbClr val="292989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2998"/>
              </a:srgbClr>
            </a:outerShdw>
          </a:effectLst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ea typeface="ＭＳ Ｐゴシック" pitchFamily="1" charset="-128"/>
              </a:rPr>
              <a:t>Developer Needs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1" charset="-128"/>
              </a:rPr>
              <a:t>	Clinical Grade IO and UI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1" charset="-128"/>
              </a:rPr>
              <a:t>	Rich Utility Libraries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1" charset="-128"/>
              </a:rPr>
              <a:t>	Extensible and Reconfigurable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itchFamily="1" charset="-128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1" charset="-128"/>
              </a:rPr>
              <a:t>Stable Base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1" charset="-128"/>
              </a:rPr>
              <a:t>	Easily Deployable</a:t>
            </a:r>
            <a:endParaRPr lang="en-US" sz="2000" dirty="0">
              <a:solidFill>
                <a:srgbClr val="000000"/>
              </a:solidFill>
              <a:ea typeface="ＭＳ Ｐゴシック" pitchFamily="1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81600" y="2971800"/>
            <a:ext cx="3736975" cy="1785104"/>
          </a:xfrm>
          <a:prstGeom prst="rect">
            <a:avLst/>
          </a:prstGeom>
          <a:gradFill rotWithShape="1">
            <a:gsLst>
              <a:gs pos="0">
                <a:srgbClr val="A8A8E6"/>
              </a:gs>
              <a:gs pos="100000">
                <a:srgbClr val="1F1F98"/>
              </a:gs>
            </a:gsLst>
            <a:lin ang="5400000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2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 smtClean="0">
                <a:solidFill>
                  <a:schemeClr val="bg1"/>
                </a:solidFill>
              </a:rPr>
              <a:t>User Needs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	Easy Install and Upgrade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	</a:t>
            </a:r>
            <a:r>
              <a:rPr lang="ja-JP" altLang="en-US" sz="2000" dirty="0" smtClean="0">
                <a:solidFill>
                  <a:schemeClr val="bg1"/>
                </a:solidFill>
              </a:rPr>
              <a:t>“</a:t>
            </a:r>
            <a:r>
              <a:rPr lang="en-US" sz="2000" dirty="0" smtClean="0">
                <a:solidFill>
                  <a:schemeClr val="bg1"/>
                </a:solidFill>
              </a:rPr>
              <a:t>Standard</a:t>
            </a:r>
            <a:r>
              <a:rPr lang="ja-JP" altLang="en-US" sz="2000" dirty="0" smtClean="0">
                <a:solidFill>
                  <a:schemeClr val="bg1"/>
                </a:solidFill>
              </a:rPr>
              <a:t>”</a:t>
            </a:r>
            <a:r>
              <a:rPr lang="en-US" sz="2000" dirty="0" smtClean="0">
                <a:solidFill>
                  <a:schemeClr val="bg1"/>
                </a:solidFill>
              </a:rPr>
              <a:t> Clinical Behavior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	Consistent Interface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	Advanced Functionality</a:t>
            </a: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8197" name="AutoShape 9" descr="data:image/jpg;base64,/9j/4AAQSkZJRgABAQAAAQABAAD/2wCEAAkGBhESERUUEBQVFRUQFRoYEBYUFBcUFxkSFRwVGxQXFR4XGyYnGCUjGRUVIDAsJCcpLC0sFSoxNTAvNSYrLCkBCQoKDgwOGQ8PGTUkHiQpLikqNSosNSkpKSk1KTU1LDIqKTU1NTU1NTA1KS81NSwpMC0sKTUsKS0uNTUpLDUsNP/AABEIAHEAcAMBIgACEQEDEQH/xAAbAAABBQEBAAAAAAAAAAAAAAABAAMEBQYCB//EADwQAAIBAgMFBgMGBQMFAAAAAAECAwARBBIhBQYxQVETImFxkbEyQoEHI1Ji4fAUcqGywTNT0RVDY4Ki/8QAGAEBAAMBAAAAAAAAAAAAAAAAAAECAwT/xAAkEQEBAAIBAgUFAAAAAAAAAAAAAQIRMQNBEiFRYcEEEzJyof/aAAwDAQACEQMRAD8A9vVRajlFJeFGgGUUsoo0KBWFCwpE1yXoOrCmZpbd1QCx4DkB1Ph71zNibaDVj8I9yegFKFcvO5PxHqf8eVA7CbqCbagH1FOWFMYZu4v8o9hT4NAsopZRRpUAyigyi1dUG4UCXhRoLwo0CrkmiTUGeYMCzaRjU/m/T+7y4gJ5wwuxtGOvznl9P7vLjGzyjRAFDf6YfVh1sAe6vmdOFtQK7BIvJIO8BdF5IOg/MeZ+g041W8+1ThsJPNf7wRkKfzt3Ut0ALX+lTJtG2D3m+0TEJiHTCS92M5XkKIe0ddGygr3UBuANeZvrVvsn7UZHiUyQoWuQ5EhQEjmBlNr9L1ldx93o5c8sy5kj7qKeDPa5J62FvqfCtPs7Y2zwMufKTK/cBc24mwtV74MfyVt7RcbN+0eKyrMhjsLZg3aLoANbLcelarD7UV0zo0bKVDAh7g3vwNvCvNtobuqFDYeQvoxyGN72H4SB3v3rUXd/eF8K5IN43A7VLHhr31H4h/XgeVmscpvCm7OXr8Mt78NDbQ35CnajYOYMCwIYNYqQCAQVBBF/CpNZrlQbhRoNwoEvCkTSXhSYUEU/efyf3fp7+XGLjpbuq8kGdvPUIPUMf/UVIZuy4n7vqfk8/wAvjy8uFRiMReRzYi5AF/whRY+HE1Mm6incZP3G8qxv2oYy2EC/7kyg+Shm9wK0WLm7reVYj7TJrxwj/wArn0T9a1xiuz+yHEGzEY6ZwWNuJLNy+lqymA3hbtVYOy/eNbKisB3WGhKm9XW8c5TZ0AH+0ubyyqfprXmuysY+l1k7rE6Aga3tb1rLPpY9aZYZ95qem/f2JrHPDO+cxymV1zZO0ew7I2yXEY7Sf/Re9oYuq8Pu643qwARo5FuBLEubQfGqi506i3pWc3bTEuVEYkvlKCz2uzW0HprW73p2XO8MWWM2WykmUEXC208zf0rk+h6GfQyyxyu52/rXrdfDr3eGNn7a+Fz9n+0b4XK51icoL/hABXh4NatL/FJ196yu4IMcUkb6Pnz2vfuEKoIPPVTfpcdRWmkxBvlX4ufRR1P+Bzrsy5qk4PRzqxIBBI4/Xh7Gu24U1CgUaa31JPEnqacJ0qqRXhQdwBcmwHEmg0gVbsbAC5PhUVZVY5nIAHwqSPVvHw5efACUL6sO78qnn4t/gevhmdrMYpWHyHKw/LcW9LqfLyrVPiE/EvqKoN41UgSBh3NG1HwNbX6G30Jq2F1UXhVYmXunyrH/AGiaxwnpI39V/SryfFqit3hlt1+H9Pby4M4pY5Spe1o2zx62IYXsx+hNh+x0aZwdnbDixGGhXFFk7ONQI8puSABd9D0Fh69BJw+5+ARr5mK/yXPjbu6VCm2ll4SH1Q+61X4jb7jhIf8A4HsoqlwxXm29weJwsA+4hJNrAtlFh0Fv+Krttbyg27Z1UL8Ma6m/W3Fj6D3rznH7wOeMjHzc/wDNZ3EbTZmyqeJ1t+9apvHHheYW8vYt09qNNLKyCyqoRSdbZjdi3UkKth61sIGAFh9b8Sep61id08IcLAitxkN3HMO3vYAX6VqYZqpbvzqNa4WyPT19KhQtUpTpUB5eFGgvCjQctUWdLg358almmpFoMDvBs1oQzKCY7aHjl8G8Oh+h8c1iNq5NPl9v09q9Sx8XcbyNZfbW5sMtyt4yfw8PQ/4tWn3LrSJIwuK2qOtU2N2sOtaDaP2dSLqJhk5kqRlHU68PaokH2aE6yS6cgF1t9TpWVtraeGMdiMa0hslzethujup2ZE2IF2/7Sc78if34mr/Z+7MGHsUS7cidWJ8OQq4w+DN7nifQDoP3rUSeqMs+0ScIpvdtSfQDoP3rVvhqh4fD1aYaGrM0yAVMXhTEKVJA0oHF4UaC8KNAKBFdUKCJjE7jeVMYiEa1MxXwN5GmCnaG5+DkPxdCfDoOfGgp3wefUju/KDz/ADHw6D61EkwJX4QWU8AOIP15e3lw0rw002GoM9Hs22p1J49AOg8PepMeCq3/AIaulw9BChwtTIoaeWGnlSg5RKcI0ogUTwoEvCjQXhRoOJo8ykAlbgi44i/MX51lo55I5cSgeYBMMzIJmzszrf72M8gNBx4kaCtRiIc6lbsuYEXU5WF+YPI1XQ7vIC5d5JGkjMeaRgSIzxC5VAFzre19KCpTtYYcPOJpZO1MSzRysHDCbKDl0upBa/0rO7VxUsU87bQl2lAomJw8+GN8ImH07LOqA2/NnU+dq22E3ajQoWeWTsbdksj3VSBYEAAC4HM3qvxm4ccpdXxOLMMzlpcOZgYjmN2TVc4Un5QwHKgdxeJb/qmGQMcj4TEMVBOUsHwuViOBIDGx8fGoEe8vYYTFzlXkMGLljRGkzFnMipGoLDuKWYacFHWtG+yIziI59Q8MTxIAe7kkMZa4t1iW1RH3Tw7QTwOGaPFyPJLdrEPIQxKEWy2YAjpaggz7bxOFwuIxGPihAw8edP4eR3z6G6HtFGU3yi+oObwqJujvjLip2hlSPSLtFeHtsi2ZVaJ+2jXvd4EEaEA8LVb4fdVOymixE0+JTELkkGIcN3ACLKEVQtwdTxJAJOld7G3dOHa5xOJmATIizyKyqoIPyqMx0tma5tzoIW6O3cViwZZIYooDnWMrKzyM8cjJcrkAUEKfmJ08a0lqhbG2RHhoVhizZVLEZjc3dmdv6sanUCoNwo0G4UDAo0qVAqVKlQKlSpUCpUqVAqVKlQKlSpUCoGjSoP/Z"/>
          <p:cNvSpPr>
            <a:spLocks noChangeAspect="1" noChangeArrowheads="1"/>
          </p:cNvSpPr>
          <p:nvPr/>
        </p:nvSpPr>
        <p:spPr bwMode="auto">
          <a:xfrm>
            <a:off x="155575" y="-509588"/>
            <a:ext cx="1066800" cy="107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029200"/>
            <a:ext cx="1181100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019800" y="6400800"/>
            <a:ext cx="12618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 dirty="0" smtClean="0">
                <a:latin typeface="Arial" charset="0"/>
              </a:rPr>
              <a:t>Courtesy S. Pieper</a:t>
            </a:r>
            <a:endParaRPr lang="en-US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926606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Arial" charset="0"/>
                <a:ea typeface="ＭＳ Ｐゴシック" charset="0"/>
                <a:cs typeface="ＭＳ Ｐゴシック" charset="0"/>
              </a:rPr>
              <a:t>Slicer Is Open</a:t>
            </a:r>
            <a:endParaRPr lang="en-US" sz="4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4897438" cy="4267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Open Science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=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Open Source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+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Open Data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Open Community</a:t>
            </a: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7772400" y="5867400"/>
            <a:ext cx="904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latin typeface="+mn-lt"/>
                <a:ea typeface="+mn-ea"/>
                <a:cs typeface="+mn-cs"/>
              </a:rPr>
              <a:t>Boston 2010</a:t>
            </a:r>
          </a:p>
        </p:txBody>
      </p:sp>
      <p:pic>
        <p:nvPicPr>
          <p:cNvPr id="6" name="Picture 5" descr="2010_Summer_Project_Week_Group_2.jpg"/>
          <p:cNvPicPr>
            <a:picLocks noChangeAspect="1"/>
          </p:cNvPicPr>
          <p:nvPr/>
        </p:nvPicPr>
        <p:blipFill>
          <a:blip r:embed="rId2"/>
          <a:srcRect l="9765"/>
          <a:stretch>
            <a:fillRect/>
          </a:stretch>
        </p:blipFill>
        <p:spPr>
          <a:xfrm>
            <a:off x="5334000" y="3886200"/>
            <a:ext cx="3520440" cy="1939290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7" name="Picture 6" descr="Tokyo-WS-2010.jpg"/>
          <p:cNvPicPr>
            <a:picLocks noChangeAspect="1"/>
          </p:cNvPicPr>
          <p:nvPr/>
        </p:nvPicPr>
        <p:blipFill>
          <a:blip r:embed="rId3">
            <a:lum bright="9000" contrast="-8000"/>
          </a:blip>
          <a:srcRect l="8036" t="25000"/>
          <a:stretch>
            <a:fillRect/>
          </a:stretch>
        </p:blipFill>
        <p:spPr>
          <a:xfrm>
            <a:off x="5739916" y="1676400"/>
            <a:ext cx="3114524" cy="1905000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12294" name="TextBox 4"/>
          <p:cNvSpPr txBox="1">
            <a:spLocks noChangeArrowheads="1"/>
          </p:cNvSpPr>
          <p:nvPr/>
        </p:nvSpPr>
        <p:spPr bwMode="auto">
          <a:xfrm>
            <a:off x="6934200" y="1371600"/>
            <a:ext cx="1930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Tokyo 2010, hosted by H. Iseki</a:t>
            </a:r>
          </a:p>
        </p:txBody>
      </p:sp>
    </p:spTree>
    <p:extLst>
      <p:ext uri="{BB962C8B-B14F-4D97-AF65-F5344CB8AC3E}">
        <p14:creationId xmlns:p14="http://schemas.microsoft.com/office/powerpoint/2010/main" val="1505574914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Image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990600"/>
            <a:ext cx="7162800" cy="4953000"/>
          </a:xfrm>
        </p:spPr>
        <p:txBody>
          <a:bodyPr/>
          <a:lstStyle/>
          <a:p>
            <a:r>
              <a:rPr lang="en-US" sz="2400" dirty="0" smtClean="0"/>
              <a:t>The investigation and use of computational and mathematical methods for solving problems in the field of medical imaging.</a:t>
            </a:r>
          </a:p>
          <a:p>
            <a:r>
              <a:rPr lang="en-US" sz="2000" dirty="0" smtClean="0"/>
              <a:t>Examples of topics in the field of medical image computing include:</a:t>
            </a:r>
          </a:p>
          <a:p>
            <a:pPr lvl="1"/>
            <a:r>
              <a:rPr lang="en-US" sz="1800" dirty="0" smtClean="0"/>
              <a:t>Segmentation</a:t>
            </a:r>
            <a:endParaRPr lang="en-US" sz="1800" dirty="0"/>
          </a:p>
          <a:p>
            <a:pPr lvl="1"/>
            <a:r>
              <a:rPr lang="en-US" sz="1800" dirty="0" smtClean="0"/>
              <a:t>Registration and image fusion</a:t>
            </a:r>
          </a:p>
          <a:p>
            <a:pPr lvl="1"/>
            <a:r>
              <a:rPr lang="en-US" sz="1800" dirty="0"/>
              <a:t>T</a:t>
            </a:r>
            <a:r>
              <a:rPr lang="en-US" sz="1800" dirty="0" smtClean="0"/>
              <a:t>ensor &amp; vector field analysis </a:t>
            </a:r>
          </a:p>
          <a:p>
            <a:pPr lvl="1"/>
            <a:r>
              <a:rPr lang="en-US" sz="1800" dirty="0" smtClean="0"/>
              <a:t>Generation and use of atlas concepts</a:t>
            </a:r>
            <a:endParaRPr lang="en-US" sz="1800" dirty="0"/>
          </a:p>
          <a:p>
            <a:pPr lvl="1"/>
            <a:r>
              <a:rPr lang="en-US" sz="1800" dirty="0" smtClean="0"/>
              <a:t>Time </a:t>
            </a:r>
            <a:r>
              <a:rPr lang="en-US" sz="1800" dirty="0"/>
              <a:t>series analysis</a:t>
            </a:r>
          </a:p>
          <a:p>
            <a:pPr lvl="1"/>
            <a:r>
              <a:rPr lang="en-US" sz="1800" dirty="0" smtClean="0"/>
              <a:t>Analysis of functional imaging data</a:t>
            </a:r>
            <a:endParaRPr lang="en-US" sz="1800" dirty="0"/>
          </a:p>
          <a:p>
            <a:pPr lvl="1"/>
            <a:r>
              <a:rPr lang="en-US" sz="1800" dirty="0" smtClean="0"/>
              <a:t>Multimodal image analysis</a:t>
            </a:r>
          </a:p>
          <a:p>
            <a:pPr lvl="1"/>
            <a:r>
              <a:rPr lang="en-US" sz="1800" dirty="0" smtClean="0"/>
              <a:t>Visualization</a:t>
            </a:r>
          </a:p>
          <a:p>
            <a:pPr lvl="1"/>
            <a:r>
              <a:rPr lang="en-US" sz="1800" dirty="0" smtClean="0"/>
              <a:t>Probabilistic modeling</a:t>
            </a:r>
            <a:endParaRPr lang="en-US" sz="1800" dirty="0"/>
          </a:p>
          <a:p>
            <a:endParaRPr lang="en-US" sz="2400" dirty="0"/>
          </a:p>
        </p:txBody>
      </p:sp>
      <p:pic>
        <p:nvPicPr>
          <p:cNvPr id="4" name="Picture 3" descr="Screen Shot 2012-03-06 at 3.2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48000"/>
            <a:ext cx="2362200" cy="2982576"/>
          </a:xfrm>
          <a:prstGeom prst="rect">
            <a:avLst/>
          </a:prstGeom>
          <a:effectLst>
            <a:glow rad="38100">
              <a:schemeClr val="bg1">
                <a:lumMod val="95000"/>
                <a:alpha val="69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791200" y="6400800"/>
            <a:ext cx="2206238" cy="2317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87000"/>
              </a:lnSpc>
              <a:spcBef>
                <a:spcPts val="350"/>
              </a:spcBef>
              <a:buClr>
                <a:srgbClr val="FFFFFF"/>
              </a:buClr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Image provided by </a:t>
            </a:r>
            <a:r>
              <a:rPr lang="en-GB" sz="1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A. </a:t>
            </a:r>
            <a:r>
              <a:rPr lang="en-GB" sz="1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Fedorov</a:t>
            </a:r>
            <a:r>
              <a:rPr lang="en-GB" sz="1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et al.</a:t>
            </a:r>
            <a:endParaRPr lang="en-GB" sz="10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472455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2141538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990600"/>
            <a:ext cx="24892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Arial" charset="0"/>
                <a:ea typeface="ＭＳ Ｐゴシック" charset="0"/>
                <a:cs typeface="ＭＳ Ｐゴシック" charset="0"/>
              </a:rPr>
              <a:t>Slicer Is </a:t>
            </a:r>
            <a:r>
              <a:rPr lang="en-US" sz="4400" dirty="0" smtClean="0">
                <a:latin typeface="Arial" charset="0"/>
                <a:ea typeface="ＭＳ Ｐゴシック" charset="0"/>
                <a:cs typeface="ＭＳ Ｐゴシック" charset="0"/>
              </a:rPr>
              <a:t>Accessible</a:t>
            </a:r>
            <a:endParaRPr lang="en-US" sz="4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4191000" cy="47244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Designed from scratch for:</a:t>
            </a:r>
          </a:p>
          <a:p>
            <a:pPr lvl="1">
              <a:defRPr/>
            </a:pPr>
            <a:r>
              <a:rPr lang="en-US" dirty="0" smtClean="0"/>
              <a:t>Multi-platform support</a:t>
            </a:r>
          </a:p>
          <a:p>
            <a:pPr lvl="1">
              <a:defRPr/>
            </a:pPr>
            <a:r>
              <a:rPr lang="en-US" dirty="0" smtClean="0"/>
              <a:t>Multi-site development</a:t>
            </a:r>
          </a:p>
          <a:p>
            <a:pPr>
              <a:defRPr/>
            </a:pPr>
            <a:r>
              <a:rPr lang="en-US" dirty="0" smtClean="0"/>
              <a:t>International developer community</a:t>
            </a:r>
          </a:p>
          <a:p>
            <a:pPr>
              <a:defRPr/>
            </a:pPr>
            <a:r>
              <a:rPr lang="en-US" dirty="0" smtClean="0"/>
              <a:t>International </a:t>
            </a:r>
            <a:br>
              <a:rPr lang="en-US" dirty="0" smtClean="0"/>
            </a:br>
            <a:r>
              <a:rPr lang="en-US" dirty="0" smtClean="0"/>
              <a:t>user community</a:t>
            </a: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1828800"/>
            <a:ext cx="2759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857500"/>
            <a:ext cx="1654175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998538"/>
            <a:ext cx="987425" cy="993775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2" name="Picture 1" descr="PW-SLC201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96" y="4343400"/>
            <a:ext cx="2562104" cy="186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02918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Arial" charset="0"/>
                <a:ea typeface="ＭＳ Ｐゴシック" charset="0"/>
                <a:cs typeface="ＭＳ Ｐゴシック" charset="0"/>
              </a:rPr>
              <a:t>Slicer </a:t>
            </a:r>
            <a:r>
              <a:rPr lang="en-US" sz="4400" dirty="0">
                <a:latin typeface="Arial" charset="0"/>
                <a:ea typeface="ＭＳ Ｐゴシック" charset="0"/>
                <a:cs typeface="ＭＳ Ｐゴシック" charset="0"/>
              </a:rPr>
              <a:t>Is </a:t>
            </a:r>
            <a:r>
              <a:rPr lang="en-US" sz="4400" dirty="0" smtClean="0">
                <a:latin typeface="Arial" charset="0"/>
                <a:ea typeface="ＭＳ Ｐゴシック" charset="0"/>
                <a:cs typeface="ＭＳ Ｐゴシック" charset="0"/>
              </a:rPr>
              <a:t>Engineered</a:t>
            </a:r>
            <a:endParaRPr lang="en-US" sz="4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43000"/>
            <a:ext cx="3581400" cy="5029200"/>
          </a:xfrm>
        </p:spPr>
        <p:txBody>
          <a:bodyPr/>
          <a:lstStyle/>
          <a:p>
            <a:r>
              <a:rPr lang="en-US" sz="2800" dirty="0" smtClean="0"/>
              <a:t>Modular platform based on best-of-breed FOSS packages</a:t>
            </a:r>
          </a:p>
          <a:p>
            <a:r>
              <a:rPr lang="en-US" sz="2800" dirty="0" smtClean="0"/>
              <a:t>Principled software engineering methodology</a:t>
            </a:r>
          </a:p>
          <a:p>
            <a:r>
              <a:rPr lang="en-US" sz="2800" dirty="0" smtClean="0"/>
              <a:t>Plug-ins:</a:t>
            </a:r>
          </a:p>
          <a:p>
            <a:pPr lvl="1"/>
            <a:r>
              <a:rPr lang="en-US" sz="2400" dirty="0" smtClean="0"/>
              <a:t>Python</a:t>
            </a:r>
          </a:p>
          <a:p>
            <a:pPr lvl="1"/>
            <a:r>
              <a:rPr lang="en-US" sz="2400" dirty="0" smtClean="0"/>
              <a:t>C++</a:t>
            </a:r>
          </a:p>
          <a:p>
            <a:pPr lvl="1"/>
            <a:r>
              <a:rPr lang="en-US" sz="2400" dirty="0" smtClean="0"/>
              <a:t>XML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8093075" y="5954713"/>
            <a:ext cx="914400" cy="3889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400" dirty="0" err="1">
              <a:latin typeface="+mn-lt"/>
              <a:ea typeface="+mn-ea"/>
              <a:cs typeface="+mn-cs"/>
            </a:endParaRPr>
          </a:p>
        </p:txBody>
      </p:sp>
      <p:pic>
        <p:nvPicPr>
          <p:cNvPr id="15365" name="Picture 2" descr="File:NAMIC-Kit-Over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929188" cy="356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5257800" y="6400800"/>
            <a:ext cx="19161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latin typeface="+mn-lt"/>
                <a:ea typeface="+mn-ea"/>
                <a:cs typeface="+mn-cs"/>
              </a:rPr>
              <a:t>Picture courtesy W. Schroeder</a:t>
            </a:r>
          </a:p>
        </p:txBody>
      </p:sp>
    </p:spTree>
    <p:extLst>
      <p:ext uri="{BB962C8B-B14F-4D97-AF65-F5344CB8AC3E}">
        <p14:creationId xmlns:p14="http://schemas.microsoft.com/office/powerpoint/2010/main" val="2601422602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95400" y="1295400"/>
            <a:ext cx="7162800" cy="4724400"/>
          </a:xfrm>
        </p:spPr>
        <p:txBody>
          <a:bodyPr/>
          <a:lstStyle/>
          <a:p>
            <a:r>
              <a:rPr lang="en-US" dirty="0" smtClean="0"/>
              <a:t>Many options for plug-ins: </a:t>
            </a:r>
          </a:p>
          <a:p>
            <a:pPr lvl="1"/>
            <a:r>
              <a:rPr lang="en-US" sz="2400" dirty="0" smtClean="0"/>
              <a:t>Developer startup time and control of Slicer</a:t>
            </a:r>
          </a:p>
          <a:p>
            <a:pPr lvl="2"/>
            <a:r>
              <a:rPr lang="en-US" sz="1800" b="1" dirty="0" smtClean="0"/>
              <a:t>Scripted module</a:t>
            </a:r>
            <a:r>
              <a:rPr lang="en-US" sz="1800" dirty="0" smtClean="0"/>
              <a:t>: TCL or Python scripts</a:t>
            </a:r>
          </a:p>
          <a:p>
            <a:pPr lvl="3"/>
            <a:r>
              <a:rPr lang="en-US" sz="1400" dirty="0" smtClean="0"/>
              <a:t>simple, no compilation needed</a:t>
            </a:r>
          </a:p>
          <a:p>
            <a:pPr lvl="3"/>
            <a:r>
              <a:rPr lang="en-US" sz="1400" dirty="0" smtClean="0"/>
              <a:t>limited access to Slicer internals</a:t>
            </a:r>
          </a:p>
          <a:p>
            <a:pPr lvl="2"/>
            <a:r>
              <a:rPr lang="en-US" sz="1800" b="1" dirty="0" smtClean="0"/>
              <a:t>Command-line module</a:t>
            </a:r>
            <a:r>
              <a:rPr lang="en-US" sz="1800" dirty="0" smtClean="0"/>
              <a:t>: .exe file</a:t>
            </a:r>
          </a:p>
          <a:p>
            <a:pPr lvl="3"/>
            <a:r>
              <a:rPr lang="en-US" sz="1400" dirty="0" smtClean="0"/>
              <a:t>simple, executable without Slicer</a:t>
            </a:r>
          </a:p>
          <a:p>
            <a:pPr lvl="3"/>
            <a:r>
              <a:rPr lang="en-US" sz="1400" dirty="0" smtClean="0"/>
              <a:t>no access to Slicer internals, Slicer compilation needed</a:t>
            </a:r>
          </a:p>
          <a:p>
            <a:pPr lvl="2"/>
            <a:r>
              <a:rPr lang="en-US" sz="1800" b="1" dirty="0" smtClean="0"/>
              <a:t>Loadable (interactive) module</a:t>
            </a:r>
            <a:r>
              <a:rPr lang="en-US" sz="1800" dirty="0" smtClean="0"/>
              <a:t>: .</a:t>
            </a:r>
            <a:r>
              <a:rPr lang="en-US" sz="1800" dirty="0" err="1" smtClean="0"/>
              <a:t>dll</a:t>
            </a:r>
            <a:endParaRPr lang="en-US" sz="1800" dirty="0" smtClean="0"/>
          </a:p>
          <a:p>
            <a:pPr lvl="3"/>
            <a:r>
              <a:rPr lang="en-US" sz="1400" dirty="0" smtClean="0"/>
              <a:t>full access to Slicer internals</a:t>
            </a:r>
          </a:p>
          <a:p>
            <a:pPr lvl="3"/>
            <a:r>
              <a:rPr lang="en-US" sz="1400" dirty="0" smtClean="0"/>
              <a:t>Slicer compilation needed, requires Slicer core knowledge</a:t>
            </a:r>
          </a:p>
          <a:p>
            <a:r>
              <a:rPr lang="en-US" sz="2600" dirty="0" smtClean="0"/>
              <a:t>Sharing plug-ins through the extension manager</a:t>
            </a:r>
            <a:endParaRPr lang="en-US" sz="2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086600" cy="685800"/>
          </a:xfrm>
        </p:spPr>
        <p:txBody>
          <a:bodyPr/>
          <a:lstStyle/>
          <a:p>
            <a:r>
              <a:rPr lang="en-US" sz="4400" dirty="0" smtClean="0"/>
              <a:t>Slicer is Extensible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774794" y="3340006"/>
            <a:ext cx="2203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Less   </a:t>
            </a:r>
            <a:r>
              <a:rPr lang="en-US" sz="2000" dirty="0" smtClean="0">
                <a:latin typeface="+mn-lt"/>
                <a:sym typeface="Wingdings"/>
              </a:rPr>
              <a:t> </a:t>
            </a:r>
            <a:r>
              <a:rPr lang="en-US" sz="2000" dirty="0" smtClean="0">
                <a:latin typeface="+mn-lt"/>
              </a:rPr>
              <a:t>     More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9290451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Arial" charset="0"/>
                <a:ea typeface="ＭＳ Ｐゴシック" charset="0"/>
                <a:cs typeface="ＭＳ Ｐゴシック" charset="0"/>
              </a:rPr>
              <a:t>Slicer </a:t>
            </a:r>
            <a:r>
              <a:rPr lang="en-US" sz="4400" dirty="0" smtClean="0">
                <a:latin typeface="Arial" charset="0"/>
                <a:ea typeface="ＭＳ Ｐゴシック" charset="0"/>
                <a:cs typeface="ＭＳ Ｐゴシック" charset="0"/>
              </a:rPr>
              <a:t>Impact:  </a:t>
            </a:r>
            <a:r>
              <a:rPr lang="en-US" sz="4400" dirty="0" err="1" smtClean="0">
                <a:latin typeface="Arial" charset="0"/>
                <a:ea typeface="ＭＳ Ｐゴシック" charset="0"/>
                <a:cs typeface="ＭＳ Ｐゴシック" charset="0"/>
              </a:rPr>
              <a:t>slicer.org</a:t>
            </a:r>
            <a:endParaRPr lang="en-US" sz="4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114800" y="6324600"/>
            <a:ext cx="220651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 dirty="0">
                <a:latin typeface="Arial" charset="0"/>
              </a:rPr>
              <a:t>Picture courtesy </a:t>
            </a:r>
            <a:r>
              <a:rPr lang="en-US" sz="1000" dirty="0" smtClean="0">
                <a:latin typeface="Arial" charset="0"/>
              </a:rPr>
              <a:t>M. </a:t>
            </a:r>
            <a:r>
              <a:rPr lang="en-US" sz="1000" dirty="0" err="1" smtClean="0">
                <a:latin typeface="Arial" charset="0"/>
              </a:rPr>
              <a:t>Jakab</a:t>
            </a:r>
            <a:r>
              <a:rPr lang="en-US" sz="1000" dirty="0" smtClean="0">
                <a:latin typeface="Arial" charset="0"/>
              </a:rPr>
              <a:t>, T. </a:t>
            </a:r>
            <a:r>
              <a:rPr lang="en-US" sz="1000" dirty="0" err="1" smtClean="0">
                <a:latin typeface="Arial" charset="0"/>
              </a:rPr>
              <a:t>Kapur</a:t>
            </a:r>
            <a:endParaRPr lang="en-US" sz="1000" dirty="0">
              <a:latin typeface="Arial" charset="0"/>
            </a:endParaRPr>
          </a:p>
        </p:txBody>
      </p:sp>
      <p:pic>
        <p:nvPicPr>
          <p:cNvPr id="3" name="Picture 2" descr="Slicer 4 downloads May through Nov Screen Shot 2014-11-12 at 5.27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2705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Arial" charset="0"/>
                <a:ea typeface="ＭＳ Ｐゴシック" charset="0"/>
                <a:cs typeface="ＭＳ Ｐゴシック" charset="0"/>
              </a:rPr>
              <a:t>Slicer 4.4: For Users</a:t>
            </a:r>
            <a:endParaRPr lang="en-US" sz="4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1143000" y="1066800"/>
            <a:ext cx="7239000" cy="5029200"/>
          </a:xfrm>
        </p:spPr>
        <p:txBody>
          <a:bodyPr/>
          <a:lstStyle/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Faster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Interaction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More Stable</a:t>
            </a:r>
          </a:p>
          <a:p>
            <a:r>
              <a:rPr lang="en-US" sz="1800" dirty="0" smtClean="0">
                <a:latin typeface="Arial" charset="0"/>
                <a:ea typeface="ＭＳ Ｐゴシック" charset="0"/>
              </a:rPr>
              <a:t>64 </a:t>
            </a:r>
            <a:r>
              <a:rPr lang="en-US" sz="1800" dirty="0">
                <a:latin typeface="Arial" charset="0"/>
                <a:ea typeface="ＭＳ Ｐゴシック" charset="0"/>
              </a:rPr>
              <a:t>Bit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on Linux, Mac, </a:t>
            </a:r>
            <a:r>
              <a:rPr lang="en-US" sz="1800" dirty="0">
                <a:latin typeface="Arial" charset="0"/>
                <a:ea typeface="ＭＳ Ｐゴシック" charset="0"/>
              </a:rPr>
              <a:t>and Windows</a:t>
            </a: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DICOM Networking and Database</a:t>
            </a: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New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Layouts</a:t>
            </a: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Charts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Improved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Modules</a:t>
            </a: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App store for extensions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19800" y="6400800"/>
            <a:ext cx="12618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 dirty="0" smtClean="0">
                <a:latin typeface="Arial" charset="0"/>
              </a:rPr>
              <a:t>Courtesy S. Pieper</a:t>
            </a:r>
            <a:endParaRPr lang="en-US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342841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Arial" charset="0"/>
                <a:ea typeface="ＭＳ Ｐゴシック" charset="0"/>
                <a:cs typeface="ＭＳ Ｐゴシック" charset="0"/>
              </a:rPr>
              <a:t>Slicer 4.4: For Developers</a:t>
            </a:r>
            <a:endParaRPr lang="en-US" sz="4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1143000" y="1066800"/>
            <a:ext cx="7239000" cy="49530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Improved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Software Process and Testing</a:t>
            </a: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Ports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up-to-date libraries and toolkits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OS: MAC, Ubuntu, Windows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Toolkits: VTK 6, ITKv4, </a:t>
            </a:r>
            <a:r>
              <a:rPr lang="en-US" dirty="0" err="1" smtClean="0">
                <a:latin typeface="Arial" charset="0"/>
                <a:ea typeface="ＭＳ Ｐゴシック" charset="0"/>
              </a:rPr>
              <a:t>Qt</a:t>
            </a:r>
            <a:r>
              <a:rPr lang="en-US" dirty="0" smtClean="0">
                <a:latin typeface="Arial" charset="0"/>
                <a:ea typeface="ＭＳ Ｐゴシック" charset="0"/>
              </a:rPr>
              <a:t> 4.8.6, CTK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19800" y="6400800"/>
            <a:ext cx="12618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 dirty="0" smtClean="0">
                <a:latin typeface="Arial" charset="0"/>
              </a:rPr>
              <a:t>Courtesy S. Pieper</a:t>
            </a:r>
            <a:endParaRPr lang="en-US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49525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Slicer 4.4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 website:</a:t>
            </a:r>
          </a:p>
          <a:p>
            <a:pPr marL="400050" lvl="1" indent="0">
              <a:buNone/>
            </a:pPr>
            <a:r>
              <a:rPr lang="en-US" dirty="0">
                <a:hlinkClick r:id="rId2"/>
              </a:rPr>
              <a:t>http://wiki.slicer.org/slicerWiki/index.php/Documentation/Nightly/</a:t>
            </a:r>
            <a:r>
              <a:rPr lang="en-US" dirty="0" smtClean="0">
                <a:hlinkClick r:id="rId2"/>
              </a:rPr>
              <a:t>Announcements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698772"/>
      </p:ext>
    </p:extLst>
  </p:cSld>
  <p:clrMapOvr>
    <a:masterClrMapping/>
  </p:clrMapOvr>
  <p:transition xmlns:p14="http://schemas.microsoft.com/office/powerpoint/2010/main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Slicer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4.4: DICOM Support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381000" y="3276600"/>
            <a:ext cx="8229600" cy="26670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DICOM Networking and Database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Based on DCMTK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DICOM </a:t>
            </a:r>
            <a:r>
              <a:rPr lang="en-US" dirty="0">
                <a:latin typeface="Arial" charset="0"/>
                <a:ea typeface="ＭＳ Ｐゴシック" charset="0"/>
              </a:rPr>
              <a:t>Listener, Query/Retrieve, Send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Local Cache, </a:t>
            </a:r>
            <a:r>
              <a:rPr lang="en-US" dirty="0" smtClean="0">
                <a:latin typeface="Arial" charset="0"/>
                <a:ea typeface="ＭＳ Ｐゴシック" charset="0"/>
              </a:rPr>
              <a:t>Series </a:t>
            </a:r>
            <a:r>
              <a:rPr lang="en-US" dirty="0">
                <a:latin typeface="Arial" charset="0"/>
                <a:ea typeface="ＭＳ Ｐゴシック" charset="0"/>
              </a:rPr>
              <a:t>Selection</a:t>
            </a:r>
            <a:r>
              <a:rPr lang="en-US" dirty="0" smtClean="0">
                <a:latin typeface="Arial" charset="0"/>
                <a:ea typeface="ＭＳ Ｐゴシック" charset="0"/>
              </a:rPr>
              <a:t>…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WIP: support for modern objects such as: segmentation, transformation, </a:t>
            </a:r>
            <a:r>
              <a:rPr lang="en-US" dirty="0" err="1" smtClean="0">
                <a:latin typeface="Arial" charset="0"/>
                <a:ea typeface="ＭＳ Ｐゴシック" charset="0"/>
              </a:rPr>
              <a:t>multiframe</a:t>
            </a:r>
            <a:r>
              <a:rPr lang="en-US" dirty="0" smtClean="0">
                <a:latin typeface="Arial" charset="0"/>
                <a:ea typeface="ＭＳ Ｐゴシック" charset="0"/>
              </a:rPr>
              <a:t>, and SR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019800" y="6400800"/>
            <a:ext cx="12678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 dirty="0" smtClean="0">
                <a:latin typeface="Arial" charset="0"/>
              </a:rPr>
              <a:t>Courtesy R. </a:t>
            </a:r>
            <a:r>
              <a:rPr lang="en-US" sz="1000" dirty="0" err="1" smtClean="0">
                <a:latin typeface="Arial" charset="0"/>
              </a:rPr>
              <a:t>Kikinis</a:t>
            </a:r>
            <a:endParaRPr lang="en-US" sz="1000" dirty="0">
              <a:latin typeface="Arial" charset="0"/>
            </a:endParaRPr>
          </a:p>
        </p:txBody>
      </p:sp>
      <p:pic>
        <p:nvPicPr>
          <p:cNvPr id="2" name="Picture 1" descr="Screen Shot 2014-11-17 at 3.06.3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36"/>
          <a:stretch/>
        </p:blipFill>
        <p:spPr>
          <a:xfrm>
            <a:off x="381000" y="1219200"/>
            <a:ext cx="8229600" cy="17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769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Visualization:  Data 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Information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3434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Interactivity for Rapid Assessment of Large Collections of Images</a:t>
            </a:r>
          </a:p>
          <a:p>
            <a:pPr>
              <a:lnSpc>
                <a:spcPct val="90000"/>
              </a:lnSpc>
            </a:pPr>
            <a:endParaRPr lang="en-US" sz="3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3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Surface models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Volume  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</a:rPr>
              <a:t>rendering</a:t>
            </a:r>
            <a:endParaRPr lang="en-US" sz="3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2D/3D Combination 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Library of layouts</a:t>
            </a: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5105400" y="6477000"/>
            <a:ext cx="34305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 dirty="0">
                <a:latin typeface="Arial" charset="0"/>
              </a:rPr>
              <a:t>Picture courtesy Shaffer, </a:t>
            </a:r>
            <a:r>
              <a:rPr lang="en-US" sz="1000" dirty="0" err="1">
                <a:latin typeface="Arial" charset="0"/>
              </a:rPr>
              <a:t>Pujol</a:t>
            </a:r>
            <a:r>
              <a:rPr lang="en-US" sz="1000" dirty="0">
                <a:latin typeface="Arial" charset="0"/>
              </a:rPr>
              <a:t>, </a:t>
            </a:r>
            <a:r>
              <a:rPr lang="en-US" sz="1000" dirty="0" err="1">
                <a:latin typeface="Arial" charset="0"/>
              </a:rPr>
              <a:t>Kikinis</a:t>
            </a:r>
            <a:r>
              <a:rPr lang="en-US" sz="1000" dirty="0">
                <a:latin typeface="Arial" charset="0"/>
              </a:rPr>
              <a:t>, </a:t>
            </a:r>
            <a:r>
              <a:rPr lang="en-US" sz="1000" dirty="0" err="1">
                <a:latin typeface="Arial" charset="0"/>
              </a:rPr>
              <a:t>Fenessy</a:t>
            </a:r>
            <a:r>
              <a:rPr lang="en-US" sz="1000" dirty="0">
                <a:latin typeface="Arial" charset="0"/>
              </a:rPr>
              <a:t>, </a:t>
            </a:r>
            <a:r>
              <a:rPr lang="en-US" sz="1000" dirty="0" err="1">
                <a:latin typeface="Arial" charset="0"/>
              </a:rPr>
              <a:t>Fedorov</a:t>
            </a:r>
            <a:endParaRPr lang="en-US" sz="1000" dirty="0">
              <a:latin typeface="Arial" charset="0"/>
            </a:endParaRPr>
          </a:p>
        </p:txBody>
      </p:sp>
      <p:grpSp>
        <p:nvGrpSpPr>
          <p:cNvPr id="25604" name="Group 25"/>
          <p:cNvGrpSpPr>
            <a:grpSpLocks/>
          </p:cNvGrpSpPr>
          <p:nvPr/>
        </p:nvGrpSpPr>
        <p:grpSpPr bwMode="auto">
          <a:xfrm>
            <a:off x="4800600" y="990600"/>
            <a:ext cx="4038600" cy="5257800"/>
            <a:chOff x="4800600" y="990600"/>
            <a:chExt cx="4038600" cy="5257800"/>
          </a:xfrm>
        </p:grpSpPr>
        <p:grpSp>
          <p:nvGrpSpPr>
            <p:cNvPr id="25605" name="Group 19"/>
            <p:cNvGrpSpPr>
              <a:grpSpLocks/>
            </p:cNvGrpSpPr>
            <p:nvPr/>
          </p:nvGrpSpPr>
          <p:grpSpPr bwMode="auto">
            <a:xfrm>
              <a:off x="4800600" y="990600"/>
              <a:ext cx="4038600" cy="5257800"/>
              <a:chOff x="4800600" y="990600"/>
              <a:chExt cx="4038600" cy="5257800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4800600" y="990600"/>
                <a:ext cx="4038600" cy="5257800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pPr defTabSz="912813"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grpSp>
            <p:nvGrpSpPr>
              <p:cNvPr id="6" name="Group 16"/>
              <p:cNvGrpSpPr/>
              <p:nvPr/>
            </p:nvGrpSpPr>
            <p:grpSpPr>
              <a:xfrm>
                <a:off x="4876800" y="1066800"/>
                <a:ext cx="3886200" cy="5130800"/>
                <a:chOff x="4876800" y="1066800"/>
                <a:chExt cx="3886200" cy="5130800"/>
              </a:xfrm>
              <a:noFill/>
            </p:grpSpPr>
            <p:pic>
              <p:nvPicPr>
                <p:cNvPr id="2" name="Picture 4" descr="Screen shot 2011-04-02 at 2.41.20 PM.png"/>
                <p:cNvPicPr>
                  <a:picLocks noChangeAspect="1"/>
                </p:cNvPicPr>
                <p:nvPr/>
              </p:nvPicPr>
              <p:blipFill>
                <a:blip r:embed="rId2"/>
                <a:srcRect b="12352"/>
                <a:stretch>
                  <a:fillRect/>
                </a:stretch>
              </p:blipFill>
              <p:spPr bwMode="auto">
                <a:xfrm>
                  <a:off x="7023100" y="4876800"/>
                  <a:ext cx="1739900" cy="12954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" name="Picture 7" descr="Screen shot 2011-04-04 at 8.37.52 AM.png"/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4876800" y="4572000"/>
                  <a:ext cx="914400" cy="16256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943" name="Picture 6" descr="Screen shot 2011-04-04 at 8.31.11 AM.png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776913" y="3048000"/>
                  <a:ext cx="2986087" cy="18669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944" name="Picture 3" descr="Screen shot 2011-04-02 at 2.34.48 PM.png"/>
                <p:cNvPicPr>
                  <a:picLocks noChangeAspect="1"/>
                </p:cNvPicPr>
                <p:nvPr/>
              </p:nvPicPr>
              <p:blipFill>
                <a:blip r:embed="rId5"/>
                <a:srcRect t="35715"/>
                <a:stretch>
                  <a:fillRect/>
                </a:stretch>
              </p:blipFill>
              <p:spPr bwMode="auto">
                <a:xfrm>
                  <a:off x="4876800" y="1066800"/>
                  <a:ext cx="3886200" cy="20574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1" name="TextBox 20"/>
            <p:cNvSpPr txBox="1"/>
            <p:nvPr/>
          </p:nvSpPr>
          <p:spPr>
            <a:xfrm>
              <a:off x="5105400" y="1219200"/>
              <a:ext cx="284163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n-lt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10200" y="3352800"/>
              <a:ext cx="284163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n-lt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05600" y="5334000"/>
              <a:ext cx="284163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n-lt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91200" y="5334000"/>
              <a:ext cx="284163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n-lt"/>
                  <a:ea typeface="+mn-ea"/>
                  <a:cs typeface="+mn-cs"/>
                </a:rPr>
                <a:t>4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Slicer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4.4: Powerful Layouts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6" name="Picture 5" descr="http://www.slicer.org/slicerWiki/images/b/be/Prostate_multiparametric_visualization_Slicer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78" y="990601"/>
            <a:ext cx="4613259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219200"/>
            <a:ext cx="3810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ea typeface="ＭＳ Ｐゴシック" pitchFamily="1" charset="-128"/>
                <a:cs typeface="+mn-cs"/>
              </a:rPr>
              <a:t>QIN </a:t>
            </a:r>
            <a:r>
              <a:rPr lang="en-US" sz="2000" dirty="0" err="1">
                <a:latin typeface="+mn-lt"/>
                <a:ea typeface="ＭＳ Ｐゴシック" pitchFamily="1" charset="-128"/>
                <a:cs typeface="+mn-cs"/>
              </a:rPr>
              <a:t>Multiparametric</a:t>
            </a:r>
            <a:r>
              <a:rPr lang="en-US" sz="2000" dirty="0">
                <a:latin typeface="+mn-lt"/>
                <a:ea typeface="ＭＳ Ｐゴシック" pitchFamily="1" charset="-128"/>
                <a:cs typeface="+mn-cs"/>
              </a:rPr>
              <a:t> Prostate Imaging (</a:t>
            </a:r>
            <a:r>
              <a:rPr lang="en-US" sz="2000" dirty="0" err="1">
                <a:latin typeface="+mn-lt"/>
                <a:ea typeface="ＭＳ Ｐゴシック" pitchFamily="1" charset="-128"/>
                <a:cs typeface="+mn-cs"/>
              </a:rPr>
              <a:t>Fedorov</a:t>
            </a:r>
            <a:r>
              <a:rPr lang="en-US" sz="2000" dirty="0">
                <a:latin typeface="+mn-lt"/>
                <a:ea typeface="ＭＳ Ｐゴシック" pitchFamily="1" charset="-128"/>
                <a:cs typeface="+mn-cs"/>
              </a:rPr>
              <a:t>, </a:t>
            </a:r>
            <a:r>
              <a:rPr lang="en-US" sz="2000" dirty="0" err="1">
                <a:latin typeface="+mn-lt"/>
                <a:ea typeface="ＭＳ Ｐゴシック" pitchFamily="1" charset="-128"/>
                <a:cs typeface="+mn-cs"/>
              </a:rPr>
              <a:t>Fennessy</a:t>
            </a:r>
            <a:r>
              <a:rPr lang="en-US" sz="2000" dirty="0">
                <a:latin typeface="+mn-lt"/>
                <a:ea typeface="ＭＳ Ｐゴシック" pitchFamily="1" charset="-128"/>
                <a:cs typeface="+mn-cs"/>
              </a:rPr>
              <a:t>) </a:t>
            </a:r>
          </a:p>
          <a:p>
            <a:pPr>
              <a:defRPr/>
            </a:pPr>
            <a:r>
              <a:rPr lang="en-US" sz="2000" dirty="0">
                <a:latin typeface="+mn-lt"/>
                <a:ea typeface="ＭＳ Ｐゴシック" pitchFamily="1" charset="-128"/>
                <a:cs typeface="+mn-cs"/>
              </a:rPr>
              <a:t>Using </a:t>
            </a:r>
            <a:r>
              <a:rPr lang="en-US" sz="2000" dirty="0" err="1" smtClean="0">
                <a:latin typeface="+mn-lt"/>
                <a:ea typeface="ＭＳ Ｐゴシック" pitchFamily="1" charset="-128"/>
                <a:cs typeface="+mn-cs"/>
              </a:rPr>
              <a:t>CompareView</a:t>
            </a:r>
            <a:endParaRPr lang="en-US" sz="2000" dirty="0" smtClean="0">
              <a:latin typeface="+mn-lt"/>
              <a:ea typeface="ＭＳ Ｐゴシック" pitchFamily="1" charset="-128"/>
              <a:cs typeface="+mn-cs"/>
            </a:endParaRPr>
          </a:p>
          <a:p>
            <a:pPr>
              <a:defRPr/>
            </a:pPr>
            <a:endParaRPr lang="en-US" sz="2000" dirty="0">
              <a:latin typeface="+mn-lt"/>
              <a:ea typeface="ＭＳ Ｐゴシック" pitchFamily="1" charset="-128"/>
              <a:cs typeface="+mn-cs"/>
            </a:endParaRPr>
          </a:p>
          <a:p>
            <a:endParaRPr lang="en-US" sz="2000" dirty="0" smtClean="0">
              <a:latin typeface="Arial" charset="0"/>
            </a:endParaRPr>
          </a:p>
          <a:p>
            <a:endParaRPr lang="en-US" sz="2000" dirty="0">
              <a:latin typeface="Arial" charset="0"/>
            </a:endParaRPr>
          </a:p>
          <a:p>
            <a:endParaRPr lang="en-US" sz="2000" dirty="0" smtClean="0">
              <a:latin typeface="Arial" charset="0"/>
            </a:endParaRPr>
          </a:p>
          <a:p>
            <a:endParaRPr lang="en-US" sz="2000" dirty="0">
              <a:latin typeface="Arial" charset="0"/>
            </a:endParaRPr>
          </a:p>
          <a:p>
            <a:endParaRPr lang="en-US" sz="2000" dirty="0" smtClean="0">
              <a:latin typeface="Arial" charset="0"/>
            </a:endParaRPr>
          </a:p>
          <a:p>
            <a:endParaRPr lang="en-US" sz="2000" dirty="0">
              <a:latin typeface="Arial" charset="0"/>
            </a:endParaRPr>
          </a:p>
          <a:p>
            <a:r>
              <a:rPr lang="en-US" sz="2000" dirty="0" smtClean="0">
                <a:latin typeface="Arial" charset="0"/>
              </a:rPr>
              <a:t>Charts</a:t>
            </a:r>
            <a:endParaRPr lang="en-US" sz="2000" dirty="0">
              <a:latin typeface="Arial" charset="0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rial" charset="0"/>
              </a:rPr>
              <a:t>Bars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rial" charset="0"/>
              </a:rPr>
              <a:t>Lines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rial" charset="0"/>
              </a:rPr>
              <a:t>Scatterplots</a:t>
            </a:r>
          </a:p>
          <a:p>
            <a:pPr>
              <a:defRPr/>
            </a:pPr>
            <a:endParaRPr lang="en-US" sz="2000" dirty="0">
              <a:latin typeface="+mn-lt"/>
              <a:ea typeface="ＭＳ Ｐゴシック" pitchFamily="1" charset="-128"/>
              <a:cs typeface="+mn-cs"/>
            </a:endParaRPr>
          </a:p>
        </p:txBody>
      </p:sp>
      <p:pic>
        <p:nvPicPr>
          <p:cNvPr id="6" name="Picture 5" descr="Screen Shot 2012-02-26 at 7.29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581400"/>
            <a:ext cx="4652437" cy="267682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947195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315200" cy="914400"/>
          </a:xfrm>
        </p:spPr>
        <p:txBody>
          <a:bodyPr/>
          <a:lstStyle/>
          <a:p>
            <a:r>
              <a:rPr lang="en-US" sz="4400" dirty="0" smtClean="0"/>
              <a:t>What is MIC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4419600" cy="4250216"/>
          </a:xfrm>
        </p:spPr>
        <p:txBody>
          <a:bodyPr/>
          <a:lstStyle/>
          <a:p>
            <a:r>
              <a:rPr lang="en-US" sz="2400" dirty="0"/>
              <a:t>The investigation and use of computational and mathematical methods for solving problems in the field of medical </a:t>
            </a:r>
            <a:r>
              <a:rPr lang="en-US" sz="2400" dirty="0" smtClean="0"/>
              <a:t>imaging: </a:t>
            </a:r>
          </a:p>
          <a:p>
            <a:pPr lvl="1"/>
            <a:r>
              <a:rPr lang="en-US" sz="2000" dirty="0" smtClean="0"/>
              <a:t>image segmentation</a:t>
            </a:r>
          </a:p>
          <a:p>
            <a:pPr lvl="1"/>
            <a:r>
              <a:rPr lang="en-US" sz="2000" dirty="0" smtClean="0"/>
              <a:t>image registration</a:t>
            </a:r>
          </a:p>
          <a:p>
            <a:pPr lvl="1"/>
            <a:r>
              <a:rPr lang="en-US" sz="2000" dirty="0" smtClean="0"/>
              <a:t>image</a:t>
            </a:r>
            <a:r>
              <a:rPr lang="en-US" sz="2000" dirty="0"/>
              <a:t>-based physiological </a:t>
            </a:r>
            <a:r>
              <a:rPr lang="en-US" sz="2000" dirty="0" smtClean="0"/>
              <a:t>modeling</a:t>
            </a:r>
          </a:p>
          <a:p>
            <a:pPr lvl="1"/>
            <a:r>
              <a:rPr lang="en-US" sz="2000" dirty="0" smtClean="0"/>
              <a:t>visualization 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4" name="Picture 3" descr="Screen Shot 2013-09-02 at 9.34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895" y="914400"/>
            <a:ext cx="2048170" cy="30930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334000" y="1066800"/>
            <a:ext cx="152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+mn-lt"/>
              </a:rPr>
              <a:t>http://</a:t>
            </a:r>
            <a:r>
              <a:rPr lang="en-US" sz="800" dirty="0" err="1">
                <a:latin typeface="+mn-lt"/>
              </a:rPr>
              <a:t>wiki.slicer.org</a:t>
            </a:r>
            <a:r>
              <a:rPr lang="en-US" sz="800" dirty="0">
                <a:latin typeface="+mn-lt"/>
              </a:rPr>
              <a:t>/</a:t>
            </a:r>
            <a:r>
              <a:rPr lang="en-US" sz="800" dirty="0" err="1">
                <a:latin typeface="+mn-lt"/>
              </a:rPr>
              <a:t>slicerWiki</a:t>
            </a:r>
            <a:r>
              <a:rPr lang="en-US" sz="800" dirty="0">
                <a:latin typeface="+mn-lt"/>
              </a:rPr>
              <a:t>/</a:t>
            </a:r>
            <a:r>
              <a:rPr lang="en-US" sz="800" dirty="0" err="1">
                <a:latin typeface="+mn-lt"/>
              </a:rPr>
              <a:t>index.php</a:t>
            </a:r>
            <a:r>
              <a:rPr lang="en-US" sz="800" dirty="0">
                <a:latin typeface="+mn-lt"/>
              </a:rPr>
              <a:t>/Documentation/Nightly/Modules/</a:t>
            </a:r>
            <a:r>
              <a:rPr lang="en-US" sz="800" dirty="0" err="1">
                <a:latin typeface="+mn-lt"/>
              </a:rPr>
              <a:t>RobustStatisticsSegmenter</a:t>
            </a:r>
            <a:endParaRPr lang="en-US" sz="8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4887" y="5867400"/>
            <a:ext cx="3076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+mn-lt"/>
              </a:rPr>
              <a:t>http://</a:t>
            </a:r>
            <a:r>
              <a:rPr lang="en-US" sz="800" dirty="0" err="1">
                <a:latin typeface="+mn-lt"/>
              </a:rPr>
              <a:t>wiki.slicer.org</a:t>
            </a:r>
            <a:r>
              <a:rPr lang="en-US" sz="800" dirty="0">
                <a:latin typeface="+mn-lt"/>
              </a:rPr>
              <a:t>/</a:t>
            </a:r>
            <a:r>
              <a:rPr lang="en-US" sz="800" dirty="0" err="1">
                <a:latin typeface="+mn-lt"/>
              </a:rPr>
              <a:t>slicerWiki</a:t>
            </a:r>
            <a:r>
              <a:rPr lang="en-US" sz="800" dirty="0">
                <a:latin typeface="+mn-lt"/>
              </a:rPr>
              <a:t>/</a:t>
            </a:r>
            <a:r>
              <a:rPr lang="en-US" sz="800" dirty="0" err="1">
                <a:latin typeface="+mn-lt"/>
              </a:rPr>
              <a:t>index.php</a:t>
            </a:r>
            <a:r>
              <a:rPr lang="en-US" sz="800" dirty="0">
                <a:latin typeface="+mn-lt"/>
              </a:rPr>
              <a:t>/</a:t>
            </a:r>
            <a:r>
              <a:rPr lang="en-US" sz="800" dirty="0" err="1" smtClean="0">
                <a:latin typeface="+mn-lt"/>
              </a:rPr>
              <a:t>Documentation:Nigh</a:t>
            </a:r>
            <a:r>
              <a:rPr lang="en-US" sz="800" dirty="0" smtClean="0">
                <a:latin typeface="+mn-lt"/>
              </a:rPr>
              <a:t/>
            </a:r>
            <a:br>
              <a:rPr lang="en-US" sz="800" dirty="0" smtClean="0">
                <a:latin typeface="+mn-lt"/>
              </a:rPr>
            </a:br>
            <a:r>
              <a:rPr lang="en-US" sz="800" dirty="0" smtClean="0">
                <a:latin typeface="+mn-lt"/>
              </a:rPr>
              <a:t>tly:Registration:RegistrationLibrary:RegLib_C14</a:t>
            </a:r>
            <a:endParaRPr lang="en-US" sz="800" dirty="0">
              <a:latin typeface="+mn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916295" y="4038600"/>
            <a:ext cx="3048000" cy="1748790"/>
            <a:chOff x="5867400" y="4191000"/>
            <a:chExt cx="3048000" cy="17487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 descr="RegLib_C14_registered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5105400"/>
              <a:ext cx="3048000" cy="8343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 descr="RegLib_C14_unregistere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4191000"/>
              <a:ext cx="3048000" cy="929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5257800" y="4343400"/>
            <a:ext cx="621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before</a:t>
            </a:r>
            <a:endParaRPr lang="en-US" sz="12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5257800"/>
            <a:ext cx="49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after</a:t>
            </a:r>
            <a:endParaRPr lang="en-US" sz="12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3276600"/>
            <a:ext cx="980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initialization</a:t>
            </a:r>
            <a:endParaRPr lang="en-US" sz="12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1828800"/>
            <a:ext cx="560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result</a:t>
            </a:r>
            <a:endParaRPr lang="en-US" sz="1200" dirty="0">
              <a:latin typeface="+mn-lt"/>
            </a:endParaRPr>
          </a:p>
        </p:txBody>
      </p:sp>
      <p:pic>
        <p:nvPicPr>
          <p:cNvPr id="14" name="Picture 13" descr="Tumor-Volume-Rendering-PostGad-201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0" t="13803" b="16731"/>
          <a:stretch/>
        </p:blipFill>
        <p:spPr>
          <a:xfrm>
            <a:off x="2819400" y="4267200"/>
            <a:ext cx="2203534" cy="15926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447800" y="5562600"/>
            <a:ext cx="11898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+mn-lt"/>
              </a:rPr>
              <a:t>Volume rendering</a:t>
            </a:r>
            <a:endParaRPr lang="en-US" sz="1000" dirty="0"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3581400" y="2667000"/>
            <a:ext cx="3124200" cy="533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3352800" y="3581400"/>
            <a:ext cx="2438400" cy="48833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973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Slicer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4.4: Reporting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2" name="Picture 2" descr="http://www.slicer.org/slicerWiki/images/2/27/Screen_Shot_2011-11-02_at_1.52.42_P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7" b="16693"/>
          <a:stretch/>
        </p:blipFill>
        <p:spPr bwMode="auto">
          <a:xfrm>
            <a:off x="3200400" y="1143000"/>
            <a:ext cx="5757429" cy="1445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381000" y="1676400"/>
            <a:ext cx="1823085" cy="26776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  <a:ea typeface="ＭＳ Ｐゴシック" pitchFamily="1" charset="-128"/>
                <a:cs typeface="+mn-cs"/>
              </a:rPr>
              <a:t>Markups</a:t>
            </a:r>
          </a:p>
          <a:p>
            <a:pPr>
              <a:defRPr/>
            </a:pPr>
            <a:endParaRPr lang="en-US" dirty="0">
              <a:latin typeface="+mn-lt"/>
              <a:ea typeface="ＭＳ Ｐゴシック" pitchFamily="1" charset="-128"/>
              <a:cs typeface="+mn-cs"/>
            </a:endParaRPr>
          </a:p>
          <a:p>
            <a:pPr>
              <a:defRPr/>
            </a:pPr>
            <a:endParaRPr lang="en-US" dirty="0" smtClean="0">
              <a:latin typeface="+mn-lt"/>
              <a:ea typeface="ＭＳ Ｐゴシック" pitchFamily="1" charset="-128"/>
              <a:cs typeface="+mn-cs"/>
            </a:endParaRPr>
          </a:p>
          <a:p>
            <a:pPr>
              <a:defRPr/>
            </a:pPr>
            <a:endParaRPr lang="en-US" dirty="0">
              <a:latin typeface="+mn-lt"/>
              <a:ea typeface="ＭＳ Ｐゴシック" pitchFamily="1" charset="-128"/>
              <a:cs typeface="+mn-cs"/>
            </a:endParaRPr>
          </a:p>
          <a:p>
            <a:pPr>
              <a:defRPr/>
            </a:pPr>
            <a:endParaRPr lang="en-US" dirty="0" smtClean="0">
              <a:latin typeface="+mn-lt"/>
              <a:ea typeface="ＭＳ Ｐゴシック" pitchFamily="1" charset="-128"/>
              <a:cs typeface="+mn-cs"/>
            </a:endParaRPr>
          </a:p>
          <a:p>
            <a:pPr>
              <a:defRPr/>
            </a:pPr>
            <a:endParaRPr lang="en-US" dirty="0">
              <a:latin typeface="+mn-lt"/>
              <a:ea typeface="ＭＳ Ｐゴシック" pitchFamily="1" charset="-128"/>
              <a:cs typeface="+mn-cs"/>
            </a:endParaRPr>
          </a:p>
          <a:p>
            <a:pPr>
              <a:defRPr/>
            </a:pPr>
            <a:r>
              <a:rPr lang="en-US" dirty="0" err="1" smtClean="0">
                <a:latin typeface="+mn-lt"/>
                <a:ea typeface="ＭＳ Ｐゴシック" pitchFamily="1" charset="-128"/>
                <a:cs typeface="+mn-cs"/>
              </a:rPr>
              <a:t>Sceneviews</a:t>
            </a:r>
            <a:endParaRPr lang="en-US" dirty="0">
              <a:latin typeface="+mn-lt"/>
              <a:ea typeface="ＭＳ Ｐゴシック" pitchFamily="1" charset="-128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019800" y="6400800"/>
            <a:ext cx="128234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 dirty="0" smtClean="0">
                <a:latin typeface="Arial" charset="0"/>
              </a:rPr>
              <a:t>Courtesy N. </a:t>
            </a:r>
            <a:r>
              <a:rPr lang="en-US" sz="1000" dirty="0" err="1" smtClean="0">
                <a:latin typeface="Arial" charset="0"/>
              </a:rPr>
              <a:t>Aucoin</a:t>
            </a:r>
            <a:endParaRPr lang="en-US" sz="1000" dirty="0">
              <a:latin typeface="Arial" charset="0"/>
            </a:endParaRPr>
          </a:p>
        </p:txBody>
      </p:sp>
      <p:pic>
        <p:nvPicPr>
          <p:cNvPr id="2" name="Picture 1" descr="Screen Shot 2012-02-28 at 5.13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895600"/>
            <a:ext cx="3579027" cy="2934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3160318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Slicer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4.4: Processing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219200" y="1066800"/>
            <a:ext cx="2876550" cy="303847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Segmentation</a:t>
            </a:r>
          </a:p>
          <a:p>
            <a:pPr>
              <a:spcBef>
                <a:spcPts val="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Registration</a:t>
            </a:r>
          </a:p>
          <a:p>
            <a:pPr>
              <a:spcBef>
                <a:spcPts val="0"/>
              </a:spcBef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ts val="0"/>
              </a:spcBef>
            </a:pP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dMRI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2" r="-1" b="27428"/>
          <a:stretch/>
        </p:blipFill>
        <p:spPr bwMode="auto">
          <a:xfrm>
            <a:off x="5035905" y="1066800"/>
            <a:ext cx="3880461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029200" y="6400800"/>
            <a:ext cx="26814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 dirty="0" smtClean="0">
                <a:latin typeface="Arial" charset="0"/>
              </a:rPr>
              <a:t>Courtesy K. Pohl, D. Meier, D. Wassermann</a:t>
            </a:r>
            <a:endParaRPr lang="en-US" sz="1000" dirty="0"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29200" y="3581400"/>
            <a:ext cx="3870325" cy="2433638"/>
            <a:chOff x="4922838" y="3505200"/>
            <a:chExt cx="3870325" cy="2433638"/>
          </a:xfrm>
        </p:grpSpPr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163" y="3505200"/>
              <a:ext cx="3810000" cy="11620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2838" y="4876800"/>
              <a:ext cx="3870325" cy="10620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ile:2011-11-12-CroppingWholeBrainTractography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1" t="6685" b="36061"/>
          <a:stretch/>
        </p:blipFill>
        <p:spPr bwMode="auto">
          <a:xfrm>
            <a:off x="381000" y="3505200"/>
            <a:ext cx="3962400" cy="2610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29732326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OpenIGTLink: Device API</a:t>
            </a:r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7239000" cy="4267200"/>
          </a:xfrm>
        </p:spPr>
        <p:txBody>
          <a:bodyPr/>
          <a:lstStyle/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Communication protocol for IGT</a:t>
            </a:r>
          </a:p>
          <a:p>
            <a:pPr lvl="1"/>
            <a:r>
              <a:rPr lang="en-US" sz="2400">
                <a:latin typeface="Arial" charset="0"/>
                <a:ea typeface="ＭＳ Ｐゴシック" charset="0"/>
              </a:rPr>
              <a:t>Intraoperative imaging</a:t>
            </a:r>
          </a:p>
          <a:p>
            <a:pPr lvl="1"/>
            <a:r>
              <a:rPr lang="en-US" sz="2400">
                <a:latin typeface="Arial" charset="0"/>
                <a:ea typeface="ＭＳ Ｐゴシック" charset="0"/>
              </a:rPr>
              <a:t>Optical tracking devices</a:t>
            </a:r>
          </a:p>
          <a:p>
            <a:pPr lvl="1"/>
            <a:r>
              <a:rPr lang="en-US" sz="2400">
                <a:latin typeface="Arial" charset="0"/>
                <a:ea typeface="ＭＳ Ｐゴシック" charset="0"/>
              </a:rPr>
              <a:t>Robotic devices</a:t>
            </a:r>
          </a:p>
          <a:p>
            <a:pPr lvl="1"/>
            <a:r>
              <a:rPr lang="en-US" sz="2400">
                <a:latin typeface="Arial" charset="0"/>
                <a:ea typeface="ＭＳ Ｐゴシック" charset="0"/>
              </a:rPr>
              <a:t>More 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553200" y="4388093"/>
            <a:ext cx="2438400" cy="17079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buFont typeface="Times New Roman" pitchFamily="-107" charset="0"/>
              <a:buNone/>
              <a:defRPr/>
            </a:pPr>
            <a:endParaRPr lang="ja-JP" altLang="en-US">
              <a:solidFill>
                <a:schemeClr val="bg1"/>
              </a:solidFill>
              <a:latin typeface="Times New Roman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pic>
        <p:nvPicPr>
          <p:cNvPr id="67590" name="Picture 5" descr="robo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19600"/>
            <a:ext cx="24193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62749" y="5715000"/>
            <a:ext cx="190500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buFont typeface="Times New Roman" charset="0"/>
              <a:buNone/>
              <a:defRPr/>
            </a:pPr>
            <a:r>
              <a:rPr kumimoji="1" lang="en-US" altLang="ja-JP" sz="1800" smtClean="0">
                <a:solidFill>
                  <a:srgbClr val="000000"/>
                </a:solidFill>
                <a:latin typeface="Arial" charset="0"/>
              </a:rPr>
              <a:t>Robot</a:t>
            </a:r>
            <a:endParaRPr kumimoji="1" lang="ja-JP" alt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333500" y="3505200"/>
            <a:ext cx="1981200" cy="1752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buFont typeface="Times New Roman" pitchFamily="-107" charset="0"/>
              <a:buNone/>
              <a:defRPr/>
            </a:pPr>
            <a:endParaRPr lang="ja-JP" altLang="en-US">
              <a:solidFill>
                <a:schemeClr val="bg1"/>
              </a:solidFill>
              <a:latin typeface="Times New Roman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899" y="4888468"/>
            <a:ext cx="175260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buFont typeface="Times New Roman" charset="0"/>
              <a:buNone/>
              <a:defRPr/>
            </a:pPr>
            <a:r>
              <a:rPr kumimoji="1" lang="en-US" altLang="ja-JP" sz="1800" smtClean="0">
                <a:solidFill>
                  <a:srgbClr val="000000"/>
                </a:solidFill>
                <a:latin typeface="Arial" charset="0"/>
              </a:rPr>
              <a:t>Scanner</a:t>
            </a:r>
            <a:endParaRPr kumimoji="1" lang="ja-JP" altLang="en-US" sz="180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76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35814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5829300" y="1524000"/>
            <a:ext cx="2362200" cy="18288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buFont typeface="Times New Roman" pitchFamily="-107" charset="0"/>
              <a:buNone/>
              <a:defRPr/>
            </a:pPr>
            <a:endParaRPr lang="ja-JP" altLang="en-US">
              <a:solidFill>
                <a:schemeClr val="bg1"/>
              </a:solidFill>
              <a:latin typeface="Times New Roman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9300" y="2971800"/>
            <a:ext cx="2362200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buFont typeface="Times New Roman" charset="0"/>
              <a:buNone/>
              <a:defRPr/>
            </a:pPr>
            <a:r>
              <a:rPr kumimoji="1" lang="en-US" altLang="ja-JP" sz="1600" smtClean="0">
                <a:solidFill>
                  <a:srgbClr val="000000"/>
                </a:solidFill>
                <a:latin typeface="Arial" charset="0"/>
              </a:rPr>
              <a:t>Navigation software</a:t>
            </a:r>
            <a:endParaRPr kumimoji="1" lang="ja-JP" altLang="en-US" sz="160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7607" name="Picture 5" descr="360px-ProstateModule-3.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593850"/>
            <a:ext cx="22098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3771900" y="4038600"/>
            <a:ext cx="2209800" cy="1752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buFont typeface="Times New Roman" pitchFamily="-107" charset="0"/>
              <a:buNone/>
              <a:defRPr/>
            </a:pPr>
            <a:endParaRPr lang="ja-JP" altLang="en-US">
              <a:solidFill>
                <a:schemeClr val="bg1"/>
              </a:solidFill>
              <a:latin typeface="Times New Roman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1900" y="5410200"/>
            <a:ext cx="2209800" cy="40233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buFont typeface="Times New Roman" charset="0"/>
              <a:buNone/>
              <a:defRPr/>
            </a:pPr>
            <a:r>
              <a:rPr kumimoji="1" lang="en-US" altLang="ja-JP" sz="2000" smtClean="0">
                <a:solidFill>
                  <a:srgbClr val="000000"/>
                </a:solidFill>
                <a:latin typeface="Arial" charset="0"/>
              </a:rPr>
              <a:t>Tracking devices</a:t>
            </a:r>
            <a:endParaRPr kumimoji="1" lang="ja-JP" altLang="en-US" sz="200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7614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4114800"/>
            <a:ext cx="20605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ight Arrow 18"/>
          <p:cNvSpPr/>
          <p:nvPr/>
        </p:nvSpPr>
        <p:spPr bwMode="auto">
          <a:xfrm rot="20540112">
            <a:off x="3527425" y="3017838"/>
            <a:ext cx="2257425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pitchFamily="-80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9607787">
            <a:off x="5011738" y="3538538"/>
            <a:ext cx="104775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pitchFamily="-80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14675390">
            <a:off x="7208838" y="3836988"/>
            <a:ext cx="59055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pitchFamily="-80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3740800">
            <a:off x="7519988" y="3913188"/>
            <a:ext cx="59055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pitchFamily="-80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20493434">
            <a:off x="3813175" y="2844800"/>
            <a:ext cx="8969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Image</a:t>
            </a:r>
          </a:p>
        </p:txBody>
      </p:sp>
      <p:sp>
        <p:nvSpPr>
          <p:cNvPr id="27" name="TextBox 26"/>
          <p:cNvSpPr txBox="1"/>
          <p:nvPr/>
        </p:nvSpPr>
        <p:spPr>
          <a:xfrm rot="19622253">
            <a:off x="4622800" y="3308350"/>
            <a:ext cx="13430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Transform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38900" y="3652838"/>
            <a:ext cx="9112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Status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48600" y="3657600"/>
            <a:ext cx="13684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Command</a:t>
            </a:r>
          </a:p>
        </p:txBody>
      </p:sp>
      <p:sp>
        <p:nvSpPr>
          <p:cNvPr id="50216" name="TextBox 4"/>
          <p:cNvSpPr txBox="1">
            <a:spLocks noChangeArrowheads="1"/>
          </p:cNvSpPr>
          <p:nvPr/>
        </p:nvSpPr>
        <p:spPr bwMode="auto">
          <a:xfrm>
            <a:off x="6324600" y="6477000"/>
            <a:ext cx="1571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latin typeface="+mn-lt"/>
                <a:ea typeface="+mn-ea"/>
                <a:cs typeface="+mn-cs"/>
              </a:rPr>
              <a:t>Slide courtesy J. </a:t>
            </a:r>
            <a:r>
              <a:rPr lang="en-US" sz="1000" dirty="0" err="1">
                <a:latin typeface="+mn-lt"/>
                <a:ea typeface="+mn-ea"/>
                <a:cs typeface="+mn-cs"/>
              </a:rPr>
              <a:t>Tokuda</a:t>
            </a:r>
            <a:endParaRPr lang="en-US" sz="100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7086600" cy="838200"/>
          </a:xfrm>
        </p:spPr>
        <p:txBody>
          <a:bodyPr/>
          <a:lstStyle/>
          <a:p>
            <a:r>
              <a:rPr lang="en-US" sz="4400" dirty="0">
                <a:latin typeface="Arial" charset="0"/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Medical Image Computing is a field with growing importance</a:t>
            </a: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Slicer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is a versatile platform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for subject specific analysis of biomedical image data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800100" lvl="2" indent="0">
              <a:buNone/>
            </a:pPr>
            <a:r>
              <a:rPr lang="en-US" sz="3600" dirty="0" err="1" smtClean="0">
                <a:latin typeface="Arial" charset="0"/>
                <a:ea typeface="ＭＳ Ｐゴシック" charset="0"/>
                <a:cs typeface="ＭＳ Ｐゴシック" charset="0"/>
              </a:rPr>
              <a:t>www.slicer.org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52400"/>
            <a:ext cx="6445250" cy="1065213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URL</a:t>
            </a:r>
            <a:r>
              <a:rPr lang="ja-JP" alt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24063" y="1843088"/>
            <a:ext cx="6332537" cy="4024312"/>
          </a:xfrm>
          <a:noFill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National Alliance for Medical Image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Computing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www.na-mic.org 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Neuroimage Analysis Center</a:t>
            </a:r>
            <a:r>
              <a:rPr lang="en-US" sz="1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Nac.spl.harvard.edu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Surgical Planning Laboratory,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Brigham and Women</a:t>
            </a:r>
            <a:r>
              <a:rPr lang="ja-JP" altLang="en-US" sz="1800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800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 Hospital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spl.harvard.edu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>
              <a:solidFill>
                <a:srgbClr val="00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National Center For Image Guided Therapy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www.ncigt.org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9875" name="Picture 4" descr="nac-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3011488"/>
            <a:ext cx="4810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5" descr="NAMIC-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782763"/>
            <a:ext cx="8334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6" descr="spl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538" y="4135438"/>
            <a:ext cx="647700" cy="571500"/>
          </a:xfrm>
        </p:spPr>
      </p:pic>
      <p:pic>
        <p:nvPicPr>
          <p:cNvPr id="79878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69532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646"/>
            <a:ext cx="7467600" cy="886754"/>
          </a:xfrm>
        </p:spPr>
        <p:txBody>
          <a:bodyPr/>
          <a:lstStyle/>
          <a:p>
            <a:r>
              <a:rPr lang="en-US" dirty="0" smtClean="0"/>
              <a:t>The Increasing Importance of MIC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4308022" cy="4648200"/>
          </a:xfrm>
        </p:spPr>
        <p:txBody>
          <a:bodyPr/>
          <a:lstStyle/>
          <a:p>
            <a:pPr lvl="1"/>
            <a:r>
              <a:rPr lang="en-US" sz="2800" dirty="0" smtClean="0"/>
              <a:t>More data and modalities: </a:t>
            </a:r>
            <a:br>
              <a:rPr lang="en-US" sz="2800" dirty="0" smtClean="0"/>
            </a:br>
            <a:r>
              <a:rPr lang="en-US" dirty="0" smtClean="0"/>
              <a:t>gigabytes to terabytes</a:t>
            </a:r>
            <a:endParaRPr lang="en-US" sz="2800" dirty="0" smtClean="0"/>
          </a:p>
          <a:p>
            <a:pPr lvl="1"/>
            <a:r>
              <a:rPr lang="en-US" sz="2800" dirty="0" smtClean="0"/>
              <a:t>More complexity</a:t>
            </a:r>
          </a:p>
          <a:p>
            <a:pPr lvl="2"/>
            <a:r>
              <a:rPr lang="en-US" sz="2400" dirty="0" smtClean="0"/>
              <a:t>fMRI, molecular </a:t>
            </a:r>
            <a:br>
              <a:rPr lang="en-US" sz="2400" dirty="0" smtClean="0"/>
            </a:br>
            <a:r>
              <a:rPr lang="en-US" sz="2400" dirty="0" smtClean="0"/>
              <a:t>imaging</a:t>
            </a:r>
            <a:r>
              <a:rPr lang="en-US" sz="2400" dirty="0"/>
              <a:t> </a:t>
            </a:r>
            <a:r>
              <a:rPr lang="en-US" sz="2400" dirty="0" err="1" smtClean="0"/>
              <a:t>dMRI</a:t>
            </a:r>
            <a:r>
              <a:rPr lang="en-US" sz="2400" dirty="0" smtClean="0"/>
              <a:t>, 4DUS</a:t>
            </a:r>
          </a:p>
          <a:p>
            <a:pPr lvl="1"/>
            <a:r>
              <a:rPr lang="en-US" sz="2800" dirty="0" smtClean="0"/>
              <a:t>More applications</a:t>
            </a:r>
          </a:p>
          <a:p>
            <a:pPr lvl="2"/>
            <a:r>
              <a:rPr lang="en-US" sz="2400" dirty="0" smtClean="0"/>
              <a:t>Discovery, Diagnosis</a:t>
            </a:r>
          </a:p>
          <a:p>
            <a:pPr lvl="2"/>
            <a:r>
              <a:rPr lang="en-US" sz="2400" dirty="0" smtClean="0"/>
              <a:t>Therapy monitoring</a:t>
            </a:r>
            <a:endParaRPr lang="en-US" sz="2400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838699" y="5593261"/>
            <a:ext cx="4191000" cy="4994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87000"/>
              </a:lnSpc>
              <a:spcBef>
                <a:spcPts val="350"/>
              </a:spcBef>
              <a:buClr>
                <a:srgbClr val="FFFFFF"/>
              </a:buClr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000" dirty="0" err="1">
                <a:latin typeface="+mn-lt"/>
              </a:rPr>
              <a:t>Risholm</a:t>
            </a:r>
            <a:r>
              <a:rPr lang="en-US" sz="1000" dirty="0">
                <a:latin typeface="+mn-lt"/>
              </a:rPr>
              <a:t> P., Ross J., </a:t>
            </a:r>
            <a:r>
              <a:rPr lang="en-US" sz="1000" dirty="0" err="1">
                <a:latin typeface="+mn-lt"/>
              </a:rPr>
              <a:t>Washko</a:t>
            </a:r>
            <a:r>
              <a:rPr lang="en-US" sz="1000" dirty="0">
                <a:latin typeface="+mn-lt"/>
              </a:rPr>
              <a:t> G.R., Wells III W.M. </a:t>
            </a:r>
            <a:r>
              <a:rPr lang="en-US" sz="1000" i="1" dirty="0">
                <a:latin typeface="+mn-lt"/>
              </a:rPr>
              <a:t>Probabilistic </a:t>
            </a:r>
            <a:r>
              <a:rPr lang="en-US" sz="1000" i="1" dirty="0" err="1">
                <a:latin typeface="+mn-lt"/>
              </a:rPr>
              <a:t>Elastography</a:t>
            </a:r>
            <a:r>
              <a:rPr lang="en-US" sz="1000" i="1" dirty="0">
                <a:latin typeface="+mn-lt"/>
              </a:rPr>
              <a:t>: Estimating Lung Elasticity</a:t>
            </a:r>
            <a:r>
              <a:rPr lang="en-US" sz="1000" dirty="0">
                <a:latin typeface="+mn-lt"/>
              </a:rPr>
              <a:t>. </a:t>
            </a:r>
            <a:r>
              <a:rPr lang="en-US" sz="1000" dirty="0" err="1">
                <a:latin typeface="+mn-lt"/>
              </a:rPr>
              <a:t>Inf</a:t>
            </a:r>
            <a:r>
              <a:rPr lang="en-US" sz="1000" dirty="0">
                <a:latin typeface="+mn-lt"/>
              </a:rPr>
              <a:t> Process Med Imaging. 2011;22:699-710. PMID: 21761697. PMCID: PMC3249413.</a:t>
            </a:r>
            <a:endParaRPr lang="en-GB" sz="10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</p:txBody>
      </p:sp>
      <p:pic>
        <p:nvPicPr>
          <p:cNvPr id="6" name="Picture 5" descr="Screen Shot 2012-05-16 at 4.56.5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0" t="1534" r="6430"/>
          <a:stretch/>
        </p:blipFill>
        <p:spPr>
          <a:xfrm>
            <a:off x="4701067" y="1041422"/>
            <a:ext cx="4138133" cy="43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3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9450" y="266928"/>
            <a:ext cx="6794084" cy="799872"/>
          </a:xfrm>
        </p:spPr>
        <p:txBody>
          <a:bodyPr/>
          <a:lstStyle/>
          <a:p>
            <a:r>
              <a:rPr lang="en-US" dirty="0" smtClean="0"/>
              <a:t>Imaging Modalities</a:t>
            </a:r>
            <a:endParaRPr lang="en-US" dirty="0"/>
          </a:p>
        </p:txBody>
      </p:sp>
      <p:pic>
        <p:nvPicPr>
          <p:cNvPr id="6" name="Picture 5" descr="Screen Shot 2013-07-28 at 8.50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66800"/>
            <a:ext cx="1975556" cy="106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2209800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+mn-lt"/>
              </a:rPr>
              <a:t>OCT: http://</a:t>
            </a:r>
            <a:r>
              <a:rPr lang="en-US" sz="800" dirty="0" err="1">
                <a:latin typeface="+mn-lt"/>
              </a:rPr>
              <a:t>spie.org</a:t>
            </a:r>
            <a:r>
              <a:rPr lang="en-US" sz="800" dirty="0">
                <a:latin typeface="+mn-lt"/>
              </a:rPr>
              <a:t>/x88950.xml?pf=</a:t>
            </a:r>
            <a:r>
              <a:rPr lang="en-US" sz="800" dirty="0" err="1">
                <a:latin typeface="+mn-lt"/>
              </a:rPr>
              <a:t>true&amp;ArticleID</a:t>
            </a:r>
            <a:r>
              <a:rPr lang="en-US" sz="800" dirty="0">
                <a:latin typeface="+mn-lt"/>
              </a:rPr>
              <a:t>=x88950</a:t>
            </a:r>
          </a:p>
        </p:txBody>
      </p:sp>
      <p:pic>
        <p:nvPicPr>
          <p:cNvPr id="14" name="Picture 13" descr="jw_pet_ct_wb_fus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2819400" cy="19848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2400" y="1524000"/>
            <a:ext cx="91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+mn-lt"/>
              </a:rPr>
              <a:t>PET CT: </a:t>
            </a:r>
          </a:p>
          <a:p>
            <a:r>
              <a:rPr lang="en-US" sz="800" dirty="0" smtClean="0">
                <a:latin typeface="+mn-lt"/>
              </a:rPr>
              <a:t>http</a:t>
            </a:r>
            <a:r>
              <a:rPr lang="en-US" sz="800" dirty="0">
                <a:latin typeface="+mn-lt"/>
              </a:rPr>
              <a:t>://</a:t>
            </a:r>
            <a:r>
              <a:rPr lang="en-US" sz="800" dirty="0" err="1">
                <a:latin typeface="+mn-lt"/>
              </a:rPr>
              <a:t>nucmed.wikispaces.com</a:t>
            </a:r>
            <a:r>
              <a:rPr lang="en-US" sz="800" dirty="0">
                <a:latin typeface="+mn-lt"/>
              </a:rPr>
              <a:t>/Wendt+Talk+6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19200" y="3124200"/>
            <a:ext cx="2819400" cy="1905000"/>
            <a:chOff x="2060465" y="808952"/>
            <a:chExt cx="2975610" cy="2725420"/>
          </a:xfrm>
        </p:grpSpPr>
        <p:pic>
          <p:nvPicPr>
            <p:cNvPr id="17" name="Picture 1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0465" y="808952"/>
              <a:ext cx="1487805" cy="1362710"/>
            </a:xfrm>
            <a:prstGeom prst="rect">
              <a:avLst/>
            </a:prstGeom>
          </p:spPr>
        </p:pic>
        <p:pic>
          <p:nvPicPr>
            <p:cNvPr id="18" name="Picture 17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270" y="808952"/>
              <a:ext cx="1487805" cy="1362710"/>
            </a:xfrm>
            <a:prstGeom prst="rect">
              <a:avLst/>
            </a:prstGeom>
          </p:spPr>
        </p:pic>
        <p:pic>
          <p:nvPicPr>
            <p:cNvPr id="19" name="Picture 18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0465" y="2171662"/>
              <a:ext cx="1483360" cy="1358265"/>
            </a:xfrm>
            <a:prstGeom prst="rect">
              <a:avLst/>
            </a:prstGeom>
          </p:spPr>
        </p:pic>
        <p:pic>
          <p:nvPicPr>
            <p:cNvPr id="20" name="Picture 19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270" y="2171662"/>
              <a:ext cx="1487805" cy="136271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60465" y="808952"/>
              <a:ext cx="633507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FFFFFF"/>
                  </a:solidFill>
                  <a:latin typeface="Arial"/>
                  <a:ea typeface="+mn-ea"/>
                  <a:cs typeface="Times New Roman"/>
                </a:rPr>
                <a:t>T2w</a:t>
              </a:r>
              <a:endParaRPr lang="en-US" sz="1800" dirty="0">
                <a:solidFill>
                  <a:srgbClr val="FFFFFF"/>
                </a:solidFill>
                <a:latin typeface="Arial"/>
                <a:ea typeface="+mn-ea"/>
                <a:cs typeface="Times New Roman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3825" y="823359"/>
              <a:ext cx="684853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FFFFFF"/>
                  </a:solidFill>
                  <a:latin typeface="Arial"/>
                  <a:ea typeface="+mn-ea"/>
                  <a:cs typeface="Times New Roman"/>
                </a:rPr>
                <a:t>ADC</a:t>
              </a:r>
              <a:endParaRPr lang="en-US" sz="1800" dirty="0">
                <a:solidFill>
                  <a:srgbClr val="FFFFFF"/>
                </a:solidFill>
                <a:latin typeface="Arial"/>
                <a:ea typeface="+mn-ea"/>
                <a:cs typeface="Times New Roman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60465" y="2170517"/>
              <a:ext cx="713932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srgbClr val="000000"/>
                  </a:solidFill>
                  <a:latin typeface="Arial"/>
                  <a:ea typeface="+mn-ea"/>
                  <a:cs typeface="Times New Roman"/>
                </a:rPr>
                <a:t>K</a:t>
              </a:r>
              <a:r>
                <a:rPr lang="en-US" sz="1800" i="1" baseline="30000" dirty="0" smtClean="0">
                  <a:solidFill>
                    <a:srgbClr val="000000"/>
                  </a:solidFill>
                  <a:latin typeface="Arial"/>
                  <a:ea typeface="+mn-ea"/>
                  <a:cs typeface="Times New Roman"/>
                </a:rPr>
                <a:t>trans</a:t>
              </a:r>
              <a:endParaRPr lang="en-US" sz="1800" i="1" baseline="30000" dirty="0">
                <a:solidFill>
                  <a:srgbClr val="000000"/>
                </a:solidFill>
                <a:latin typeface="Arial"/>
                <a:ea typeface="+mn-ea"/>
                <a:cs typeface="Times New Roman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43825" y="2170517"/>
              <a:ext cx="1005767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FFFFFF"/>
                  </a:solidFill>
                  <a:latin typeface="Arial"/>
                  <a:ea typeface="+mn-ea"/>
                  <a:cs typeface="Times New Roman"/>
                </a:rPr>
                <a:t>s</a:t>
              </a:r>
              <a:r>
                <a:rPr lang="en-US" sz="1800" dirty="0" smtClean="0">
                  <a:solidFill>
                    <a:srgbClr val="FFFFFF"/>
                  </a:solidFill>
                  <a:latin typeface="Arial"/>
                  <a:ea typeface="+mn-ea"/>
                  <a:cs typeface="Times New Roman"/>
                </a:rPr>
                <a:t>ubtract</a:t>
              </a:r>
              <a:endParaRPr lang="en-US" sz="1800" dirty="0">
                <a:solidFill>
                  <a:srgbClr val="FFFFFF"/>
                </a:solidFill>
                <a:latin typeface="Arial"/>
                <a:ea typeface="+mn-ea"/>
                <a:cs typeface="Times New Roman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52400" y="3581400"/>
            <a:ext cx="914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Arial"/>
                <a:ea typeface="+mn-ea"/>
                <a:cs typeface="Times New Roman"/>
              </a:rPr>
              <a:t>Complex MRI: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 err="1" smtClean="0">
                <a:solidFill>
                  <a:srgbClr val="000000"/>
                </a:solidFill>
                <a:latin typeface="Arial"/>
                <a:ea typeface="+mn-ea"/>
                <a:cs typeface="Times New Roman"/>
              </a:rPr>
              <a:t>Fedorov</a:t>
            </a:r>
            <a:r>
              <a:rPr lang="en-US" sz="800" dirty="0" smtClean="0">
                <a:solidFill>
                  <a:srgbClr val="000000"/>
                </a:solidFill>
                <a:latin typeface="Arial"/>
                <a:ea typeface="+mn-ea"/>
                <a:cs typeface="Times New Roman"/>
              </a:rPr>
              <a:t> </a:t>
            </a:r>
            <a:r>
              <a:rPr lang="en-US" sz="800" dirty="0">
                <a:solidFill>
                  <a:srgbClr val="000000"/>
                </a:solidFill>
                <a:latin typeface="Arial"/>
                <a:ea typeface="+mn-ea"/>
                <a:cs typeface="Times New Roman"/>
              </a:rPr>
              <a:t>et al. 2012</a:t>
            </a:r>
            <a:r>
              <a:rPr lang="en-US" sz="800" dirty="0" smtClean="0">
                <a:solidFill>
                  <a:srgbClr val="000000"/>
                </a:solidFill>
                <a:latin typeface="Arial"/>
                <a:ea typeface="+mn-ea"/>
                <a:cs typeface="Times New Roman"/>
              </a:rPr>
              <a:t>. </a:t>
            </a:r>
            <a:r>
              <a:rPr lang="en-US" sz="800" dirty="0">
                <a:solidFill>
                  <a:srgbClr val="000000"/>
                </a:solidFill>
                <a:latin typeface="Arial"/>
                <a:ea typeface="+mn-ea"/>
                <a:cs typeface="Times New Roman"/>
              </a:rPr>
              <a:t>JMRI. 36(4):987–992.</a:t>
            </a:r>
          </a:p>
        </p:txBody>
      </p:sp>
      <p:pic>
        <p:nvPicPr>
          <p:cNvPr id="26" name="Picture 25" descr="anib_3d4d_phot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181600"/>
            <a:ext cx="1955800" cy="98215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52400" y="5181600"/>
            <a:ext cx="91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+mn-lt"/>
              </a:rPr>
              <a:t>4D Ultrasound: http://</a:t>
            </a:r>
            <a:r>
              <a:rPr lang="en-US" sz="800" dirty="0" err="1" smtClean="0">
                <a:latin typeface="+mn-lt"/>
              </a:rPr>
              <a:t>ultrasoundcarespecialist.com</a:t>
            </a:r>
            <a:r>
              <a:rPr lang="en-US" sz="800" dirty="0" smtClean="0">
                <a:latin typeface="+mn-lt"/>
              </a:rPr>
              <a:t>/html/anib_3d4d.html</a:t>
            </a:r>
            <a:endParaRPr lang="en-US" sz="800" dirty="0">
              <a:latin typeface="+mn-lt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3124200" y="2057400"/>
            <a:ext cx="152400" cy="226771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3505200" y="1905000"/>
            <a:ext cx="0" cy="228600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 flipV="1">
            <a:off x="3352800" y="3655771"/>
            <a:ext cx="76200" cy="230429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Rectangle 27"/>
          <p:cNvSpPr/>
          <p:nvPr/>
        </p:nvSpPr>
        <p:spPr>
          <a:xfrm>
            <a:off x="3276600" y="5486400"/>
            <a:ext cx="91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Chubby </a:t>
            </a:r>
            <a:br>
              <a:rPr lang="en-US" sz="1400" dirty="0" smtClean="0">
                <a:latin typeface="+mn-lt"/>
              </a:rPr>
            </a:br>
            <a:r>
              <a:rPr lang="en-US" sz="1400" dirty="0" smtClean="0">
                <a:latin typeface="+mn-lt"/>
              </a:rPr>
              <a:t>Cheeks</a:t>
            </a:r>
            <a:endParaRPr lang="en-US" sz="1400" dirty="0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67200" y="3581400"/>
            <a:ext cx="4724400" cy="2590800"/>
            <a:chOff x="4191000" y="3429000"/>
            <a:chExt cx="4724400" cy="2667000"/>
          </a:xfrm>
        </p:grpSpPr>
        <p:sp>
          <p:nvSpPr>
            <p:cNvPr id="30" name="Content Placeholder 3"/>
            <p:cNvSpPr txBox="1">
              <a:spLocks/>
            </p:cNvSpPr>
            <p:nvPr/>
          </p:nvSpPr>
          <p:spPr>
            <a:xfrm>
              <a:off x="4191000" y="3429000"/>
              <a:ext cx="2362200" cy="2667000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r>
                <a:rPr lang="en-US" sz="1600" dirty="0" smtClean="0"/>
                <a:t>X ray radiography</a:t>
              </a:r>
            </a:p>
            <a:p>
              <a:r>
                <a:rPr lang="en-US" sz="1600" dirty="0" smtClean="0"/>
                <a:t>Magnetic resonance imaging (MRI)</a:t>
              </a:r>
            </a:p>
            <a:p>
              <a:r>
                <a:rPr lang="en-US" sz="1600" dirty="0" smtClean="0"/>
                <a:t>Nuclear medicine</a:t>
              </a:r>
            </a:p>
            <a:p>
              <a:r>
                <a:rPr lang="en-US" sz="1600" dirty="0" smtClean="0"/>
                <a:t>Computed Tomography</a:t>
              </a:r>
            </a:p>
            <a:p>
              <a:r>
                <a:rPr lang="en-US" sz="1600" dirty="0" smtClean="0"/>
                <a:t>Tomography</a:t>
              </a:r>
            </a:p>
            <a:p>
              <a:r>
                <a:rPr lang="en-US" sz="1600" dirty="0" smtClean="0"/>
                <a:t>Ultrasound</a:t>
              </a:r>
              <a:endParaRPr lang="en-US" sz="1600" dirty="0"/>
            </a:p>
          </p:txBody>
        </p:sp>
        <p:sp>
          <p:nvSpPr>
            <p:cNvPr id="31" name="Content Placeholder 4"/>
            <p:cNvSpPr txBox="1">
              <a:spLocks/>
            </p:cNvSpPr>
            <p:nvPr/>
          </p:nvSpPr>
          <p:spPr>
            <a:xfrm>
              <a:off x="6553200" y="3429000"/>
              <a:ext cx="2362200" cy="2667000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r>
                <a:rPr lang="en-US" sz="1600" dirty="0" smtClean="0"/>
                <a:t>Optical Coherence Tomography</a:t>
              </a:r>
            </a:p>
            <a:p>
              <a:r>
                <a:rPr lang="en-US" sz="1600" dirty="0" err="1" smtClean="0"/>
                <a:t>Photoacoustic</a:t>
              </a:r>
              <a:r>
                <a:rPr lang="en-US" sz="1600" dirty="0" smtClean="0"/>
                <a:t> imaging</a:t>
              </a:r>
            </a:p>
            <a:p>
              <a:r>
                <a:rPr lang="en-US" sz="1600" dirty="0" smtClean="0"/>
                <a:t>Thermography</a:t>
              </a:r>
            </a:p>
            <a:p>
              <a:r>
                <a:rPr lang="en-US" sz="1600" dirty="0" smtClean="0"/>
                <a:t>Light Microscopy</a:t>
              </a:r>
            </a:p>
            <a:p>
              <a:pPr lvl="1"/>
              <a:r>
                <a:rPr lang="en-US" sz="1200" dirty="0" smtClean="0"/>
                <a:t>Bright, dark field</a:t>
              </a:r>
            </a:p>
            <a:p>
              <a:pPr lvl="1"/>
              <a:r>
                <a:rPr lang="en-US" sz="1200" dirty="0" smtClean="0"/>
                <a:t>Phase contrast</a:t>
              </a:r>
            </a:p>
            <a:p>
              <a:pPr lvl="1"/>
              <a:r>
                <a:rPr lang="en-US" sz="1200" dirty="0" smtClean="0"/>
                <a:t>Fluorescence</a:t>
              </a:r>
            </a:p>
            <a:p>
              <a:pPr lvl="1"/>
              <a:r>
                <a:rPr lang="en-US" sz="1200" dirty="0" smtClean="0"/>
                <a:t>Confocal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985360" y="3048000"/>
            <a:ext cx="3288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This is just a partial list</a:t>
            </a:r>
            <a:endParaRPr lang="en-US" dirty="0">
              <a:latin typeface="+mn-lt"/>
            </a:endParaRPr>
          </a:p>
        </p:txBody>
      </p:sp>
      <p:pic>
        <p:nvPicPr>
          <p:cNvPr id="4" name="Picture 3" descr="Screen Shot 2013-09-01 at 6.36.10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066800"/>
            <a:ext cx="1371600" cy="183264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705600" y="2057400"/>
            <a:ext cx="60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Arial"/>
                <a:ea typeface="+mn-ea"/>
                <a:cs typeface="Times New Roman"/>
              </a:rPr>
              <a:t>MR Images: </a:t>
            </a:r>
            <a:br>
              <a:rPr lang="en-US" sz="800" dirty="0" smtClean="0">
                <a:solidFill>
                  <a:srgbClr val="000000"/>
                </a:solidFill>
                <a:latin typeface="Arial"/>
                <a:ea typeface="+mn-ea"/>
                <a:cs typeface="Times New Roman"/>
              </a:rPr>
            </a:br>
            <a:r>
              <a:rPr lang="en-US" sz="800" dirty="0" smtClean="0">
                <a:solidFill>
                  <a:srgbClr val="000000"/>
                </a:solidFill>
                <a:latin typeface="Arial"/>
                <a:ea typeface="+mn-ea"/>
                <a:cs typeface="Times New Roman"/>
              </a:rPr>
              <a:t>P. Vespa, </a:t>
            </a:r>
            <a:br>
              <a:rPr lang="en-US" sz="800" dirty="0" smtClean="0">
                <a:solidFill>
                  <a:srgbClr val="000000"/>
                </a:solidFill>
                <a:latin typeface="Arial"/>
                <a:ea typeface="+mn-ea"/>
                <a:cs typeface="Times New Roman"/>
              </a:rPr>
            </a:br>
            <a:r>
              <a:rPr lang="en-US" sz="800" dirty="0" smtClean="0">
                <a:solidFill>
                  <a:srgbClr val="000000"/>
                </a:solidFill>
                <a:latin typeface="Arial"/>
                <a:ea typeface="+mn-ea"/>
                <a:cs typeface="Times New Roman"/>
              </a:rPr>
              <a:t>J. Alger, </a:t>
            </a:r>
            <a:br>
              <a:rPr lang="en-US" sz="800" dirty="0" smtClean="0">
                <a:solidFill>
                  <a:srgbClr val="000000"/>
                </a:solidFill>
                <a:latin typeface="Arial"/>
                <a:ea typeface="+mn-ea"/>
                <a:cs typeface="Times New Roman"/>
              </a:rPr>
            </a:br>
            <a:r>
              <a:rPr lang="en-US" sz="800" dirty="0" smtClean="0">
                <a:solidFill>
                  <a:srgbClr val="000000"/>
                </a:solidFill>
                <a:latin typeface="Arial"/>
                <a:ea typeface="+mn-ea"/>
                <a:cs typeface="Times New Roman"/>
              </a:rPr>
              <a:t>UCLA</a:t>
            </a:r>
            <a:endParaRPr lang="en-US" sz="800" dirty="0">
              <a:solidFill>
                <a:srgbClr val="000000"/>
              </a:solidFill>
              <a:latin typeface="Arial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0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111"/>
            <a:ext cx="7239000" cy="884289"/>
          </a:xfrm>
        </p:spPr>
        <p:txBody>
          <a:bodyPr/>
          <a:lstStyle/>
          <a:p>
            <a:r>
              <a:rPr lang="en-US" dirty="0" smtClean="0"/>
              <a:t>Examples of Complexity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67400" y="5867400"/>
            <a:ext cx="2971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+mn-lt"/>
              </a:rPr>
              <a:t>DTI processing: http</a:t>
            </a:r>
            <a:r>
              <a:rPr lang="en-US" sz="800" dirty="0">
                <a:latin typeface="+mn-lt"/>
              </a:rPr>
              <a:t>://</a:t>
            </a:r>
            <a:r>
              <a:rPr lang="en-US" sz="800" dirty="0" err="1">
                <a:latin typeface="+mn-lt"/>
              </a:rPr>
              <a:t>www.loni.ucla.edu</a:t>
            </a:r>
            <a:r>
              <a:rPr lang="en-US" sz="800" dirty="0">
                <a:latin typeface="+mn-lt"/>
              </a:rPr>
              <a:t>/~</a:t>
            </a:r>
            <a:r>
              <a:rPr lang="en-US" sz="800" dirty="0" err="1">
                <a:latin typeface="+mn-lt"/>
              </a:rPr>
              <a:t>ophillip</a:t>
            </a:r>
            <a:r>
              <a:rPr lang="en-US" sz="800" dirty="0">
                <a:latin typeface="+mn-lt"/>
              </a:rPr>
              <a:t>/</a:t>
            </a:r>
            <a:r>
              <a:rPr lang="en-US" sz="800" dirty="0" err="1">
                <a:latin typeface="+mn-lt"/>
              </a:rPr>
              <a:t>DTIPipelines.html</a:t>
            </a:r>
            <a:endParaRPr lang="en-US" sz="800" dirty="0">
              <a:latin typeface="+mn-lt"/>
            </a:endParaRPr>
          </a:p>
        </p:txBody>
      </p:sp>
      <p:pic>
        <p:nvPicPr>
          <p:cNvPr id="11" name="Picture 10" descr="Screen_Shot_2012-05-30_at_8.03.23_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1532" r="12896" b="20221"/>
          <a:stretch/>
        </p:blipFill>
        <p:spPr>
          <a:xfrm>
            <a:off x="5867400" y="1143000"/>
            <a:ext cx="2895600" cy="24040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67400" y="3733800"/>
            <a:ext cx="289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+mn-lt"/>
              </a:rPr>
              <a:t>DTI streamlines: http</a:t>
            </a:r>
            <a:r>
              <a:rPr lang="en-US" sz="800" dirty="0">
                <a:latin typeface="+mn-lt"/>
              </a:rPr>
              <a:t>://</a:t>
            </a:r>
            <a:r>
              <a:rPr lang="en-US" sz="800" dirty="0" err="1">
                <a:latin typeface="+mn-lt"/>
              </a:rPr>
              <a:t>wiki.slicer.org</a:t>
            </a:r>
            <a:r>
              <a:rPr lang="en-US" sz="800" dirty="0">
                <a:latin typeface="+mn-lt"/>
              </a:rPr>
              <a:t>/</a:t>
            </a:r>
            <a:r>
              <a:rPr lang="en-US" sz="800" dirty="0" err="1">
                <a:latin typeface="+mn-lt"/>
              </a:rPr>
              <a:t>slicerWiki</a:t>
            </a:r>
            <a:r>
              <a:rPr lang="en-US" sz="800" dirty="0">
                <a:latin typeface="+mn-lt"/>
              </a:rPr>
              <a:t>/</a:t>
            </a:r>
            <a:r>
              <a:rPr lang="en-US" sz="800" dirty="0" err="1">
                <a:latin typeface="+mn-lt"/>
              </a:rPr>
              <a:t>index.php</a:t>
            </a:r>
            <a:r>
              <a:rPr lang="en-US" sz="800" dirty="0">
                <a:latin typeface="+mn-lt"/>
              </a:rPr>
              <a:t>/Slicer4:VisualBlog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52400" y="1981200"/>
            <a:ext cx="5463242" cy="3919954"/>
            <a:chOff x="152400" y="1981200"/>
            <a:chExt cx="5463242" cy="3919954"/>
          </a:xfrm>
        </p:grpSpPr>
        <p:pic>
          <p:nvPicPr>
            <p:cNvPr id="14" name="Picture 13" descr="fnhum-04-00181-g00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01"/>
            <a:stretch/>
          </p:blipFill>
          <p:spPr>
            <a:xfrm>
              <a:off x="152400" y="1981200"/>
              <a:ext cx="3048000" cy="3428865"/>
            </a:xfrm>
            <a:prstGeom prst="rect">
              <a:avLst/>
            </a:prstGeom>
          </p:spPr>
        </p:pic>
        <p:pic>
          <p:nvPicPr>
            <p:cNvPr id="15" name="Picture 14" descr="fnhum-04-00181-g002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59" t="8559" r="1"/>
            <a:stretch/>
          </p:blipFill>
          <p:spPr>
            <a:xfrm>
              <a:off x="3276600" y="1981200"/>
              <a:ext cx="2339042" cy="3733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52400" y="5562600"/>
              <a:ext cx="3048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latin typeface="+mn-lt"/>
                </a:rPr>
                <a:t>http://</a:t>
              </a:r>
              <a:r>
                <a:rPr lang="en-US" sz="800" dirty="0" err="1">
                  <a:latin typeface="+mn-lt"/>
                </a:rPr>
                <a:t>www.frontiersin.org</a:t>
              </a:r>
              <a:r>
                <a:rPr lang="en-US" sz="800" dirty="0">
                  <a:latin typeface="+mn-lt"/>
                </a:rPr>
                <a:t>/</a:t>
              </a:r>
              <a:r>
                <a:rPr lang="en-US" sz="800" dirty="0" err="1">
                  <a:latin typeface="+mn-lt"/>
                </a:rPr>
                <a:t>human_neuroscience</a:t>
              </a:r>
              <a:r>
                <a:rPr lang="en-US" sz="800" dirty="0">
                  <a:latin typeface="+mn-lt"/>
                </a:rPr>
                <a:t>/10.3389/fnhum.2010.00181/full</a:t>
              </a:r>
            </a:p>
          </p:txBody>
        </p:sp>
      </p:grpSp>
      <p:pic>
        <p:nvPicPr>
          <p:cNvPr id="17" name="Picture 16" descr="dtipipeline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267200"/>
            <a:ext cx="2895600" cy="16245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90800" y="1066800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+mn-lt"/>
              </a:rPr>
              <a:t>fMRI               </a:t>
            </a:r>
            <a:r>
              <a:rPr lang="en-US" sz="1800" dirty="0" err="1" smtClean="0">
                <a:latin typeface="+mn-lt"/>
              </a:rPr>
              <a:t>dMRI</a:t>
            </a:r>
            <a:endParaRPr lang="en-US" sz="1800" dirty="0"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971800" y="1524000"/>
            <a:ext cx="0" cy="30480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876800" y="1295400"/>
            <a:ext cx="762000" cy="53340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7611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Post-Processing Is Needed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2971800" cy="4648200"/>
          </a:xfrm>
        </p:spPr>
        <p:txBody>
          <a:bodyPr/>
          <a:lstStyle/>
          <a:p>
            <a:r>
              <a:rPr lang="en-US" sz="2800" dirty="0" smtClean="0"/>
              <a:t>From data to information</a:t>
            </a:r>
          </a:p>
          <a:p>
            <a:r>
              <a:rPr lang="en-US" sz="2800" dirty="0" smtClean="0"/>
              <a:t>From information to knowledge</a:t>
            </a:r>
            <a:endParaRPr lang="en-US" sz="2800" dirty="0"/>
          </a:p>
        </p:txBody>
      </p:sp>
      <p:pic>
        <p:nvPicPr>
          <p:cNvPr id="5" name="Picture 4" descr="Screen Shot 2011-11-12 at 5.44.1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5829" r="23910" b="5458"/>
          <a:stretch/>
        </p:blipFill>
        <p:spPr>
          <a:xfrm>
            <a:off x="3429000" y="1600200"/>
            <a:ext cx="5561334" cy="45263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" name="Picture 5" descr="Screen Shot 2011-11-12 at 5.44.1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5" t="10785" r="3045" b="69043"/>
          <a:stretch/>
        </p:blipFill>
        <p:spPr>
          <a:xfrm>
            <a:off x="381000" y="4114800"/>
            <a:ext cx="2590800" cy="165317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172200" y="6400800"/>
            <a:ext cx="1643062" cy="23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87000"/>
              </a:lnSpc>
              <a:spcBef>
                <a:spcPts val="350"/>
              </a:spcBef>
              <a:buClr>
                <a:srgbClr val="FFFFFF"/>
              </a:buClr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Image provided by </a:t>
            </a:r>
            <a:r>
              <a:rPr lang="en-GB" sz="1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Kikinis</a:t>
            </a:r>
            <a:endParaRPr lang="en-GB" sz="10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742410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Content Placeholder 2"/>
          <p:cNvSpPr>
            <a:spLocks noGrp="1"/>
          </p:cNvSpPr>
          <p:nvPr>
            <p:ph idx="1"/>
          </p:nvPr>
        </p:nvSpPr>
        <p:spPr>
          <a:xfrm>
            <a:off x="258763" y="1546225"/>
            <a:ext cx="7750175" cy="2081213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MIC research in neuroscience</a:t>
            </a:r>
          </a:p>
          <a:p>
            <a:pPr lvl="1"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Where is a function or structure typically located</a:t>
            </a:r>
          </a:p>
          <a:p>
            <a:pPr lvl="1"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What is the variability in a population?</a:t>
            </a:r>
          </a:p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Group analysis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healthy looking brains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524000" y="111125"/>
            <a:ext cx="6934200" cy="80327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Basic Science in Neuroimaging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5" name="TextBox 6"/>
          <p:cNvSpPr txBox="1">
            <a:spLocks noChangeArrowheads="1"/>
          </p:cNvSpPr>
          <p:nvPr/>
        </p:nvSpPr>
        <p:spPr bwMode="auto">
          <a:xfrm>
            <a:off x="5561013" y="6340475"/>
            <a:ext cx="29448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>
                <a:latin typeface="Arial" charset="0"/>
              </a:rPr>
              <a:t>Golland, et al - MIT</a:t>
            </a:r>
          </a:p>
        </p:txBody>
      </p:sp>
      <p:grpSp>
        <p:nvGrpSpPr>
          <p:cNvPr id="8196" name="Group 10"/>
          <p:cNvGrpSpPr>
            <a:grpSpLocks noChangeAspect="1"/>
          </p:cNvGrpSpPr>
          <p:nvPr/>
        </p:nvGrpSpPr>
        <p:grpSpPr bwMode="auto">
          <a:xfrm>
            <a:off x="1487488" y="4589463"/>
            <a:ext cx="3465512" cy="1341437"/>
            <a:chOff x="1487488" y="3305175"/>
            <a:chExt cx="6169025" cy="2386166"/>
          </a:xfrm>
        </p:grpSpPr>
        <p:pic>
          <p:nvPicPr>
            <p:cNvPr id="8201" name="Picture 3" descr="Template2_axia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488" y="3305175"/>
              <a:ext cx="1901825" cy="190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4" descr="Template1_axi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088" y="3305175"/>
              <a:ext cx="1901825" cy="190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5" descr="Template0_axia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4688" y="3305175"/>
              <a:ext cx="1901825" cy="190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914204" y="5253643"/>
              <a:ext cx="1381885" cy="4376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dirty="0">
                  <a:latin typeface="+mn-lt"/>
                  <a:ea typeface="+mn-ea"/>
                  <a:cs typeface="Times New Roman" pitchFamily="18" charset="0"/>
                </a:rPr>
                <a:t>Young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73536" y="5242347"/>
              <a:ext cx="876041" cy="4405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dirty="0">
                  <a:latin typeface="+mn-lt"/>
                  <a:ea typeface="+mn-ea"/>
                  <a:cs typeface="Times New Roman" pitchFamily="18" charset="0"/>
                </a:rPr>
                <a:t>Old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25182" y="5253643"/>
              <a:ext cx="1441229" cy="4376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dirty="0">
                  <a:latin typeface="+mn-lt"/>
                  <a:ea typeface="+mn-ea"/>
                  <a:cs typeface="Times New Roman" pitchFamily="18" charset="0"/>
                </a:rPr>
                <a:t>Middle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524000" y="4038600"/>
            <a:ext cx="3429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800" dirty="0">
                <a:latin typeface="+mn-lt"/>
                <a:ea typeface="+mn-ea"/>
                <a:cs typeface="+mn-cs"/>
              </a:rPr>
              <a:t>M.R. </a:t>
            </a:r>
            <a:r>
              <a:rPr lang="en-US" sz="800" dirty="0" err="1">
                <a:latin typeface="+mn-lt"/>
                <a:ea typeface="+mn-ea"/>
                <a:cs typeface="+mn-cs"/>
              </a:rPr>
              <a:t>Sabuncu</a:t>
            </a:r>
            <a:r>
              <a:rPr lang="en-US" sz="800" dirty="0">
                <a:latin typeface="+mn-lt"/>
                <a:ea typeface="+mn-ea"/>
                <a:cs typeface="+mn-cs"/>
              </a:rPr>
              <a:t>, S.K. </a:t>
            </a:r>
            <a:r>
              <a:rPr lang="en-US" sz="800" dirty="0" err="1">
                <a:latin typeface="+mn-lt"/>
                <a:ea typeface="+mn-ea"/>
                <a:cs typeface="+mn-cs"/>
              </a:rPr>
              <a:t>Balci</a:t>
            </a:r>
            <a:r>
              <a:rPr lang="en-US" sz="800" dirty="0">
                <a:latin typeface="+mn-lt"/>
                <a:ea typeface="+mn-ea"/>
                <a:cs typeface="+mn-cs"/>
              </a:rPr>
              <a:t>, M.E. </a:t>
            </a:r>
            <a:r>
              <a:rPr lang="en-US" sz="800" dirty="0" err="1">
                <a:latin typeface="+mn-lt"/>
                <a:ea typeface="+mn-ea"/>
                <a:cs typeface="+mn-cs"/>
              </a:rPr>
              <a:t>Shenton</a:t>
            </a:r>
            <a:r>
              <a:rPr lang="en-US" sz="800" dirty="0">
                <a:latin typeface="+mn-lt"/>
                <a:ea typeface="+mn-ea"/>
                <a:cs typeface="+mn-cs"/>
              </a:rPr>
              <a:t>, and P. </a:t>
            </a:r>
            <a:r>
              <a:rPr lang="en-US" sz="800" dirty="0" err="1">
                <a:latin typeface="+mn-lt"/>
                <a:ea typeface="+mn-ea"/>
                <a:cs typeface="+mn-cs"/>
              </a:rPr>
              <a:t>Golland</a:t>
            </a:r>
            <a:r>
              <a:rPr lang="en-US" sz="800" dirty="0">
                <a:latin typeface="+mn-lt"/>
                <a:ea typeface="+mn-ea"/>
                <a:cs typeface="+mn-cs"/>
              </a:rPr>
              <a:t>. Image-Driven</a:t>
            </a:r>
          </a:p>
          <a:p>
            <a:pPr>
              <a:defRPr/>
            </a:pPr>
            <a:r>
              <a:rPr lang="en-US" sz="800" dirty="0">
                <a:latin typeface="+mn-lt"/>
                <a:ea typeface="+mn-ea"/>
                <a:cs typeface="+mn-cs"/>
              </a:rPr>
              <a:t>Population Analysis Through Mixture Modeling. IEEE Transactions on</a:t>
            </a:r>
          </a:p>
          <a:p>
            <a:pPr>
              <a:defRPr/>
            </a:pPr>
            <a:r>
              <a:rPr lang="en-US" sz="800" dirty="0">
                <a:latin typeface="+mn-lt"/>
                <a:ea typeface="+mn-ea"/>
                <a:cs typeface="+mn-cs"/>
              </a:rPr>
              <a:t>Medical Imaging, 28(9):1473 - 1487, 2009</a:t>
            </a:r>
          </a:p>
        </p:txBody>
      </p:sp>
      <p:grpSp>
        <p:nvGrpSpPr>
          <p:cNvPr id="8198" name="Group 13"/>
          <p:cNvGrpSpPr>
            <a:grpSpLocks noChangeAspect="1"/>
          </p:cNvGrpSpPr>
          <p:nvPr/>
        </p:nvGrpSpPr>
        <p:grpSpPr bwMode="auto">
          <a:xfrm>
            <a:off x="5486400" y="3816350"/>
            <a:ext cx="3100388" cy="2301875"/>
            <a:chOff x="4953723" y="1728788"/>
            <a:chExt cx="3861665" cy="3627437"/>
          </a:xfrm>
        </p:grpSpPr>
        <p:pic>
          <p:nvPicPr>
            <p:cNvPr id="8199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8"/>
            <a:stretch>
              <a:fillRect/>
            </a:stretch>
          </p:blipFill>
          <p:spPr bwMode="auto">
            <a:xfrm>
              <a:off x="4953723" y="1979613"/>
              <a:ext cx="3861665" cy="3376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9"/>
            <p:cNvSpPr txBox="1">
              <a:spLocks noChangeArrowheads="1"/>
            </p:cNvSpPr>
            <p:nvPr/>
          </p:nvSpPr>
          <p:spPr bwMode="auto">
            <a:xfrm>
              <a:off x="6098096" y="1728788"/>
              <a:ext cx="1572918" cy="388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i="1">
                  <a:latin typeface="Arial" charset="0"/>
                  <a:cs typeface="Arial" charset="0"/>
                </a:rPr>
                <a:t>3 Templates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1524000" y="111125"/>
            <a:ext cx="7010400" cy="80327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Applied Science in Neuroimaging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3810000" cy="44196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MIC in neurosurgery</a:t>
            </a:r>
          </a:p>
          <a:p>
            <a:pPr marL="800100" lvl="2" indent="-400050" eaLnBrk="1" hangingPunct="1"/>
            <a:r>
              <a:rPr lang="en-US" sz="2000" dirty="0">
                <a:latin typeface="Arial" charset="0"/>
                <a:ea typeface="ＭＳ Ｐゴシック" charset="0"/>
              </a:rPr>
              <a:t>Where is the pathology?</a:t>
            </a:r>
          </a:p>
          <a:p>
            <a:pPr marL="800100" lvl="2" indent="-400050"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What are important surrounding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structures</a:t>
            </a:r>
            <a:endParaRPr lang="en-US" sz="28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Subject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specific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analysis in the presence of pathology (brain tumors)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10" name="TextBox 6"/>
          <p:cNvSpPr txBox="1">
            <a:spLocks noChangeArrowheads="1"/>
          </p:cNvSpPr>
          <p:nvPr/>
        </p:nvSpPr>
        <p:spPr bwMode="auto">
          <a:xfrm>
            <a:off x="4724400" y="6400800"/>
            <a:ext cx="234574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 err="1">
                <a:latin typeface="+mn-lt"/>
                <a:ea typeface="+mn-ea"/>
                <a:cs typeface="+mn-cs"/>
              </a:rPr>
              <a:t>Golby</a:t>
            </a:r>
            <a:r>
              <a:rPr lang="en-US" sz="1100" dirty="0">
                <a:latin typeface="+mn-lt"/>
                <a:ea typeface="+mn-ea"/>
                <a:cs typeface="+mn-cs"/>
              </a:rPr>
              <a:t>, </a:t>
            </a:r>
            <a:r>
              <a:rPr lang="en-US" sz="1100" dirty="0" smtClean="0">
                <a:latin typeface="+mn-lt"/>
                <a:ea typeface="+mn-ea"/>
                <a:cs typeface="+mn-cs"/>
              </a:rPr>
              <a:t>Norton, </a:t>
            </a:r>
            <a:r>
              <a:rPr lang="en-US" sz="1100" dirty="0">
                <a:latin typeface="+mn-lt"/>
                <a:ea typeface="+mn-ea"/>
                <a:cs typeface="+mn-cs"/>
              </a:rPr>
              <a:t>BWH Neurosurgery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4724400"/>
            <a:ext cx="36179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" dirty="0" err="1">
                <a:latin typeface="+mn-lt"/>
                <a:ea typeface="+mn-ea"/>
                <a:cs typeface="+mn-cs"/>
              </a:rPr>
              <a:t>Golby</a:t>
            </a:r>
            <a:r>
              <a:rPr lang="en-US" sz="800" dirty="0">
                <a:latin typeface="+mn-lt"/>
                <a:ea typeface="+mn-ea"/>
                <a:cs typeface="+mn-cs"/>
              </a:rPr>
              <a:t> A.J., </a:t>
            </a:r>
            <a:r>
              <a:rPr lang="en-US" sz="800" dirty="0" err="1">
                <a:latin typeface="+mn-lt"/>
                <a:ea typeface="+mn-ea"/>
                <a:cs typeface="+mn-cs"/>
              </a:rPr>
              <a:t>Kindlmann</a:t>
            </a:r>
            <a:r>
              <a:rPr lang="en-US" sz="800" dirty="0">
                <a:latin typeface="+mn-lt"/>
                <a:ea typeface="+mn-ea"/>
                <a:cs typeface="+mn-cs"/>
              </a:rPr>
              <a:t> G., Norton I., </a:t>
            </a:r>
            <a:r>
              <a:rPr lang="en-US" sz="800" dirty="0" err="1">
                <a:latin typeface="+mn-lt"/>
                <a:ea typeface="+mn-ea"/>
                <a:cs typeface="+mn-cs"/>
              </a:rPr>
              <a:t>Yarmarkovich</a:t>
            </a:r>
            <a:r>
              <a:rPr lang="en-US" sz="800" dirty="0">
                <a:latin typeface="+mn-lt"/>
                <a:ea typeface="+mn-ea"/>
                <a:cs typeface="+mn-cs"/>
              </a:rPr>
              <a:t> A., Pieper S., </a:t>
            </a:r>
            <a:r>
              <a:rPr lang="en-US" sz="800" dirty="0" err="1">
                <a:latin typeface="+mn-lt"/>
                <a:ea typeface="+mn-ea"/>
                <a:cs typeface="+mn-cs"/>
              </a:rPr>
              <a:t>Kikinis</a:t>
            </a:r>
            <a:r>
              <a:rPr lang="en-US" sz="800" dirty="0">
                <a:latin typeface="+mn-lt"/>
                <a:ea typeface="+mn-ea"/>
                <a:cs typeface="+mn-cs"/>
              </a:rPr>
              <a:t> R. </a:t>
            </a:r>
            <a:r>
              <a:rPr lang="en-US" sz="800" i="1" dirty="0">
                <a:latin typeface="+mn-lt"/>
                <a:ea typeface="+mn-ea"/>
                <a:cs typeface="+mn-cs"/>
              </a:rPr>
              <a:t>Interactive Diffusion Tensor </a:t>
            </a:r>
            <a:r>
              <a:rPr lang="en-US" sz="800" i="1" dirty="0" err="1">
                <a:latin typeface="+mn-lt"/>
                <a:ea typeface="+mn-ea"/>
                <a:cs typeface="+mn-cs"/>
              </a:rPr>
              <a:t>Tractography</a:t>
            </a:r>
            <a:r>
              <a:rPr lang="en-US" sz="800" i="1" dirty="0">
                <a:latin typeface="+mn-lt"/>
                <a:ea typeface="+mn-ea"/>
                <a:cs typeface="+mn-cs"/>
              </a:rPr>
              <a:t> Visualization for Neurosurgical Planning</a:t>
            </a:r>
            <a:r>
              <a:rPr lang="en-US" sz="800" dirty="0">
                <a:latin typeface="+mn-lt"/>
                <a:ea typeface="+mn-ea"/>
                <a:cs typeface="+mn-cs"/>
              </a:rPr>
              <a:t>. Neurosurgery. 2011 Feb; 68(2):496-505. PMID: 21135713</a:t>
            </a:r>
          </a:p>
        </p:txBody>
      </p:sp>
      <p:pic>
        <p:nvPicPr>
          <p:cNvPr id="2" name="Picture 1" descr="highres-dti-screenshot-forRon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" r="3825"/>
          <a:stretch/>
        </p:blipFill>
        <p:spPr>
          <a:xfrm>
            <a:off x="4267200" y="1066800"/>
            <a:ext cx="4725019" cy="3331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GT-2004-07-27">
  <a:themeElements>
    <a:clrScheme name="IGT-2004-07-27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333399"/>
      </a:folHlink>
    </a:clrScheme>
    <a:fontScheme name="IGT-2004-07-2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28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28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IGT-2004-07-2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GT-2004-07-2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Advanced 3D Neuroimaging</Template>
  <TotalTime>5650</TotalTime>
  <Words>1510</Words>
  <Application>Microsoft Macintosh PowerPoint</Application>
  <PresentationFormat>On-screen Show (4:3)</PresentationFormat>
  <Paragraphs>320</Paragraphs>
  <Slides>34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IGT-2004-07-27</vt:lpstr>
      <vt:lpstr>3D Slicer</vt:lpstr>
      <vt:lpstr>Medical Image Computing</vt:lpstr>
      <vt:lpstr>What is MIC</vt:lpstr>
      <vt:lpstr>The Increasing Importance of MIC</vt:lpstr>
      <vt:lpstr>Imaging Modalities</vt:lpstr>
      <vt:lpstr>Examples of Complexity</vt:lpstr>
      <vt:lpstr>Post-Processing Is Needed</vt:lpstr>
      <vt:lpstr>Basic Science in Neuroimaging</vt:lpstr>
      <vt:lpstr>Applied Science in Neuroimaging</vt:lpstr>
      <vt:lpstr>Basic Versus Translational Science</vt:lpstr>
      <vt:lpstr>From Algorithms To Tools</vt:lpstr>
      <vt:lpstr>Translational Research</vt:lpstr>
      <vt:lpstr>3D Slicer</vt:lpstr>
      <vt:lpstr>Subject Specific Analysis</vt:lpstr>
      <vt:lpstr>Tumor and Language</vt:lpstr>
      <vt:lpstr>White Matter Surface On The Quick</vt:lpstr>
      <vt:lpstr>Slicer Business Model</vt:lpstr>
      <vt:lpstr>Slicer for Translational Research</vt:lpstr>
      <vt:lpstr>Slicer Is Open</vt:lpstr>
      <vt:lpstr>Slicer Is Accessible</vt:lpstr>
      <vt:lpstr>Slicer Is Engineered</vt:lpstr>
      <vt:lpstr>Slicer is Extensible</vt:lpstr>
      <vt:lpstr>Slicer Impact:  slicer.org</vt:lpstr>
      <vt:lpstr>Slicer 4.4: For Users</vt:lpstr>
      <vt:lpstr>Slicer 4.4: For Developers</vt:lpstr>
      <vt:lpstr>Slicer 4.4 Features</vt:lpstr>
      <vt:lpstr>Slicer 4.4: DICOM Support</vt:lpstr>
      <vt:lpstr>Visualization:  Data  Information</vt:lpstr>
      <vt:lpstr>Slicer 4.4: Powerful Layouts</vt:lpstr>
      <vt:lpstr>Slicer 4.4: Reporting</vt:lpstr>
      <vt:lpstr>Slicer 4.4: Processing</vt:lpstr>
      <vt:lpstr>OpenIGTLink: Device API</vt:lpstr>
      <vt:lpstr>Conclusions</vt:lpstr>
      <vt:lpstr>URL’s</vt:lpstr>
    </vt:vector>
  </TitlesOfParts>
  <Company>BWH/SPL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Rons Talk</dc:title>
  <dc:creator>Ron Kikinis</dc:creator>
  <cp:lastModifiedBy>R</cp:lastModifiedBy>
  <cp:revision>392</cp:revision>
  <dcterms:created xsi:type="dcterms:W3CDTF">2011-04-29T01:18:25Z</dcterms:created>
  <dcterms:modified xsi:type="dcterms:W3CDTF">2014-11-18T15:07:04Z</dcterms:modified>
</cp:coreProperties>
</file>