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96" r:id="rId3"/>
    <p:sldId id="325" r:id="rId4"/>
    <p:sldId id="311" r:id="rId5"/>
    <p:sldId id="312" r:id="rId6"/>
    <p:sldId id="313" r:id="rId7"/>
    <p:sldId id="314" r:id="rId8"/>
    <p:sldId id="316" r:id="rId9"/>
    <p:sldId id="317" r:id="rId10"/>
    <p:sldId id="318" r:id="rId11"/>
    <p:sldId id="319" r:id="rId12"/>
    <p:sldId id="327" r:id="rId13"/>
    <p:sldId id="328" r:id="rId14"/>
    <p:sldId id="320" r:id="rId15"/>
    <p:sldId id="321" r:id="rId16"/>
    <p:sldId id="330" r:id="rId17"/>
    <p:sldId id="322" r:id="rId18"/>
    <p:sldId id="323" r:id="rId19"/>
    <p:sldId id="324" r:id="rId20"/>
    <p:sldId id="326" r:id="rId21"/>
    <p:sldId id="329" r:id="rId22"/>
    <p:sldId id="331" r:id="rId23"/>
    <p:sldId id="332" r:id="rId24"/>
    <p:sldId id="309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34" d="100"/>
          <a:sy n="134" d="100"/>
        </p:scale>
        <p:origin x="-120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DTI Atlas Registration via 3D Slicer and DTI-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Guido </a:t>
            </a:r>
            <a:r>
              <a:rPr lang="en-US" sz="2800" dirty="0" err="1" smtClean="0"/>
              <a:t>Gerig</a:t>
            </a:r>
            <a:r>
              <a:rPr lang="en-US" sz="2800" dirty="0" smtClean="0"/>
              <a:t>, </a:t>
            </a:r>
            <a:r>
              <a:rPr lang="en-US" sz="2800" dirty="0" err="1" smtClean="0"/>
              <a:t>UUtah</a:t>
            </a:r>
            <a:endParaRPr lang="en-US" sz="2800" dirty="0" smtClean="0"/>
          </a:p>
          <a:p>
            <a:pPr algn="ctr"/>
            <a:r>
              <a:rPr lang="en-US" sz="2800" dirty="0" smtClean="0"/>
              <a:t>Martin </a:t>
            </a:r>
            <a:r>
              <a:rPr lang="en-US" sz="2800" dirty="0" smtClean="0"/>
              <a:t>Styner, </a:t>
            </a:r>
            <a:r>
              <a:rPr lang="en-US" sz="2800" dirty="0" smtClean="0"/>
              <a:t>UNC</a:t>
            </a:r>
            <a:endParaRPr lang="en-US" sz="2800" dirty="0" smtClean="0"/>
          </a:p>
          <a:p>
            <a:pPr algn="ctr"/>
            <a:r>
              <a:rPr lang="en-US" sz="2800" dirty="0" smtClean="0"/>
              <a:t>Clement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UNC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Menu =&gt;Add Volume (or use from previous tutorial)</a:t>
            </a:r>
          </a:p>
          <a:p>
            <a:r>
              <a:rPr lang="en-US" dirty="0" smtClean="0"/>
              <a:t>DiffusionDataset_Step2</a:t>
            </a:r>
          </a:p>
          <a:p>
            <a:r>
              <a:rPr lang="en-US" dirty="0" smtClean="0"/>
              <a:t>Load DTI NRRD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3" t="33759" r="25862" b="9289"/>
          <a:stretch/>
        </p:blipFill>
        <p:spPr>
          <a:xfrm>
            <a:off x="5114880" y="3516073"/>
            <a:ext cx="3858563" cy="29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8526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dataset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Menu =&gt;Add Volume (or use from previous tutorial)</a:t>
            </a:r>
          </a:p>
          <a:p>
            <a:r>
              <a:rPr lang="en-US" dirty="0" smtClean="0"/>
              <a:t>DiffusionDataset_Step2</a:t>
            </a:r>
          </a:p>
          <a:p>
            <a:r>
              <a:rPr lang="en-US" dirty="0" smtClean="0"/>
              <a:t>Load </a:t>
            </a:r>
            <a:r>
              <a:rPr lang="en-US" dirty="0" err="1" smtClean="0"/>
              <a:t>BrainMask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LabelMap</a:t>
            </a:r>
            <a:r>
              <a:rPr lang="en-US" dirty="0" smtClean="0"/>
              <a:t>” checkbox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51" y="3601370"/>
            <a:ext cx="3407671" cy="262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64" y="4495820"/>
            <a:ext cx="3355248" cy="1914864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 bwMode="auto">
          <a:xfrm>
            <a:off x="7620394" y="5662868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91347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DTI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360116" cy="1678070"/>
          </a:xfrm>
        </p:spPr>
        <p:txBody>
          <a:bodyPr/>
          <a:lstStyle/>
          <a:p>
            <a:r>
              <a:rPr lang="en-US" dirty="0" smtClean="0"/>
              <a:t>How can we check alignment?</a:t>
            </a:r>
          </a:p>
          <a:p>
            <a:r>
              <a:rPr lang="en-US" dirty="0" smtClean="0"/>
              <a:t>Overlay the DTI images!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10" y="4253336"/>
            <a:ext cx="2319849" cy="130930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3231275" y="4855534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3861569" y="4883965"/>
            <a:ext cx="1169690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883" y="45761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46" y="45761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 bwMode="auto">
          <a:xfrm flipH="1">
            <a:off x="4439141" y="3681331"/>
            <a:ext cx="592118" cy="894857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231275" y="4001266"/>
            <a:ext cx="247650" cy="64312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5712" y="335447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AdultAtlas</a:t>
            </a:r>
            <a:r>
              <a:rPr lang="en-US" dirty="0" smtClean="0"/>
              <a:t> for Foreground</a:t>
            </a:r>
          </a:p>
          <a:p>
            <a:pPr marL="342900" indent="-342900">
              <a:buAutoNum type="arabicPeriod"/>
            </a:pPr>
            <a:r>
              <a:rPr lang="en-US" dirty="0" smtClean="0"/>
              <a:t>Set Opacity to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7848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rcRect l="7154" r="7154"/>
          <a:stretch>
            <a:fillRect/>
          </a:stretch>
        </p:blipFill>
        <p:spPr>
          <a:xfrm>
            <a:off x="1296752" y="1666705"/>
            <a:ext cx="6904491" cy="40700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926128" y="4052511"/>
            <a:ext cx="727060" cy="190021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V="1">
            <a:off x="3741939" y="3872561"/>
            <a:ext cx="454276" cy="208016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9560" y="5981814"/>
            <a:ext cx="461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alignment: 2 separate corpus callosum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715335" y="4052511"/>
            <a:ext cx="727060" cy="190021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6427217" y="3675941"/>
            <a:ext cx="951183" cy="2305873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3884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DTI-</a:t>
            </a:r>
            <a:r>
              <a:rPr lang="en-US" dirty="0" err="1" smtClean="0"/>
              <a:t>Reg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3556088" cy="4267200"/>
          </a:xfrm>
        </p:spPr>
        <p:txBody>
          <a:bodyPr/>
          <a:lstStyle/>
          <a:p>
            <a:pPr marL="339725" indent="-339725"/>
            <a:r>
              <a:rPr lang="en-US" dirty="0" smtClean="0"/>
              <a:t>Slicer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Diffusion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Utilities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DTI-</a:t>
            </a:r>
            <a:r>
              <a:rPr lang="en-US" dirty="0" err="1" smtClean="0"/>
              <a:t>Reg</a:t>
            </a:r>
            <a:endParaRPr lang="en-US" dirty="0"/>
          </a:p>
          <a:p>
            <a:pPr marL="339725" indent="-339725"/>
            <a:r>
              <a:rPr lang="en-US" dirty="0" smtClean="0"/>
              <a:t>Pairwise DTI registration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88" y="1676400"/>
            <a:ext cx="4238099" cy="40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9085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 for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353093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Fixed Volume = Target of registration =</a:t>
            </a:r>
            <a:r>
              <a:rPr lang="en-US" dirty="0"/>
              <a:t> </a:t>
            </a:r>
            <a:r>
              <a:rPr lang="en-US" dirty="0" smtClean="0"/>
              <a:t>Atlas DTI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Moving Volume = DTI dataset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83" y="1341155"/>
            <a:ext cx="3791475" cy="50223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333282" y="2995755"/>
            <a:ext cx="757501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4246034" y="3148155"/>
            <a:ext cx="844749" cy="72984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9739" y="28209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231" y="303058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974669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Masks for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929" y="2384135"/>
            <a:ext cx="3782978" cy="32680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Fixed Mask to Atlas Mask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Moving Mask to </a:t>
            </a:r>
            <a:r>
              <a:rPr lang="en-US" dirty="0" err="1" smtClean="0"/>
              <a:t>dwiDataset</a:t>
            </a:r>
            <a:r>
              <a:rPr lang="en-US" dirty="0" smtClean="0"/>
              <a:t> Mask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749" y="1447800"/>
            <a:ext cx="4145422" cy="46697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152248" y="3205350"/>
            <a:ext cx="757501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3606221" y="3357750"/>
            <a:ext cx="1303528" cy="110195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9037" y="303058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529" y="324017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886374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Transform to Affine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08" y="1676400"/>
            <a:ext cx="3693468" cy="4267200"/>
          </a:xfrm>
        </p:spPr>
        <p:txBody>
          <a:bodyPr/>
          <a:lstStyle/>
          <a:p>
            <a:r>
              <a:rPr lang="en-US" sz="2800" dirty="0" smtClean="0"/>
              <a:t>Set registration transform to Affine</a:t>
            </a:r>
          </a:p>
          <a:p>
            <a:r>
              <a:rPr lang="en-US" sz="2800" dirty="0" smtClean="0"/>
              <a:t>Registration is performed in 2 steps</a:t>
            </a:r>
          </a:p>
          <a:p>
            <a:r>
              <a:rPr lang="en-US" sz="2800" dirty="0" smtClean="0"/>
              <a:t>Future versions: all in 1 step</a:t>
            </a:r>
          </a:p>
          <a:p>
            <a:r>
              <a:rPr lang="en-US" sz="2800" dirty="0" smtClean="0"/>
              <a:t>If you have ANTS pre-installed =&gt; select it!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5" y="1676400"/>
            <a:ext cx="4011979" cy="464754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700954" y="4247399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08856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141661" cy="4267200"/>
          </a:xfrm>
        </p:spPr>
        <p:txBody>
          <a:bodyPr/>
          <a:lstStyle/>
          <a:p>
            <a:r>
              <a:rPr lang="en-US" dirty="0" smtClean="0"/>
              <a:t>Create &amp; rename volumes for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Affinely</a:t>
            </a:r>
            <a:r>
              <a:rPr lang="en-US" dirty="0" smtClean="0"/>
              <a:t> </a:t>
            </a:r>
            <a:r>
              <a:rPr lang="en-US" dirty="0" smtClean="0"/>
              <a:t>registered </a:t>
            </a:r>
            <a:r>
              <a:rPr lang="en-US" dirty="0" smtClean="0"/>
              <a:t>DTI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Affine transform</a:t>
            </a:r>
          </a:p>
          <a:p>
            <a:r>
              <a:rPr lang="en-US" dirty="0" smtClean="0"/>
              <a:t>Apply to run &amp; wait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861" y="1676400"/>
            <a:ext cx="3491930" cy="37943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052152" y="3431773"/>
            <a:ext cx="1289321" cy="155377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4769518" y="3916781"/>
            <a:ext cx="571955" cy="242374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02730" y="343177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7094" y="3739550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76" y="5137717"/>
            <a:ext cx="2531312" cy="11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0064"/>
      </p:ext>
    </p:extLst>
  </p:cSld>
  <p:clrMapOvr>
    <a:masterClrMapping/>
  </p:clrMapOvr>
  <p:transition xmlns:p14="http://schemas.microsoft.com/office/powerpoint/2010/main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pairwise methods exist</a:t>
            </a:r>
          </a:p>
          <a:p>
            <a:r>
              <a:rPr lang="en-US" sz="2800" dirty="0" smtClean="0"/>
              <a:t>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supports several registration methods based on calibrated FA image</a:t>
            </a:r>
          </a:p>
          <a:p>
            <a:pPr marL="1371600" lvl="2" indent="-514350"/>
            <a:r>
              <a:rPr lang="en-US" sz="2000" dirty="0" smtClean="0"/>
              <a:t>Affine, B-spline, Demons-variants from within Slicer</a:t>
            </a:r>
          </a:p>
          <a:p>
            <a:pPr marL="1371600" lvl="2" indent="-514350"/>
            <a:r>
              <a:rPr lang="en-US" sz="2000" dirty="0" smtClean="0"/>
              <a:t>ANTS  as external call (necessitates ANTS installation)</a:t>
            </a:r>
          </a:p>
          <a:p>
            <a:pPr marL="571500" indent="-514350"/>
            <a:r>
              <a:rPr lang="en-US" sz="2800" dirty="0" smtClean="0"/>
              <a:t>Future versions will also support DTI-TK</a:t>
            </a:r>
          </a:p>
          <a:p>
            <a:pPr marL="971550" lvl="1" indent="-514350"/>
            <a:r>
              <a:rPr lang="en-US" sz="2400" dirty="0" smtClean="0"/>
              <a:t>Registration based on full tensor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430570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</a:t>
            </a:r>
          </a:p>
          <a:p>
            <a:pPr lvl="1"/>
            <a:r>
              <a:rPr lang="en-US" dirty="0" smtClean="0"/>
              <a:t>Load DTI datasets &amp; masks</a:t>
            </a:r>
          </a:p>
          <a:p>
            <a:pPr lvl="1"/>
            <a:r>
              <a:rPr lang="en-US" dirty="0" smtClean="0"/>
              <a:t>Perform a pair-wise registration to a prior atlas via DTI-</a:t>
            </a:r>
            <a:r>
              <a:rPr lang="en-US" dirty="0" err="1" smtClean="0"/>
              <a:t>Reg</a:t>
            </a:r>
            <a:endParaRPr lang="en-US" dirty="0" smtClean="0"/>
          </a:p>
          <a:p>
            <a:pPr lvl="2"/>
            <a:r>
              <a:rPr lang="en-US" dirty="0" smtClean="0"/>
              <a:t>Affine transform and deformable transform</a:t>
            </a:r>
          </a:p>
          <a:p>
            <a:pPr lvl="1"/>
            <a:r>
              <a:rPr lang="en-US" dirty="0" smtClean="0"/>
              <a:t>Save the transformed images and the deformable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577897" cy="4267200"/>
          </a:xfrm>
        </p:spPr>
        <p:txBody>
          <a:bodyPr/>
          <a:lstStyle/>
          <a:p>
            <a:r>
              <a:rPr lang="en-US" sz="2800" dirty="0" smtClean="0"/>
              <a:t>Select 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result as background</a:t>
            </a:r>
          </a:p>
          <a:p>
            <a:r>
              <a:rPr lang="en-US" sz="2800" dirty="0" smtClean="0"/>
              <a:t>Result: single corpus callosum, but fuzzy,</a:t>
            </a:r>
            <a:r>
              <a:rPr lang="en-US" sz="2800" dirty="0"/>
              <a:t> </a:t>
            </a:r>
            <a:r>
              <a:rPr lang="en-US" sz="2800" dirty="0" smtClean="0"/>
              <a:t>insufficient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91" y="1753960"/>
            <a:ext cx="2594967" cy="124758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368346" y="2608944"/>
            <a:ext cx="1307912" cy="470156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233" b="14457"/>
          <a:stretch/>
        </p:blipFill>
        <p:spPr>
          <a:xfrm>
            <a:off x="1039194" y="3991700"/>
            <a:ext cx="7102497" cy="24408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887351" y="4062205"/>
            <a:ext cx="159799" cy="137775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331613" y="4062205"/>
            <a:ext cx="906231" cy="477414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37846"/>
      </p:ext>
    </p:extLst>
  </p:cSld>
  <p:clrMapOvr>
    <a:masterClrMapping/>
  </p:clrMapOvr>
  <p:transition xmlns:p14="http://schemas.microsoft.com/office/powerpoint/2010/main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56" y="1705095"/>
            <a:ext cx="3991008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76400"/>
            <a:ext cx="3993756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moving volume to </a:t>
            </a:r>
            <a:r>
              <a:rPr lang="en-US" sz="2800" dirty="0" err="1" smtClean="0"/>
              <a:t>affinely</a:t>
            </a:r>
            <a:r>
              <a:rPr lang="en-US" sz="2800" dirty="0" smtClean="0"/>
              <a:t> registered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moving mask to atlas mask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registration to </a:t>
            </a:r>
            <a:r>
              <a:rPr lang="en-US" sz="2800" dirty="0" err="1" smtClean="0"/>
              <a:t>Diffeomorphic</a:t>
            </a:r>
            <a:r>
              <a:rPr lang="en-US" sz="2800" dirty="0" smtClean="0"/>
              <a:t> (Demons)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Add Deformation volume outputs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36500" y="2030168"/>
            <a:ext cx="651900" cy="8326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359927" y="2767367"/>
            <a:ext cx="728473" cy="78058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31294" y="1961572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739052" y="3885687"/>
            <a:ext cx="1544930" cy="682365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4663227" y="5688622"/>
            <a:ext cx="425173" cy="130432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670" y="3703366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7250" y="553473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2928" y="261347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526465" y="5098779"/>
            <a:ext cx="561935" cy="513881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12445" y="4916459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202011"/>
      </p:ext>
    </p:extLst>
  </p:cSld>
  <p:clrMapOvr>
    <a:masterClrMapping/>
  </p:clrMapOvr>
  <p:transition xmlns:p14="http://schemas.microsoft.com/office/powerpoint/2010/main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2787401"/>
          </a:xfrm>
        </p:spPr>
        <p:txBody>
          <a:bodyPr/>
          <a:lstStyle/>
          <a:p>
            <a:r>
              <a:rPr lang="en-US" sz="2800" dirty="0" smtClean="0"/>
              <a:t>Select 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deformable result as background</a:t>
            </a:r>
          </a:p>
          <a:p>
            <a:r>
              <a:rPr lang="en-US" sz="2800" dirty="0" smtClean="0"/>
              <a:t>Result</a:t>
            </a:r>
            <a:r>
              <a:rPr lang="en-US" sz="2800" dirty="0" smtClean="0"/>
              <a:t>: </a:t>
            </a:r>
            <a:r>
              <a:rPr lang="en-US" sz="2800" dirty="0" smtClean="0"/>
              <a:t>No longer fuzzy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great registration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81" y="3217597"/>
            <a:ext cx="6922063" cy="30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1097"/>
      </p:ext>
    </p:extLst>
  </p:cSld>
  <p:clrMapOvr>
    <a:masterClrMapping/>
  </p:clrMapOvr>
  <p:transition xmlns:p14="http://schemas.microsoft.com/office/powerpoint/2010/main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Outputs and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2597855"/>
          </a:xfrm>
        </p:spPr>
        <p:txBody>
          <a:bodyPr/>
          <a:lstStyle/>
          <a:p>
            <a:r>
              <a:rPr lang="en-US" sz="2800" dirty="0" smtClean="0"/>
              <a:t>Save all volumes and transform</a:t>
            </a:r>
          </a:p>
          <a:p>
            <a:pPr lvl="1"/>
            <a:r>
              <a:rPr lang="en-US" sz="2400" dirty="0" smtClean="0"/>
              <a:t>Need: </a:t>
            </a:r>
            <a:r>
              <a:rPr lang="en-US" sz="2400" dirty="0" err="1" smtClean="0"/>
              <a:t>Affinely</a:t>
            </a:r>
            <a:r>
              <a:rPr lang="en-US" sz="2400" dirty="0" smtClean="0"/>
              <a:t> registered volume &amp; Deformation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0" y="3059317"/>
            <a:ext cx="8063496" cy="370892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828455" y="4674992"/>
            <a:ext cx="1307912" cy="387478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748770" y="5127211"/>
            <a:ext cx="1781883" cy="376983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7875"/>
      </p:ext>
    </p:extLst>
  </p:cSld>
  <p:clrMapOvr>
    <a:masterClrMapping/>
  </p:clrMapOvr>
  <p:transition xmlns:p14="http://schemas.microsoft.com/office/powerpoint/2010/main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registration is available in Slicer</a:t>
            </a:r>
          </a:p>
          <a:p>
            <a:r>
              <a:rPr lang="en-US" dirty="0" smtClean="0"/>
              <a:t>2-step process currently, to be improved soon</a:t>
            </a:r>
          </a:p>
          <a:p>
            <a:r>
              <a:rPr lang="en-US" dirty="0" err="1" smtClean="0"/>
              <a:t>Brainmasks</a:t>
            </a:r>
            <a:r>
              <a:rPr lang="en-US" dirty="0" smtClean="0"/>
              <a:t> are needed</a:t>
            </a:r>
            <a:r>
              <a:rPr lang="en-US" dirty="0"/>
              <a:t> </a:t>
            </a:r>
            <a:r>
              <a:rPr lang="en-US" dirty="0" smtClean="0"/>
              <a:t>(unless data is skull stripped already)</a:t>
            </a:r>
          </a:p>
          <a:p>
            <a:r>
              <a:rPr lang="en-US" dirty="0" smtClean="0"/>
              <a:t>This tutorial taught you how to register to an atlas </a:t>
            </a:r>
          </a:p>
          <a:p>
            <a:pPr lvl="1"/>
            <a:r>
              <a:rPr lang="en-US" dirty="0" smtClean="0"/>
              <a:t>Next step: how to use the atlas for fiber base analysis</a:t>
            </a:r>
          </a:p>
        </p:txBody>
      </p:sp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Jean-Baptiste Berger, Clement </a:t>
            </a:r>
            <a:r>
              <a:rPr lang="en-US" dirty="0" err="1" smtClean="0"/>
              <a:t>Vachet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DTI Population Atlases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676400"/>
            <a:ext cx="3556000" cy="4267200"/>
          </a:xfrm>
        </p:spPr>
        <p:txBody>
          <a:bodyPr/>
          <a:lstStyle/>
          <a:p>
            <a:r>
              <a:rPr lang="en-US" sz="2400" dirty="0" smtClean="0"/>
              <a:t>Definition of standard space</a:t>
            </a:r>
          </a:p>
          <a:p>
            <a:r>
              <a:rPr lang="en-US" sz="2400" dirty="0" smtClean="0"/>
              <a:t>SNR increase</a:t>
            </a:r>
          </a:p>
          <a:p>
            <a:r>
              <a:rPr lang="en-US" sz="2400" dirty="0" smtClean="0"/>
              <a:t>Better tractography</a:t>
            </a:r>
          </a:p>
          <a:p>
            <a:endParaRPr lang="en-US" sz="2400" dirty="0"/>
          </a:p>
        </p:txBody>
      </p:sp>
      <p:pic>
        <p:nvPicPr>
          <p:cNvPr id="9" name="Picture 8" descr="atlas_imag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1159" y="2692401"/>
            <a:ext cx="1550441" cy="1673380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>
            <a:lum bright="23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4" t="22504" r="22504" b="22504"/>
          <a:stretch>
            <a:fillRect/>
          </a:stretch>
        </p:blipFill>
        <p:spPr bwMode="auto">
          <a:xfrm>
            <a:off x="4042791" y="1600200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 cstate="print">
            <a:lum bright="24000" contras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2" t="15002" r="15002" b="15002"/>
          <a:stretch>
            <a:fillRect/>
          </a:stretch>
        </p:blipFill>
        <p:spPr bwMode="auto">
          <a:xfrm>
            <a:off x="5746178" y="1595438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2" t="15002" r="15002" b="15002"/>
          <a:stretch>
            <a:fillRect/>
          </a:stretch>
        </p:blipFill>
        <p:spPr bwMode="auto">
          <a:xfrm>
            <a:off x="3979291" y="3813175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" t="3749" r="3749" b="3749"/>
          <a:stretch>
            <a:fillRect/>
          </a:stretch>
        </p:blipFill>
        <p:spPr bwMode="auto">
          <a:xfrm>
            <a:off x="5731891" y="3813175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19016" y="3414021"/>
            <a:ext cx="1173544" cy="2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Neonate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208140" y="3438272"/>
            <a:ext cx="779701" cy="211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1 year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463478" y="5657597"/>
            <a:ext cx="817342" cy="211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2 year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158927" y="5700453"/>
            <a:ext cx="690081" cy="246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80168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Adult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5978" y="4425379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Rhesus (15mo)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53" y="3636021"/>
            <a:ext cx="3102047" cy="2400688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152400" y="6248400"/>
            <a:ext cx="838200" cy="457200"/>
          </a:xfrm>
          <a:prstGeom prst="rect">
            <a:avLst/>
          </a:prstGeom>
        </p:spPr>
        <p:txBody>
          <a:bodyPr/>
          <a:lstStyle/>
          <a:p>
            <a:fld id="{D6954402-6FF8-B646-BDAA-F5121C9C01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6082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DTI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Atlas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Left click on file 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45645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DTI Atlas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38" y="1349934"/>
            <a:ext cx="6365031" cy="5383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659563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the </a:t>
            </a:r>
            <a:r>
              <a:rPr lang="en-US" dirty="0" err="1" smtClean="0"/>
              <a:t>AdultAtlas.nrrd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13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DTI </a:t>
            </a:r>
            <a:r>
              <a:rPr lang="en-US" dirty="0" smtClean="0"/>
              <a:t>Atlas </a:t>
            </a:r>
            <a:r>
              <a:rPr lang="en-US" dirty="0" smtClean="0">
                <a:solidFill>
                  <a:srgbClr val="FF0000"/>
                </a:solidFill>
              </a:rPr>
              <a:t>Mask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98" y="1381422"/>
            <a:ext cx="5665853" cy="4805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659563"/>
            <a:ext cx="8432698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Load </a:t>
            </a:r>
            <a:r>
              <a:rPr lang="en-US" dirty="0" err="1" smtClean="0"/>
              <a:t>AdultAtlas_BrainMask.nrrd</a:t>
            </a:r>
            <a:r>
              <a:rPr lang="en-US" dirty="0" smtClean="0"/>
              <a:t> label map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onut 7"/>
          <p:cNvSpPr/>
          <p:nvPr/>
        </p:nvSpPr>
        <p:spPr bwMode="auto">
          <a:xfrm>
            <a:off x="5506777" y="4160529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056509" y="2189253"/>
            <a:ext cx="1924054" cy="188598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7463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1676400"/>
            <a:ext cx="7585958" cy="3810948"/>
          </a:xfrm>
        </p:spPr>
        <p:txBody>
          <a:bodyPr/>
          <a:lstStyle/>
          <a:p>
            <a:r>
              <a:rPr lang="en-US" dirty="0" smtClean="0"/>
              <a:t>Adjust view to see both mask and atlas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Link all 3 viewers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Opacity change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45481" t="60276" b="352"/>
          <a:stretch/>
        </p:blipFill>
        <p:spPr bwMode="auto">
          <a:xfrm>
            <a:off x="4966526" y="3601369"/>
            <a:ext cx="3946623" cy="23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nut 11"/>
          <p:cNvSpPr/>
          <p:nvPr/>
        </p:nvSpPr>
        <p:spPr bwMode="auto">
          <a:xfrm>
            <a:off x="4966526" y="3743529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5402519" y="3942551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746" y="3435752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261" y="4129844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 bwMode="auto">
          <a:xfrm>
            <a:off x="4975746" y="2653640"/>
            <a:ext cx="142258" cy="782112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 bwMode="auto">
          <a:xfrm rot="16200000" flipH="1">
            <a:off x="4412063" y="3463969"/>
            <a:ext cx="1146752" cy="492775"/>
          </a:xfrm>
          <a:prstGeom prst="bentConnector3">
            <a:avLst>
              <a:gd name="adj1" fmla="val 97108"/>
            </a:avLst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73584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6406</TotalTime>
  <Words>563</Words>
  <Application>Microsoft Macintosh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NA-MIC-template-2004-08</vt:lpstr>
      <vt:lpstr>DTI Atlas Registration via 3D Slicer and DTI-Reg</vt:lpstr>
      <vt:lpstr>DTI Registration</vt:lpstr>
      <vt:lpstr>DTI Population Atlases</vt:lpstr>
      <vt:lpstr>Dataset</vt:lpstr>
      <vt:lpstr>Start Slicer 4</vt:lpstr>
      <vt:lpstr>Loading DTI Atlas</vt:lpstr>
      <vt:lpstr>Loading DTI Atlas</vt:lpstr>
      <vt:lpstr>Loading DTI Atlas Mask</vt:lpstr>
      <vt:lpstr>Adjust View</vt:lpstr>
      <vt:lpstr>Loading DTI dataset</vt:lpstr>
      <vt:lpstr>Loading DTI dataset mask</vt:lpstr>
      <vt:lpstr>Overlay DTI datasets</vt:lpstr>
      <vt:lpstr>Overlay</vt:lpstr>
      <vt:lpstr>Select DTI-Reg Module</vt:lpstr>
      <vt:lpstr>Volumes for Registration</vt:lpstr>
      <vt:lpstr>Set Masks for Registration</vt:lpstr>
      <vt:lpstr>Set Transform to Affine</vt:lpstr>
      <vt:lpstr>Select Outputs</vt:lpstr>
      <vt:lpstr>Registration</vt:lpstr>
      <vt:lpstr>Affine Results</vt:lpstr>
      <vt:lpstr>Deformable Registration</vt:lpstr>
      <vt:lpstr>Deformable Results</vt:lpstr>
      <vt:lpstr>Save Outputs and Done</vt:lpstr>
      <vt:lpstr>Conclusions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101</cp:revision>
  <dcterms:created xsi:type="dcterms:W3CDTF">2011-01-10T21:31:01Z</dcterms:created>
  <dcterms:modified xsi:type="dcterms:W3CDTF">2012-02-01T17:11:11Z</dcterms:modified>
</cp:coreProperties>
</file>