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420" r:id="rId2"/>
    <p:sldId id="427" r:id="rId3"/>
    <p:sldId id="424" r:id="rId4"/>
    <p:sldId id="417" r:id="rId5"/>
    <p:sldId id="428" r:id="rId6"/>
    <p:sldId id="414" r:id="rId7"/>
    <p:sldId id="425" r:id="rId8"/>
    <p:sldId id="426" r:id="rId9"/>
    <p:sldId id="429" r:id="rId10"/>
    <p:sldId id="422" r:id="rId11"/>
    <p:sldId id="432" r:id="rId12"/>
    <p:sldId id="423" r:id="rId13"/>
    <p:sldId id="421" r:id="rId14"/>
    <p:sldId id="431" r:id="rId15"/>
    <p:sldId id="430" r:id="rId16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0AC2E"/>
    <a:srgbClr val="009644"/>
    <a:srgbClr val="F77547"/>
    <a:srgbClr val="F78247"/>
    <a:srgbClr val="FF3300"/>
    <a:srgbClr val="2D6BB5"/>
    <a:srgbClr val="006100"/>
    <a:srgbClr val="C6EFCE"/>
    <a:srgbClr val="DBF5E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25" autoAdjust="0"/>
    <p:restoredTop sz="88058" autoAdjust="0"/>
  </p:normalViewPr>
  <p:slideViewPr>
    <p:cSldViewPr showGuides="1">
      <p:cViewPr>
        <p:scale>
          <a:sx n="80" d="100"/>
          <a:sy n="80" d="100"/>
        </p:scale>
        <p:origin x="-1584" y="-72"/>
      </p:cViewPr>
      <p:guideLst>
        <p:guide orient="horz" pos="816"/>
        <p:guide pos="28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5" d="100"/>
          <a:sy n="85" d="100"/>
        </p:scale>
        <p:origin x="-3834" y="-96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31D9270-7B54-4D7C-8DD4-CF63D88EDDCF}" type="datetimeFigureOut">
              <a:rPr lang="en-US" smtClean="0"/>
              <a:t>1/4/2014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0FDDC0B2-0EBF-4904-9EF4-D04E58D102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38136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2291F084-C06D-49B0-B02F-18A6730B83F6}" type="datetimeFigureOut">
              <a:rPr lang="en-US"/>
              <a:pPr>
                <a:defRPr/>
              </a:pPr>
              <a:t>1/4/2014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D5EC535-FC31-4244-9C64-EE05A8ED5E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04711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Please interrupt me any time with questions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D5EC535-FC31-4244-9C64-EE05A8ED5E60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62433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D5EC535-FC31-4244-9C64-EE05A8ED5E60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62299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D5EC535-FC31-4244-9C64-EE05A8ED5E60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62299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D5EC535-FC31-4244-9C64-EE05A8ED5E60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62299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D5EC535-FC31-4244-9C64-EE05A8ED5E60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6229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D5EC535-FC31-4244-9C64-EE05A8ED5E60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9846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D5EC535-FC31-4244-9C64-EE05A8ED5E60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9846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D5EC535-FC31-4244-9C64-EE05A8ED5E60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6229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indent="-17145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dirty="0" smtClean="0"/>
              <a:t>Separate node type: m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uch faster filtering based on type than based on attributes (also attributes containing other metadata can</a:t>
            </a:r>
            <a:r>
              <a:rPr lang="en-US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 member </a:t>
            </a:r>
            <a:r>
              <a:rPr lang="en-US" sz="1200" b="0" i="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variables</a:t>
            </a:r>
            <a:r>
              <a:rPr lang="en-US" sz="1200" b="0" i="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</a:t>
            </a:r>
          </a:p>
          <a:p>
            <a:pPr marL="171450" marR="0" indent="-17145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sz="1200" b="0" i="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Level</a:t>
            </a:r>
            <a:endParaRPr lang="en-US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71450" marR="0" indent="-17145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Multiple and generic UIDs</a:t>
            </a:r>
          </a:p>
          <a:p>
            <a:pPr marL="171450" marR="0" indent="-17145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Nested associations: Conflict if a data node is associated to two hierarchy nodes (e.g.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ModelHierarchy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and SH).</a:t>
            </a:r>
            <a:r>
              <a:rPr lang="en-US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first associated hierarchy node is returned by the utility function - non-deterministic behavior</a:t>
            </a:r>
          </a:p>
          <a:p>
            <a:pPr marL="628650" marR="0" lvl="1" indent="-17145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 -&gt; MH -&gt;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DataNode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(instead of SH -&gt;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DataNode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&lt;- MH)</a:t>
            </a:r>
            <a:endParaRPr lang="en-US" dirty="0" smtClean="0"/>
          </a:p>
          <a:p>
            <a:pPr marL="171450" marR="0" indent="-17145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lang="en-US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D5EC535-FC31-4244-9C64-EE05A8ED5E60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62299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charset="0"/>
              <a:buChar char="•"/>
            </a:pPr>
            <a:r>
              <a:rPr lang="en-US" dirty="0" smtClean="0"/>
              <a:t>Plugins are registered to the singleton </a:t>
            </a:r>
            <a:r>
              <a:rPr lang="en-US" dirty="0" err="1" smtClean="0"/>
              <a:t>PluginHandler</a:t>
            </a:r>
            <a:r>
              <a:rPr lang="en-US" dirty="0" smtClean="0"/>
              <a:t> class,</a:t>
            </a:r>
            <a:r>
              <a:rPr lang="en-US" baseline="0" dirty="0" smtClean="0"/>
              <a:t> which is responsible for deciding which plugin will perform which operation (add, </a:t>
            </a:r>
            <a:r>
              <a:rPr lang="en-US" baseline="0" dirty="0" err="1" smtClean="0"/>
              <a:t>reparent</a:t>
            </a:r>
            <a:r>
              <a:rPr lang="en-US" baseline="0" dirty="0" smtClean="0"/>
              <a:t>, own)</a:t>
            </a:r>
          </a:p>
          <a:p>
            <a:pPr marL="171450" indent="-171450">
              <a:buFont typeface="Arial" charset="0"/>
              <a:buChar char="•"/>
            </a:pPr>
            <a:r>
              <a:rPr lang="en-US" baseline="0" dirty="0" smtClean="0"/>
              <a:t>Each Subject hierarchy node is “owned” by a plugin: Icon, tooltip, display visibility icon and show/hide functions, context menu actions (handle, create child)</a:t>
            </a:r>
          </a:p>
          <a:p>
            <a:pPr marL="171450" indent="-171450">
              <a:buFont typeface="Arial" charset="0"/>
              <a:buChar char="•"/>
            </a:pPr>
            <a:r>
              <a:rPr lang="en-US" baseline="0" dirty="0" smtClean="0"/>
              <a:t>Plugins depend on each other, e.g. the RT plugin uses some functions defined in the </a:t>
            </a:r>
            <a:r>
              <a:rPr lang="en-US" baseline="0" smtClean="0"/>
              <a:t>DICOM </a:t>
            </a:r>
            <a:r>
              <a:rPr lang="en-US" baseline="0" smtClean="0"/>
              <a:t>plugin</a:t>
            </a:r>
          </a:p>
          <a:p>
            <a:pPr marL="171450" indent="-171450">
              <a:buFont typeface="Arial" charset="0"/>
              <a:buChar char="•"/>
            </a:pPr>
            <a:r>
              <a:rPr lang="en-US" baseline="0" smtClean="0"/>
              <a:t>DICOM is not required to use Subject Hierarchy, but it is a core plugin right now (such as Default and Volumes)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D5EC535-FC31-4244-9C64-EE05A8ED5E60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62299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D5EC535-FC31-4244-9C64-EE05A8ED5E60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62299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D5EC535-FC31-4244-9C64-EE05A8ED5E60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62299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D5EC535-FC31-4244-9C64-EE05A8ED5E60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6229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 descr="C:\lasso\PerkFacilities\PerkWeb\images\logo-Queens.gif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76800" y="5568294"/>
            <a:ext cx="1447800" cy="9833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" descr="C:\lasso\My Dropbox\PerkWeb\PerkLogo2010-base-with-text-300dpi.pn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5718175"/>
            <a:ext cx="38862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00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79775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pic>
        <p:nvPicPr>
          <p:cNvPr id="6" name="Picture 2" descr="https://www.assembla.com/spaces/sparkit/documents/bgXSN-0nyr4kG7eJe5cbCb/download/bgXSN-0nyr4kG7eJe5cbCb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5861" y="5474179"/>
            <a:ext cx="1738539" cy="11706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 descr="C:\lasso\PerkFacilities\PerkWeb\images\logo-Queens.gif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3625" y="6270170"/>
            <a:ext cx="688975" cy="46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5" descr="C:\lasso\My Dropbox\PerkWeb\PerkLogo2010-base-white-round-45dpi.pn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62484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Slide Number Placeholder 9"/>
          <p:cNvSpPr>
            <a:spLocks noGrp="1"/>
          </p:cNvSpPr>
          <p:nvPr>
            <p:ph type="sldNum" sz="quarter" idx="10"/>
          </p:nvPr>
        </p:nvSpPr>
        <p:spPr>
          <a:xfrm>
            <a:off x="7162800" y="6356350"/>
            <a:ext cx="533400" cy="365125"/>
          </a:xfrm>
        </p:spPr>
        <p:txBody>
          <a:bodyPr/>
          <a:lstStyle>
            <a:lvl1pPr>
              <a:defRPr/>
            </a:lvl1pPr>
          </a:lstStyle>
          <a:p>
            <a:pPr algn="ctr">
              <a:defRPr/>
            </a:pPr>
            <a:r>
              <a:rPr lang="en-US" dirty="0" smtClean="0"/>
              <a:t>- </a:t>
            </a:r>
            <a:fld id="{CF70E430-998E-4908-836F-E9BC2B613AC2}" type="slidenum">
              <a:rPr lang="en-US" smtClean="0"/>
              <a:pPr algn="ctr">
                <a:defRPr/>
              </a:pPr>
              <a:t>‹#›</a:t>
            </a:fld>
            <a:r>
              <a:rPr lang="en-US" dirty="0" smtClean="0"/>
              <a:t> -</a:t>
            </a:r>
            <a:endParaRPr lang="en-US" dirty="0"/>
          </a:p>
        </p:txBody>
      </p:sp>
      <p:sp>
        <p:nvSpPr>
          <p:cNvPr id="7" name="Footer Placeholder 10"/>
          <p:cNvSpPr>
            <a:spLocks noGrp="1"/>
          </p:cNvSpPr>
          <p:nvPr>
            <p:ph type="ftr" sz="quarter" idx="11"/>
          </p:nvPr>
        </p:nvSpPr>
        <p:spPr>
          <a:xfrm>
            <a:off x="1905000" y="6356350"/>
            <a:ext cx="5257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Laboratory for Percutaneous Surgery – Copyright © Queen’s University, 2013</a:t>
            </a:r>
            <a:endParaRPr lang="en-US" dirty="0"/>
          </a:p>
        </p:txBody>
      </p:sp>
      <p:pic>
        <p:nvPicPr>
          <p:cNvPr id="8" name="Picture 2" descr="https://www.assembla.com/spaces/sparkit/documents/bgXSN-0nyr4kG7eJe5cbCb/download/bgXSN-0nyr4kG7eJe5cbCb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8600" y="6211006"/>
            <a:ext cx="869270" cy="5853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pic>
        <p:nvPicPr>
          <p:cNvPr id="7" name="Picture 1" descr="C:\lasso\PerkFacilities\PerkWeb\images\logo-Queens.gif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3625" y="6270170"/>
            <a:ext cx="688975" cy="46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5" descr="C:\lasso\My Dropbox\PerkWeb\PerkLogo2010-base-white-round-45dpi.pn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62484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Slide Number Placeholder 9"/>
          <p:cNvSpPr>
            <a:spLocks noGrp="1"/>
          </p:cNvSpPr>
          <p:nvPr>
            <p:ph type="sldNum" sz="quarter" idx="10"/>
          </p:nvPr>
        </p:nvSpPr>
        <p:spPr>
          <a:xfrm>
            <a:off x="7162800" y="6356350"/>
            <a:ext cx="533400" cy="365125"/>
          </a:xfrm>
        </p:spPr>
        <p:txBody>
          <a:bodyPr/>
          <a:lstStyle>
            <a:lvl1pPr>
              <a:defRPr/>
            </a:lvl1pPr>
          </a:lstStyle>
          <a:p>
            <a:pPr algn="ctr">
              <a:defRPr/>
            </a:pPr>
            <a:r>
              <a:rPr lang="en-US" dirty="0" smtClean="0"/>
              <a:t>- </a:t>
            </a:r>
            <a:fld id="{CF70E430-998E-4908-836F-E9BC2B613AC2}" type="slidenum">
              <a:rPr lang="en-US" smtClean="0"/>
              <a:pPr algn="ctr">
                <a:defRPr/>
              </a:pPr>
              <a:t>‹#›</a:t>
            </a:fld>
            <a:r>
              <a:rPr lang="en-US" dirty="0" smtClean="0"/>
              <a:t> -</a:t>
            </a:r>
            <a:endParaRPr lang="en-US" dirty="0"/>
          </a:p>
        </p:txBody>
      </p:sp>
      <p:sp>
        <p:nvSpPr>
          <p:cNvPr id="10" name="Footer Placeholder 10"/>
          <p:cNvSpPr>
            <a:spLocks noGrp="1"/>
          </p:cNvSpPr>
          <p:nvPr>
            <p:ph type="ftr" sz="quarter" idx="11"/>
          </p:nvPr>
        </p:nvSpPr>
        <p:spPr>
          <a:xfrm>
            <a:off x="1905000" y="6356350"/>
            <a:ext cx="5257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Laboratory for Percutaneous Surgery – Copyright © Queen’s University, 2013</a:t>
            </a:r>
            <a:endParaRPr lang="en-US" dirty="0"/>
          </a:p>
        </p:txBody>
      </p:sp>
      <p:pic>
        <p:nvPicPr>
          <p:cNvPr id="11" name="Picture 2" descr="https://www.assembla.com/spaces/sparkit/documents/bgXSN-0nyr4kG7eJe5cbCb/download/bgXSN-0nyr4kG7eJe5cbCb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8600" y="6211006"/>
            <a:ext cx="869270" cy="5853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1" descr="C:\lasso\PerkFacilities\PerkWeb\images\logo-Queens.gif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3625" y="6270170"/>
            <a:ext cx="688975" cy="46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5" descr="C:\lasso\My Dropbox\PerkWeb\PerkLogo2010-base-white-round-45dpi.pn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62484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Slide Number Placeholder 9"/>
          <p:cNvSpPr>
            <a:spLocks noGrp="1"/>
          </p:cNvSpPr>
          <p:nvPr>
            <p:ph type="sldNum" sz="quarter" idx="10"/>
          </p:nvPr>
        </p:nvSpPr>
        <p:spPr>
          <a:xfrm>
            <a:off x="7162800" y="6356350"/>
            <a:ext cx="533400" cy="365125"/>
          </a:xfrm>
        </p:spPr>
        <p:txBody>
          <a:bodyPr/>
          <a:lstStyle>
            <a:lvl1pPr>
              <a:defRPr/>
            </a:lvl1pPr>
          </a:lstStyle>
          <a:p>
            <a:pPr algn="ctr">
              <a:defRPr/>
            </a:pPr>
            <a:r>
              <a:rPr lang="en-US" dirty="0" smtClean="0"/>
              <a:t>- </a:t>
            </a:r>
            <a:fld id="{CF70E430-998E-4908-836F-E9BC2B613AC2}" type="slidenum">
              <a:rPr lang="en-US" smtClean="0"/>
              <a:pPr algn="ctr">
                <a:defRPr/>
              </a:pPr>
              <a:t>‹#›</a:t>
            </a:fld>
            <a:r>
              <a:rPr lang="en-US" dirty="0" smtClean="0"/>
              <a:t> -</a:t>
            </a:r>
            <a:endParaRPr lang="en-US" dirty="0"/>
          </a:p>
        </p:txBody>
      </p:sp>
      <p:sp>
        <p:nvSpPr>
          <p:cNvPr id="9" name="Footer Placeholder 10"/>
          <p:cNvSpPr>
            <a:spLocks noGrp="1"/>
          </p:cNvSpPr>
          <p:nvPr>
            <p:ph type="ftr" sz="quarter" idx="11"/>
          </p:nvPr>
        </p:nvSpPr>
        <p:spPr>
          <a:xfrm>
            <a:off x="1905000" y="6356350"/>
            <a:ext cx="5257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Laboratory for Percutaneous Surgery – Copyright © Queen’s University, 2013</a:t>
            </a:r>
            <a:endParaRPr lang="en-US" dirty="0"/>
          </a:p>
        </p:txBody>
      </p:sp>
      <p:pic>
        <p:nvPicPr>
          <p:cNvPr id="10" name="Picture 2" descr="https://www.assembla.com/spaces/sparkit/documents/bgXSN-0nyr4kG7eJe5cbCb/download/bgXSN-0nyr4kG7eJe5cbCb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8600" y="6211006"/>
            <a:ext cx="869270" cy="5853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3000" y="6356350"/>
            <a:ext cx="6019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dirty="0" smtClean="0"/>
              <a:t>Laboratory for Percutaneous Surgery (The Perk Lab) – Copyright © Queen’s University, 2013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39000" y="6356350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- </a:t>
            </a:r>
            <a:fld id="{475D6290-06D0-4868-A6EB-0AF4BB68ED62}" type="slidenum">
              <a:rPr lang="en-US"/>
              <a:pPr>
                <a:defRPr/>
              </a:pPr>
              <a:t>‹#›</a:t>
            </a:fld>
            <a:r>
              <a:rPr lang="en-US"/>
              <a:t> -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9" r:id="rId1"/>
    <p:sldLayoutId id="2147483760" r:id="rId2"/>
    <p:sldLayoutId id="2147483764" r:id="rId3"/>
    <p:sldLayoutId id="2147483765" r:id="rId4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ctrTitle"/>
          </p:nvPr>
        </p:nvSpPr>
        <p:spPr>
          <a:xfrm>
            <a:off x="152400" y="1066800"/>
            <a:ext cx="8839200" cy="1905000"/>
          </a:xfrm>
        </p:spPr>
        <p:txBody>
          <a:bodyPr/>
          <a:lstStyle/>
          <a:p>
            <a:pPr eaLnBrk="1" hangingPunct="1"/>
            <a:r>
              <a:rPr lang="en-CA" b="1" dirty="0" smtClean="0"/>
              <a:t>Subject Hierarchy</a:t>
            </a:r>
            <a:br>
              <a:rPr lang="en-CA" b="1" dirty="0" smtClean="0"/>
            </a:br>
            <a:r>
              <a:rPr lang="en-CA" b="1" dirty="0" smtClean="0"/>
              <a:t/>
            </a:r>
            <a:br>
              <a:rPr lang="en-CA" b="1" dirty="0" smtClean="0"/>
            </a:br>
            <a:r>
              <a:rPr lang="en-CA" b="1" dirty="0" smtClean="0">
                <a:solidFill>
                  <a:schemeClr val="accent1">
                    <a:lumMod val="75000"/>
                  </a:schemeClr>
                </a:solidFill>
              </a:rPr>
              <a:t>New way </a:t>
            </a:r>
            <a:r>
              <a:rPr lang="en-CA" b="1" smtClean="0">
                <a:solidFill>
                  <a:schemeClr val="accent1">
                    <a:lumMod val="75000"/>
                  </a:schemeClr>
                </a:solidFill>
              </a:rPr>
              <a:t>of </a:t>
            </a:r>
            <a:r>
              <a:rPr lang="en-CA" b="1" smtClean="0">
                <a:solidFill>
                  <a:schemeClr val="accent1">
                    <a:lumMod val="75000"/>
                  </a:schemeClr>
                </a:solidFill>
              </a:rPr>
              <a:t>organizing data in </a:t>
            </a:r>
            <a:r>
              <a:rPr lang="en-CA" b="1" dirty="0" smtClean="0">
                <a:solidFill>
                  <a:schemeClr val="accent1">
                    <a:lumMod val="75000"/>
                  </a:schemeClr>
                </a:solidFill>
              </a:rPr>
              <a:t>Slicer</a:t>
            </a:r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886200"/>
            <a:ext cx="8077200" cy="533400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400" dirty="0" smtClean="0">
                <a:solidFill>
                  <a:schemeClr val="tx1"/>
                </a:solidFill>
              </a:rPr>
              <a:t>Csaba Pinter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 bwMode="auto">
          <a:xfrm>
            <a:off x="457200" y="4495800"/>
            <a:ext cx="8229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noAutofit/>
          </a:bodyPr>
          <a:lstStyle/>
          <a:p>
            <a:pPr algn="ctr" fontAlgn="auto">
              <a:spcBef>
                <a:spcPct val="2000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en-CA" dirty="0" smtClean="0">
                <a:latin typeface="+mn-lt"/>
              </a:rPr>
              <a:t>Laboratory </a:t>
            </a:r>
            <a:r>
              <a:rPr lang="en-CA" dirty="0">
                <a:latin typeface="+mn-lt"/>
              </a:rPr>
              <a:t>for Percutaneous </a:t>
            </a:r>
            <a:r>
              <a:rPr lang="en-CA" dirty="0" smtClean="0">
                <a:latin typeface="+mn-lt"/>
              </a:rPr>
              <a:t>Surgery, Queen’s </a:t>
            </a:r>
            <a:r>
              <a:rPr lang="en-CA" dirty="0">
                <a:latin typeface="+mn-lt"/>
              </a:rPr>
              <a:t>University, </a:t>
            </a:r>
            <a:r>
              <a:rPr lang="en-CA" dirty="0" smtClean="0">
                <a:latin typeface="+mn-lt"/>
              </a:rPr>
              <a:t>Canada</a:t>
            </a:r>
          </a:p>
          <a:p>
            <a:pPr algn="ctr" fontAlgn="auto">
              <a:spcBef>
                <a:spcPct val="20000"/>
              </a:spcBef>
              <a:spcAft>
                <a:spcPts val="0"/>
              </a:spcAft>
              <a:buFont typeface="Arial" charset="0"/>
              <a:buNone/>
              <a:defRPr/>
            </a:pPr>
            <a:endParaRPr lang="en-CA" dirty="0">
              <a:latin typeface="+mn-lt"/>
            </a:endParaRPr>
          </a:p>
          <a:p>
            <a:pPr algn="ctr" fontAlgn="auto">
              <a:spcBef>
                <a:spcPct val="20000"/>
              </a:spcBef>
              <a:spcAft>
                <a:spcPts val="0"/>
              </a:spcAft>
              <a:buFont typeface="Arial" charset="0"/>
              <a:buNone/>
              <a:defRPr/>
            </a:pPr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7944339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3814"/>
    </mc:Choice>
    <mc:Fallback xmlns="">
      <p:transition spd="slow" advTm="13814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ctr">
              <a:defRPr/>
            </a:pPr>
            <a:r>
              <a:rPr lang="en-US" dirty="0" smtClean="0"/>
              <a:t>- </a:t>
            </a:r>
            <a:fld id="{CF70E430-998E-4908-836F-E9BC2B613AC2}" type="slidenum">
              <a:rPr lang="en-US" smtClean="0"/>
              <a:pPr algn="ctr">
                <a:defRPr/>
              </a:pPr>
              <a:t>10</a:t>
            </a:fld>
            <a:r>
              <a:rPr lang="en-US" dirty="0" smtClean="0"/>
              <a:t> -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Laboratory for Percutaneous Surgery – Copyright © Queen’s University, 2013</a:t>
            </a:r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0"/>
            <a:ext cx="8229600" cy="923925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CA" b="1" smtClean="0">
                <a:solidFill>
                  <a:schemeClr val="tx2"/>
                </a:solidFill>
              </a:rPr>
              <a:t>Next steps #1</a:t>
            </a:r>
            <a:endParaRPr lang="en-CA" b="1" dirty="0">
              <a:solidFill>
                <a:schemeClr val="tx2"/>
              </a:solidFill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152400" y="914400"/>
            <a:ext cx="8991600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CA" dirty="0" smtClean="0"/>
              <a:t>Plugins provide “roles” (</a:t>
            </a:r>
            <a:r>
              <a:rPr lang="en-US" dirty="0"/>
              <a:t>descriptive names about how the plugin can handle the </a:t>
            </a:r>
            <a:r>
              <a:rPr lang="en-US" dirty="0" smtClean="0"/>
              <a:t>node)</a:t>
            </a:r>
          </a:p>
          <a:p>
            <a:pPr marL="628650" lvl="1" indent="-361950"/>
            <a:r>
              <a:rPr lang="en-US" dirty="0" smtClean="0"/>
              <a:t>These will be listed in the context menu instead of the </a:t>
            </a:r>
            <a:r>
              <a:rPr lang="en-US" smtClean="0"/>
              <a:t>plugin </a:t>
            </a:r>
            <a:r>
              <a:rPr lang="en-US" smtClean="0"/>
              <a:t>names</a:t>
            </a:r>
            <a:endParaRPr lang="en-US" dirty="0" smtClean="0"/>
          </a:p>
          <a:p>
            <a:pPr marL="628650" lvl="1" indent="-361950"/>
            <a:r>
              <a:rPr lang="en-US" dirty="0" smtClean="0"/>
              <a:t>Plugins can offer multiple ways to handle the same node</a:t>
            </a:r>
          </a:p>
          <a:p>
            <a:pPr marL="628650" lvl="1" indent="-361950"/>
            <a:r>
              <a:rPr lang="en-US" dirty="0" smtClean="0"/>
              <a:t>Roles assign levels to the nodes too</a:t>
            </a:r>
          </a:p>
          <a:p>
            <a:pPr marL="628650" lvl="1" indent="-361950"/>
            <a:r>
              <a:rPr lang="en-US" dirty="0" smtClean="0"/>
              <a:t>Add sub-menu for the roles (Slicer core change needed)</a:t>
            </a:r>
          </a:p>
          <a:p>
            <a:r>
              <a:rPr lang="en-US" dirty="0" smtClean="0"/>
              <a:t>Slicer core changes</a:t>
            </a:r>
          </a:p>
          <a:p>
            <a:pPr marL="628650" lvl="1" indent="-361950"/>
            <a:r>
              <a:rPr lang="en-US" dirty="0" smtClean="0"/>
              <a:t>Make </a:t>
            </a:r>
            <a:r>
              <a:rPr lang="en-US" dirty="0" err="1" smtClean="0"/>
              <a:t>vtkMRMLHierarchyNode</a:t>
            </a:r>
            <a:r>
              <a:rPr lang="en-US" dirty="0"/>
              <a:t>::</a:t>
            </a:r>
            <a:r>
              <a:rPr lang="en-US" dirty="0" err="1" smtClean="0"/>
              <a:t>GetAssociatedNode</a:t>
            </a:r>
            <a:r>
              <a:rPr lang="en-US" dirty="0"/>
              <a:t> and </a:t>
            </a:r>
            <a:r>
              <a:rPr lang="en-US" dirty="0" err="1"/>
              <a:t>GetAssociatedChildren</a:t>
            </a:r>
            <a:r>
              <a:rPr lang="en-US" dirty="0"/>
              <a:t>(d</a:t>
            </a:r>
            <a:r>
              <a:rPr lang="en-US" dirty="0" smtClean="0"/>
              <a:t>) virtual and override in SH</a:t>
            </a:r>
            <a:endParaRPr lang="en-US" dirty="0"/>
          </a:p>
          <a:p>
            <a:endParaRPr lang="en-CA" dirty="0" smtClean="0"/>
          </a:p>
        </p:txBody>
      </p:sp>
    </p:spTree>
    <p:extLst>
      <p:ext uri="{BB962C8B-B14F-4D97-AF65-F5344CB8AC3E}">
        <p14:creationId xmlns:p14="http://schemas.microsoft.com/office/powerpoint/2010/main" val="2501718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ctr">
              <a:defRPr/>
            </a:pPr>
            <a:r>
              <a:rPr lang="en-US" dirty="0" smtClean="0"/>
              <a:t>- </a:t>
            </a:r>
            <a:fld id="{CF70E430-998E-4908-836F-E9BC2B613AC2}" type="slidenum">
              <a:rPr lang="en-US" smtClean="0"/>
              <a:pPr algn="ctr">
                <a:defRPr/>
              </a:pPr>
              <a:t>11</a:t>
            </a:fld>
            <a:r>
              <a:rPr lang="en-US" dirty="0" smtClean="0"/>
              <a:t> -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Laboratory for Percutaneous Surgery – Copyright © Queen’s University, 2013</a:t>
            </a:r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0"/>
            <a:ext cx="8229600" cy="923925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CA" b="1">
                <a:solidFill>
                  <a:schemeClr val="tx2"/>
                </a:solidFill>
              </a:rPr>
              <a:t>Next steps #</a:t>
            </a:r>
            <a:r>
              <a:rPr lang="en-CA" b="1" dirty="0" smtClean="0">
                <a:solidFill>
                  <a:schemeClr val="tx2"/>
                </a:solidFill>
              </a:rPr>
              <a:t>2</a:t>
            </a:r>
            <a:endParaRPr lang="en-CA" b="1" dirty="0">
              <a:solidFill>
                <a:schemeClr val="tx2"/>
              </a:solidFill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304800" y="762000"/>
            <a:ext cx="8458200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Add more options to context menu</a:t>
            </a:r>
          </a:p>
          <a:p>
            <a:pPr lvl="1"/>
            <a:r>
              <a:rPr lang="en-US" dirty="0" smtClean="0"/>
              <a:t>Delete node</a:t>
            </a:r>
          </a:p>
          <a:p>
            <a:pPr lvl="1"/>
            <a:r>
              <a:rPr lang="en-US" dirty="0"/>
              <a:t>Edit </a:t>
            </a:r>
            <a:r>
              <a:rPr lang="en-US" dirty="0" smtClean="0"/>
              <a:t>properties (similarly to Data module)</a:t>
            </a:r>
            <a:endParaRPr lang="en-US" dirty="0"/>
          </a:p>
          <a:p>
            <a:pPr lvl="1"/>
            <a:r>
              <a:rPr lang="en-US" smtClean="0"/>
              <a:t>Expand </a:t>
            </a:r>
            <a:r>
              <a:rPr lang="en-US" smtClean="0"/>
              <a:t>all children</a:t>
            </a:r>
            <a:endParaRPr lang="en-US" dirty="0" smtClean="0"/>
          </a:p>
          <a:p>
            <a:r>
              <a:rPr lang="en-US" dirty="0" smtClean="0"/>
              <a:t>Plugins to add custom text into the help box</a:t>
            </a:r>
          </a:p>
          <a:p>
            <a:r>
              <a:rPr lang="en-US" dirty="0" smtClean="0"/>
              <a:t>Plugins to determine early if a drop is possible</a:t>
            </a:r>
          </a:p>
          <a:p>
            <a:r>
              <a:rPr lang="en-US" dirty="0" smtClean="0"/>
              <a:t>Automatic tests</a:t>
            </a:r>
          </a:p>
          <a:p>
            <a:r>
              <a:rPr lang="en-US" dirty="0" smtClean="0"/>
              <a:t>Export</a:t>
            </a:r>
          </a:p>
          <a:p>
            <a:r>
              <a:rPr lang="en-US" dirty="0" smtClean="0"/>
              <a:t>Integrate into Slicer core and utilize SH in all DICOM import plugins</a:t>
            </a:r>
            <a:endParaRPr lang="en-US" dirty="0"/>
          </a:p>
          <a:p>
            <a:endParaRPr lang="en-CA" dirty="0" smtClean="0"/>
          </a:p>
        </p:txBody>
      </p:sp>
    </p:spTree>
    <p:extLst>
      <p:ext uri="{BB962C8B-B14F-4D97-AF65-F5344CB8AC3E}">
        <p14:creationId xmlns:p14="http://schemas.microsoft.com/office/powerpoint/2010/main" val="172244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ctr">
              <a:defRPr/>
            </a:pPr>
            <a:r>
              <a:rPr lang="en-US" dirty="0" smtClean="0"/>
              <a:t>- </a:t>
            </a:r>
            <a:fld id="{CF70E430-998E-4908-836F-E9BC2B613AC2}" type="slidenum">
              <a:rPr lang="en-US" smtClean="0"/>
              <a:pPr algn="ctr">
                <a:defRPr/>
              </a:pPr>
              <a:t>12</a:t>
            </a:fld>
            <a:r>
              <a:rPr lang="en-US" dirty="0" smtClean="0"/>
              <a:t> -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Laboratory for Percutaneous Surgery – Copyright © Queen’s University, 2013</a:t>
            </a:r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57150"/>
            <a:ext cx="8229600" cy="923925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CA" b="1" dirty="0" smtClean="0">
                <a:solidFill>
                  <a:schemeClr val="tx2"/>
                </a:solidFill>
              </a:rPr>
              <a:t>Tentative roadmap</a:t>
            </a:r>
            <a:endParaRPr lang="en-CA" b="1" dirty="0">
              <a:solidFill>
                <a:schemeClr val="tx2"/>
              </a:solidFill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381000" y="1295400"/>
            <a:ext cx="83820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CA" dirty="0" smtClean="0"/>
              <a:t>2014. May</a:t>
            </a:r>
            <a:br>
              <a:rPr lang="en-CA" dirty="0" smtClean="0"/>
            </a:br>
            <a:r>
              <a:rPr lang="en-CA" dirty="0" smtClean="0"/>
              <a:t>Implementation round 2 finished</a:t>
            </a:r>
          </a:p>
          <a:p>
            <a:pPr lvl="1"/>
            <a:r>
              <a:rPr lang="en-US" smtClean="0"/>
              <a:t>Next steps items</a:t>
            </a:r>
          </a:p>
          <a:p>
            <a:pPr lvl="1"/>
            <a:r>
              <a:rPr lang="en-US" smtClean="0"/>
              <a:t>Design </a:t>
            </a:r>
            <a:r>
              <a:rPr lang="en-US" smtClean="0"/>
              <a:t>questions </a:t>
            </a:r>
            <a:r>
              <a:rPr lang="en-US" smtClean="0"/>
              <a:t>consensus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2014. June (NA-MIC week)</a:t>
            </a:r>
            <a:br>
              <a:rPr lang="en-US" dirty="0" smtClean="0"/>
            </a:br>
            <a:r>
              <a:rPr lang="en-US" dirty="0" smtClean="0"/>
              <a:t>Integration into Slicer core</a:t>
            </a:r>
          </a:p>
          <a:p>
            <a:endParaRPr lang="en-US" dirty="0" smtClean="0"/>
          </a:p>
          <a:p>
            <a:endParaRPr lang="en-CA" dirty="0" smtClean="0"/>
          </a:p>
        </p:txBody>
      </p:sp>
    </p:spTree>
    <p:extLst>
      <p:ext uri="{BB962C8B-B14F-4D97-AF65-F5344CB8AC3E}">
        <p14:creationId xmlns:p14="http://schemas.microsoft.com/office/powerpoint/2010/main" val="3428905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ctr">
              <a:defRPr/>
            </a:pPr>
            <a:r>
              <a:rPr lang="en-US" dirty="0" smtClean="0"/>
              <a:t>- </a:t>
            </a:r>
            <a:fld id="{CF70E430-998E-4908-836F-E9BC2B613AC2}" type="slidenum">
              <a:rPr lang="en-US" smtClean="0"/>
              <a:pPr algn="ctr">
                <a:defRPr/>
              </a:pPr>
              <a:t>13</a:t>
            </a:fld>
            <a:r>
              <a:rPr lang="en-US" dirty="0" smtClean="0"/>
              <a:t> -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Laboratory for Percutaneous Surgery – Copyright © Queen’s University, 2013</a:t>
            </a:r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57150"/>
            <a:ext cx="8229600" cy="923925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CA" b="1" dirty="0" smtClean="0">
                <a:solidFill>
                  <a:schemeClr val="tx2"/>
                </a:solidFill>
              </a:rPr>
              <a:t>Design questions / Issues #1</a:t>
            </a:r>
            <a:endParaRPr lang="en-CA" b="1" dirty="0">
              <a:solidFill>
                <a:schemeClr val="tx2"/>
              </a:solidFill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381000" y="1143001"/>
            <a:ext cx="84582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CA" dirty="0" smtClean="0"/>
              <a:t>Should having a UID be mandatory?</a:t>
            </a:r>
          </a:p>
          <a:p>
            <a:pPr lvl="1"/>
            <a:r>
              <a:rPr lang="en-US" dirty="0"/>
              <a:t>Should the MRML node ID </a:t>
            </a:r>
            <a:r>
              <a:rPr lang="en-US"/>
              <a:t>be </a:t>
            </a:r>
            <a:r>
              <a:rPr lang="en-US" smtClean="0"/>
              <a:t>used as default UID?</a:t>
            </a:r>
            <a:endParaRPr lang="en-US" dirty="0" smtClean="0"/>
          </a:p>
          <a:p>
            <a:r>
              <a:rPr lang="en-US" dirty="0" smtClean="0"/>
              <a:t>Can we use subject hierarchy as a MRML node selector?</a:t>
            </a:r>
          </a:p>
          <a:p>
            <a:pPr lvl="1"/>
            <a:r>
              <a:rPr lang="en-US" dirty="0" smtClean="0"/>
              <a:t>There could be a stripped down widget that pops up instead of the MRML node combobox</a:t>
            </a:r>
            <a:br>
              <a:rPr lang="en-US" dirty="0" smtClean="0"/>
            </a:br>
            <a:r>
              <a:rPr lang="en-US" dirty="0" smtClean="0"/>
              <a:t>(Easier for the user to pinpoint the node, as it looks exactly like in the subject hierarchy module)</a:t>
            </a:r>
          </a:p>
        </p:txBody>
      </p:sp>
    </p:spTree>
    <p:extLst>
      <p:ext uri="{BB962C8B-B14F-4D97-AF65-F5344CB8AC3E}">
        <p14:creationId xmlns:p14="http://schemas.microsoft.com/office/powerpoint/2010/main" val="2233927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ctr">
              <a:defRPr/>
            </a:pPr>
            <a:r>
              <a:rPr lang="en-US" dirty="0" smtClean="0"/>
              <a:t>- </a:t>
            </a:r>
            <a:fld id="{CF70E430-998E-4908-836F-E9BC2B613AC2}" type="slidenum">
              <a:rPr lang="en-US" smtClean="0"/>
              <a:pPr algn="ctr">
                <a:defRPr/>
              </a:pPr>
              <a:t>14</a:t>
            </a:fld>
            <a:r>
              <a:rPr lang="en-US" dirty="0" smtClean="0"/>
              <a:t> -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Laboratory for Percutaneous Surgery – Copyright © Queen’s University, 2013</a:t>
            </a:r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57150"/>
            <a:ext cx="8229600" cy="923925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CA" b="1" dirty="0" smtClean="0">
                <a:solidFill>
                  <a:schemeClr val="tx2"/>
                </a:solidFill>
              </a:rPr>
              <a:t>Design questions / Issues #2</a:t>
            </a:r>
            <a:endParaRPr lang="en-CA" b="1" dirty="0">
              <a:solidFill>
                <a:schemeClr val="tx2"/>
              </a:solidFill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381000" y="1143001"/>
            <a:ext cx="84582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Two kinds of relationships</a:t>
            </a:r>
          </a:p>
          <a:p>
            <a:pPr lvl="1"/>
            <a:r>
              <a:rPr lang="en-US" dirty="0" smtClean="0"/>
              <a:t>Parent-child </a:t>
            </a:r>
            <a:r>
              <a:rPr lang="en-US" smtClean="0"/>
              <a:t>and </a:t>
            </a:r>
            <a:r>
              <a:rPr lang="en-US" smtClean="0"/>
              <a:t>DICOM/other</a:t>
            </a:r>
            <a:endParaRPr lang="en-US" dirty="0" smtClean="0"/>
          </a:p>
          <a:p>
            <a:pPr lvl="1"/>
            <a:r>
              <a:rPr lang="en-US" dirty="0" smtClean="0"/>
              <a:t>DICOM references need to be handled in some way</a:t>
            </a:r>
            <a:br>
              <a:rPr lang="en-US" dirty="0" smtClean="0"/>
            </a:br>
            <a:r>
              <a:rPr lang="en-US" dirty="0" smtClean="0"/>
              <a:t>(currently by pre-defined “connection” attributes)</a:t>
            </a:r>
          </a:p>
          <a:p>
            <a:pPr lvl="1"/>
            <a:r>
              <a:rPr lang="en-US" dirty="0" smtClean="0"/>
              <a:t>Possible </a:t>
            </a:r>
            <a:r>
              <a:rPr lang="en-US" smtClean="0"/>
              <a:t>solution</a:t>
            </a:r>
            <a:r>
              <a:rPr lang="en-US" smtClean="0"/>
              <a:t>: Allow </a:t>
            </a:r>
            <a:r>
              <a:rPr lang="en-US" dirty="0" smtClean="0"/>
              <a:t>inconsistencies on </a:t>
            </a:r>
            <a:r>
              <a:rPr lang="en-US" dirty="0"/>
              <a:t>the basic </a:t>
            </a:r>
            <a:r>
              <a:rPr lang="en-US"/>
              <a:t>SH </a:t>
            </a:r>
            <a:r>
              <a:rPr lang="en-US" smtClean="0"/>
              <a:t>level (e.g</a:t>
            </a:r>
            <a:r>
              <a:rPr lang="en-US" dirty="0"/>
              <a:t>. </a:t>
            </a:r>
            <a:r>
              <a:rPr lang="en-US" dirty="0" smtClean="0"/>
              <a:t>when </a:t>
            </a:r>
            <a:r>
              <a:rPr lang="en-US" dirty="0" err="1" smtClean="0"/>
              <a:t>drag&amp;drop</a:t>
            </a:r>
            <a:r>
              <a:rPr lang="en-US" dirty="0" smtClean="0"/>
              <a:t> </a:t>
            </a:r>
            <a:r>
              <a:rPr lang="en-US" dirty="0"/>
              <a:t>an </a:t>
            </a:r>
            <a:r>
              <a:rPr lang="en-US" dirty="0" smtClean="0"/>
              <a:t>RT structure set </a:t>
            </a:r>
            <a:r>
              <a:rPr lang="en-US" dirty="0"/>
              <a:t>on a </a:t>
            </a:r>
            <a:r>
              <a:rPr lang="en-US" dirty="0" smtClean="0"/>
              <a:t>CT → </a:t>
            </a:r>
            <a:r>
              <a:rPr lang="en-US" dirty="0"/>
              <a:t>the </a:t>
            </a:r>
            <a:r>
              <a:rPr lang="en-US" dirty="0" smtClean="0"/>
              <a:t>referenced UIDs become </a:t>
            </a:r>
            <a:r>
              <a:rPr lang="en-US" smtClean="0"/>
              <a:t>invalid</a:t>
            </a:r>
            <a:r>
              <a:rPr lang="en-US"/>
              <a:t>),</a:t>
            </a:r>
            <a:br>
              <a:rPr lang="en-US"/>
            </a:br>
            <a:r>
              <a:rPr lang="en-US"/>
              <a:t>and </a:t>
            </a:r>
            <a:r>
              <a:rPr lang="en-US" smtClean="0"/>
              <a:t>let </a:t>
            </a:r>
            <a:r>
              <a:rPr lang="en-US"/>
              <a:t>export </a:t>
            </a:r>
            <a:r>
              <a:rPr lang="en-US"/>
              <a:t>feature </a:t>
            </a:r>
            <a:r>
              <a:rPr lang="en-US" smtClean="0"/>
              <a:t>resolve this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92692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ctr">
              <a:defRPr/>
            </a:pPr>
            <a:r>
              <a:rPr lang="en-US" dirty="0" smtClean="0"/>
              <a:t>- </a:t>
            </a:r>
            <a:fld id="{CF70E430-998E-4908-836F-E9BC2B613AC2}" type="slidenum">
              <a:rPr lang="en-US" smtClean="0"/>
              <a:pPr algn="ctr">
                <a:defRPr/>
              </a:pPr>
              <a:t>15</a:t>
            </a:fld>
            <a:r>
              <a:rPr lang="en-US" dirty="0" smtClean="0"/>
              <a:t> -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Laboratory for Percutaneous Surgery – Copyright © Queen’s University, 2013</a:t>
            </a:r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57150"/>
            <a:ext cx="8229600" cy="923925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CA" b="1" dirty="0" smtClean="0">
                <a:solidFill>
                  <a:schemeClr val="tx2"/>
                </a:solidFill>
              </a:rPr>
              <a:t>Design questions / Issues #3</a:t>
            </a:r>
            <a:endParaRPr lang="en-CA" b="1" dirty="0">
              <a:solidFill>
                <a:schemeClr val="tx2"/>
              </a:solidFill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381000" y="1143001"/>
            <a:ext cx="83820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CA" dirty="0" smtClean="0"/>
              <a:t>Editing DICOM tags before export</a:t>
            </a:r>
          </a:p>
          <a:p>
            <a:pPr lvl="1"/>
            <a:r>
              <a:rPr lang="en-CA" dirty="0" smtClean="0"/>
              <a:t>How to store them? Prefixed MRML attributes?</a:t>
            </a:r>
          </a:p>
          <a:p>
            <a:pPr lvl="1"/>
            <a:r>
              <a:rPr lang="en-CA" dirty="0" smtClean="0"/>
              <a:t>DICOM header widget could be re-used</a:t>
            </a:r>
            <a:br>
              <a:rPr lang="en-CA" dirty="0" smtClean="0"/>
            </a:br>
            <a:r>
              <a:rPr lang="en-CA" dirty="0" smtClean="0"/>
              <a:t>(it is a viewer for DCMTK objects, not an editor for MRML nodes)</a:t>
            </a:r>
          </a:p>
          <a:p>
            <a:r>
              <a:rPr lang="en-US" dirty="0"/>
              <a:t>Plugin mechanism relies on </a:t>
            </a:r>
            <a:r>
              <a:rPr lang="en-US" dirty="0" smtClean="0"/>
              <a:t>Qt. This can </a:t>
            </a:r>
            <a:r>
              <a:rPr lang="en-US" dirty="0"/>
              <a:t>make batch processing and GUI-less usage hard or impossible</a:t>
            </a:r>
          </a:p>
          <a:p>
            <a:pPr lvl="1"/>
            <a:r>
              <a:rPr lang="en-US" dirty="0" smtClean="0"/>
              <a:t>Separate </a:t>
            </a:r>
            <a:r>
              <a:rPr lang="en-US" dirty="0"/>
              <a:t>plugins on the long </a:t>
            </a:r>
            <a:r>
              <a:rPr lang="en-US" dirty="0" smtClean="0"/>
              <a:t>run?</a:t>
            </a:r>
            <a:br>
              <a:rPr lang="en-US" dirty="0" smtClean="0"/>
            </a:br>
            <a:r>
              <a:rPr lang="en-US" dirty="0" err="1" smtClean="0"/>
              <a:t>Reparent</a:t>
            </a:r>
            <a:r>
              <a:rPr lang="en-US" dirty="0" smtClean="0"/>
              <a:t>(VTK</a:t>
            </a:r>
            <a:r>
              <a:rPr lang="en-US" dirty="0"/>
              <a:t>) + </a:t>
            </a:r>
            <a:r>
              <a:rPr lang="en-US" dirty="0" err="1"/>
              <a:t>NodeDisplay</a:t>
            </a:r>
            <a:r>
              <a:rPr lang="en-US" dirty="0"/>
              <a:t>(</a:t>
            </a:r>
            <a:r>
              <a:rPr lang="en-US" dirty="0" err="1"/>
              <a:t>Qt</a:t>
            </a:r>
            <a:r>
              <a:rPr lang="en-US" dirty="0"/>
              <a:t>) + Export(VTK) </a:t>
            </a:r>
            <a:r>
              <a:rPr lang="en-US" dirty="0" smtClean="0"/>
              <a:t>?</a:t>
            </a:r>
            <a:endParaRPr lang="en-US" dirty="0"/>
          </a:p>
          <a:p>
            <a:endParaRPr lang="en-CA" dirty="0" smtClean="0"/>
          </a:p>
        </p:txBody>
      </p:sp>
    </p:spTree>
    <p:extLst>
      <p:ext uri="{BB962C8B-B14F-4D97-AF65-F5344CB8AC3E}">
        <p14:creationId xmlns:p14="http://schemas.microsoft.com/office/powerpoint/2010/main" val="211503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ctr">
              <a:defRPr/>
            </a:pPr>
            <a:r>
              <a:rPr lang="en-US" smtClean="0"/>
              <a:t>- </a:t>
            </a:r>
            <a:fld id="{CF70E430-998E-4908-836F-E9BC2B613AC2}" type="slidenum">
              <a:rPr lang="en-US" smtClean="0"/>
              <a:pPr algn="ctr">
                <a:defRPr/>
              </a:pPr>
              <a:t>2</a:t>
            </a:fld>
            <a:r>
              <a:rPr lang="en-US" smtClean="0"/>
              <a:t> -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Laboratory for Percutaneous Surgery – Copyright © Queen’s University, 2013</a:t>
            </a:r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" y="0"/>
            <a:ext cx="8229600" cy="9144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CA" b="1" dirty="0" smtClean="0">
                <a:solidFill>
                  <a:schemeClr val="tx2"/>
                </a:solidFill>
              </a:rPr>
              <a:t>History</a:t>
            </a:r>
            <a:endParaRPr lang="en-CA" b="1" dirty="0">
              <a:solidFill>
                <a:schemeClr val="tx2"/>
              </a:solidFill>
            </a:endParaRPr>
          </a:p>
        </p:txBody>
      </p:sp>
      <p:sp>
        <p:nvSpPr>
          <p:cNvPr id="30" name="Content Placeholder 2"/>
          <p:cNvSpPr txBox="1">
            <a:spLocks/>
          </p:cNvSpPr>
          <p:nvPr/>
        </p:nvSpPr>
        <p:spPr bwMode="auto">
          <a:xfrm>
            <a:off x="152400" y="838200"/>
            <a:ext cx="5447875" cy="556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CA" smtClean="0"/>
              <a:t>Predecessor module tested in </a:t>
            </a:r>
            <a:r>
              <a:rPr lang="en-CA" dirty="0" smtClean="0"/>
              <a:t>the </a:t>
            </a:r>
            <a:r>
              <a:rPr lang="en-CA" smtClean="0"/>
              <a:t>SlicerRT </a:t>
            </a:r>
            <a:r>
              <a:rPr lang="en-CA" smtClean="0"/>
              <a:t>extension</a:t>
            </a:r>
            <a:endParaRPr lang="en-CA" dirty="0" smtClean="0"/>
          </a:p>
          <a:p>
            <a:r>
              <a:rPr lang="en-CA" dirty="0" smtClean="0"/>
              <a:t>Tree view of data</a:t>
            </a:r>
          </a:p>
          <a:p>
            <a:pPr lvl="1"/>
            <a:r>
              <a:rPr lang="en-CA" dirty="0" smtClean="0"/>
              <a:t>Loaded in Slicer via the DICOM module</a:t>
            </a:r>
          </a:p>
          <a:p>
            <a:pPr lvl="1"/>
            <a:r>
              <a:rPr lang="en-CA" smtClean="0"/>
              <a:t>List </a:t>
            </a:r>
            <a:r>
              <a:rPr lang="en-CA" dirty="0" smtClean="0"/>
              <a:t>of potential data nodes that could be </a:t>
            </a:r>
            <a:r>
              <a:rPr lang="en-CA" dirty="0" err="1" smtClean="0"/>
              <a:t>drag&amp;dropped</a:t>
            </a:r>
            <a:r>
              <a:rPr lang="en-CA" dirty="0" smtClean="0"/>
              <a:t> into the tree view</a:t>
            </a:r>
          </a:p>
          <a:p>
            <a:r>
              <a:rPr lang="en-CA" dirty="0" smtClean="0"/>
              <a:t>Built-in RT support</a:t>
            </a:r>
          </a:p>
          <a:p>
            <a:r>
              <a:rPr lang="en-CA" dirty="0" smtClean="0"/>
              <a:t>This has </a:t>
            </a:r>
            <a:r>
              <a:rPr lang="en-CA" smtClean="0"/>
              <a:t>been </a:t>
            </a:r>
            <a:r>
              <a:rPr lang="en-CA" smtClean="0"/>
              <a:t>generalized</a:t>
            </a:r>
            <a:endParaRPr lang="en-CA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762000"/>
            <a:ext cx="3476431" cy="50101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5831450" y="5739132"/>
            <a:ext cx="2938729" cy="566569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CA" sz="1600" smtClean="0"/>
              <a:t>Patient hierarchy </a:t>
            </a:r>
            <a:r>
              <a:rPr lang="en-CA" sz="1600" smtClean="0"/>
              <a:t>module </a:t>
            </a:r>
            <a:r>
              <a:rPr lang="en-CA" sz="1600" smtClean="0"/>
              <a:t>widget from SlicerRT</a:t>
            </a:r>
            <a:endParaRPr lang="en-CA" sz="1600" dirty="0" smtClean="0"/>
          </a:p>
        </p:txBody>
      </p:sp>
    </p:spTree>
    <p:extLst>
      <p:ext uri="{BB962C8B-B14F-4D97-AF65-F5344CB8AC3E}">
        <p14:creationId xmlns:p14="http://schemas.microsoft.com/office/powerpoint/2010/main" val="3374201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2393"/>
    </mc:Choice>
    <mc:Fallback xmlns="">
      <p:transition spd="slow" advTm="32393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ctr">
              <a:defRPr/>
            </a:pPr>
            <a:r>
              <a:rPr lang="en-US" smtClean="0"/>
              <a:t>- </a:t>
            </a:r>
            <a:fld id="{CF70E430-998E-4908-836F-E9BC2B613AC2}" type="slidenum">
              <a:rPr lang="en-US" smtClean="0"/>
              <a:pPr algn="ctr">
                <a:defRPr/>
              </a:pPr>
              <a:t>3</a:t>
            </a:fld>
            <a:r>
              <a:rPr lang="en-US" smtClean="0"/>
              <a:t> -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Laboratory for Percutaneous Surgery – Copyright © Queen’s University, 2013</a:t>
            </a:r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" y="76200"/>
            <a:ext cx="8229600" cy="9144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CA" b="1" dirty="0" smtClean="0">
                <a:solidFill>
                  <a:schemeClr val="tx2"/>
                </a:solidFill>
              </a:rPr>
              <a:t>Concept</a:t>
            </a:r>
            <a:endParaRPr lang="en-CA" b="1" dirty="0">
              <a:solidFill>
                <a:schemeClr val="tx2"/>
              </a:solidFill>
            </a:endParaRPr>
          </a:p>
        </p:txBody>
      </p:sp>
      <p:sp>
        <p:nvSpPr>
          <p:cNvPr id="30" name="Content Placeholder 2"/>
          <p:cNvSpPr txBox="1">
            <a:spLocks/>
          </p:cNvSpPr>
          <p:nvPr/>
        </p:nvSpPr>
        <p:spPr bwMode="auto">
          <a:xfrm>
            <a:off x="692728" y="1219200"/>
            <a:ext cx="7758545" cy="4681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CA" dirty="0" smtClean="0"/>
              <a:t>Nice and intuitive way of organizing and handling data in Slicer</a:t>
            </a:r>
          </a:p>
          <a:p>
            <a:pPr lvl="1"/>
            <a:r>
              <a:rPr lang="en-CA" dirty="0" smtClean="0"/>
              <a:t>Vs. Data module (flat list with no visual guides)</a:t>
            </a:r>
          </a:p>
          <a:p>
            <a:pPr lvl="1"/>
            <a:r>
              <a:rPr lang="en-CA" dirty="0" smtClean="0"/>
              <a:t>Bring basic features in the </a:t>
            </a:r>
            <a:r>
              <a:rPr lang="en-CA" smtClean="0"/>
              <a:t>tree </a:t>
            </a:r>
            <a:r>
              <a:rPr lang="en-CA" smtClean="0"/>
              <a:t>view</a:t>
            </a:r>
            <a:br>
              <a:rPr lang="en-CA" smtClean="0"/>
            </a:br>
            <a:r>
              <a:rPr lang="en-CA" smtClean="0"/>
              <a:t>(all from Data module and more)</a:t>
            </a:r>
            <a:br>
              <a:rPr lang="en-CA" smtClean="0"/>
            </a:br>
            <a:endParaRPr lang="en-CA" dirty="0" smtClean="0"/>
          </a:p>
          <a:p>
            <a:r>
              <a:rPr lang="en-CA" smtClean="0"/>
              <a:t>Extendable </a:t>
            </a:r>
            <a:r>
              <a:rPr lang="en-CA" dirty="0" smtClean="0"/>
              <a:t>through plugins</a:t>
            </a:r>
          </a:p>
          <a:p>
            <a:pPr lvl="1"/>
            <a:r>
              <a:rPr lang="en-CA" dirty="0" smtClean="0"/>
              <a:t>Broad API allowing many customizations</a:t>
            </a:r>
          </a:p>
          <a:p>
            <a:pPr lvl="1"/>
            <a:endParaRPr lang="en-CA" dirty="0" smtClean="0"/>
          </a:p>
        </p:txBody>
      </p:sp>
    </p:spTree>
    <p:extLst>
      <p:ext uri="{BB962C8B-B14F-4D97-AF65-F5344CB8AC3E}">
        <p14:creationId xmlns:p14="http://schemas.microsoft.com/office/powerpoint/2010/main" val="37079086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2393"/>
    </mc:Choice>
    <mc:Fallback xmlns="">
      <p:transition spd="slow" advTm="32393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ctr">
              <a:defRPr/>
            </a:pPr>
            <a:r>
              <a:rPr lang="en-US" smtClean="0"/>
              <a:t>- </a:t>
            </a:r>
            <a:fld id="{CF70E430-998E-4908-836F-E9BC2B613AC2}" type="slidenum">
              <a:rPr lang="en-US" smtClean="0"/>
              <a:pPr algn="ctr">
                <a:defRPr/>
              </a:pPr>
              <a:t>4</a:t>
            </a:fld>
            <a:r>
              <a:rPr lang="en-US" smtClean="0"/>
              <a:t> -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Laboratory for Percutaneous Surgery – Copyright © Queen’s University, 2013</a:t>
            </a: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76200"/>
            <a:ext cx="9144000" cy="9144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CA" b="1" dirty="0" smtClean="0">
                <a:solidFill>
                  <a:schemeClr val="tx2"/>
                </a:solidFill>
              </a:rPr>
              <a:t>Current state - Features</a:t>
            </a:r>
            <a:endParaRPr lang="en-CA" b="1" dirty="0">
              <a:solidFill>
                <a:schemeClr val="tx2"/>
              </a:solidFill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692728" y="1143001"/>
            <a:ext cx="7758545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CA" dirty="0" smtClean="0"/>
              <a:t>Tree view containing all data that is inserted into Subject Hierarchy</a:t>
            </a:r>
          </a:p>
          <a:p>
            <a:pPr lvl="1"/>
            <a:r>
              <a:rPr lang="en-CA" dirty="0" smtClean="0"/>
              <a:t>Custom icons for nodes provided by plugins</a:t>
            </a:r>
          </a:p>
          <a:p>
            <a:pPr lvl="1"/>
            <a:r>
              <a:rPr lang="en-CA" dirty="0" smtClean="0"/>
              <a:t>Show/hide</a:t>
            </a:r>
          </a:p>
          <a:p>
            <a:pPr lvl="1"/>
            <a:r>
              <a:rPr lang="en-CA" dirty="0" smtClean="0"/>
              <a:t>Re-parent through </a:t>
            </a:r>
            <a:r>
              <a:rPr lang="en-CA" dirty="0" err="1" smtClean="0"/>
              <a:t>drag&amp;drop</a:t>
            </a:r>
            <a:endParaRPr lang="en-CA" dirty="0" smtClean="0"/>
          </a:p>
          <a:p>
            <a:pPr lvl="1"/>
            <a:r>
              <a:rPr lang="en-CA" dirty="0" smtClean="0"/>
              <a:t>Create new nodes</a:t>
            </a:r>
          </a:p>
          <a:p>
            <a:pPr lvl="1"/>
            <a:r>
              <a:rPr lang="en-CA" dirty="0" smtClean="0"/>
              <a:t>Extendable context menu</a:t>
            </a:r>
          </a:p>
          <a:p>
            <a:r>
              <a:rPr lang="en-CA" dirty="0" smtClean="0"/>
              <a:t>List </a:t>
            </a:r>
            <a:r>
              <a:rPr lang="en-CA" smtClean="0"/>
              <a:t>of </a:t>
            </a:r>
            <a:r>
              <a:rPr lang="en-CA" smtClean="0"/>
              <a:t>‘potential’ </a:t>
            </a:r>
            <a:r>
              <a:rPr lang="en-CA" dirty="0" smtClean="0"/>
              <a:t>nodes under the tree view</a:t>
            </a:r>
          </a:p>
          <a:p>
            <a:pPr lvl="1"/>
            <a:r>
              <a:rPr lang="en-CA" dirty="0" smtClean="0"/>
              <a:t>Nodes can be added to SH through </a:t>
            </a:r>
            <a:r>
              <a:rPr lang="en-CA" dirty="0" err="1" smtClean="0"/>
              <a:t>drag&amp;drop</a:t>
            </a:r>
            <a:endParaRPr lang="en-CA" dirty="0" smtClean="0"/>
          </a:p>
          <a:p>
            <a:endParaRPr lang="en-CA" dirty="0" smtClean="0"/>
          </a:p>
        </p:txBody>
      </p:sp>
    </p:spTree>
    <p:extLst>
      <p:ext uri="{BB962C8B-B14F-4D97-AF65-F5344CB8AC3E}">
        <p14:creationId xmlns:p14="http://schemas.microsoft.com/office/powerpoint/2010/main" val="2947577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ctr">
              <a:defRPr/>
            </a:pPr>
            <a:r>
              <a:rPr lang="en-US" smtClean="0"/>
              <a:t>- </a:t>
            </a:r>
            <a:fld id="{CF70E430-998E-4908-836F-E9BC2B613AC2}" type="slidenum">
              <a:rPr lang="en-US" smtClean="0"/>
              <a:pPr algn="ctr">
                <a:defRPr/>
              </a:pPr>
              <a:t>5</a:t>
            </a:fld>
            <a:r>
              <a:rPr lang="en-US" smtClean="0"/>
              <a:t> -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Laboratory for Percutaneous Surgery – Copyright © Queen’s University, 2013</a:t>
            </a: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38657" y="533400"/>
            <a:ext cx="3886200" cy="14478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CA" b="1" dirty="0" smtClean="0">
                <a:solidFill>
                  <a:schemeClr val="tx2"/>
                </a:solidFill>
              </a:rPr>
              <a:t>Current state - GUI</a:t>
            </a:r>
            <a:endParaRPr lang="en-CA" b="1" dirty="0">
              <a:solidFill>
                <a:schemeClr val="tx2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76200"/>
            <a:ext cx="4572000" cy="633306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114" y="3048000"/>
            <a:ext cx="3561286" cy="20574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919428" y="5105399"/>
            <a:ext cx="2524657" cy="30426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CA" sz="1600" dirty="0" smtClean="0"/>
              <a:t>Context menu of a contour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5160035" y="6262322"/>
            <a:ext cx="2938729" cy="30426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CA" sz="1600" dirty="0" smtClean="0"/>
              <a:t>Subject hierarchy module widget</a:t>
            </a:r>
          </a:p>
        </p:txBody>
      </p:sp>
    </p:spTree>
    <p:extLst>
      <p:ext uri="{BB962C8B-B14F-4D97-AF65-F5344CB8AC3E}">
        <p14:creationId xmlns:p14="http://schemas.microsoft.com/office/powerpoint/2010/main" val="3759618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ctr">
              <a:defRPr/>
            </a:pPr>
            <a:r>
              <a:rPr lang="en-US" dirty="0" smtClean="0"/>
              <a:t>- </a:t>
            </a:r>
            <a:fld id="{CF70E430-998E-4908-836F-E9BC2B613AC2}" type="slidenum">
              <a:rPr lang="en-US" smtClean="0"/>
              <a:pPr algn="ctr">
                <a:defRPr/>
              </a:pPr>
              <a:t>6</a:t>
            </a:fld>
            <a:r>
              <a:rPr lang="en-US" dirty="0" smtClean="0"/>
              <a:t> -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Laboratory for Percutaneous Surgery – Copyright © Queen’s University, 2013</a:t>
            </a:r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0"/>
            <a:ext cx="8229600" cy="923925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CA" b="1" dirty="0" smtClean="0">
                <a:solidFill>
                  <a:schemeClr val="tx2"/>
                </a:solidFill>
              </a:rPr>
              <a:t>Current state – Architecture: Overview</a:t>
            </a:r>
            <a:endParaRPr lang="en-CA" b="1" dirty="0">
              <a:solidFill>
                <a:schemeClr val="tx2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38200" y="990600"/>
            <a:ext cx="1993642" cy="569114"/>
          </a:xfrm>
          <a:prstGeom prst="rect">
            <a:avLst/>
          </a:prstGeom>
          <a:solidFill>
            <a:schemeClr val="bg1">
              <a:lumMod val="65000"/>
            </a:schemeClr>
          </a:solidFill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1200" dirty="0"/>
          </a:p>
        </p:txBody>
      </p:sp>
      <p:sp>
        <p:nvSpPr>
          <p:cNvPr id="8" name="TextBox 7"/>
          <p:cNvSpPr txBox="1"/>
          <p:nvPr/>
        </p:nvSpPr>
        <p:spPr>
          <a:xfrm>
            <a:off x="850642" y="1136657"/>
            <a:ext cx="1981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CA" sz="1200" b="1" dirty="0" err="1" smtClean="0">
                <a:solidFill>
                  <a:schemeClr val="bg1"/>
                </a:solidFill>
              </a:rPr>
              <a:t>vtkMRMLHierarchyNode</a:t>
            </a:r>
            <a:endParaRPr lang="en-CA" sz="1200" b="1" dirty="0">
              <a:solidFill>
                <a:schemeClr val="bg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024308" y="1905876"/>
            <a:ext cx="1626278" cy="569114"/>
          </a:xfrm>
          <a:prstGeom prst="rect">
            <a:avLst/>
          </a:prstGeom>
          <a:solidFill>
            <a:schemeClr val="accent2">
              <a:lumMod val="75000"/>
            </a:schemeClr>
          </a:solidFill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1200" dirty="0"/>
          </a:p>
        </p:txBody>
      </p:sp>
      <p:sp>
        <p:nvSpPr>
          <p:cNvPr id="10" name="TextBox 9"/>
          <p:cNvSpPr txBox="1"/>
          <p:nvPr/>
        </p:nvSpPr>
        <p:spPr>
          <a:xfrm>
            <a:off x="1100508" y="1957600"/>
            <a:ext cx="14738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1200" b="1" dirty="0" err="1">
                <a:solidFill>
                  <a:schemeClr val="bg1"/>
                </a:solidFill>
              </a:rPr>
              <a:t>vtkMRMLSubjectHierarchyNode</a:t>
            </a:r>
            <a:endParaRPr lang="en-CA" sz="1200" b="1" dirty="0">
              <a:solidFill>
                <a:schemeClr val="bg1"/>
              </a:solidFill>
            </a:endParaRPr>
          </a:p>
        </p:txBody>
      </p:sp>
      <p:cxnSp>
        <p:nvCxnSpPr>
          <p:cNvPr id="6" name="Straight Arrow Connector 5"/>
          <p:cNvCxnSpPr>
            <a:stCxn id="9" idx="0"/>
            <a:endCxn id="7" idx="2"/>
          </p:cNvCxnSpPr>
          <p:nvPr/>
        </p:nvCxnSpPr>
        <p:spPr>
          <a:xfrm flipH="1" flipV="1">
            <a:off x="1835021" y="1559714"/>
            <a:ext cx="2426" cy="346162"/>
          </a:xfrm>
          <a:prstGeom prst="straightConnector1">
            <a:avLst/>
          </a:prstGeom>
          <a:ln>
            <a:tailEnd type="triangle" w="lg" len="lg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3136642" y="1905000"/>
            <a:ext cx="1752600" cy="569114"/>
          </a:xfrm>
          <a:prstGeom prst="rect">
            <a:avLst/>
          </a:prstGeom>
          <a:solidFill>
            <a:schemeClr val="accent2">
              <a:lumMod val="75000"/>
            </a:schemeClr>
          </a:solidFill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1200" dirty="0"/>
          </a:p>
        </p:txBody>
      </p:sp>
      <p:sp>
        <p:nvSpPr>
          <p:cNvPr id="15" name="TextBox 14"/>
          <p:cNvSpPr txBox="1"/>
          <p:nvPr/>
        </p:nvSpPr>
        <p:spPr>
          <a:xfrm>
            <a:off x="3168541" y="1956724"/>
            <a:ext cx="167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1200" b="1" dirty="0" err="1" smtClean="0">
                <a:solidFill>
                  <a:schemeClr val="bg1"/>
                </a:solidFill>
              </a:rPr>
              <a:t>vtkSubjectHierarchyConstants</a:t>
            </a:r>
            <a:endParaRPr lang="en-CA" sz="1200" b="1" dirty="0">
              <a:solidFill>
                <a:schemeClr val="bg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850642" y="1796901"/>
            <a:ext cx="4254758" cy="838200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4311501" y="1491367"/>
            <a:ext cx="8643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MRML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6172200" y="762000"/>
            <a:ext cx="1626278" cy="569114"/>
          </a:xfrm>
          <a:prstGeom prst="rect">
            <a:avLst/>
          </a:prstGeom>
          <a:solidFill>
            <a:srgbClr val="00B0F0"/>
          </a:solidFill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1200" dirty="0"/>
          </a:p>
        </p:txBody>
      </p:sp>
      <p:sp>
        <p:nvSpPr>
          <p:cNvPr id="19" name="TextBox 18"/>
          <p:cNvSpPr txBox="1"/>
          <p:nvPr/>
        </p:nvSpPr>
        <p:spPr>
          <a:xfrm>
            <a:off x="6248401" y="821675"/>
            <a:ext cx="14857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1200" b="1" dirty="0" err="1" smtClean="0">
                <a:solidFill>
                  <a:schemeClr val="bg1"/>
                </a:solidFill>
              </a:rPr>
              <a:t>qSlicerSubject</a:t>
            </a:r>
            <a:r>
              <a:rPr lang="en-CA" sz="1200" b="1" dirty="0" smtClean="0">
                <a:solidFill>
                  <a:schemeClr val="bg1"/>
                </a:solidFill>
              </a:rPr>
              <a:t/>
            </a:r>
            <a:br>
              <a:rPr lang="en-CA" sz="1200" b="1" dirty="0" smtClean="0">
                <a:solidFill>
                  <a:schemeClr val="bg1"/>
                </a:solidFill>
              </a:rPr>
            </a:br>
            <a:r>
              <a:rPr lang="en-CA" sz="1200" b="1" dirty="0" err="1" smtClean="0">
                <a:solidFill>
                  <a:schemeClr val="bg1"/>
                </a:solidFill>
              </a:rPr>
              <a:t>HierarchyModule</a:t>
            </a:r>
            <a:endParaRPr lang="en-CA" sz="1200" b="1" dirty="0">
              <a:solidFill>
                <a:schemeClr val="bg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6184100" y="1836086"/>
            <a:ext cx="1626278" cy="713957"/>
          </a:xfrm>
          <a:prstGeom prst="rect">
            <a:avLst/>
          </a:prstGeom>
          <a:solidFill>
            <a:schemeClr val="accent6">
              <a:lumMod val="75000"/>
            </a:schemeClr>
          </a:solidFill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1200" dirty="0"/>
          </a:p>
        </p:txBody>
      </p:sp>
      <p:sp>
        <p:nvSpPr>
          <p:cNvPr id="21" name="TextBox 20"/>
          <p:cNvSpPr txBox="1"/>
          <p:nvPr/>
        </p:nvSpPr>
        <p:spPr>
          <a:xfrm>
            <a:off x="6260300" y="1887810"/>
            <a:ext cx="14738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1200" b="1" dirty="0" err="1" smtClean="0">
                <a:solidFill>
                  <a:schemeClr val="bg1"/>
                </a:solidFill>
              </a:rPr>
              <a:t>vtkSlicerSubjectHierarchyModuleLogic</a:t>
            </a:r>
            <a:endParaRPr lang="en-CA" sz="1200" b="1" dirty="0">
              <a:solidFill>
                <a:schemeClr val="bg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6019800" y="1753895"/>
            <a:ext cx="1968758" cy="927008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7264901" y="1448361"/>
            <a:ext cx="7360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Logic</a:t>
            </a:r>
            <a:endParaRPr lang="en-US" dirty="0"/>
          </a:p>
        </p:txBody>
      </p:sp>
      <p:sp>
        <p:nvSpPr>
          <p:cNvPr id="28" name="Rectangle 27"/>
          <p:cNvSpPr/>
          <p:nvPr/>
        </p:nvSpPr>
        <p:spPr>
          <a:xfrm>
            <a:off x="1154899" y="3367031"/>
            <a:ext cx="1975521" cy="713957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1200" dirty="0"/>
          </a:p>
        </p:txBody>
      </p:sp>
      <p:sp>
        <p:nvSpPr>
          <p:cNvPr id="29" name="TextBox 28"/>
          <p:cNvSpPr txBox="1"/>
          <p:nvPr/>
        </p:nvSpPr>
        <p:spPr>
          <a:xfrm>
            <a:off x="1143000" y="3418755"/>
            <a:ext cx="19693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1200" b="1" dirty="0" err="1" smtClean="0">
                <a:solidFill>
                  <a:schemeClr val="bg1"/>
                </a:solidFill>
              </a:rPr>
              <a:t>qSlicerSubjectHierarchyPluginHandler</a:t>
            </a:r>
            <a:r>
              <a:rPr lang="en-CA" sz="1200" b="1" dirty="0" smtClean="0">
                <a:solidFill>
                  <a:schemeClr val="bg1"/>
                </a:solidFill>
              </a:rPr>
              <a:t/>
            </a:r>
            <a:br>
              <a:rPr lang="en-CA" sz="1200" b="1" dirty="0" smtClean="0">
                <a:solidFill>
                  <a:schemeClr val="bg1"/>
                </a:solidFill>
              </a:rPr>
            </a:br>
            <a:r>
              <a:rPr lang="en-CA" sz="1200" b="1" dirty="0" smtClean="0">
                <a:solidFill>
                  <a:schemeClr val="bg1"/>
                </a:solidFill>
              </a:rPr>
              <a:t>&lt;singleton&gt;</a:t>
            </a:r>
            <a:endParaRPr lang="en-CA" sz="1200" b="1" dirty="0">
              <a:solidFill>
                <a:schemeClr val="bg1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838200" y="3048734"/>
            <a:ext cx="7162800" cy="1675666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>
            <a:off x="7135917" y="2743200"/>
            <a:ext cx="9412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Plugins</a:t>
            </a:r>
            <a:endParaRPr lang="en-US" dirty="0"/>
          </a:p>
        </p:txBody>
      </p:sp>
      <p:sp>
        <p:nvSpPr>
          <p:cNvPr id="32" name="Rectangle 31"/>
          <p:cNvSpPr/>
          <p:nvPr/>
        </p:nvSpPr>
        <p:spPr>
          <a:xfrm>
            <a:off x="3476140" y="3400843"/>
            <a:ext cx="1975521" cy="713957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1200" dirty="0"/>
          </a:p>
        </p:txBody>
      </p:sp>
      <p:sp>
        <p:nvSpPr>
          <p:cNvPr id="33" name="TextBox 32"/>
          <p:cNvSpPr txBox="1"/>
          <p:nvPr/>
        </p:nvSpPr>
        <p:spPr>
          <a:xfrm>
            <a:off x="3464241" y="3452567"/>
            <a:ext cx="19693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1200" b="1" dirty="0" err="1" smtClean="0">
                <a:solidFill>
                  <a:schemeClr val="bg1"/>
                </a:solidFill>
              </a:rPr>
              <a:t>qSlicerSubjectHierarchyAbstractPlugin</a:t>
            </a:r>
            <a:r>
              <a:rPr lang="en-CA" sz="1200" b="1" dirty="0" smtClean="0">
                <a:solidFill>
                  <a:schemeClr val="bg1"/>
                </a:solidFill>
              </a:rPr>
              <a:t/>
            </a:r>
            <a:br>
              <a:rPr lang="en-CA" sz="1200" b="1" dirty="0" smtClean="0">
                <a:solidFill>
                  <a:schemeClr val="bg1"/>
                </a:solidFill>
              </a:rPr>
            </a:br>
            <a:r>
              <a:rPr lang="en-CA" sz="1200" b="1" dirty="0" smtClean="0">
                <a:solidFill>
                  <a:schemeClr val="bg1"/>
                </a:solidFill>
              </a:rPr>
              <a:t>&lt;abstract&gt;</a:t>
            </a:r>
            <a:endParaRPr lang="en-CA" sz="1200" b="1" dirty="0">
              <a:solidFill>
                <a:schemeClr val="bg1"/>
              </a:solidFill>
            </a:endParaRPr>
          </a:p>
        </p:txBody>
      </p:sp>
      <p:cxnSp>
        <p:nvCxnSpPr>
          <p:cNvPr id="17" name="Elbow Connector 16"/>
          <p:cNvCxnSpPr>
            <a:stCxn id="28" idx="2"/>
            <a:endCxn id="32" idx="2"/>
          </p:cNvCxnSpPr>
          <p:nvPr/>
        </p:nvCxnSpPr>
        <p:spPr>
          <a:xfrm rot="16200000" flipH="1">
            <a:off x="3286374" y="2937273"/>
            <a:ext cx="33812" cy="2321241"/>
          </a:xfrm>
          <a:prstGeom prst="bentConnector3">
            <a:avLst>
              <a:gd name="adj1" fmla="val 776091"/>
            </a:avLst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7" name="Rectangle 36"/>
          <p:cNvSpPr/>
          <p:nvPr/>
        </p:nvSpPr>
        <p:spPr>
          <a:xfrm>
            <a:off x="6227789" y="3166905"/>
            <a:ext cx="935011" cy="388623"/>
          </a:xfrm>
          <a:prstGeom prst="rect">
            <a:avLst/>
          </a:prstGeom>
          <a:solidFill>
            <a:srgbClr val="00B050"/>
          </a:solidFill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1200" dirty="0"/>
          </a:p>
        </p:txBody>
      </p:sp>
      <p:sp>
        <p:nvSpPr>
          <p:cNvPr id="38" name="TextBox 37"/>
          <p:cNvSpPr txBox="1"/>
          <p:nvPr/>
        </p:nvSpPr>
        <p:spPr>
          <a:xfrm>
            <a:off x="6215890" y="3226580"/>
            <a:ext cx="9469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1200" b="1" dirty="0" smtClean="0">
                <a:solidFill>
                  <a:schemeClr val="bg1"/>
                </a:solidFill>
              </a:rPr>
              <a:t>Default</a:t>
            </a:r>
            <a:endParaRPr lang="en-CA" sz="1200" b="1" dirty="0">
              <a:solidFill>
                <a:schemeClr val="bg1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6227789" y="3685627"/>
            <a:ext cx="935011" cy="388623"/>
          </a:xfrm>
          <a:prstGeom prst="rect">
            <a:avLst/>
          </a:prstGeom>
          <a:solidFill>
            <a:srgbClr val="00B050"/>
          </a:solidFill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1200" dirty="0"/>
          </a:p>
        </p:txBody>
      </p:sp>
      <p:sp>
        <p:nvSpPr>
          <p:cNvPr id="40" name="TextBox 39"/>
          <p:cNvSpPr txBox="1"/>
          <p:nvPr/>
        </p:nvSpPr>
        <p:spPr>
          <a:xfrm>
            <a:off x="6215890" y="3766568"/>
            <a:ext cx="9469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1200" b="1" dirty="0">
                <a:solidFill>
                  <a:schemeClr val="bg1"/>
                </a:solidFill>
              </a:rPr>
              <a:t>V</a:t>
            </a:r>
            <a:r>
              <a:rPr lang="en-CA" sz="1200" b="1" dirty="0" smtClean="0">
                <a:solidFill>
                  <a:schemeClr val="bg1"/>
                </a:solidFill>
              </a:rPr>
              <a:t>olumes</a:t>
            </a:r>
            <a:endParaRPr lang="en-CA" sz="1200" b="1" dirty="0">
              <a:solidFill>
                <a:schemeClr val="bg1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6227789" y="4191000"/>
            <a:ext cx="935011" cy="388623"/>
          </a:xfrm>
          <a:prstGeom prst="rect">
            <a:avLst/>
          </a:prstGeom>
          <a:solidFill>
            <a:srgbClr val="00B050"/>
          </a:solidFill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1200" dirty="0"/>
          </a:p>
        </p:txBody>
      </p:sp>
      <p:sp>
        <p:nvSpPr>
          <p:cNvPr id="42" name="TextBox 41"/>
          <p:cNvSpPr txBox="1"/>
          <p:nvPr/>
        </p:nvSpPr>
        <p:spPr>
          <a:xfrm>
            <a:off x="6215890" y="4250675"/>
            <a:ext cx="9469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1200" b="1" dirty="0" smtClean="0">
                <a:solidFill>
                  <a:schemeClr val="bg1"/>
                </a:solidFill>
              </a:rPr>
              <a:t>…</a:t>
            </a:r>
            <a:endParaRPr lang="en-CA" sz="1200" b="1" dirty="0">
              <a:solidFill>
                <a:schemeClr val="bg1"/>
              </a:solidFill>
            </a:endParaRPr>
          </a:p>
        </p:txBody>
      </p:sp>
      <p:cxnSp>
        <p:nvCxnSpPr>
          <p:cNvPr id="43" name="Elbow Connector 42"/>
          <p:cNvCxnSpPr>
            <a:stCxn id="32" idx="0"/>
            <a:endCxn id="9" idx="2"/>
          </p:cNvCxnSpPr>
          <p:nvPr/>
        </p:nvCxnSpPr>
        <p:spPr>
          <a:xfrm rot="16200000" flipV="1">
            <a:off x="2687748" y="1624690"/>
            <a:ext cx="925853" cy="2626454"/>
          </a:xfrm>
          <a:prstGeom prst="bentConnector3">
            <a:avLst>
              <a:gd name="adj1" fmla="val 60336"/>
            </a:avLst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5" name="Elbow Connector 54"/>
          <p:cNvCxnSpPr>
            <a:stCxn id="38" idx="1"/>
            <a:endCxn id="32" idx="3"/>
          </p:cNvCxnSpPr>
          <p:nvPr/>
        </p:nvCxnSpPr>
        <p:spPr>
          <a:xfrm rot="10800000" flipV="1">
            <a:off x="5451662" y="3365080"/>
            <a:ext cx="764229" cy="392742"/>
          </a:xfrm>
          <a:prstGeom prst="bentConnector3">
            <a:avLst>
              <a:gd name="adj1" fmla="val 50000"/>
            </a:avLst>
          </a:prstGeom>
          <a:ln>
            <a:tailEnd type="triangle" w="lg" len="lg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8" name="Elbow Connector 57"/>
          <p:cNvCxnSpPr>
            <a:stCxn id="40" idx="1"/>
            <a:endCxn id="32" idx="3"/>
          </p:cNvCxnSpPr>
          <p:nvPr/>
        </p:nvCxnSpPr>
        <p:spPr>
          <a:xfrm rot="10800000">
            <a:off x="5451662" y="3757822"/>
            <a:ext cx="764229" cy="147246"/>
          </a:xfrm>
          <a:prstGeom prst="bentConnector3">
            <a:avLst>
              <a:gd name="adj1" fmla="val 50000"/>
            </a:avLst>
          </a:prstGeom>
          <a:ln>
            <a:tailEnd type="triangle" w="lg" len="lg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1" name="Elbow Connector 60"/>
          <p:cNvCxnSpPr>
            <a:stCxn id="42" idx="1"/>
            <a:endCxn id="32" idx="3"/>
          </p:cNvCxnSpPr>
          <p:nvPr/>
        </p:nvCxnSpPr>
        <p:spPr>
          <a:xfrm rot="10800000">
            <a:off x="5451662" y="3757823"/>
            <a:ext cx="764229" cy="631353"/>
          </a:xfrm>
          <a:prstGeom prst="bentConnector3">
            <a:avLst>
              <a:gd name="adj1" fmla="val 50000"/>
            </a:avLst>
          </a:prstGeom>
          <a:ln>
            <a:tailEnd type="triangle" w="lg" len="lg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4" name="Rectangle 63"/>
          <p:cNvSpPr/>
          <p:nvPr/>
        </p:nvSpPr>
        <p:spPr>
          <a:xfrm>
            <a:off x="838200" y="5034475"/>
            <a:ext cx="7162800" cy="1230651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TextBox 64"/>
          <p:cNvSpPr txBox="1"/>
          <p:nvPr/>
        </p:nvSpPr>
        <p:spPr>
          <a:xfrm>
            <a:off x="7086600" y="4724400"/>
            <a:ext cx="10182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Widgets</a:t>
            </a:r>
            <a:endParaRPr lang="en-US" dirty="0"/>
          </a:p>
        </p:txBody>
      </p:sp>
      <p:sp>
        <p:nvSpPr>
          <p:cNvPr id="66" name="Rectangle 65"/>
          <p:cNvSpPr/>
          <p:nvPr/>
        </p:nvSpPr>
        <p:spPr>
          <a:xfrm>
            <a:off x="959242" y="5070354"/>
            <a:ext cx="2186224" cy="510110"/>
          </a:xfrm>
          <a:prstGeom prst="rect">
            <a:avLst/>
          </a:prstGeom>
          <a:solidFill>
            <a:srgbClr val="00B0F0"/>
          </a:solidFill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1200" dirty="0"/>
          </a:p>
        </p:txBody>
      </p:sp>
      <p:sp>
        <p:nvSpPr>
          <p:cNvPr id="67" name="TextBox 66"/>
          <p:cNvSpPr txBox="1"/>
          <p:nvPr/>
        </p:nvSpPr>
        <p:spPr>
          <a:xfrm>
            <a:off x="1059632" y="5116508"/>
            <a:ext cx="1997344" cy="4138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1200" b="1" dirty="0" err="1" smtClean="0">
                <a:solidFill>
                  <a:schemeClr val="bg1"/>
                </a:solidFill>
              </a:rPr>
              <a:t>qMRMLSubjectHierarchyTreeView</a:t>
            </a:r>
            <a:endParaRPr lang="en-CA" sz="1200" b="1" dirty="0">
              <a:solidFill>
                <a:schemeClr val="bg1"/>
              </a:solidFill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946299" y="5683356"/>
            <a:ext cx="2186224" cy="510110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1200" dirty="0"/>
          </a:p>
        </p:txBody>
      </p:sp>
      <p:sp>
        <p:nvSpPr>
          <p:cNvPr id="69" name="TextBox 68"/>
          <p:cNvSpPr txBox="1"/>
          <p:nvPr/>
        </p:nvSpPr>
        <p:spPr>
          <a:xfrm>
            <a:off x="1046689" y="5729510"/>
            <a:ext cx="19973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1200" b="1" dirty="0" err="1" smtClean="0">
                <a:solidFill>
                  <a:schemeClr val="bg1"/>
                </a:solidFill>
              </a:rPr>
              <a:t>qMRMLPotentialSubjectHierarchyListView</a:t>
            </a:r>
            <a:endParaRPr lang="en-CA" sz="1200" b="1" dirty="0">
              <a:solidFill>
                <a:schemeClr val="bg1"/>
              </a:solidFill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3289543" y="5073501"/>
            <a:ext cx="2186224" cy="510110"/>
          </a:xfrm>
          <a:prstGeom prst="rect">
            <a:avLst/>
          </a:prstGeom>
          <a:solidFill>
            <a:srgbClr val="00B0F0"/>
          </a:solidFill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1200" dirty="0"/>
          </a:p>
        </p:txBody>
      </p:sp>
      <p:sp>
        <p:nvSpPr>
          <p:cNvPr id="71" name="TextBox 70"/>
          <p:cNvSpPr txBox="1"/>
          <p:nvPr/>
        </p:nvSpPr>
        <p:spPr>
          <a:xfrm>
            <a:off x="3389933" y="5119655"/>
            <a:ext cx="19973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1200" b="1" dirty="0" err="1" smtClean="0">
                <a:solidFill>
                  <a:schemeClr val="bg1"/>
                </a:solidFill>
              </a:rPr>
              <a:t>qMRMLSceneSubject</a:t>
            </a:r>
            <a:r>
              <a:rPr lang="en-CA" sz="1200" b="1" dirty="0" smtClean="0">
                <a:solidFill>
                  <a:schemeClr val="bg1"/>
                </a:solidFill>
              </a:rPr>
              <a:t/>
            </a:r>
            <a:br>
              <a:rPr lang="en-CA" sz="1200" b="1" dirty="0" smtClean="0">
                <a:solidFill>
                  <a:schemeClr val="bg1"/>
                </a:solidFill>
              </a:rPr>
            </a:br>
            <a:r>
              <a:rPr lang="en-CA" sz="1200" b="1" dirty="0" err="1" smtClean="0">
                <a:solidFill>
                  <a:schemeClr val="bg1"/>
                </a:solidFill>
              </a:rPr>
              <a:t>HierarchyModel</a:t>
            </a:r>
            <a:endParaRPr lang="en-CA" sz="1200" b="1" dirty="0">
              <a:solidFill>
                <a:schemeClr val="bg1"/>
              </a:solidFill>
            </a:endParaRPr>
          </a:p>
        </p:txBody>
      </p:sp>
      <p:sp>
        <p:nvSpPr>
          <p:cNvPr id="72" name="Rectangle 71"/>
          <p:cNvSpPr/>
          <p:nvPr/>
        </p:nvSpPr>
        <p:spPr>
          <a:xfrm>
            <a:off x="3284551" y="5686503"/>
            <a:ext cx="2186224" cy="510110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1200" dirty="0"/>
          </a:p>
        </p:txBody>
      </p:sp>
      <p:sp>
        <p:nvSpPr>
          <p:cNvPr id="73" name="TextBox 72"/>
          <p:cNvSpPr txBox="1"/>
          <p:nvPr/>
        </p:nvSpPr>
        <p:spPr>
          <a:xfrm>
            <a:off x="3384941" y="5732657"/>
            <a:ext cx="19973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1200" b="1" dirty="0" err="1" smtClean="0">
                <a:solidFill>
                  <a:schemeClr val="bg1"/>
                </a:solidFill>
              </a:rPr>
              <a:t>qMRMLScenePotential</a:t>
            </a:r>
            <a:r>
              <a:rPr lang="en-CA" sz="1200" b="1" dirty="0" smtClean="0">
                <a:solidFill>
                  <a:schemeClr val="bg1"/>
                </a:solidFill>
              </a:rPr>
              <a:t/>
            </a:r>
            <a:br>
              <a:rPr lang="en-CA" sz="1200" b="1" dirty="0" smtClean="0">
                <a:solidFill>
                  <a:schemeClr val="bg1"/>
                </a:solidFill>
              </a:rPr>
            </a:br>
            <a:r>
              <a:rPr lang="en-CA" sz="1200" b="1" dirty="0" err="1" smtClean="0">
                <a:solidFill>
                  <a:schemeClr val="bg1"/>
                </a:solidFill>
              </a:rPr>
              <a:t>SubjectHierarchyModel</a:t>
            </a:r>
            <a:endParaRPr lang="en-CA" sz="1200" b="1" dirty="0">
              <a:solidFill>
                <a:schemeClr val="bg1"/>
              </a:solidFill>
            </a:endParaRPr>
          </a:p>
        </p:txBody>
      </p:sp>
      <p:sp>
        <p:nvSpPr>
          <p:cNvPr id="74" name="Rectangle 73"/>
          <p:cNvSpPr/>
          <p:nvPr/>
        </p:nvSpPr>
        <p:spPr>
          <a:xfrm>
            <a:off x="5616284" y="5079778"/>
            <a:ext cx="2304942" cy="510110"/>
          </a:xfrm>
          <a:prstGeom prst="rect">
            <a:avLst/>
          </a:prstGeom>
          <a:solidFill>
            <a:srgbClr val="00B0F0"/>
          </a:solidFill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1200" dirty="0"/>
          </a:p>
        </p:txBody>
      </p:sp>
      <p:sp>
        <p:nvSpPr>
          <p:cNvPr id="75" name="TextBox 74"/>
          <p:cNvSpPr txBox="1"/>
          <p:nvPr/>
        </p:nvSpPr>
        <p:spPr>
          <a:xfrm>
            <a:off x="5688181" y="5125932"/>
            <a:ext cx="21268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1200" b="1" dirty="0" err="1" smtClean="0">
                <a:solidFill>
                  <a:schemeClr val="bg1"/>
                </a:solidFill>
              </a:rPr>
              <a:t>qMRMLSortFilterSubject</a:t>
            </a:r>
            <a:r>
              <a:rPr lang="en-CA" sz="1200" b="1" dirty="0" smtClean="0">
                <a:solidFill>
                  <a:schemeClr val="bg1"/>
                </a:solidFill>
              </a:rPr>
              <a:t/>
            </a:r>
            <a:br>
              <a:rPr lang="en-CA" sz="1200" b="1" dirty="0" smtClean="0">
                <a:solidFill>
                  <a:schemeClr val="bg1"/>
                </a:solidFill>
              </a:rPr>
            </a:br>
            <a:r>
              <a:rPr lang="en-CA" sz="1200" b="1" dirty="0" err="1" smtClean="0">
                <a:solidFill>
                  <a:schemeClr val="bg1"/>
                </a:solidFill>
              </a:rPr>
              <a:t>HierarchyProxyModel</a:t>
            </a:r>
            <a:endParaRPr lang="en-CA" sz="1200" b="1" dirty="0">
              <a:solidFill>
                <a:schemeClr val="bg1"/>
              </a:solidFill>
            </a:endParaRPr>
          </a:p>
        </p:txBody>
      </p:sp>
      <p:sp>
        <p:nvSpPr>
          <p:cNvPr id="76" name="Rectangle 75"/>
          <p:cNvSpPr/>
          <p:nvPr/>
        </p:nvSpPr>
        <p:spPr>
          <a:xfrm>
            <a:off x="5608674" y="5692780"/>
            <a:ext cx="2327991" cy="510110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1200" dirty="0"/>
          </a:p>
        </p:txBody>
      </p:sp>
      <p:sp>
        <p:nvSpPr>
          <p:cNvPr id="77" name="TextBox 76"/>
          <p:cNvSpPr txBox="1"/>
          <p:nvPr/>
        </p:nvSpPr>
        <p:spPr>
          <a:xfrm>
            <a:off x="5575542" y="5738934"/>
            <a:ext cx="23279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1200" b="1" dirty="0" err="1" smtClean="0">
                <a:solidFill>
                  <a:schemeClr val="bg1"/>
                </a:solidFill>
              </a:rPr>
              <a:t>qMRMLSortFilterPotential</a:t>
            </a:r>
            <a:r>
              <a:rPr lang="en-CA" sz="1200" b="1" dirty="0" smtClean="0">
                <a:solidFill>
                  <a:schemeClr val="bg1"/>
                </a:solidFill>
              </a:rPr>
              <a:t/>
            </a:r>
            <a:br>
              <a:rPr lang="en-CA" sz="1200" b="1" dirty="0" smtClean="0">
                <a:solidFill>
                  <a:schemeClr val="bg1"/>
                </a:solidFill>
              </a:rPr>
            </a:br>
            <a:r>
              <a:rPr lang="en-CA" sz="1200" b="1" dirty="0" err="1" smtClean="0">
                <a:solidFill>
                  <a:schemeClr val="bg1"/>
                </a:solidFill>
              </a:rPr>
              <a:t>SubjectHierarchyProxyModel</a:t>
            </a:r>
            <a:endParaRPr lang="en-CA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2569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ctr">
              <a:defRPr/>
            </a:pPr>
            <a:r>
              <a:rPr lang="en-US" dirty="0" smtClean="0"/>
              <a:t>- </a:t>
            </a:r>
            <a:fld id="{CF70E430-998E-4908-836F-E9BC2B613AC2}" type="slidenum">
              <a:rPr lang="en-US" smtClean="0"/>
              <a:pPr algn="ctr">
                <a:defRPr/>
              </a:pPr>
              <a:t>7</a:t>
            </a:fld>
            <a:r>
              <a:rPr lang="en-US" dirty="0" smtClean="0"/>
              <a:t> -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Laboratory for Percutaneous Surgery – Copyright © Queen’s University, 2013</a:t>
            </a:r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57150"/>
            <a:ext cx="8229600" cy="923925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CA" b="1" dirty="0" smtClean="0">
                <a:solidFill>
                  <a:schemeClr val="tx2"/>
                </a:solidFill>
              </a:rPr>
              <a:t>Current state – Architecture:</a:t>
            </a:r>
          </a:p>
          <a:p>
            <a:r>
              <a:rPr lang="en-CA" b="1" dirty="0" smtClean="0">
                <a:solidFill>
                  <a:schemeClr val="tx2"/>
                </a:solidFill>
              </a:rPr>
              <a:t>MRML</a:t>
            </a:r>
            <a:endParaRPr lang="en-CA" b="1" dirty="0">
              <a:solidFill>
                <a:schemeClr val="tx2"/>
              </a:solidFill>
            </a:endParaRPr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752600"/>
            <a:ext cx="9144000" cy="419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557650" y="4314700"/>
            <a:ext cx="2422458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Keywords: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mtClean="0"/>
              <a:t>Level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mtClean="0"/>
              <a:t>Owner plugin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mtClean="0"/>
              <a:t>UID list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mtClean="0"/>
              <a:t>Nested association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8464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ctr">
              <a:defRPr/>
            </a:pPr>
            <a:r>
              <a:rPr lang="en-US" dirty="0" smtClean="0"/>
              <a:t>- </a:t>
            </a:r>
            <a:fld id="{CF70E430-998E-4908-836F-E9BC2B613AC2}" type="slidenum">
              <a:rPr lang="en-US" smtClean="0"/>
              <a:pPr algn="ctr">
                <a:defRPr/>
              </a:pPr>
              <a:t>8</a:t>
            </a:fld>
            <a:r>
              <a:rPr lang="en-US" dirty="0" smtClean="0"/>
              <a:t> -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Laboratory for Percutaneous Surgery – Copyright © Queen’s University, 2013</a:t>
            </a:r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0"/>
            <a:ext cx="8229600" cy="923925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CA" b="1" dirty="0" smtClean="0">
                <a:solidFill>
                  <a:schemeClr val="tx2"/>
                </a:solidFill>
              </a:rPr>
              <a:t>Current state – Architecture:</a:t>
            </a:r>
          </a:p>
          <a:p>
            <a:r>
              <a:rPr lang="en-CA" b="1" dirty="0" smtClean="0">
                <a:solidFill>
                  <a:schemeClr val="tx2"/>
                </a:solidFill>
              </a:rPr>
              <a:t>Plugins</a:t>
            </a:r>
            <a:endParaRPr lang="en-CA" b="1" dirty="0">
              <a:solidFill>
                <a:schemeClr val="tx2"/>
              </a:solidFill>
            </a:endParaRP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" y="1371600"/>
            <a:ext cx="9134475" cy="49887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91137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ctr">
              <a:defRPr/>
            </a:pPr>
            <a:r>
              <a:rPr lang="en-US" dirty="0" smtClean="0"/>
              <a:t>- </a:t>
            </a:r>
            <a:fld id="{CF70E430-998E-4908-836F-E9BC2B613AC2}" type="slidenum">
              <a:rPr lang="en-US" smtClean="0"/>
              <a:pPr algn="ctr">
                <a:defRPr/>
              </a:pPr>
              <a:t>9</a:t>
            </a:fld>
            <a:r>
              <a:rPr lang="en-US" dirty="0" smtClean="0"/>
              <a:t> -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Laboratory for Percutaneous Surgery – Copyright © Queen’s University, 2013</a:t>
            </a:r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57150"/>
            <a:ext cx="8229600" cy="923925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CA" b="1" dirty="0" smtClean="0">
                <a:solidFill>
                  <a:schemeClr val="tx2"/>
                </a:solidFill>
              </a:rPr>
              <a:t>Current state – Architecture:</a:t>
            </a:r>
          </a:p>
          <a:p>
            <a:r>
              <a:rPr lang="en-CA" b="1" dirty="0" smtClean="0">
                <a:solidFill>
                  <a:schemeClr val="tx2"/>
                </a:solidFill>
              </a:rPr>
              <a:t>Widgets</a:t>
            </a:r>
            <a:endParaRPr lang="en-CA" b="1" dirty="0">
              <a:solidFill>
                <a:schemeClr val="tx2"/>
              </a:solidFill>
            </a:endParaRPr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76400"/>
            <a:ext cx="9144000" cy="3919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01742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14621</TotalTime>
  <Words>710</Words>
  <Application>Microsoft Office PowerPoint</Application>
  <PresentationFormat>On-screen Show (4:3)</PresentationFormat>
  <Paragraphs>152</Paragraphs>
  <Slides>15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Subject Hierarchy  New way of organizing data in Slicer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Queen's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Csaba Pinter;Andras Lasso</dc:creator>
  <cp:lastModifiedBy>Csaba Pinter</cp:lastModifiedBy>
  <cp:revision>335</cp:revision>
  <cp:lastPrinted>2013-02-02T23:26:38Z</cp:lastPrinted>
  <dcterms:created xsi:type="dcterms:W3CDTF">2010-01-28T18:12:58Z</dcterms:created>
  <dcterms:modified xsi:type="dcterms:W3CDTF">2014-01-06T16:31:17Z</dcterms:modified>
</cp:coreProperties>
</file>