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279" r:id="rId2"/>
    <p:sldId id="280" r:id="rId3"/>
    <p:sldId id="269" r:id="rId4"/>
    <p:sldId id="270" r:id="rId5"/>
    <p:sldId id="271" r:id="rId6"/>
    <p:sldId id="272" r:id="rId7"/>
    <p:sldId id="281" r:id="rId8"/>
    <p:sldId id="273" r:id="rId9"/>
    <p:sldId id="274" r:id="rId10"/>
    <p:sldId id="275" r:id="rId11"/>
    <p:sldId id="276" r:id="rId12"/>
    <p:sldId id="282" r:id="rId13"/>
    <p:sldId id="277" r:id="rId14"/>
    <p:sldId id="278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2A97C"/>
    <a:srgbClr val="C1E7E9"/>
    <a:srgbClr val="92AFB1"/>
    <a:srgbClr val="43A18E"/>
    <a:srgbClr val="7F6F28"/>
    <a:srgbClr val="F0D69E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754" autoAdjust="0"/>
    <p:restoredTop sz="98797" autoAdjust="0"/>
  </p:normalViewPr>
  <p:slideViewPr>
    <p:cSldViewPr snapToGrid="0" snapToObjects="1">
      <p:cViewPr varScale="1">
        <p:scale>
          <a:sx n="103" d="100"/>
          <a:sy n="103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7093301" cy="96592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5252" y="12520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625088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9847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</a:t>
            </a:r>
            <a:r>
              <a:rPr lang="en-US" sz="1200" i="1" baseline="0" dirty="0" smtClean="0">
                <a:solidFill>
                  <a:schemeClr val="bg2"/>
                </a:solidFill>
                <a:latin typeface="Arial" charset="0"/>
              </a:rPr>
              <a:t> – 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http://na-mic.org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26" name="Picture 2" descr="UU LOBO copy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895590" y="228600"/>
            <a:ext cx="1125220" cy="9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21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video" Target="file://localhost/Users/whitaker/presentations/NAMIC/Huntington0_anterior.mp4" TargetMode="External"/><Relationship Id="rId2" Type="http://schemas.openxmlformats.org/officeDocument/2006/relationships/video" Target="file://localhost/Users/whitaker/presentations/NAMIC/Huntington1_anterior.mp4" TargetMode="External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Core (C1a)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investigators: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Tannenbaum</a:t>
            </a:r>
            <a:r>
              <a:rPr lang="en-US" dirty="0" smtClean="0"/>
              <a:t> (BU), P. </a:t>
            </a:r>
            <a:r>
              <a:rPr lang="en-US" dirty="0" err="1" smtClean="0"/>
              <a:t>Golland</a:t>
            </a:r>
            <a:r>
              <a:rPr lang="en-US" dirty="0" smtClean="0"/>
              <a:t> (MIT), M. </a:t>
            </a:r>
            <a:r>
              <a:rPr lang="en-US" dirty="0" err="1" smtClean="0"/>
              <a:t>Styner</a:t>
            </a:r>
            <a:r>
              <a:rPr lang="en-US" dirty="0" smtClean="0"/>
              <a:t> (UNC), G. </a:t>
            </a:r>
            <a:r>
              <a:rPr lang="en-US" dirty="0" err="1" smtClean="0"/>
              <a:t>Gerig</a:t>
            </a:r>
            <a:r>
              <a:rPr lang="en-US" dirty="0" smtClean="0"/>
              <a:t> (Utah), R. Whitaker (Utah)</a:t>
            </a:r>
          </a:p>
          <a:p>
            <a:r>
              <a:rPr lang="en-US" dirty="0" smtClean="0"/>
              <a:t>Regular interactions with </a:t>
            </a:r>
            <a:r>
              <a:rPr lang="en-US" dirty="0" err="1" smtClean="0"/>
              <a:t>DBPs</a:t>
            </a:r>
            <a:endParaRPr lang="en-US" dirty="0" smtClean="0"/>
          </a:p>
          <a:p>
            <a:pPr lvl="1"/>
            <a:r>
              <a:rPr lang="en-US" dirty="0" smtClean="0"/>
              <a:t>In total: ~5 formal in-person visits, ~10 </a:t>
            </a:r>
            <a:r>
              <a:rPr lang="en-US" dirty="0" err="1" smtClean="0"/>
              <a:t>tcons</a:t>
            </a:r>
            <a:r>
              <a:rPr lang="en-US" dirty="0" smtClean="0"/>
              <a:t>, lots of informal meetings and correspondence</a:t>
            </a:r>
          </a:p>
          <a:p>
            <a:r>
              <a:rPr lang="en-US" dirty="0" smtClean="0"/>
              <a:t>Engineering Core Interactions</a:t>
            </a:r>
          </a:p>
          <a:p>
            <a:pPr lvl="1"/>
            <a:r>
              <a:rPr lang="en-US" dirty="0" smtClean="0"/>
              <a:t>PIs, students, staff at Project Weeks</a:t>
            </a:r>
          </a:p>
          <a:p>
            <a:pPr lvl="1"/>
            <a:r>
              <a:rPr lang="en-US" dirty="0" smtClean="0"/>
              <a:t>Ad hoc </a:t>
            </a:r>
            <a:r>
              <a:rPr lang="en-US" dirty="0" err="1" smtClean="0"/>
              <a:t>t</a:t>
            </a:r>
            <a:r>
              <a:rPr lang="en-US" dirty="0" smtClean="0"/>
              <a:t>-con participation</a:t>
            </a:r>
          </a:p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Fast Nearest Neighbor Lookup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from a large database of images, most similar images combine to form best segmentation</a:t>
            </a:r>
          </a:p>
          <a:p>
            <a:pPr lvl="1"/>
            <a:r>
              <a:rPr lang="en-US" dirty="0" smtClean="0"/>
              <a:t>Label voting or nonparametric modeling paradigm</a:t>
            </a:r>
          </a:p>
          <a:p>
            <a:pPr lvl="1"/>
            <a:r>
              <a:rPr lang="en-US" dirty="0" smtClean="0"/>
              <a:t>Especially important for heterogeneous data</a:t>
            </a:r>
          </a:p>
          <a:p>
            <a:pPr lvl="2"/>
            <a:r>
              <a:rPr lang="en-US" dirty="0" err="1" smtClean="0"/>
              <a:t>Head&amp;neck</a:t>
            </a:r>
            <a:r>
              <a:rPr lang="en-US" dirty="0" smtClean="0"/>
              <a:t>, cardiac	</a:t>
            </a:r>
          </a:p>
          <a:p>
            <a:r>
              <a:rPr lang="en-US" dirty="0" smtClean="0"/>
              <a:t>How to find similar shapes?</a:t>
            </a:r>
          </a:p>
          <a:p>
            <a:pPr lvl="1"/>
            <a:r>
              <a:rPr lang="en-US" dirty="0" smtClean="0"/>
              <a:t>Deformation (slow)</a:t>
            </a:r>
          </a:p>
          <a:p>
            <a:pPr lvl="1"/>
            <a:r>
              <a:rPr lang="en-US" dirty="0" smtClean="0"/>
              <a:t>Feature-based query (fast)</a:t>
            </a:r>
          </a:p>
          <a:p>
            <a:r>
              <a:rPr lang="en-US" dirty="0" smtClean="0"/>
              <a:t>Zhu et. al, MICCAI 2010</a:t>
            </a:r>
          </a:p>
          <a:p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Feature-Based 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Detect features and compare hierarchically</a:t>
            </a:r>
          </a:p>
          <a:p>
            <a:pPr lvl="2"/>
            <a:r>
              <a:rPr lang="en-US" dirty="0" smtClean="0"/>
              <a:t>Pyramid matching (</a:t>
            </a:r>
            <a:r>
              <a:rPr lang="en-US" dirty="0" err="1" smtClean="0"/>
              <a:t>Grauman</a:t>
            </a:r>
            <a:r>
              <a:rPr lang="en-US" dirty="0" smtClean="0"/>
              <a:t> 2006)</a:t>
            </a:r>
          </a:p>
          <a:p>
            <a:r>
              <a:rPr lang="en-US" dirty="0" smtClean="0"/>
              <a:t>Brain MRI for label-based segmentation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8" y="3736452"/>
            <a:ext cx="5008036" cy="233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19" y="3736452"/>
            <a:ext cx="3658881" cy="233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2609" y="1876182"/>
            <a:ext cx="1916498" cy="1093635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Image Lookup: HNC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6379" y="1489124"/>
            <a:ext cx="5445526" cy="2272641"/>
            <a:chOff x="696378" y="1489124"/>
            <a:chExt cx="6433985" cy="2685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378" y="1746538"/>
              <a:ext cx="2090796" cy="217033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519058" y="1489124"/>
              <a:ext cx="2611305" cy="2685165"/>
              <a:chOff x="3023633" y="1489124"/>
              <a:chExt cx="2611305" cy="268516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3633" y="1489124"/>
                <a:ext cx="2096478" cy="217033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339" y="1617831"/>
                <a:ext cx="2096478" cy="217033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1046" y="1746538"/>
                <a:ext cx="2096478" cy="217033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753" y="1875244"/>
                <a:ext cx="2096478" cy="217033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8460" y="2003951"/>
                <a:ext cx="2096478" cy="2170338"/>
              </a:xfrm>
              <a:prstGeom prst="rect">
                <a:avLst/>
              </a:prstGeom>
            </p:spPr>
          </p:pic>
        </p:grpSp>
        <p:sp>
          <p:nvSpPr>
            <p:cNvPr id="12" name="Right Arrow 11"/>
            <p:cNvSpPr/>
            <p:nvPr/>
          </p:nvSpPr>
          <p:spPr bwMode="auto">
            <a:xfrm flipH="1">
              <a:off x="3097121" y="2543638"/>
              <a:ext cx="1104900" cy="472301"/>
            </a:xfrm>
            <a:prstGeom prst="rightArrow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01323" y="3991209"/>
            <a:ext cx="6112247" cy="2131006"/>
            <a:chOff x="1865244" y="4154375"/>
            <a:chExt cx="5557520" cy="19376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lum bright="20000" contrast="50000"/>
            </a:blip>
            <a:stretch>
              <a:fillRect/>
            </a:stretch>
          </p:blipFill>
          <p:spPr>
            <a:xfrm>
              <a:off x="1865244" y="4160546"/>
              <a:ext cx="1690775" cy="19314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lum bright="20000" contrast="50000"/>
            </a:blip>
            <a:stretch>
              <a:fillRect/>
            </a:stretch>
          </p:blipFill>
          <p:spPr>
            <a:xfrm>
              <a:off x="3797939" y="4154375"/>
              <a:ext cx="1690775" cy="19376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lum bright="20000" contrast="50000"/>
            </a:blip>
            <a:stretch>
              <a:fillRect/>
            </a:stretch>
          </p:blipFill>
          <p:spPr>
            <a:xfrm>
              <a:off x="5731989" y="4154375"/>
              <a:ext cx="1690775" cy="193760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80408" y="4115192"/>
            <a:ext cx="89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parotid</a:t>
            </a:r>
          </a:p>
          <a:p>
            <a:r>
              <a:rPr lang="en-US" dirty="0" smtClean="0"/>
              <a:t>gland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54284" y="6091979"/>
            <a:ext cx="11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images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31431" y="6107097"/>
            <a:ext cx="16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best images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5378" y="6091979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Image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Correspondence or coordinate system for comparing different individuals or times </a:t>
            </a:r>
          </a:p>
          <a:p>
            <a:pPr lvl="2"/>
            <a:r>
              <a:rPr lang="en-US" dirty="0" smtClean="0"/>
              <a:t>E.g. recovery from TBI, </a:t>
            </a:r>
            <a:r>
              <a:rPr lang="en-US" dirty="0" err="1" smtClean="0"/>
              <a:t>Afib</a:t>
            </a:r>
            <a:r>
              <a:rPr lang="en-US" dirty="0" smtClean="0"/>
              <a:t> before and after ablation</a:t>
            </a:r>
          </a:p>
          <a:p>
            <a:pPr lvl="1"/>
            <a:r>
              <a:rPr lang="en-US" dirty="0" smtClean="0"/>
              <a:t>Segmentation from atlases or label voting</a:t>
            </a:r>
          </a:p>
          <a:p>
            <a:pPr lvl="2"/>
            <a:r>
              <a:rPr lang="en-US" dirty="0" smtClean="0"/>
              <a:t>E.g. head and neck, </a:t>
            </a:r>
            <a:r>
              <a:rPr lang="en-US" dirty="0" err="1" smtClean="0"/>
              <a:t>endocardium</a:t>
            </a:r>
            <a:r>
              <a:rPr lang="en-US" dirty="0" smtClean="0"/>
              <a:t> from DCE		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err="1" smtClean="0"/>
              <a:t>Nonsmooth</a:t>
            </a:r>
            <a:r>
              <a:rPr lang="en-US" dirty="0" smtClean="0"/>
              <a:t> transformations</a:t>
            </a:r>
          </a:p>
          <a:p>
            <a:pPr lvl="2"/>
            <a:r>
              <a:rPr lang="en-US" dirty="0" smtClean="0"/>
              <a:t>Singularities, tearing, sliding</a:t>
            </a:r>
          </a:p>
          <a:p>
            <a:pPr lvl="1"/>
            <a:r>
              <a:rPr lang="en-US" dirty="0" smtClean="0"/>
              <a:t>Outliers/mismatches</a:t>
            </a:r>
          </a:p>
          <a:p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Formulation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42957" y="1739863"/>
            <a:ext cx="7519687" cy="636748"/>
          </a:xfrm>
          <a:prstGeom prst="rect">
            <a:avLst/>
          </a:prstGeom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316497" y="2599120"/>
            <a:ext cx="4869767" cy="3266747"/>
            <a:chOff x="316497" y="2599120"/>
            <a:chExt cx="4869767" cy="326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lum bright="38000" contrast="67000"/>
            </a:blip>
            <a:stretch>
              <a:fillRect/>
            </a:stretch>
          </p:blipFill>
          <p:spPr>
            <a:xfrm flipV="1">
              <a:off x="2810219" y="2599120"/>
              <a:ext cx="2376045" cy="32667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lum bright="38000" contrast="67000"/>
            </a:blip>
            <a:stretch>
              <a:fillRect/>
            </a:stretch>
          </p:blipFill>
          <p:spPr>
            <a:xfrm flipV="1">
              <a:off x="316497" y="2599120"/>
              <a:ext cx="2376045" cy="32667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369962" y="2599119"/>
            <a:ext cx="3637958" cy="3614465"/>
            <a:chOff x="5369962" y="2599119"/>
            <a:chExt cx="3637958" cy="36144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5369962" y="2599119"/>
              <a:ext cx="2523667" cy="3266747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8E8E8"/>
                </a:clrFrom>
                <a:clrTo>
                  <a:srgbClr val="E8E8E8">
                    <a:alpha val="0"/>
                  </a:srgbClr>
                </a:clrTo>
              </a:clrChange>
              <a:lum bright="12000" contrast="-19000"/>
            </a:blip>
            <a:stretch>
              <a:fillRect/>
            </a:stretch>
          </p:blipFill>
          <p:spPr>
            <a:xfrm flipH="1">
              <a:off x="8104292" y="5291568"/>
              <a:ext cx="903628" cy="92201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32874" y="1428388"/>
            <a:ext cx="7756026" cy="4785197"/>
            <a:chOff x="606618" y="1556571"/>
            <a:chExt cx="7756026" cy="47851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rcRect l="24847" t="7532" r="21274" b="38610"/>
            <a:stretch>
              <a:fillRect/>
            </a:stretch>
          </p:blipFill>
          <p:spPr>
            <a:xfrm flipV="1">
              <a:off x="4669279" y="1556572"/>
              <a:ext cx="3693365" cy="47357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rcRect l="24389" t="20483" r="21256" b="27526"/>
            <a:stretch>
              <a:fillRect/>
            </a:stretch>
          </p:blipFill>
          <p:spPr>
            <a:xfrm flipV="1">
              <a:off x="606618" y="1556571"/>
              <a:ext cx="3906990" cy="478519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Registration: TBI/UCLA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1684" y="1576720"/>
            <a:ext cx="7213895" cy="4603119"/>
            <a:chOff x="831684" y="1576720"/>
            <a:chExt cx="7213895" cy="46031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684" y="1576720"/>
              <a:ext cx="3502771" cy="41735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2808" y="1576720"/>
              <a:ext cx="3502771" cy="41735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22590" y="5810507"/>
              <a:ext cx="1929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Control/Template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8351" y="5810507"/>
              <a:ext cx="1326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TBI Patient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1684" y="1576720"/>
            <a:ext cx="7230270" cy="4607571"/>
            <a:chOff x="831684" y="1576720"/>
            <a:chExt cx="7230270" cy="4607571"/>
          </a:xfrm>
        </p:grpSpPr>
        <p:grpSp>
          <p:nvGrpSpPr>
            <p:cNvPr id="10" name="Group 9"/>
            <p:cNvGrpSpPr/>
            <p:nvPr/>
          </p:nvGrpSpPr>
          <p:grpSpPr>
            <a:xfrm>
              <a:off x="831684" y="1576720"/>
              <a:ext cx="7230270" cy="4173514"/>
              <a:chOff x="831684" y="1576720"/>
              <a:chExt cx="7230270" cy="417351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684" y="1576720"/>
                <a:ext cx="3502771" cy="417351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9183" y="1576720"/>
                <a:ext cx="3502771" cy="4173514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727030" y="5814959"/>
              <a:ext cx="2019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TV Regularization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2791" y="5814959"/>
              <a:ext cx="864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Elastic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7640" y="1576719"/>
            <a:ext cx="7230269" cy="4599694"/>
            <a:chOff x="831684" y="1576720"/>
            <a:chExt cx="7230269" cy="459969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684" y="1576720"/>
              <a:ext cx="3502771" cy="41735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9182" y="1576720"/>
              <a:ext cx="3502771" cy="417351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731470" y="5807082"/>
              <a:ext cx="2019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TV Regularization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7231" y="5807082"/>
              <a:ext cx="864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Elastic</a:t>
              </a:r>
              <a:endParaRPr lang="en-US" dirty="0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Core (C1a)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1 Interactions</a:t>
            </a:r>
          </a:p>
          <a:p>
            <a:pPr lvl="1"/>
            <a:r>
              <a:rPr lang="en-US" dirty="0" smtClean="0"/>
              <a:t>Project weeks</a:t>
            </a:r>
          </a:p>
          <a:p>
            <a:pPr lvl="1"/>
            <a:r>
              <a:rPr lang="en-US" dirty="0" smtClean="0"/>
              <a:t>Monthly </a:t>
            </a:r>
            <a:r>
              <a:rPr lang="en-US" dirty="0" err="1" smtClean="0"/>
              <a:t>t</a:t>
            </a:r>
            <a:r>
              <a:rPr lang="en-US" dirty="0" smtClean="0"/>
              <a:t>-cons</a:t>
            </a:r>
          </a:p>
          <a:p>
            <a:pPr lvl="1"/>
            <a:r>
              <a:rPr lang="en-US" dirty="0" smtClean="0"/>
              <a:t>Annual retreat (Oct. 2011, Mass; Aug. 2012, Utah)</a:t>
            </a:r>
          </a:p>
          <a:p>
            <a:pPr lvl="2"/>
            <a:r>
              <a:rPr lang="en-US" dirty="0" smtClean="0"/>
              <a:t>Includes students, fellows, guests</a:t>
            </a:r>
          </a:p>
          <a:p>
            <a:pPr lvl="1"/>
            <a:r>
              <a:rPr lang="en-US" dirty="0" smtClean="0"/>
              <a:t>Conference venues</a:t>
            </a:r>
          </a:p>
          <a:p>
            <a:pPr lvl="2"/>
            <a:r>
              <a:rPr lang="en-US" dirty="0" smtClean="0"/>
              <a:t>IPMI 2011, MICCAI 2011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NAMIC Activities – 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23" y="1372245"/>
            <a:ext cx="6798654" cy="4267200"/>
          </a:xfrm>
        </p:spPr>
        <p:txBody>
          <a:bodyPr/>
          <a:lstStyle/>
          <a:p>
            <a:r>
              <a:rPr lang="en-US" sz="2800" dirty="0" smtClean="0"/>
              <a:t>Image/Shape Analysis</a:t>
            </a:r>
          </a:p>
          <a:p>
            <a:pPr lvl="1"/>
            <a:r>
              <a:rPr lang="en-US" sz="2400" dirty="0" smtClean="0"/>
              <a:t>Volumetric </a:t>
            </a:r>
            <a:r>
              <a:rPr lang="en-US" sz="2400" dirty="0" err="1" smtClean="0"/>
              <a:t>tractography</a:t>
            </a:r>
            <a:r>
              <a:rPr lang="en-US" sz="2400" dirty="0" smtClean="0"/>
              <a:t> and DTI atlases</a:t>
            </a:r>
          </a:p>
          <a:p>
            <a:pPr lvl="1"/>
            <a:r>
              <a:rPr lang="en-US" sz="2400" dirty="0" smtClean="0"/>
              <a:t>Robust correspondences for shape</a:t>
            </a:r>
          </a:p>
          <a:p>
            <a:pPr lvl="1"/>
            <a:r>
              <a:rPr lang="en-US" sz="2400" dirty="0" smtClean="0"/>
              <a:t>Longitudinal shape analysis</a:t>
            </a:r>
          </a:p>
          <a:p>
            <a:r>
              <a:rPr lang="en-US" sz="2800" dirty="0" smtClean="0"/>
              <a:t>Segmentation</a:t>
            </a:r>
          </a:p>
          <a:p>
            <a:pPr lvl="1"/>
            <a:r>
              <a:rPr lang="en-US" sz="2400" dirty="0" smtClean="0"/>
              <a:t>Globally optimal surface estimation</a:t>
            </a:r>
          </a:p>
          <a:p>
            <a:pPr lvl="1"/>
            <a:r>
              <a:rPr lang="en-US" sz="2400" dirty="0" smtClean="0"/>
              <a:t>Fast, feature/shape-based image lookup</a:t>
            </a:r>
          </a:p>
          <a:p>
            <a:r>
              <a:rPr lang="en-US" sz="2800" dirty="0" smtClean="0"/>
              <a:t>Registration</a:t>
            </a:r>
          </a:p>
          <a:p>
            <a:pPr lvl="1"/>
            <a:r>
              <a:rPr lang="en-US" sz="2400" dirty="0" smtClean="0"/>
              <a:t>Robust metrics for </a:t>
            </a:r>
            <a:r>
              <a:rPr lang="en-US" dirty="0" smtClean="0"/>
              <a:t>image match</a:t>
            </a:r>
          </a:p>
          <a:p>
            <a:pPr lvl="1"/>
            <a:r>
              <a:rPr lang="en-US" sz="2400" dirty="0" err="1" smtClean="0"/>
              <a:t>Nonsmooth</a:t>
            </a:r>
            <a:r>
              <a:rPr lang="en-US" sz="2400" dirty="0" smtClean="0"/>
              <a:t> </a:t>
            </a:r>
            <a:r>
              <a:rPr lang="en-US" sz="2400" dirty="0" err="1" smtClean="0"/>
              <a:t>regularizers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5107443"/>
            <a:ext cx="76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TBI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7129" y="2169902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HD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 bwMode="auto">
          <a:xfrm>
            <a:off x="5721251" y="5336903"/>
            <a:ext cx="2432149" cy="3215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 bwMode="auto">
          <a:xfrm>
            <a:off x="6934200" y="2133600"/>
            <a:ext cx="1272929" cy="29791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4876800" y="5562600"/>
            <a:ext cx="3352800" cy="30480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5401994" y="2590800"/>
            <a:ext cx="2751406" cy="38307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07129" y="3166776"/>
            <a:ext cx="66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F6F28"/>
                </a:solidFill>
              </a:rPr>
              <a:t>AF</a:t>
            </a:r>
            <a:endParaRPr lang="en-US" sz="2800" b="1" dirty="0">
              <a:solidFill>
                <a:srgbClr val="7F6F28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400800" y="2667000"/>
            <a:ext cx="1905000" cy="609600"/>
          </a:xfrm>
          <a:prstGeom prst="straightConnector1">
            <a:avLst/>
          </a:prstGeom>
          <a:ln>
            <a:solidFill>
              <a:srgbClr val="7F6F28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1"/>
          </p:cNvCxnSpPr>
          <p:nvPr/>
        </p:nvCxnSpPr>
        <p:spPr bwMode="auto">
          <a:xfrm>
            <a:off x="5334000" y="3124200"/>
            <a:ext cx="2873129" cy="304186"/>
          </a:xfrm>
          <a:prstGeom prst="straightConnector1">
            <a:avLst/>
          </a:prstGeom>
          <a:ln>
            <a:solidFill>
              <a:srgbClr val="7F6F28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V="1">
            <a:off x="6172200" y="3581400"/>
            <a:ext cx="2133600" cy="398091"/>
          </a:xfrm>
          <a:prstGeom prst="straightConnector1">
            <a:avLst/>
          </a:prstGeom>
          <a:ln>
            <a:solidFill>
              <a:srgbClr val="7F6F28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V="1">
            <a:off x="6934200" y="3657600"/>
            <a:ext cx="1524000" cy="779092"/>
          </a:xfrm>
          <a:prstGeom prst="straightConnector1">
            <a:avLst/>
          </a:prstGeom>
          <a:ln>
            <a:solidFill>
              <a:srgbClr val="7F6F28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53400" y="4175082"/>
            <a:ext cx="96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3A18E"/>
                </a:solidFill>
              </a:rPr>
              <a:t>HNC</a:t>
            </a:r>
            <a:endParaRPr lang="en-US" sz="2800" b="1" dirty="0">
              <a:solidFill>
                <a:srgbClr val="43A18E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6248402" y="4038602"/>
            <a:ext cx="1981198" cy="304798"/>
          </a:xfrm>
          <a:prstGeom prst="straightConnector1">
            <a:avLst/>
          </a:prstGeom>
          <a:ln>
            <a:solidFill>
              <a:srgbClr val="43A18E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0" idx="1"/>
          </p:cNvCxnSpPr>
          <p:nvPr/>
        </p:nvCxnSpPr>
        <p:spPr bwMode="auto">
          <a:xfrm flipV="1">
            <a:off x="6889244" y="4436692"/>
            <a:ext cx="1264156" cy="109211"/>
          </a:xfrm>
          <a:prstGeom prst="straightConnector1">
            <a:avLst/>
          </a:prstGeom>
          <a:ln>
            <a:solidFill>
              <a:srgbClr val="43A18E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V="1">
            <a:off x="5721251" y="4572000"/>
            <a:ext cx="2508349" cy="764903"/>
          </a:xfrm>
          <a:prstGeom prst="straightConnector1">
            <a:avLst/>
          </a:prstGeom>
          <a:ln>
            <a:solidFill>
              <a:srgbClr val="43A18E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V="1">
            <a:off x="4918025" y="4648200"/>
            <a:ext cx="3387775" cy="1206463"/>
          </a:xfrm>
          <a:prstGeom prst="straightConnector1">
            <a:avLst/>
          </a:prstGeom>
          <a:ln>
            <a:solidFill>
              <a:srgbClr val="43A18E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901569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</a:t>
            </a:r>
            <a:r>
              <a:rPr lang="en-US" dirty="0" err="1" smtClean="0"/>
              <a:t>Tractography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DTI Atlases to define </a:t>
            </a:r>
            <a:r>
              <a:rPr lang="en-US" dirty="0" err="1" smtClean="0"/>
              <a:t>ROIs</a:t>
            </a:r>
            <a:endParaRPr lang="en-US" dirty="0" smtClean="0"/>
          </a:p>
          <a:p>
            <a:pPr lvl="1"/>
            <a:r>
              <a:rPr lang="en-US" dirty="0" err="1" smtClean="0"/>
              <a:t>Goodlet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Volumetric </a:t>
            </a:r>
            <a:r>
              <a:rPr lang="en-US" dirty="0" err="1" smtClean="0"/>
              <a:t>tractography</a:t>
            </a:r>
            <a:r>
              <a:rPr lang="en-US" dirty="0" smtClean="0"/>
              <a:t> for white matter regions</a:t>
            </a:r>
          </a:p>
          <a:p>
            <a:pPr lvl="1"/>
            <a:r>
              <a:rPr lang="en-US" dirty="0" smtClean="0"/>
              <a:t>Fletcher et al.	</a:t>
            </a:r>
          </a:p>
          <a:p>
            <a:r>
              <a:rPr lang="en-US" dirty="0" smtClean="0"/>
              <a:t>Group analysis on volumetric regions</a:t>
            </a:r>
          </a:p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Robust Shape Correspondences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Datar</a:t>
            </a:r>
            <a:r>
              <a:rPr lang="en-US" dirty="0" smtClean="0"/>
              <a:t> et al. 2011</a:t>
            </a:r>
          </a:p>
          <a:p>
            <a:pPr lvl="1"/>
            <a:r>
              <a:rPr lang="en-US" dirty="0" smtClean="0"/>
              <a:t>Statistics of points and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Geodesic distances for point-to-point interactions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3393202"/>
            <a:ext cx="7931150" cy="2270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600" y="5723011"/>
            <a:ext cx="3179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pple Casual"/>
              </a:rPr>
              <a:t>LV – Ischemic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pple Casual"/>
              </a:rPr>
              <a:t>vs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pple Casual"/>
              </a:rPr>
              <a:t> normal controls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Apple Casu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Longitudinal Shape Parameterization</a:t>
            </a:r>
            <a:br>
              <a:rPr lang="en-US" sz="2800" dirty="0" smtClean="0"/>
            </a:br>
            <a:r>
              <a:rPr lang="en-US" sz="2800" dirty="0" smtClean="0"/>
              <a:t>with T. Fletcher, M. </a:t>
            </a:r>
            <a:r>
              <a:rPr lang="en-US" sz="2800" dirty="0" err="1" smtClean="0"/>
              <a:t>Datar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96488"/>
            <a:ext cx="8153400" cy="4267200"/>
          </a:xfrm>
        </p:spPr>
        <p:txBody>
          <a:bodyPr/>
          <a:lstStyle/>
          <a:p>
            <a:r>
              <a:rPr lang="en-US" dirty="0" smtClean="0"/>
              <a:t>Mixed effects model</a:t>
            </a:r>
          </a:p>
          <a:p>
            <a:pPr lvl="1"/>
            <a:r>
              <a:rPr lang="en-US" dirty="0" smtClean="0"/>
              <a:t>Hierarchical–properly accounts for staggered/missing data in individuals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4" y="2893265"/>
            <a:ext cx="3854226" cy="33277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64012" y="2866508"/>
            <a:ext cx="3083005" cy="3563495"/>
            <a:chOff x="5221247" y="2925415"/>
            <a:chExt cx="3083005" cy="3563495"/>
          </a:xfrm>
        </p:grpSpPr>
        <p:grpSp>
          <p:nvGrpSpPr>
            <p:cNvPr id="7" name="Group 6"/>
            <p:cNvGrpSpPr/>
            <p:nvPr/>
          </p:nvGrpSpPr>
          <p:grpSpPr>
            <a:xfrm>
              <a:off x="5221247" y="2925415"/>
              <a:ext cx="3083005" cy="3180909"/>
              <a:chOff x="-1575578" y="203825"/>
              <a:chExt cx="6547841" cy="67557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rcRect l="52339"/>
              <a:stretch>
                <a:fillRect/>
              </a:stretch>
            </p:blipFill>
            <p:spPr>
              <a:xfrm>
                <a:off x="-1463039" y="3429000"/>
                <a:ext cx="6101359" cy="35306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rcRect r="48851"/>
              <a:stretch>
                <a:fillRect/>
              </a:stretch>
            </p:blipFill>
            <p:spPr>
              <a:xfrm>
                <a:off x="-1575578" y="203825"/>
                <a:ext cx="6547841" cy="353060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1247" y="5980938"/>
              <a:ext cx="3055897" cy="50797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791069" y="2627245"/>
            <a:ext cx="368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Left atrium trend – before and after ablation</a:t>
            </a:r>
            <a:endParaRPr lang="en-US" sz="1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Iowa/HD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57516" y="1333910"/>
            <a:ext cx="5760884" cy="2366635"/>
            <a:chOff x="1407609" y="1578466"/>
            <a:chExt cx="5760884" cy="23666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3035" y="2809328"/>
              <a:ext cx="1410471" cy="11357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1743" y="1578466"/>
              <a:ext cx="1357645" cy="12097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00282" y="2809328"/>
              <a:ext cx="1368211" cy="10142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26924" y="1652424"/>
              <a:ext cx="1304819" cy="11621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42637" y="2809328"/>
              <a:ext cx="1389340" cy="10829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49407" y="1652424"/>
              <a:ext cx="1378776" cy="12044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7609" y="2893850"/>
              <a:ext cx="1389341" cy="9984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7609" y="1652424"/>
              <a:ext cx="1341798" cy="1156904"/>
            </a:xfrm>
            <a:prstGeom prst="rect">
              <a:avLst/>
            </a:prstGeom>
          </p:spPr>
        </p:pic>
      </p:grpSp>
      <p:sp>
        <p:nvSpPr>
          <p:cNvPr id="17" name="Right Arrow 16"/>
          <p:cNvSpPr/>
          <p:nvPr/>
        </p:nvSpPr>
        <p:spPr bwMode="auto">
          <a:xfrm>
            <a:off x="7518400" y="2307489"/>
            <a:ext cx="1104900" cy="472301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512802" y="2307489"/>
            <a:ext cx="1104900" cy="472301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0" name="Huntington0_anterior.mp4">
            <a:hlinkClick r:id="" action="ppaction://media"/>
          </p:cNvPr>
          <p:cNvPicPr/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884084" y="3696408"/>
            <a:ext cx="3284122" cy="2463092"/>
          </a:xfrm>
          <a:prstGeom prst="rect">
            <a:avLst/>
          </a:prstGeom>
        </p:spPr>
      </p:pic>
      <p:pic>
        <p:nvPicPr>
          <p:cNvPr id="21" name="Huntington1_anterior.mp4">
            <a:hlinkClick r:id="" action="ppaction://media"/>
          </p:cNvPr>
          <p:cNvPicPr/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5144942" y="3690431"/>
            <a:ext cx="3325958" cy="249446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3467100" y="3637045"/>
            <a:ext cx="2159000" cy="2649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745558" y="3614231"/>
            <a:ext cx="1347642" cy="2649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3637045"/>
            <a:ext cx="1347642" cy="2649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4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46" y="1482989"/>
            <a:ext cx="8153400" cy="4267200"/>
          </a:xfrm>
        </p:spPr>
        <p:txBody>
          <a:bodyPr/>
          <a:lstStyle/>
          <a:p>
            <a:r>
              <a:rPr lang="en-US" dirty="0" smtClean="0"/>
              <a:t>Graph-based image segmentation</a:t>
            </a:r>
          </a:p>
          <a:p>
            <a:r>
              <a:rPr lang="en-US" dirty="0" smtClean="0"/>
              <a:t>Represent surfaces a min-cut in properly ordered graph</a:t>
            </a:r>
          </a:p>
          <a:p>
            <a:pPr lvl="1"/>
            <a:r>
              <a:rPr lang="en-US" dirty="0" smtClean="0"/>
              <a:t>Liu et al. 2009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Challenges</a:t>
            </a:r>
            <a:endParaRPr lang="en-US" dirty="0" smtClean="0"/>
          </a:p>
          <a:p>
            <a:pPr lvl="1"/>
            <a:r>
              <a:rPr lang="en-US" dirty="0" smtClean="0"/>
              <a:t>Objective functions that capture features, smoothness, coupled surfaces</a:t>
            </a:r>
          </a:p>
          <a:p>
            <a:pPr lvl="1"/>
            <a:r>
              <a:rPr lang="en-US" dirty="0" smtClean="0"/>
              <a:t>Generalizations to 3D shapes</a:t>
            </a:r>
          </a:p>
          <a:p>
            <a:pPr lvl="1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390900" y="2202009"/>
            <a:ext cx="5417046" cy="2997200"/>
            <a:chOff x="3390900" y="2202009"/>
            <a:chExt cx="5417046" cy="2997200"/>
          </a:xfrm>
        </p:grpSpPr>
        <p:sp>
          <p:nvSpPr>
            <p:cNvPr id="99" name="Freeform 98"/>
            <p:cNvSpPr/>
            <p:nvPr/>
          </p:nvSpPr>
          <p:spPr bwMode="auto">
            <a:xfrm>
              <a:off x="7556500" y="2341709"/>
              <a:ext cx="977900" cy="2857500"/>
            </a:xfrm>
            <a:custGeom>
              <a:avLst/>
              <a:gdLst>
                <a:gd name="connsiteX0" fmla="*/ 304800 w 977900"/>
                <a:gd name="connsiteY0" fmla="*/ 0 h 2857500"/>
                <a:gd name="connsiteX1" fmla="*/ 533400 w 977900"/>
                <a:gd name="connsiteY1" fmla="*/ 723900 h 2857500"/>
                <a:gd name="connsiteX2" fmla="*/ 977900 w 977900"/>
                <a:gd name="connsiteY2" fmla="*/ 1092200 h 2857500"/>
                <a:gd name="connsiteX3" fmla="*/ 850900 w 977900"/>
                <a:gd name="connsiteY3" fmla="*/ 2070100 h 2857500"/>
                <a:gd name="connsiteX4" fmla="*/ 0 w 977900"/>
                <a:gd name="connsiteY4" fmla="*/ 285750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900" h="2857500">
                  <a:moveTo>
                    <a:pt x="304800" y="0"/>
                  </a:moveTo>
                  <a:lnTo>
                    <a:pt x="533400" y="723900"/>
                  </a:lnTo>
                  <a:lnTo>
                    <a:pt x="977900" y="1092200"/>
                  </a:lnTo>
                  <a:lnTo>
                    <a:pt x="850900" y="2070100"/>
                  </a:lnTo>
                  <a:lnTo>
                    <a:pt x="0" y="2857500"/>
                  </a:lnTo>
                </a:path>
              </a:pathLst>
            </a:custGeom>
            <a:noFill/>
            <a:ln w="76200" cap="flat" cmpd="sng" algn="ctr">
              <a:solidFill>
                <a:srgbClr val="92AFB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7200900" y="2202009"/>
              <a:ext cx="457200" cy="2946400"/>
            </a:xfrm>
            <a:custGeom>
              <a:avLst/>
              <a:gdLst>
                <a:gd name="connsiteX0" fmla="*/ 457200 w 457200"/>
                <a:gd name="connsiteY0" fmla="*/ 0 h 2946400"/>
                <a:gd name="connsiteX1" fmla="*/ 139700 w 457200"/>
                <a:gd name="connsiteY1" fmla="*/ 952500 h 2946400"/>
                <a:gd name="connsiteX2" fmla="*/ 63500 w 457200"/>
                <a:gd name="connsiteY2" fmla="*/ 1943100 h 2946400"/>
                <a:gd name="connsiteX3" fmla="*/ 0 w 457200"/>
                <a:gd name="connsiteY3" fmla="*/ 2946400 h 294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2946400">
                  <a:moveTo>
                    <a:pt x="457200" y="0"/>
                  </a:moveTo>
                  <a:lnTo>
                    <a:pt x="139700" y="952500"/>
                  </a:lnTo>
                  <a:lnTo>
                    <a:pt x="63500" y="1943100"/>
                  </a:lnTo>
                  <a:lnTo>
                    <a:pt x="0" y="2946400"/>
                  </a:lnTo>
                </a:path>
              </a:pathLst>
            </a:custGeom>
            <a:noFill/>
            <a:ln w="76200" cap="flat" cmpd="sng" algn="ctr">
              <a:solidFill>
                <a:srgbClr val="C2A97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390900" y="2681018"/>
              <a:ext cx="5417046" cy="2497639"/>
              <a:chOff x="3390900" y="2311148"/>
              <a:chExt cx="5417046" cy="2497639"/>
            </a:xfrm>
          </p:grpSpPr>
          <p:grpSp>
            <p:nvGrpSpPr>
              <p:cNvPr id="72" name="Group 71"/>
              <p:cNvGrpSpPr/>
              <p:nvPr/>
            </p:nvGrpSpPr>
            <p:grpSpPr>
              <a:xfrm rot="20585003">
                <a:off x="3390900" y="2499781"/>
                <a:ext cx="1857805" cy="1386418"/>
                <a:chOff x="3658743" y="2732896"/>
                <a:chExt cx="1857805" cy="1386418"/>
              </a:xfrm>
            </p:grpSpPr>
            <p:sp>
              <p:nvSpPr>
                <p:cNvPr id="71" name="Freeform 70"/>
                <p:cNvSpPr/>
                <p:nvPr/>
              </p:nvSpPr>
              <p:spPr bwMode="auto">
                <a:xfrm>
                  <a:off x="3658743" y="2732896"/>
                  <a:ext cx="1857805" cy="1386418"/>
                </a:xfrm>
                <a:custGeom>
                  <a:avLst/>
                  <a:gdLst>
                    <a:gd name="connsiteX0" fmla="*/ 739559 w 1464556"/>
                    <a:gd name="connsiteY0" fmla="*/ 0 h 1012726"/>
                    <a:gd name="connsiteX1" fmla="*/ 192929 w 1464556"/>
                    <a:gd name="connsiteY1" fmla="*/ 80375 h 1012726"/>
                    <a:gd name="connsiteX2" fmla="*/ 0 w 1464556"/>
                    <a:gd name="connsiteY2" fmla="*/ 578701 h 1012726"/>
                    <a:gd name="connsiteX3" fmla="*/ 482321 w 1464556"/>
                    <a:gd name="connsiteY3" fmla="*/ 707301 h 1012726"/>
                    <a:gd name="connsiteX4" fmla="*/ 836023 w 1464556"/>
                    <a:gd name="connsiteY4" fmla="*/ 1012726 h 1012726"/>
                    <a:gd name="connsiteX5" fmla="*/ 1398731 w 1464556"/>
                    <a:gd name="connsiteY5" fmla="*/ 755526 h 1012726"/>
                    <a:gd name="connsiteX6" fmla="*/ 1463040 w 1464556"/>
                    <a:gd name="connsiteY6" fmla="*/ 273275 h 1012726"/>
                    <a:gd name="connsiteX7" fmla="*/ 900333 w 1464556"/>
                    <a:gd name="connsiteY7" fmla="*/ 289350 h 1012726"/>
                    <a:gd name="connsiteX8" fmla="*/ 739559 w 1464556"/>
                    <a:gd name="connsiteY8" fmla="*/ 0 h 101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4556" h="1012726">
                      <a:moveTo>
                        <a:pt x="739559" y="0"/>
                      </a:moveTo>
                      <a:lnTo>
                        <a:pt x="192929" y="80375"/>
                      </a:lnTo>
                      <a:lnTo>
                        <a:pt x="0" y="578701"/>
                      </a:lnTo>
                      <a:lnTo>
                        <a:pt x="482321" y="707301"/>
                      </a:lnTo>
                      <a:lnTo>
                        <a:pt x="836023" y="1012726"/>
                      </a:lnTo>
                      <a:lnTo>
                        <a:pt x="1398731" y="755526"/>
                      </a:lnTo>
                      <a:cubicBezTo>
                        <a:pt x="1464556" y="294816"/>
                        <a:pt x="1463040" y="456982"/>
                        <a:pt x="1463040" y="273275"/>
                      </a:cubicBezTo>
                      <a:lnTo>
                        <a:pt x="900333" y="289350"/>
                      </a:lnTo>
                      <a:lnTo>
                        <a:pt x="739559" y="0"/>
                      </a:lnTo>
                      <a:close/>
                    </a:path>
                  </a:pathLst>
                </a:custGeom>
                <a:solidFill>
                  <a:srgbClr val="F0D69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4" name="Freeform 3"/>
                <p:cNvSpPr/>
                <p:nvPr/>
              </p:nvSpPr>
              <p:spPr bwMode="auto">
                <a:xfrm>
                  <a:off x="3874644" y="2925651"/>
                  <a:ext cx="1464556" cy="1012726"/>
                </a:xfrm>
                <a:custGeom>
                  <a:avLst/>
                  <a:gdLst>
                    <a:gd name="connsiteX0" fmla="*/ 739559 w 1464556"/>
                    <a:gd name="connsiteY0" fmla="*/ 0 h 1012726"/>
                    <a:gd name="connsiteX1" fmla="*/ 192929 w 1464556"/>
                    <a:gd name="connsiteY1" fmla="*/ 80375 h 1012726"/>
                    <a:gd name="connsiteX2" fmla="*/ 0 w 1464556"/>
                    <a:gd name="connsiteY2" fmla="*/ 578701 h 1012726"/>
                    <a:gd name="connsiteX3" fmla="*/ 482321 w 1464556"/>
                    <a:gd name="connsiteY3" fmla="*/ 707301 h 1012726"/>
                    <a:gd name="connsiteX4" fmla="*/ 836023 w 1464556"/>
                    <a:gd name="connsiteY4" fmla="*/ 1012726 h 1012726"/>
                    <a:gd name="connsiteX5" fmla="*/ 1398731 w 1464556"/>
                    <a:gd name="connsiteY5" fmla="*/ 755526 h 1012726"/>
                    <a:gd name="connsiteX6" fmla="*/ 1463040 w 1464556"/>
                    <a:gd name="connsiteY6" fmla="*/ 273275 h 1012726"/>
                    <a:gd name="connsiteX7" fmla="*/ 900333 w 1464556"/>
                    <a:gd name="connsiteY7" fmla="*/ 289350 h 1012726"/>
                    <a:gd name="connsiteX8" fmla="*/ 739559 w 1464556"/>
                    <a:gd name="connsiteY8" fmla="*/ 0 h 101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4556" h="1012726">
                      <a:moveTo>
                        <a:pt x="739559" y="0"/>
                      </a:moveTo>
                      <a:lnTo>
                        <a:pt x="192929" y="80375"/>
                      </a:lnTo>
                      <a:lnTo>
                        <a:pt x="0" y="578701"/>
                      </a:lnTo>
                      <a:lnTo>
                        <a:pt x="482321" y="707301"/>
                      </a:lnTo>
                      <a:lnTo>
                        <a:pt x="836023" y="1012726"/>
                      </a:lnTo>
                      <a:lnTo>
                        <a:pt x="1398731" y="755526"/>
                      </a:lnTo>
                      <a:cubicBezTo>
                        <a:pt x="1464556" y="294816"/>
                        <a:pt x="1463040" y="456982"/>
                        <a:pt x="1463040" y="273275"/>
                      </a:cubicBezTo>
                      <a:lnTo>
                        <a:pt x="900333" y="289350"/>
                      </a:lnTo>
                      <a:lnTo>
                        <a:pt x="73955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6314148" y="2311148"/>
                <a:ext cx="2493798" cy="2497639"/>
                <a:chOff x="6063600" y="2210288"/>
                <a:chExt cx="2687588" cy="2691727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688193" y="3054251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6" name="Straight Connector 5"/>
                  <p:cNvCxnSpPr>
                    <a:stCxn id="7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" name="Oval 6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 rot="14152935">
                  <a:off x="7107138" y="2997669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11" name="Straight Connector 10"/>
                  <p:cNvCxnSpPr>
                    <a:stCxn id="12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 rot="17212071">
                  <a:off x="7425178" y="2274639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14" name="Straight Connector 13"/>
                  <p:cNvCxnSpPr>
                    <a:stCxn id="15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 rot="3395360">
                  <a:off x="7635109" y="2677342"/>
                  <a:ext cx="1466345" cy="643001"/>
                  <a:chOff x="6688193" y="3054251"/>
                  <a:chExt cx="1466345" cy="643001"/>
                </a:xfrm>
              </p:grpSpPr>
              <p:cxnSp>
                <p:nvCxnSpPr>
                  <p:cNvPr id="17" name="Straight Connector 16"/>
                  <p:cNvCxnSpPr>
                    <a:stCxn id="18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8" name="Oval 17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7955989" y="3212023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 rot="3395360">
                  <a:off x="7714983" y="3225617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20" name="Straight Connector 19"/>
                  <p:cNvCxnSpPr>
                    <a:stCxn id="21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3395360">
                  <a:off x="7638783" y="4063816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23" name="Straight Connector 22"/>
                  <p:cNvCxnSpPr>
                    <a:stCxn id="24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4" name="Oval 23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 rot="10800000">
                  <a:off x="7295500" y="4259014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26" name="Straight Connector 25"/>
                  <p:cNvCxnSpPr>
                    <a:stCxn id="27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 rot="10800000">
                  <a:off x="6684005" y="3746408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29" name="Straight Connector 28"/>
                  <p:cNvCxnSpPr>
                    <a:stCxn id="30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0" name="Oval 29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 rot="10800000">
                  <a:off x="6214004" y="3298527"/>
                  <a:ext cx="549824" cy="530051"/>
                  <a:chOff x="6688193" y="3054251"/>
                  <a:chExt cx="549824" cy="530051"/>
                </a:xfrm>
              </p:grpSpPr>
              <p:cxnSp>
                <p:nvCxnSpPr>
                  <p:cNvPr id="32" name="Straight Connector 31"/>
                  <p:cNvCxnSpPr>
                    <a:stCxn id="33" idx="1"/>
                    <a:endCxn id="36" idx="3"/>
                  </p:cNvCxnSpPr>
                  <p:nvPr/>
                </p:nvCxnSpPr>
                <p:spPr bwMode="auto">
                  <a:xfrm rot="16200000" flipH="1">
                    <a:off x="6727156" y="3073441"/>
                    <a:ext cx="500975" cy="52074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 rot="17178529">
                  <a:off x="6060620" y="2697617"/>
                  <a:ext cx="673748" cy="667787"/>
                  <a:chOff x="6714914" y="3166291"/>
                  <a:chExt cx="673748" cy="667787"/>
                </a:xfrm>
              </p:grpSpPr>
              <p:cxnSp>
                <p:nvCxnSpPr>
                  <p:cNvPr id="35" name="Straight Connector 34"/>
                  <p:cNvCxnSpPr>
                    <a:stCxn id="36" idx="1"/>
                    <a:endCxn id="39" idx="1"/>
                  </p:cNvCxnSpPr>
                  <p:nvPr/>
                </p:nvCxnSpPr>
                <p:spPr bwMode="auto">
                  <a:xfrm rot="15221471" flipH="1">
                    <a:off x="6808519" y="3172551"/>
                    <a:ext cx="586404" cy="57388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6" name="Oval 35"/>
                  <p:cNvSpPr/>
                  <p:nvPr/>
                </p:nvSpPr>
                <p:spPr bwMode="auto">
                  <a:xfrm>
                    <a:off x="6714914" y="3229588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95" name="Straight Connector 94"/>
                  <p:cNvCxnSpPr>
                    <a:stCxn id="36" idx="4"/>
                    <a:endCxn id="7" idx="2"/>
                  </p:cNvCxnSpPr>
                  <p:nvPr/>
                </p:nvCxnSpPr>
                <p:spPr bwMode="auto">
                  <a:xfrm rot="4421471" flipV="1">
                    <a:off x="6701968" y="3577898"/>
                    <a:ext cx="426568" cy="8579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38" name="Straight Connector 37"/>
                <p:cNvCxnSpPr>
                  <a:stCxn id="39" idx="5"/>
                  <a:endCxn id="18" idx="3"/>
                </p:cNvCxnSpPr>
                <p:nvPr/>
              </p:nvCxnSpPr>
              <p:spPr bwMode="auto">
                <a:xfrm flipV="1">
                  <a:off x="6840756" y="2327391"/>
                  <a:ext cx="1266730" cy="26421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9" name="Oval 38"/>
                <p:cNvSpPr/>
                <p:nvPr/>
              </p:nvSpPr>
              <p:spPr bwMode="auto">
                <a:xfrm rot="17212071">
                  <a:off x="6653935" y="2539135"/>
                  <a:ext cx="198549" cy="198549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50" name="Straight Connector 49"/>
                <p:cNvCxnSpPr>
                  <a:stCxn id="15" idx="3"/>
                  <a:endCxn id="21" idx="3"/>
                </p:cNvCxnSpPr>
                <p:nvPr/>
              </p:nvCxnSpPr>
              <p:spPr bwMode="auto">
                <a:xfrm>
                  <a:off x="7562018" y="2893451"/>
                  <a:ext cx="469268" cy="27213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>
                  <a:stCxn id="15" idx="3"/>
                </p:cNvCxnSpPr>
                <p:nvPr/>
              </p:nvCxnSpPr>
              <p:spPr bwMode="auto">
                <a:xfrm>
                  <a:off x="7562018" y="2893451"/>
                  <a:ext cx="451050" cy="10362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>
                  <a:endCxn id="7" idx="0"/>
                </p:cNvCxnSpPr>
                <p:nvPr/>
              </p:nvCxnSpPr>
              <p:spPr bwMode="auto">
                <a:xfrm rot="16200000" flipH="1">
                  <a:off x="6615851" y="2882633"/>
                  <a:ext cx="319595" cy="236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33" idx="2"/>
                  <a:endCxn id="12" idx="7"/>
                </p:cNvCxnSpPr>
                <p:nvPr/>
              </p:nvCxnSpPr>
              <p:spPr bwMode="auto">
                <a:xfrm flipV="1">
                  <a:off x="6763828" y="3662326"/>
                  <a:ext cx="608434" cy="669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30" idx="4"/>
                  <a:endCxn id="12" idx="1"/>
                </p:cNvCxnSpPr>
                <p:nvPr/>
              </p:nvCxnSpPr>
              <p:spPr bwMode="auto">
                <a:xfrm rot="5400000" flipH="1" flipV="1">
                  <a:off x="7197570" y="3937421"/>
                  <a:ext cx="412302" cy="945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/>
                <p:cNvCxnSpPr>
                  <a:stCxn id="27" idx="5"/>
                  <a:endCxn id="12" idx="2"/>
                </p:cNvCxnSpPr>
                <p:nvPr/>
              </p:nvCxnSpPr>
              <p:spPr bwMode="auto">
                <a:xfrm rot="16200000" flipV="1">
                  <a:off x="7226940" y="4061752"/>
                  <a:ext cx="969287" cy="37229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>
                  <a:endCxn id="15" idx="1"/>
                </p:cNvCxnSpPr>
                <p:nvPr/>
              </p:nvCxnSpPr>
              <p:spPr bwMode="auto">
                <a:xfrm flipV="1">
                  <a:off x="6886742" y="2852713"/>
                  <a:ext cx="540921" cy="26905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stCxn id="18" idx="6"/>
                  <a:endCxn id="78" idx="2"/>
                </p:cNvCxnSpPr>
                <p:nvPr/>
              </p:nvCxnSpPr>
              <p:spPr bwMode="auto">
                <a:xfrm rot="16200000" flipH="1">
                  <a:off x="7998221" y="2691381"/>
                  <a:ext cx="979424" cy="45706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Straight Connector 85"/>
                <p:cNvCxnSpPr>
                  <a:endCxn id="78" idx="3"/>
                </p:cNvCxnSpPr>
                <p:nvPr/>
              </p:nvCxnSpPr>
              <p:spPr bwMode="auto">
                <a:xfrm>
                  <a:off x="8230659" y="3211437"/>
                  <a:ext cx="443222" cy="26111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>
                  <a:stCxn id="24" idx="7"/>
                  <a:endCxn id="78" idx="4"/>
                </p:cNvCxnSpPr>
                <p:nvPr/>
              </p:nvCxnSpPr>
              <p:spPr bwMode="auto">
                <a:xfrm flipV="1">
                  <a:off x="8149587" y="3547160"/>
                  <a:ext cx="538676" cy="4965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" name="Straight Connector 90"/>
                <p:cNvCxnSpPr>
                  <a:stCxn id="27" idx="2"/>
                  <a:endCxn id="78" idx="5"/>
                </p:cNvCxnSpPr>
                <p:nvPr/>
              </p:nvCxnSpPr>
              <p:spPr bwMode="auto">
                <a:xfrm flipV="1">
                  <a:off x="8067203" y="3589746"/>
                  <a:ext cx="683985" cy="121299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02" name="Straight Arrow Connector 101"/>
              <p:cNvCxnSpPr/>
              <p:nvPr/>
            </p:nvCxnSpPr>
            <p:spPr bwMode="auto">
              <a:xfrm flipV="1">
                <a:off x="5321321" y="3237173"/>
                <a:ext cx="884985" cy="1119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</p:grp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Segmentation: </a:t>
            </a:r>
            <a:r>
              <a:rPr lang="en-US" dirty="0" err="1" smtClean="0"/>
              <a:t>Afib</a:t>
            </a:r>
            <a:r>
              <a:rPr lang="en-US" dirty="0" smtClean="0"/>
              <a:t>/Utah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6747" y="4197805"/>
            <a:ext cx="7527505" cy="1972038"/>
            <a:chOff x="-695098" y="2799758"/>
            <a:chExt cx="6469363" cy="1513002"/>
          </a:xfrm>
        </p:grpSpPr>
        <p:grpSp>
          <p:nvGrpSpPr>
            <p:cNvPr id="8" name="Group 7"/>
            <p:cNvGrpSpPr/>
            <p:nvPr/>
          </p:nvGrpSpPr>
          <p:grpSpPr>
            <a:xfrm>
              <a:off x="-695098" y="2799758"/>
              <a:ext cx="2092102" cy="1496068"/>
              <a:chOff x="590550" y="1485900"/>
              <a:chExt cx="5524500" cy="4368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0550" y="1485900"/>
                <a:ext cx="5524500" cy="4368800"/>
              </a:xfrm>
              <a:prstGeom prst="rect">
                <a:avLst/>
              </a:prstGeom>
            </p:spPr>
          </p:pic>
          <p:sp>
            <p:nvSpPr>
              <p:cNvPr id="6" name="Freeform 5"/>
              <p:cNvSpPr/>
              <p:nvPr/>
            </p:nvSpPr>
            <p:spPr bwMode="auto">
              <a:xfrm>
                <a:off x="1761067" y="2937933"/>
                <a:ext cx="3843866" cy="1752600"/>
              </a:xfrm>
              <a:custGeom>
                <a:avLst/>
                <a:gdLst>
                  <a:gd name="connsiteX0" fmla="*/ 2074333 w 3843866"/>
                  <a:gd name="connsiteY0" fmla="*/ 0 h 1752600"/>
                  <a:gd name="connsiteX1" fmla="*/ 1718733 w 3843866"/>
                  <a:gd name="connsiteY1" fmla="*/ 59267 h 1752600"/>
                  <a:gd name="connsiteX2" fmla="*/ 1363133 w 3843866"/>
                  <a:gd name="connsiteY2" fmla="*/ 177800 h 1752600"/>
                  <a:gd name="connsiteX3" fmla="*/ 1083733 w 3843866"/>
                  <a:gd name="connsiteY3" fmla="*/ 287867 h 1752600"/>
                  <a:gd name="connsiteX4" fmla="*/ 821266 w 3843866"/>
                  <a:gd name="connsiteY4" fmla="*/ 338667 h 1752600"/>
                  <a:gd name="connsiteX5" fmla="*/ 541866 w 3843866"/>
                  <a:gd name="connsiteY5" fmla="*/ 389467 h 1752600"/>
                  <a:gd name="connsiteX6" fmla="*/ 237066 w 3843866"/>
                  <a:gd name="connsiteY6" fmla="*/ 550334 h 1752600"/>
                  <a:gd name="connsiteX7" fmla="*/ 101600 w 3843866"/>
                  <a:gd name="connsiteY7" fmla="*/ 745067 h 1752600"/>
                  <a:gd name="connsiteX8" fmla="*/ 16933 w 3843866"/>
                  <a:gd name="connsiteY8" fmla="*/ 889000 h 1752600"/>
                  <a:gd name="connsiteX9" fmla="*/ 0 w 3843866"/>
                  <a:gd name="connsiteY9" fmla="*/ 1092200 h 1752600"/>
                  <a:gd name="connsiteX10" fmla="*/ 203200 w 3843866"/>
                  <a:gd name="connsiteY10" fmla="*/ 1303867 h 1752600"/>
                  <a:gd name="connsiteX11" fmla="*/ 364066 w 3843866"/>
                  <a:gd name="connsiteY11" fmla="*/ 1380067 h 1752600"/>
                  <a:gd name="connsiteX12" fmla="*/ 592666 w 3843866"/>
                  <a:gd name="connsiteY12" fmla="*/ 1490134 h 1752600"/>
                  <a:gd name="connsiteX13" fmla="*/ 863600 w 3843866"/>
                  <a:gd name="connsiteY13" fmla="*/ 1532467 h 1752600"/>
                  <a:gd name="connsiteX14" fmla="*/ 1312333 w 3843866"/>
                  <a:gd name="connsiteY14" fmla="*/ 1507067 h 1752600"/>
                  <a:gd name="connsiteX15" fmla="*/ 1744133 w 3843866"/>
                  <a:gd name="connsiteY15" fmla="*/ 1447800 h 1752600"/>
                  <a:gd name="connsiteX16" fmla="*/ 2184400 w 3843866"/>
                  <a:gd name="connsiteY16" fmla="*/ 1617134 h 1752600"/>
                  <a:gd name="connsiteX17" fmla="*/ 2531533 w 3843866"/>
                  <a:gd name="connsiteY17" fmla="*/ 1634067 h 1752600"/>
                  <a:gd name="connsiteX18" fmla="*/ 2853266 w 3843866"/>
                  <a:gd name="connsiteY18" fmla="*/ 1752600 h 1752600"/>
                  <a:gd name="connsiteX19" fmla="*/ 3276600 w 3843866"/>
                  <a:gd name="connsiteY19" fmla="*/ 1744134 h 1752600"/>
                  <a:gd name="connsiteX20" fmla="*/ 3699933 w 3843866"/>
                  <a:gd name="connsiteY20" fmla="*/ 1371600 h 1752600"/>
                  <a:gd name="connsiteX21" fmla="*/ 3843866 w 3843866"/>
                  <a:gd name="connsiteY21" fmla="*/ 1126067 h 1752600"/>
                  <a:gd name="connsiteX22" fmla="*/ 3750733 w 3843866"/>
                  <a:gd name="connsiteY22" fmla="*/ 728134 h 1752600"/>
                  <a:gd name="connsiteX23" fmla="*/ 3412066 w 3843866"/>
                  <a:gd name="connsiteY23" fmla="*/ 457200 h 1752600"/>
                  <a:gd name="connsiteX24" fmla="*/ 3217333 w 3843866"/>
                  <a:gd name="connsiteY24" fmla="*/ 414867 h 1752600"/>
                  <a:gd name="connsiteX25" fmla="*/ 2895600 w 3843866"/>
                  <a:gd name="connsiteY25" fmla="*/ 228600 h 1752600"/>
                  <a:gd name="connsiteX26" fmla="*/ 2523066 w 3843866"/>
                  <a:gd name="connsiteY26" fmla="*/ 194734 h 1752600"/>
                  <a:gd name="connsiteX27" fmla="*/ 2074333 w 3843866"/>
                  <a:gd name="connsiteY27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43866" h="1752600">
                    <a:moveTo>
                      <a:pt x="2074333" y="0"/>
                    </a:moveTo>
                    <a:lnTo>
                      <a:pt x="1718733" y="59267"/>
                    </a:lnTo>
                    <a:lnTo>
                      <a:pt x="1363133" y="177800"/>
                    </a:lnTo>
                    <a:lnTo>
                      <a:pt x="1083733" y="287867"/>
                    </a:lnTo>
                    <a:lnTo>
                      <a:pt x="821266" y="338667"/>
                    </a:lnTo>
                    <a:lnTo>
                      <a:pt x="541866" y="389467"/>
                    </a:lnTo>
                    <a:lnTo>
                      <a:pt x="237066" y="550334"/>
                    </a:lnTo>
                    <a:lnTo>
                      <a:pt x="101600" y="745067"/>
                    </a:lnTo>
                    <a:lnTo>
                      <a:pt x="16933" y="889000"/>
                    </a:lnTo>
                    <a:lnTo>
                      <a:pt x="0" y="1092200"/>
                    </a:lnTo>
                    <a:lnTo>
                      <a:pt x="203200" y="1303867"/>
                    </a:lnTo>
                    <a:lnTo>
                      <a:pt x="364066" y="1380067"/>
                    </a:lnTo>
                    <a:lnTo>
                      <a:pt x="592666" y="1490134"/>
                    </a:lnTo>
                    <a:lnTo>
                      <a:pt x="863600" y="1532467"/>
                    </a:lnTo>
                    <a:lnTo>
                      <a:pt x="1312333" y="1507067"/>
                    </a:lnTo>
                    <a:lnTo>
                      <a:pt x="1744133" y="1447800"/>
                    </a:lnTo>
                    <a:lnTo>
                      <a:pt x="2184400" y="1617134"/>
                    </a:lnTo>
                    <a:lnTo>
                      <a:pt x="2531533" y="1634067"/>
                    </a:lnTo>
                    <a:lnTo>
                      <a:pt x="2853266" y="1752600"/>
                    </a:lnTo>
                    <a:lnTo>
                      <a:pt x="3276600" y="1744134"/>
                    </a:lnTo>
                    <a:lnTo>
                      <a:pt x="3699933" y="1371600"/>
                    </a:lnTo>
                    <a:lnTo>
                      <a:pt x="3843866" y="1126067"/>
                    </a:lnTo>
                    <a:lnTo>
                      <a:pt x="3750733" y="728134"/>
                    </a:lnTo>
                    <a:lnTo>
                      <a:pt x="3412066" y="457200"/>
                    </a:lnTo>
                    <a:lnTo>
                      <a:pt x="3217333" y="414867"/>
                    </a:lnTo>
                    <a:cubicBezTo>
                      <a:pt x="2901640" y="227158"/>
                      <a:pt x="3025553" y="228600"/>
                      <a:pt x="2895600" y="228600"/>
                    </a:cubicBezTo>
                    <a:lnTo>
                      <a:pt x="2523066" y="194734"/>
                    </a:lnTo>
                    <a:lnTo>
                      <a:pt x="2074333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37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1879600" y="3098800"/>
                <a:ext cx="3548308" cy="1522208"/>
              </a:xfrm>
              <a:custGeom>
                <a:avLst/>
                <a:gdLst>
                  <a:gd name="connsiteX0" fmla="*/ 1955800 w 3548308"/>
                  <a:gd name="connsiteY0" fmla="*/ 0 h 1557903"/>
                  <a:gd name="connsiteX1" fmla="*/ 1608667 w 3548308"/>
                  <a:gd name="connsiteY1" fmla="*/ 50800 h 1557903"/>
                  <a:gd name="connsiteX2" fmla="*/ 1312333 w 3548308"/>
                  <a:gd name="connsiteY2" fmla="*/ 76200 h 1557903"/>
                  <a:gd name="connsiteX3" fmla="*/ 982133 w 3548308"/>
                  <a:gd name="connsiteY3" fmla="*/ 186267 h 1557903"/>
                  <a:gd name="connsiteX4" fmla="*/ 736600 w 3548308"/>
                  <a:gd name="connsiteY4" fmla="*/ 245533 h 1557903"/>
                  <a:gd name="connsiteX5" fmla="*/ 457200 w 3548308"/>
                  <a:gd name="connsiteY5" fmla="*/ 287867 h 1557903"/>
                  <a:gd name="connsiteX6" fmla="*/ 203200 w 3548308"/>
                  <a:gd name="connsiteY6" fmla="*/ 457200 h 1557903"/>
                  <a:gd name="connsiteX7" fmla="*/ 135467 w 3548308"/>
                  <a:gd name="connsiteY7" fmla="*/ 668867 h 1557903"/>
                  <a:gd name="connsiteX8" fmla="*/ 50800 w 3548308"/>
                  <a:gd name="connsiteY8" fmla="*/ 795867 h 1557903"/>
                  <a:gd name="connsiteX9" fmla="*/ 0 w 3548308"/>
                  <a:gd name="connsiteY9" fmla="*/ 914400 h 1557903"/>
                  <a:gd name="connsiteX10" fmla="*/ 194733 w 3548308"/>
                  <a:gd name="connsiteY10" fmla="*/ 1032933 h 1557903"/>
                  <a:gd name="connsiteX11" fmla="*/ 330200 w 3548308"/>
                  <a:gd name="connsiteY11" fmla="*/ 1168400 h 1557903"/>
                  <a:gd name="connsiteX12" fmla="*/ 508000 w 3548308"/>
                  <a:gd name="connsiteY12" fmla="*/ 1253067 h 1557903"/>
                  <a:gd name="connsiteX13" fmla="*/ 719667 w 3548308"/>
                  <a:gd name="connsiteY13" fmla="*/ 1286933 h 1557903"/>
                  <a:gd name="connsiteX14" fmla="*/ 1202267 w 3548308"/>
                  <a:gd name="connsiteY14" fmla="*/ 1227667 h 1557903"/>
                  <a:gd name="connsiteX15" fmla="*/ 1634067 w 3548308"/>
                  <a:gd name="connsiteY15" fmla="*/ 1185333 h 1557903"/>
                  <a:gd name="connsiteX16" fmla="*/ 2116667 w 3548308"/>
                  <a:gd name="connsiteY16" fmla="*/ 1320800 h 1557903"/>
                  <a:gd name="connsiteX17" fmla="*/ 2421467 w 3548308"/>
                  <a:gd name="connsiteY17" fmla="*/ 1397000 h 1557903"/>
                  <a:gd name="connsiteX18" fmla="*/ 2734733 w 3548308"/>
                  <a:gd name="connsiteY18" fmla="*/ 1456267 h 1557903"/>
                  <a:gd name="connsiteX19" fmla="*/ 3064933 w 3548308"/>
                  <a:gd name="connsiteY19" fmla="*/ 1397000 h 1557903"/>
                  <a:gd name="connsiteX20" fmla="*/ 3479800 w 3548308"/>
                  <a:gd name="connsiteY20" fmla="*/ 1176867 h 1557903"/>
                  <a:gd name="connsiteX21" fmla="*/ 3547533 w 3548308"/>
                  <a:gd name="connsiteY21" fmla="*/ 931333 h 1557903"/>
                  <a:gd name="connsiteX22" fmla="*/ 3522133 w 3548308"/>
                  <a:gd name="connsiteY22" fmla="*/ 592667 h 1557903"/>
                  <a:gd name="connsiteX23" fmla="*/ 3259667 w 3548308"/>
                  <a:gd name="connsiteY23" fmla="*/ 406400 h 1557903"/>
                  <a:gd name="connsiteX24" fmla="*/ 3022600 w 3548308"/>
                  <a:gd name="connsiteY24" fmla="*/ 330200 h 1557903"/>
                  <a:gd name="connsiteX25" fmla="*/ 2751667 w 3548308"/>
                  <a:gd name="connsiteY25" fmla="*/ 169333 h 1557903"/>
                  <a:gd name="connsiteX26" fmla="*/ 2362200 w 3548308"/>
                  <a:gd name="connsiteY26" fmla="*/ 93133 h 1557903"/>
                  <a:gd name="connsiteX27" fmla="*/ 1955800 w 3548308"/>
                  <a:gd name="connsiteY27" fmla="*/ 0 h 1557903"/>
                  <a:gd name="connsiteX0" fmla="*/ 1955800 w 3548308"/>
                  <a:gd name="connsiteY0" fmla="*/ 0 h 1683111"/>
                  <a:gd name="connsiteX1" fmla="*/ 1608667 w 3548308"/>
                  <a:gd name="connsiteY1" fmla="*/ 50800 h 1683111"/>
                  <a:gd name="connsiteX2" fmla="*/ 1312333 w 3548308"/>
                  <a:gd name="connsiteY2" fmla="*/ 76200 h 1683111"/>
                  <a:gd name="connsiteX3" fmla="*/ 982133 w 3548308"/>
                  <a:gd name="connsiteY3" fmla="*/ 186267 h 1683111"/>
                  <a:gd name="connsiteX4" fmla="*/ 736600 w 3548308"/>
                  <a:gd name="connsiteY4" fmla="*/ 245533 h 1683111"/>
                  <a:gd name="connsiteX5" fmla="*/ 457200 w 3548308"/>
                  <a:gd name="connsiteY5" fmla="*/ 287867 h 1683111"/>
                  <a:gd name="connsiteX6" fmla="*/ 203200 w 3548308"/>
                  <a:gd name="connsiteY6" fmla="*/ 457200 h 1683111"/>
                  <a:gd name="connsiteX7" fmla="*/ 135467 w 3548308"/>
                  <a:gd name="connsiteY7" fmla="*/ 668867 h 1683111"/>
                  <a:gd name="connsiteX8" fmla="*/ 50800 w 3548308"/>
                  <a:gd name="connsiteY8" fmla="*/ 795867 h 1683111"/>
                  <a:gd name="connsiteX9" fmla="*/ 0 w 3548308"/>
                  <a:gd name="connsiteY9" fmla="*/ 914400 h 1683111"/>
                  <a:gd name="connsiteX10" fmla="*/ 194733 w 3548308"/>
                  <a:gd name="connsiteY10" fmla="*/ 1032933 h 1683111"/>
                  <a:gd name="connsiteX11" fmla="*/ 330200 w 3548308"/>
                  <a:gd name="connsiteY11" fmla="*/ 1168400 h 1683111"/>
                  <a:gd name="connsiteX12" fmla="*/ 508000 w 3548308"/>
                  <a:gd name="connsiteY12" fmla="*/ 1253067 h 1683111"/>
                  <a:gd name="connsiteX13" fmla="*/ 719667 w 3548308"/>
                  <a:gd name="connsiteY13" fmla="*/ 1286933 h 1683111"/>
                  <a:gd name="connsiteX14" fmla="*/ 1202267 w 3548308"/>
                  <a:gd name="connsiteY14" fmla="*/ 1227667 h 1683111"/>
                  <a:gd name="connsiteX15" fmla="*/ 1634067 w 3548308"/>
                  <a:gd name="connsiteY15" fmla="*/ 1185333 h 1683111"/>
                  <a:gd name="connsiteX16" fmla="*/ 2116667 w 3548308"/>
                  <a:gd name="connsiteY16" fmla="*/ 1320800 h 1683111"/>
                  <a:gd name="connsiteX17" fmla="*/ 2421467 w 3548308"/>
                  <a:gd name="connsiteY17" fmla="*/ 1397000 h 1683111"/>
                  <a:gd name="connsiteX18" fmla="*/ 2734733 w 3548308"/>
                  <a:gd name="connsiteY18" fmla="*/ 1456267 h 1683111"/>
                  <a:gd name="connsiteX19" fmla="*/ 3064933 w 3548308"/>
                  <a:gd name="connsiteY19" fmla="*/ 1522208 h 1683111"/>
                  <a:gd name="connsiteX20" fmla="*/ 3479800 w 3548308"/>
                  <a:gd name="connsiteY20" fmla="*/ 1176867 h 1683111"/>
                  <a:gd name="connsiteX21" fmla="*/ 3547533 w 3548308"/>
                  <a:gd name="connsiteY21" fmla="*/ 931333 h 1683111"/>
                  <a:gd name="connsiteX22" fmla="*/ 3522133 w 3548308"/>
                  <a:gd name="connsiteY22" fmla="*/ 592667 h 1683111"/>
                  <a:gd name="connsiteX23" fmla="*/ 3259667 w 3548308"/>
                  <a:gd name="connsiteY23" fmla="*/ 406400 h 1683111"/>
                  <a:gd name="connsiteX24" fmla="*/ 3022600 w 3548308"/>
                  <a:gd name="connsiteY24" fmla="*/ 330200 h 1683111"/>
                  <a:gd name="connsiteX25" fmla="*/ 2751667 w 3548308"/>
                  <a:gd name="connsiteY25" fmla="*/ 169333 h 1683111"/>
                  <a:gd name="connsiteX26" fmla="*/ 2362200 w 3548308"/>
                  <a:gd name="connsiteY26" fmla="*/ 93133 h 1683111"/>
                  <a:gd name="connsiteX27" fmla="*/ 1955800 w 3548308"/>
                  <a:gd name="connsiteY27" fmla="*/ 0 h 1683111"/>
                  <a:gd name="connsiteX0" fmla="*/ 1955800 w 3548308"/>
                  <a:gd name="connsiteY0" fmla="*/ 0 h 1871133"/>
                  <a:gd name="connsiteX1" fmla="*/ 1608667 w 3548308"/>
                  <a:gd name="connsiteY1" fmla="*/ 50800 h 1871133"/>
                  <a:gd name="connsiteX2" fmla="*/ 1312333 w 3548308"/>
                  <a:gd name="connsiteY2" fmla="*/ 76200 h 1871133"/>
                  <a:gd name="connsiteX3" fmla="*/ 982133 w 3548308"/>
                  <a:gd name="connsiteY3" fmla="*/ 186267 h 1871133"/>
                  <a:gd name="connsiteX4" fmla="*/ 736600 w 3548308"/>
                  <a:gd name="connsiteY4" fmla="*/ 245533 h 1871133"/>
                  <a:gd name="connsiteX5" fmla="*/ 457200 w 3548308"/>
                  <a:gd name="connsiteY5" fmla="*/ 287867 h 1871133"/>
                  <a:gd name="connsiteX6" fmla="*/ 203200 w 3548308"/>
                  <a:gd name="connsiteY6" fmla="*/ 457200 h 1871133"/>
                  <a:gd name="connsiteX7" fmla="*/ 135467 w 3548308"/>
                  <a:gd name="connsiteY7" fmla="*/ 668867 h 1871133"/>
                  <a:gd name="connsiteX8" fmla="*/ 50800 w 3548308"/>
                  <a:gd name="connsiteY8" fmla="*/ 795867 h 1871133"/>
                  <a:gd name="connsiteX9" fmla="*/ 0 w 3548308"/>
                  <a:gd name="connsiteY9" fmla="*/ 914400 h 1871133"/>
                  <a:gd name="connsiteX10" fmla="*/ 194733 w 3548308"/>
                  <a:gd name="connsiteY10" fmla="*/ 1032933 h 1871133"/>
                  <a:gd name="connsiteX11" fmla="*/ 330200 w 3548308"/>
                  <a:gd name="connsiteY11" fmla="*/ 1168400 h 1871133"/>
                  <a:gd name="connsiteX12" fmla="*/ 508000 w 3548308"/>
                  <a:gd name="connsiteY12" fmla="*/ 1253067 h 1871133"/>
                  <a:gd name="connsiteX13" fmla="*/ 719667 w 3548308"/>
                  <a:gd name="connsiteY13" fmla="*/ 1286933 h 1871133"/>
                  <a:gd name="connsiteX14" fmla="*/ 1202267 w 3548308"/>
                  <a:gd name="connsiteY14" fmla="*/ 1227667 h 1871133"/>
                  <a:gd name="connsiteX15" fmla="*/ 1634067 w 3548308"/>
                  <a:gd name="connsiteY15" fmla="*/ 1185333 h 1871133"/>
                  <a:gd name="connsiteX16" fmla="*/ 2116667 w 3548308"/>
                  <a:gd name="connsiteY16" fmla="*/ 1320800 h 1871133"/>
                  <a:gd name="connsiteX17" fmla="*/ 2421467 w 3548308"/>
                  <a:gd name="connsiteY17" fmla="*/ 1397000 h 1871133"/>
                  <a:gd name="connsiteX18" fmla="*/ 2734733 w 3548308"/>
                  <a:gd name="connsiteY18" fmla="*/ 1456267 h 1871133"/>
                  <a:gd name="connsiteX19" fmla="*/ 3064933 w 3548308"/>
                  <a:gd name="connsiteY19" fmla="*/ 1522208 h 1871133"/>
                  <a:gd name="connsiteX20" fmla="*/ 3479800 w 3548308"/>
                  <a:gd name="connsiteY20" fmla="*/ 1176867 h 1871133"/>
                  <a:gd name="connsiteX21" fmla="*/ 3547533 w 3548308"/>
                  <a:gd name="connsiteY21" fmla="*/ 931333 h 1871133"/>
                  <a:gd name="connsiteX22" fmla="*/ 3522133 w 3548308"/>
                  <a:gd name="connsiteY22" fmla="*/ 592667 h 1871133"/>
                  <a:gd name="connsiteX23" fmla="*/ 3259667 w 3548308"/>
                  <a:gd name="connsiteY23" fmla="*/ 406400 h 1871133"/>
                  <a:gd name="connsiteX24" fmla="*/ 3022600 w 3548308"/>
                  <a:gd name="connsiteY24" fmla="*/ 330200 h 1871133"/>
                  <a:gd name="connsiteX25" fmla="*/ 2751667 w 3548308"/>
                  <a:gd name="connsiteY25" fmla="*/ 169333 h 1871133"/>
                  <a:gd name="connsiteX26" fmla="*/ 2362200 w 3548308"/>
                  <a:gd name="connsiteY26" fmla="*/ 93133 h 1871133"/>
                  <a:gd name="connsiteX27" fmla="*/ 1955800 w 3548308"/>
                  <a:gd name="connsiteY27" fmla="*/ 0 h 1871133"/>
                  <a:gd name="connsiteX0" fmla="*/ 1955800 w 3548308"/>
                  <a:gd name="connsiteY0" fmla="*/ 0 h 1871133"/>
                  <a:gd name="connsiteX1" fmla="*/ 1608667 w 3548308"/>
                  <a:gd name="connsiteY1" fmla="*/ 50800 h 1871133"/>
                  <a:gd name="connsiteX2" fmla="*/ 1312333 w 3548308"/>
                  <a:gd name="connsiteY2" fmla="*/ 76200 h 1871133"/>
                  <a:gd name="connsiteX3" fmla="*/ 982133 w 3548308"/>
                  <a:gd name="connsiteY3" fmla="*/ 186267 h 1871133"/>
                  <a:gd name="connsiteX4" fmla="*/ 736600 w 3548308"/>
                  <a:gd name="connsiteY4" fmla="*/ 245533 h 1871133"/>
                  <a:gd name="connsiteX5" fmla="*/ 457200 w 3548308"/>
                  <a:gd name="connsiteY5" fmla="*/ 287867 h 1871133"/>
                  <a:gd name="connsiteX6" fmla="*/ 203200 w 3548308"/>
                  <a:gd name="connsiteY6" fmla="*/ 457200 h 1871133"/>
                  <a:gd name="connsiteX7" fmla="*/ 135467 w 3548308"/>
                  <a:gd name="connsiteY7" fmla="*/ 668867 h 1871133"/>
                  <a:gd name="connsiteX8" fmla="*/ 50800 w 3548308"/>
                  <a:gd name="connsiteY8" fmla="*/ 795867 h 1871133"/>
                  <a:gd name="connsiteX9" fmla="*/ 0 w 3548308"/>
                  <a:gd name="connsiteY9" fmla="*/ 914400 h 1871133"/>
                  <a:gd name="connsiteX10" fmla="*/ 194733 w 3548308"/>
                  <a:gd name="connsiteY10" fmla="*/ 1032933 h 1871133"/>
                  <a:gd name="connsiteX11" fmla="*/ 330200 w 3548308"/>
                  <a:gd name="connsiteY11" fmla="*/ 1168400 h 1871133"/>
                  <a:gd name="connsiteX12" fmla="*/ 508000 w 3548308"/>
                  <a:gd name="connsiteY12" fmla="*/ 1253067 h 1871133"/>
                  <a:gd name="connsiteX13" fmla="*/ 719667 w 3548308"/>
                  <a:gd name="connsiteY13" fmla="*/ 1286933 h 1871133"/>
                  <a:gd name="connsiteX14" fmla="*/ 1202267 w 3548308"/>
                  <a:gd name="connsiteY14" fmla="*/ 1227667 h 1871133"/>
                  <a:gd name="connsiteX15" fmla="*/ 1634067 w 3548308"/>
                  <a:gd name="connsiteY15" fmla="*/ 1185333 h 1871133"/>
                  <a:gd name="connsiteX16" fmla="*/ 2116667 w 3548308"/>
                  <a:gd name="connsiteY16" fmla="*/ 1320800 h 1871133"/>
                  <a:gd name="connsiteX17" fmla="*/ 2421467 w 3548308"/>
                  <a:gd name="connsiteY17" fmla="*/ 1397000 h 1871133"/>
                  <a:gd name="connsiteX18" fmla="*/ 2734733 w 3548308"/>
                  <a:gd name="connsiteY18" fmla="*/ 1456267 h 1871133"/>
                  <a:gd name="connsiteX19" fmla="*/ 3064933 w 3548308"/>
                  <a:gd name="connsiteY19" fmla="*/ 1522208 h 1871133"/>
                  <a:gd name="connsiteX20" fmla="*/ 3479800 w 3548308"/>
                  <a:gd name="connsiteY20" fmla="*/ 1176867 h 1871133"/>
                  <a:gd name="connsiteX21" fmla="*/ 3547533 w 3548308"/>
                  <a:gd name="connsiteY21" fmla="*/ 931333 h 1871133"/>
                  <a:gd name="connsiteX22" fmla="*/ 3522133 w 3548308"/>
                  <a:gd name="connsiteY22" fmla="*/ 592667 h 1871133"/>
                  <a:gd name="connsiteX23" fmla="*/ 3259667 w 3548308"/>
                  <a:gd name="connsiteY23" fmla="*/ 406400 h 1871133"/>
                  <a:gd name="connsiteX24" fmla="*/ 3022600 w 3548308"/>
                  <a:gd name="connsiteY24" fmla="*/ 330200 h 1871133"/>
                  <a:gd name="connsiteX25" fmla="*/ 2751667 w 3548308"/>
                  <a:gd name="connsiteY25" fmla="*/ 169333 h 1871133"/>
                  <a:gd name="connsiteX26" fmla="*/ 2362200 w 3548308"/>
                  <a:gd name="connsiteY26" fmla="*/ 93133 h 1871133"/>
                  <a:gd name="connsiteX27" fmla="*/ 1955800 w 3548308"/>
                  <a:gd name="connsiteY27" fmla="*/ 0 h 1871133"/>
                  <a:gd name="connsiteX0" fmla="*/ 1955800 w 3548308"/>
                  <a:gd name="connsiteY0" fmla="*/ 0 h 1522208"/>
                  <a:gd name="connsiteX1" fmla="*/ 1608667 w 3548308"/>
                  <a:gd name="connsiteY1" fmla="*/ 50800 h 1522208"/>
                  <a:gd name="connsiteX2" fmla="*/ 1312333 w 3548308"/>
                  <a:gd name="connsiteY2" fmla="*/ 76200 h 1522208"/>
                  <a:gd name="connsiteX3" fmla="*/ 982133 w 3548308"/>
                  <a:gd name="connsiteY3" fmla="*/ 186267 h 1522208"/>
                  <a:gd name="connsiteX4" fmla="*/ 736600 w 3548308"/>
                  <a:gd name="connsiteY4" fmla="*/ 245533 h 1522208"/>
                  <a:gd name="connsiteX5" fmla="*/ 457200 w 3548308"/>
                  <a:gd name="connsiteY5" fmla="*/ 287867 h 1522208"/>
                  <a:gd name="connsiteX6" fmla="*/ 203200 w 3548308"/>
                  <a:gd name="connsiteY6" fmla="*/ 457200 h 1522208"/>
                  <a:gd name="connsiteX7" fmla="*/ 135467 w 3548308"/>
                  <a:gd name="connsiteY7" fmla="*/ 668867 h 1522208"/>
                  <a:gd name="connsiteX8" fmla="*/ 50800 w 3548308"/>
                  <a:gd name="connsiteY8" fmla="*/ 795867 h 1522208"/>
                  <a:gd name="connsiteX9" fmla="*/ 0 w 3548308"/>
                  <a:gd name="connsiteY9" fmla="*/ 914400 h 1522208"/>
                  <a:gd name="connsiteX10" fmla="*/ 194733 w 3548308"/>
                  <a:gd name="connsiteY10" fmla="*/ 1032933 h 1522208"/>
                  <a:gd name="connsiteX11" fmla="*/ 330200 w 3548308"/>
                  <a:gd name="connsiteY11" fmla="*/ 1168400 h 1522208"/>
                  <a:gd name="connsiteX12" fmla="*/ 508000 w 3548308"/>
                  <a:gd name="connsiteY12" fmla="*/ 1253067 h 1522208"/>
                  <a:gd name="connsiteX13" fmla="*/ 719667 w 3548308"/>
                  <a:gd name="connsiteY13" fmla="*/ 1286933 h 1522208"/>
                  <a:gd name="connsiteX14" fmla="*/ 1202267 w 3548308"/>
                  <a:gd name="connsiteY14" fmla="*/ 1227667 h 1522208"/>
                  <a:gd name="connsiteX15" fmla="*/ 1634067 w 3548308"/>
                  <a:gd name="connsiteY15" fmla="*/ 1185333 h 1522208"/>
                  <a:gd name="connsiteX16" fmla="*/ 2116667 w 3548308"/>
                  <a:gd name="connsiteY16" fmla="*/ 1320800 h 1522208"/>
                  <a:gd name="connsiteX17" fmla="*/ 2421467 w 3548308"/>
                  <a:gd name="connsiteY17" fmla="*/ 1397000 h 1522208"/>
                  <a:gd name="connsiteX18" fmla="*/ 2734733 w 3548308"/>
                  <a:gd name="connsiteY18" fmla="*/ 1456267 h 1522208"/>
                  <a:gd name="connsiteX19" fmla="*/ 3064933 w 3548308"/>
                  <a:gd name="connsiteY19" fmla="*/ 1522208 h 1522208"/>
                  <a:gd name="connsiteX20" fmla="*/ 3479800 w 3548308"/>
                  <a:gd name="connsiteY20" fmla="*/ 1176867 h 1522208"/>
                  <a:gd name="connsiteX21" fmla="*/ 3547533 w 3548308"/>
                  <a:gd name="connsiteY21" fmla="*/ 931333 h 1522208"/>
                  <a:gd name="connsiteX22" fmla="*/ 3522133 w 3548308"/>
                  <a:gd name="connsiteY22" fmla="*/ 592667 h 1522208"/>
                  <a:gd name="connsiteX23" fmla="*/ 3259667 w 3548308"/>
                  <a:gd name="connsiteY23" fmla="*/ 406400 h 1522208"/>
                  <a:gd name="connsiteX24" fmla="*/ 3022600 w 3548308"/>
                  <a:gd name="connsiteY24" fmla="*/ 330200 h 1522208"/>
                  <a:gd name="connsiteX25" fmla="*/ 2751667 w 3548308"/>
                  <a:gd name="connsiteY25" fmla="*/ 169333 h 1522208"/>
                  <a:gd name="connsiteX26" fmla="*/ 2362200 w 3548308"/>
                  <a:gd name="connsiteY26" fmla="*/ 93133 h 1522208"/>
                  <a:gd name="connsiteX27" fmla="*/ 1955800 w 3548308"/>
                  <a:gd name="connsiteY27" fmla="*/ 0 h 152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48308" h="1522208">
                    <a:moveTo>
                      <a:pt x="1955800" y="0"/>
                    </a:moveTo>
                    <a:lnTo>
                      <a:pt x="1608667" y="50800"/>
                    </a:lnTo>
                    <a:lnTo>
                      <a:pt x="1312333" y="76200"/>
                    </a:lnTo>
                    <a:lnTo>
                      <a:pt x="982133" y="186267"/>
                    </a:lnTo>
                    <a:lnTo>
                      <a:pt x="736600" y="245533"/>
                    </a:lnTo>
                    <a:lnTo>
                      <a:pt x="457200" y="287867"/>
                    </a:lnTo>
                    <a:lnTo>
                      <a:pt x="203200" y="457200"/>
                    </a:lnTo>
                    <a:lnTo>
                      <a:pt x="135467" y="668867"/>
                    </a:lnTo>
                    <a:lnTo>
                      <a:pt x="50800" y="795867"/>
                    </a:lnTo>
                    <a:lnTo>
                      <a:pt x="0" y="914400"/>
                    </a:lnTo>
                    <a:lnTo>
                      <a:pt x="194733" y="1032933"/>
                    </a:lnTo>
                    <a:lnTo>
                      <a:pt x="330200" y="1168400"/>
                    </a:lnTo>
                    <a:lnTo>
                      <a:pt x="508000" y="1253067"/>
                    </a:lnTo>
                    <a:lnTo>
                      <a:pt x="719667" y="1286933"/>
                    </a:lnTo>
                    <a:lnTo>
                      <a:pt x="1202267" y="1227667"/>
                    </a:lnTo>
                    <a:lnTo>
                      <a:pt x="1634067" y="1185333"/>
                    </a:lnTo>
                    <a:lnTo>
                      <a:pt x="2116667" y="1320800"/>
                    </a:lnTo>
                    <a:lnTo>
                      <a:pt x="2421467" y="1397000"/>
                    </a:lnTo>
                    <a:lnTo>
                      <a:pt x="2734733" y="1456267"/>
                    </a:lnTo>
                    <a:lnTo>
                      <a:pt x="3064933" y="1522208"/>
                    </a:lnTo>
                    <a:lnTo>
                      <a:pt x="3479800" y="1176867"/>
                    </a:lnTo>
                    <a:cubicBezTo>
                      <a:pt x="3548308" y="937086"/>
                      <a:pt x="3547533" y="1021984"/>
                      <a:pt x="3547533" y="931333"/>
                    </a:cubicBezTo>
                    <a:lnTo>
                      <a:pt x="3522133" y="592667"/>
                    </a:lnTo>
                    <a:lnTo>
                      <a:pt x="3259667" y="406400"/>
                    </a:lnTo>
                    <a:lnTo>
                      <a:pt x="3022600" y="330200"/>
                    </a:lnTo>
                    <a:lnTo>
                      <a:pt x="2751667" y="169333"/>
                    </a:lnTo>
                    <a:lnTo>
                      <a:pt x="2362200" y="93133"/>
                    </a:lnTo>
                    <a:lnTo>
                      <a:pt x="1955800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37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497765" y="2804936"/>
              <a:ext cx="2092102" cy="1496068"/>
              <a:chOff x="427302" y="2010833"/>
              <a:chExt cx="5448300" cy="42926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02" y="2010833"/>
                <a:ext cx="5448300" cy="4292600"/>
              </a:xfrm>
              <a:prstGeom prst="rect">
                <a:avLst/>
              </a:prstGeom>
            </p:spPr>
          </p:pic>
          <p:sp>
            <p:nvSpPr>
              <p:cNvPr id="10" name="Freeform 9"/>
              <p:cNvSpPr/>
              <p:nvPr/>
            </p:nvSpPr>
            <p:spPr bwMode="auto">
              <a:xfrm>
                <a:off x="1295400" y="3378200"/>
                <a:ext cx="3853918" cy="1786467"/>
              </a:xfrm>
              <a:custGeom>
                <a:avLst/>
                <a:gdLst>
                  <a:gd name="connsiteX0" fmla="*/ 2150533 w 3853918"/>
                  <a:gd name="connsiteY0" fmla="*/ 0 h 1786467"/>
                  <a:gd name="connsiteX1" fmla="*/ 1794933 w 3853918"/>
                  <a:gd name="connsiteY1" fmla="*/ 50800 h 1786467"/>
                  <a:gd name="connsiteX2" fmla="*/ 1422400 w 3853918"/>
                  <a:gd name="connsiteY2" fmla="*/ 101600 h 1786467"/>
                  <a:gd name="connsiteX3" fmla="*/ 1159933 w 3853918"/>
                  <a:gd name="connsiteY3" fmla="*/ 237067 h 1786467"/>
                  <a:gd name="connsiteX4" fmla="*/ 880533 w 3853918"/>
                  <a:gd name="connsiteY4" fmla="*/ 330200 h 1786467"/>
                  <a:gd name="connsiteX5" fmla="*/ 584200 w 3853918"/>
                  <a:gd name="connsiteY5" fmla="*/ 406400 h 1786467"/>
                  <a:gd name="connsiteX6" fmla="*/ 279400 w 3853918"/>
                  <a:gd name="connsiteY6" fmla="*/ 567267 h 1786467"/>
                  <a:gd name="connsiteX7" fmla="*/ 110067 w 3853918"/>
                  <a:gd name="connsiteY7" fmla="*/ 728133 h 1786467"/>
                  <a:gd name="connsiteX8" fmla="*/ 0 w 3853918"/>
                  <a:gd name="connsiteY8" fmla="*/ 889000 h 1786467"/>
                  <a:gd name="connsiteX9" fmla="*/ 16933 w 3853918"/>
                  <a:gd name="connsiteY9" fmla="*/ 1151467 h 1786467"/>
                  <a:gd name="connsiteX10" fmla="*/ 228600 w 3853918"/>
                  <a:gd name="connsiteY10" fmla="*/ 1388533 h 1786467"/>
                  <a:gd name="connsiteX11" fmla="*/ 457200 w 3853918"/>
                  <a:gd name="connsiteY11" fmla="*/ 1481667 h 1786467"/>
                  <a:gd name="connsiteX12" fmla="*/ 651933 w 3853918"/>
                  <a:gd name="connsiteY12" fmla="*/ 1600200 h 1786467"/>
                  <a:gd name="connsiteX13" fmla="*/ 939800 w 3853918"/>
                  <a:gd name="connsiteY13" fmla="*/ 1540933 h 1786467"/>
                  <a:gd name="connsiteX14" fmla="*/ 1405467 w 3853918"/>
                  <a:gd name="connsiteY14" fmla="*/ 1532467 h 1786467"/>
                  <a:gd name="connsiteX15" fmla="*/ 1803400 w 3853918"/>
                  <a:gd name="connsiteY15" fmla="*/ 1557867 h 1786467"/>
                  <a:gd name="connsiteX16" fmla="*/ 2260600 w 3853918"/>
                  <a:gd name="connsiteY16" fmla="*/ 1625600 h 1786467"/>
                  <a:gd name="connsiteX17" fmla="*/ 2565400 w 3853918"/>
                  <a:gd name="connsiteY17" fmla="*/ 1693333 h 1786467"/>
                  <a:gd name="connsiteX18" fmla="*/ 2929467 w 3853918"/>
                  <a:gd name="connsiteY18" fmla="*/ 1701800 h 1786467"/>
                  <a:gd name="connsiteX19" fmla="*/ 3378200 w 3853918"/>
                  <a:gd name="connsiteY19" fmla="*/ 1786467 h 1786467"/>
                  <a:gd name="connsiteX20" fmla="*/ 3691467 w 3853918"/>
                  <a:gd name="connsiteY20" fmla="*/ 1371600 h 1786467"/>
                  <a:gd name="connsiteX21" fmla="*/ 3852333 w 3853918"/>
                  <a:gd name="connsiteY21" fmla="*/ 1126067 h 1786467"/>
                  <a:gd name="connsiteX22" fmla="*/ 3818467 w 3853918"/>
                  <a:gd name="connsiteY22" fmla="*/ 753533 h 1786467"/>
                  <a:gd name="connsiteX23" fmla="*/ 3505200 w 3853918"/>
                  <a:gd name="connsiteY23" fmla="*/ 508000 h 1786467"/>
                  <a:gd name="connsiteX24" fmla="*/ 3302000 w 3853918"/>
                  <a:gd name="connsiteY24" fmla="*/ 448733 h 1786467"/>
                  <a:gd name="connsiteX25" fmla="*/ 2954867 w 3853918"/>
                  <a:gd name="connsiteY25" fmla="*/ 372533 h 1786467"/>
                  <a:gd name="connsiteX26" fmla="*/ 2599267 w 3853918"/>
                  <a:gd name="connsiteY26" fmla="*/ 237067 h 1786467"/>
                  <a:gd name="connsiteX27" fmla="*/ 2150533 w 3853918"/>
                  <a:gd name="connsiteY27" fmla="*/ 0 h 178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53918" h="1786467">
                    <a:moveTo>
                      <a:pt x="2150533" y="0"/>
                    </a:moveTo>
                    <a:lnTo>
                      <a:pt x="1794933" y="50800"/>
                    </a:lnTo>
                    <a:lnTo>
                      <a:pt x="1422400" y="101600"/>
                    </a:lnTo>
                    <a:lnTo>
                      <a:pt x="1159933" y="237067"/>
                    </a:lnTo>
                    <a:lnTo>
                      <a:pt x="880533" y="330200"/>
                    </a:lnTo>
                    <a:lnTo>
                      <a:pt x="584200" y="406400"/>
                    </a:lnTo>
                    <a:lnTo>
                      <a:pt x="279400" y="567267"/>
                    </a:lnTo>
                    <a:lnTo>
                      <a:pt x="110067" y="728133"/>
                    </a:lnTo>
                    <a:cubicBezTo>
                      <a:pt x="6960" y="891386"/>
                      <a:pt x="71889" y="889000"/>
                      <a:pt x="0" y="889000"/>
                    </a:cubicBezTo>
                    <a:lnTo>
                      <a:pt x="16933" y="1151467"/>
                    </a:lnTo>
                    <a:lnTo>
                      <a:pt x="228600" y="1388533"/>
                    </a:lnTo>
                    <a:lnTo>
                      <a:pt x="457200" y="1481667"/>
                    </a:lnTo>
                    <a:lnTo>
                      <a:pt x="651933" y="1600200"/>
                    </a:lnTo>
                    <a:lnTo>
                      <a:pt x="939800" y="1540933"/>
                    </a:lnTo>
                    <a:lnTo>
                      <a:pt x="1405467" y="1532467"/>
                    </a:lnTo>
                    <a:lnTo>
                      <a:pt x="1803400" y="1557867"/>
                    </a:lnTo>
                    <a:lnTo>
                      <a:pt x="2260600" y="1625600"/>
                    </a:lnTo>
                    <a:lnTo>
                      <a:pt x="2565400" y="1693333"/>
                    </a:lnTo>
                    <a:lnTo>
                      <a:pt x="2929467" y="1701800"/>
                    </a:lnTo>
                    <a:lnTo>
                      <a:pt x="3378200" y="1786467"/>
                    </a:lnTo>
                    <a:lnTo>
                      <a:pt x="3691467" y="1371600"/>
                    </a:lnTo>
                    <a:cubicBezTo>
                      <a:pt x="3853918" y="1132198"/>
                      <a:pt x="3852333" y="1230031"/>
                      <a:pt x="3852333" y="1126067"/>
                    </a:cubicBezTo>
                    <a:lnTo>
                      <a:pt x="3818467" y="753533"/>
                    </a:lnTo>
                    <a:lnTo>
                      <a:pt x="3505200" y="508000"/>
                    </a:lnTo>
                    <a:lnTo>
                      <a:pt x="3302000" y="448733"/>
                    </a:lnTo>
                    <a:lnTo>
                      <a:pt x="2954867" y="372533"/>
                    </a:lnTo>
                    <a:lnTo>
                      <a:pt x="2599267" y="237067"/>
                    </a:lnTo>
                    <a:lnTo>
                      <a:pt x="2150533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44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22400" y="3539067"/>
                <a:ext cx="3623733" cy="1481666"/>
              </a:xfrm>
              <a:custGeom>
                <a:avLst/>
                <a:gdLst>
                  <a:gd name="connsiteX0" fmla="*/ 2023533 w 3623733"/>
                  <a:gd name="connsiteY0" fmla="*/ 8466 h 1481666"/>
                  <a:gd name="connsiteX1" fmla="*/ 1684867 w 3623733"/>
                  <a:gd name="connsiteY1" fmla="*/ 0 h 1481666"/>
                  <a:gd name="connsiteX2" fmla="*/ 1354667 w 3623733"/>
                  <a:gd name="connsiteY2" fmla="*/ 25400 h 1481666"/>
                  <a:gd name="connsiteX3" fmla="*/ 1049867 w 3623733"/>
                  <a:gd name="connsiteY3" fmla="*/ 177800 h 1481666"/>
                  <a:gd name="connsiteX4" fmla="*/ 778933 w 3623733"/>
                  <a:gd name="connsiteY4" fmla="*/ 245533 h 1481666"/>
                  <a:gd name="connsiteX5" fmla="*/ 541867 w 3623733"/>
                  <a:gd name="connsiteY5" fmla="*/ 313266 h 1481666"/>
                  <a:gd name="connsiteX6" fmla="*/ 228600 w 3623733"/>
                  <a:gd name="connsiteY6" fmla="*/ 465666 h 1481666"/>
                  <a:gd name="connsiteX7" fmla="*/ 76200 w 3623733"/>
                  <a:gd name="connsiteY7" fmla="*/ 635000 h 1481666"/>
                  <a:gd name="connsiteX8" fmla="*/ 0 w 3623733"/>
                  <a:gd name="connsiteY8" fmla="*/ 770466 h 1481666"/>
                  <a:gd name="connsiteX9" fmla="*/ 8467 w 3623733"/>
                  <a:gd name="connsiteY9" fmla="*/ 956733 h 1481666"/>
                  <a:gd name="connsiteX10" fmla="*/ 245533 w 3623733"/>
                  <a:gd name="connsiteY10" fmla="*/ 1100666 h 1481666"/>
                  <a:gd name="connsiteX11" fmla="*/ 338667 w 3623733"/>
                  <a:gd name="connsiteY11" fmla="*/ 1253066 h 1481666"/>
                  <a:gd name="connsiteX12" fmla="*/ 558800 w 3623733"/>
                  <a:gd name="connsiteY12" fmla="*/ 1363133 h 1481666"/>
                  <a:gd name="connsiteX13" fmla="*/ 787400 w 3623733"/>
                  <a:gd name="connsiteY13" fmla="*/ 1312333 h 1481666"/>
                  <a:gd name="connsiteX14" fmla="*/ 1270000 w 3623733"/>
                  <a:gd name="connsiteY14" fmla="*/ 1261533 h 1481666"/>
                  <a:gd name="connsiteX15" fmla="*/ 1727200 w 3623733"/>
                  <a:gd name="connsiteY15" fmla="*/ 1236133 h 1481666"/>
                  <a:gd name="connsiteX16" fmla="*/ 2201333 w 3623733"/>
                  <a:gd name="connsiteY16" fmla="*/ 1346200 h 1481666"/>
                  <a:gd name="connsiteX17" fmla="*/ 2480733 w 3623733"/>
                  <a:gd name="connsiteY17" fmla="*/ 1405466 h 1481666"/>
                  <a:gd name="connsiteX18" fmla="*/ 2794000 w 3623733"/>
                  <a:gd name="connsiteY18" fmla="*/ 1464733 h 1481666"/>
                  <a:gd name="connsiteX19" fmla="*/ 3124200 w 3623733"/>
                  <a:gd name="connsiteY19" fmla="*/ 1481666 h 1481666"/>
                  <a:gd name="connsiteX20" fmla="*/ 3479800 w 3623733"/>
                  <a:gd name="connsiteY20" fmla="*/ 1168400 h 1481666"/>
                  <a:gd name="connsiteX21" fmla="*/ 3623733 w 3623733"/>
                  <a:gd name="connsiteY21" fmla="*/ 956733 h 1481666"/>
                  <a:gd name="connsiteX22" fmla="*/ 3572933 w 3623733"/>
                  <a:gd name="connsiteY22" fmla="*/ 626533 h 1481666"/>
                  <a:gd name="connsiteX23" fmla="*/ 3285067 w 3623733"/>
                  <a:gd name="connsiteY23" fmla="*/ 448733 h 1481666"/>
                  <a:gd name="connsiteX24" fmla="*/ 3081867 w 3623733"/>
                  <a:gd name="connsiteY24" fmla="*/ 347133 h 1481666"/>
                  <a:gd name="connsiteX25" fmla="*/ 2751667 w 3623733"/>
                  <a:gd name="connsiteY25" fmla="*/ 270933 h 1481666"/>
                  <a:gd name="connsiteX26" fmla="*/ 2446867 w 3623733"/>
                  <a:gd name="connsiteY26" fmla="*/ 228600 h 1481666"/>
                  <a:gd name="connsiteX27" fmla="*/ 2023533 w 3623733"/>
                  <a:gd name="connsiteY27" fmla="*/ 8466 h 148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23733" h="1481666">
                    <a:moveTo>
                      <a:pt x="2023533" y="8466"/>
                    </a:moveTo>
                    <a:lnTo>
                      <a:pt x="1684867" y="0"/>
                    </a:lnTo>
                    <a:lnTo>
                      <a:pt x="1354667" y="25400"/>
                    </a:lnTo>
                    <a:lnTo>
                      <a:pt x="1049867" y="177800"/>
                    </a:lnTo>
                    <a:lnTo>
                      <a:pt x="778933" y="245533"/>
                    </a:lnTo>
                    <a:lnTo>
                      <a:pt x="541867" y="313266"/>
                    </a:lnTo>
                    <a:lnTo>
                      <a:pt x="228600" y="465666"/>
                    </a:lnTo>
                    <a:lnTo>
                      <a:pt x="76200" y="635000"/>
                    </a:lnTo>
                    <a:lnTo>
                      <a:pt x="0" y="770466"/>
                    </a:lnTo>
                    <a:lnTo>
                      <a:pt x="8467" y="956733"/>
                    </a:lnTo>
                    <a:lnTo>
                      <a:pt x="245533" y="1100666"/>
                    </a:lnTo>
                    <a:lnTo>
                      <a:pt x="338667" y="1253066"/>
                    </a:lnTo>
                    <a:lnTo>
                      <a:pt x="558800" y="1363133"/>
                    </a:lnTo>
                    <a:lnTo>
                      <a:pt x="787400" y="1312333"/>
                    </a:lnTo>
                    <a:lnTo>
                      <a:pt x="1270000" y="1261533"/>
                    </a:lnTo>
                    <a:lnTo>
                      <a:pt x="1727200" y="1236133"/>
                    </a:lnTo>
                    <a:lnTo>
                      <a:pt x="2201333" y="1346200"/>
                    </a:lnTo>
                    <a:lnTo>
                      <a:pt x="2480733" y="1405466"/>
                    </a:lnTo>
                    <a:lnTo>
                      <a:pt x="2794000" y="1464733"/>
                    </a:lnTo>
                    <a:lnTo>
                      <a:pt x="3124200" y="1481666"/>
                    </a:lnTo>
                    <a:lnTo>
                      <a:pt x="3479800" y="1168400"/>
                    </a:lnTo>
                    <a:lnTo>
                      <a:pt x="3623733" y="956733"/>
                    </a:lnTo>
                    <a:lnTo>
                      <a:pt x="3572933" y="626533"/>
                    </a:lnTo>
                    <a:lnTo>
                      <a:pt x="3285067" y="448733"/>
                    </a:lnTo>
                    <a:cubicBezTo>
                      <a:pt x="3087831" y="345828"/>
                      <a:pt x="3163548" y="347133"/>
                      <a:pt x="3081867" y="347133"/>
                    </a:cubicBezTo>
                    <a:lnTo>
                      <a:pt x="2751667" y="270933"/>
                    </a:lnTo>
                    <a:lnTo>
                      <a:pt x="2446867" y="228600"/>
                    </a:lnTo>
                    <a:lnTo>
                      <a:pt x="2023533" y="8466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44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82163" y="2812848"/>
              <a:ext cx="2092102" cy="1499912"/>
              <a:chOff x="260946" y="2173755"/>
              <a:chExt cx="5435600" cy="42545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946" y="2173755"/>
                <a:ext cx="5435600" cy="4254500"/>
              </a:xfrm>
              <a:prstGeom prst="rect">
                <a:avLst/>
              </a:prstGeom>
            </p:spPr>
          </p:pic>
          <p:sp>
            <p:nvSpPr>
              <p:cNvPr id="14" name="Freeform 13"/>
              <p:cNvSpPr/>
              <p:nvPr/>
            </p:nvSpPr>
            <p:spPr bwMode="auto">
              <a:xfrm>
                <a:off x="965200" y="3496733"/>
                <a:ext cx="4013200" cy="1761067"/>
              </a:xfrm>
              <a:custGeom>
                <a:avLst/>
                <a:gdLst>
                  <a:gd name="connsiteX0" fmla="*/ 2269067 w 4013200"/>
                  <a:gd name="connsiteY0" fmla="*/ 16934 h 1761067"/>
                  <a:gd name="connsiteX1" fmla="*/ 1921933 w 4013200"/>
                  <a:gd name="connsiteY1" fmla="*/ 0 h 1761067"/>
                  <a:gd name="connsiteX2" fmla="*/ 1549400 w 4013200"/>
                  <a:gd name="connsiteY2" fmla="*/ 84667 h 1761067"/>
                  <a:gd name="connsiteX3" fmla="*/ 1295400 w 4013200"/>
                  <a:gd name="connsiteY3" fmla="*/ 211667 h 1761067"/>
                  <a:gd name="connsiteX4" fmla="*/ 1007533 w 4013200"/>
                  <a:gd name="connsiteY4" fmla="*/ 279400 h 1761067"/>
                  <a:gd name="connsiteX5" fmla="*/ 660400 w 4013200"/>
                  <a:gd name="connsiteY5" fmla="*/ 338667 h 1761067"/>
                  <a:gd name="connsiteX6" fmla="*/ 355600 w 4013200"/>
                  <a:gd name="connsiteY6" fmla="*/ 508000 h 1761067"/>
                  <a:gd name="connsiteX7" fmla="*/ 143933 w 4013200"/>
                  <a:gd name="connsiteY7" fmla="*/ 651934 h 1761067"/>
                  <a:gd name="connsiteX8" fmla="*/ 0 w 4013200"/>
                  <a:gd name="connsiteY8" fmla="*/ 880534 h 1761067"/>
                  <a:gd name="connsiteX9" fmla="*/ 84667 w 4013200"/>
                  <a:gd name="connsiteY9" fmla="*/ 1210734 h 1761067"/>
                  <a:gd name="connsiteX10" fmla="*/ 245533 w 4013200"/>
                  <a:gd name="connsiteY10" fmla="*/ 1473200 h 1761067"/>
                  <a:gd name="connsiteX11" fmla="*/ 482600 w 4013200"/>
                  <a:gd name="connsiteY11" fmla="*/ 1659467 h 1761067"/>
                  <a:gd name="connsiteX12" fmla="*/ 795867 w 4013200"/>
                  <a:gd name="connsiteY12" fmla="*/ 1667934 h 1761067"/>
                  <a:gd name="connsiteX13" fmla="*/ 1083733 w 4013200"/>
                  <a:gd name="connsiteY13" fmla="*/ 1651000 h 1761067"/>
                  <a:gd name="connsiteX14" fmla="*/ 1549400 w 4013200"/>
                  <a:gd name="connsiteY14" fmla="*/ 1600200 h 1761067"/>
                  <a:gd name="connsiteX15" fmla="*/ 1930400 w 4013200"/>
                  <a:gd name="connsiteY15" fmla="*/ 1591734 h 1761067"/>
                  <a:gd name="connsiteX16" fmla="*/ 2413000 w 4013200"/>
                  <a:gd name="connsiteY16" fmla="*/ 1642534 h 1761067"/>
                  <a:gd name="connsiteX17" fmla="*/ 2760133 w 4013200"/>
                  <a:gd name="connsiteY17" fmla="*/ 1642534 h 1761067"/>
                  <a:gd name="connsiteX18" fmla="*/ 3048000 w 4013200"/>
                  <a:gd name="connsiteY18" fmla="*/ 1667934 h 1761067"/>
                  <a:gd name="connsiteX19" fmla="*/ 3471333 w 4013200"/>
                  <a:gd name="connsiteY19" fmla="*/ 1761067 h 1761067"/>
                  <a:gd name="connsiteX20" fmla="*/ 3835400 w 4013200"/>
                  <a:gd name="connsiteY20" fmla="*/ 1380067 h 1761067"/>
                  <a:gd name="connsiteX21" fmla="*/ 4013200 w 4013200"/>
                  <a:gd name="connsiteY21" fmla="*/ 1143000 h 1761067"/>
                  <a:gd name="connsiteX22" fmla="*/ 3911600 w 4013200"/>
                  <a:gd name="connsiteY22" fmla="*/ 736600 h 1761067"/>
                  <a:gd name="connsiteX23" fmla="*/ 3564467 w 4013200"/>
                  <a:gd name="connsiteY23" fmla="*/ 575734 h 1761067"/>
                  <a:gd name="connsiteX24" fmla="*/ 3403600 w 4013200"/>
                  <a:gd name="connsiteY24" fmla="*/ 491067 h 1761067"/>
                  <a:gd name="connsiteX25" fmla="*/ 3081867 w 4013200"/>
                  <a:gd name="connsiteY25" fmla="*/ 330200 h 1761067"/>
                  <a:gd name="connsiteX26" fmla="*/ 2726267 w 4013200"/>
                  <a:gd name="connsiteY26" fmla="*/ 203200 h 1761067"/>
                  <a:gd name="connsiteX27" fmla="*/ 2269067 w 4013200"/>
                  <a:gd name="connsiteY27" fmla="*/ 16934 h 1761067"/>
                  <a:gd name="connsiteX0" fmla="*/ 2269067 w 4013200"/>
                  <a:gd name="connsiteY0" fmla="*/ 16934 h 1761067"/>
                  <a:gd name="connsiteX1" fmla="*/ 1921933 w 4013200"/>
                  <a:gd name="connsiteY1" fmla="*/ 0 h 1761067"/>
                  <a:gd name="connsiteX2" fmla="*/ 1549400 w 4013200"/>
                  <a:gd name="connsiteY2" fmla="*/ 84667 h 1761067"/>
                  <a:gd name="connsiteX3" fmla="*/ 1295400 w 4013200"/>
                  <a:gd name="connsiteY3" fmla="*/ 211667 h 1761067"/>
                  <a:gd name="connsiteX4" fmla="*/ 1007533 w 4013200"/>
                  <a:gd name="connsiteY4" fmla="*/ 279400 h 1761067"/>
                  <a:gd name="connsiteX5" fmla="*/ 660400 w 4013200"/>
                  <a:gd name="connsiteY5" fmla="*/ 338667 h 1761067"/>
                  <a:gd name="connsiteX6" fmla="*/ 355600 w 4013200"/>
                  <a:gd name="connsiteY6" fmla="*/ 508000 h 1761067"/>
                  <a:gd name="connsiteX7" fmla="*/ 143933 w 4013200"/>
                  <a:gd name="connsiteY7" fmla="*/ 651934 h 1761067"/>
                  <a:gd name="connsiteX8" fmla="*/ 0 w 4013200"/>
                  <a:gd name="connsiteY8" fmla="*/ 880534 h 1761067"/>
                  <a:gd name="connsiteX9" fmla="*/ 84667 w 4013200"/>
                  <a:gd name="connsiteY9" fmla="*/ 1210734 h 1761067"/>
                  <a:gd name="connsiteX10" fmla="*/ 245533 w 4013200"/>
                  <a:gd name="connsiteY10" fmla="*/ 1473200 h 1761067"/>
                  <a:gd name="connsiteX11" fmla="*/ 482600 w 4013200"/>
                  <a:gd name="connsiteY11" fmla="*/ 1659467 h 1761067"/>
                  <a:gd name="connsiteX12" fmla="*/ 795867 w 4013200"/>
                  <a:gd name="connsiteY12" fmla="*/ 1667934 h 1761067"/>
                  <a:gd name="connsiteX13" fmla="*/ 1083733 w 4013200"/>
                  <a:gd name="connsiteY13" fmla="*/ 1651000 h 1761067"/>
                  <a:gd name="connsiteX14" fmla="*/ 1549400 w 4013200"/>
                  <a:gd name="connsiteY14" fmla="*/ 1600200 h 1761067"/>
                  <a:gd name="connsiteX15" fmla="*/ 1930400 w 4013200"/>
                  <a:gd name="connsiteY15" fmla="*/ 1591734 h 1761067"/>
                  <a:gd name="connsiteX16" fmla="*/ 2413000 w 4013200"/>
                  <a:gd name="connsiteY16" fmla="*/ 1642534 h 1761067"/>
                  <a:gd name="connsiteX17" fmla="*/ 2760133 w 4013200"/>
                  <a:gd name="connsiteY17" fmla="*/ 1642534 h 1761067"/>
                  <a:gd name="connsiteX18" fmla="*/ 3048000 w 4013200"/>
                  <a:gd name="connsiteY18" fmla="*/ 1667934 h 1761067"/>
                  <a:gd name="connsiteX19" fmla="*/ 3471333 w 4013200"/>
                  <a:gd name="connsiteY19" fmla="*/ 1761067 h 1761067"/>
                  <a:gd name="connsiteX20" fmla="*/ 3835400 w 4013200"/>
                  <a:gd name="connsiteY20" fmla="*/ 1380067 h 1761067"/>
                  <a:gd name="connsiteX21" fmla="*/ 4013200 w 4013200"/>
                  <a:gd name="connsiteY21" fmla="*/ 1143000 h 1761067"/>
                  <a:gd name="connsiteX22" fmla="*/ 3911600 w 4013200"/>
                  <a:gd name="connsiteY22" fmla="*/ 736600 h 1761067"/>
                  <a:gd name="connsiteX23" fmla="*/ 3564467 w 4013200"/>
                  <a:gd name="connsiteY23" fmla="*/ 575734 h 1761067"/>
                  <a:gd name="connsiteX24" fmla="*/ 3403600 w 4013200"/>
                  <a:gd name="connsiteY24" fmla="*/ 491067 h 1761067"/>
                  <a:gd name="connsiteX25" fmla="*/ 3081867 w 4013200"/>
                  <a:gd name="connsiteY25" fmla="*/ 330200 h 1761067"/>
                  <a:gd name="connsiteX26" fmla="*/ 2726267 w 4013200"/>
                  <a:gd name="connsiteY26" fmla="*/ 203200 h 1761067"/>
                  <a:gd name="connsiteX27" fmla="*/ 2269067 w 4013200"/>
                  <a:gd name="connsiteY27" fmla="*/ 16934 h 176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013200" h="1761067">
                    <a:moveTo>
                      <a:pt x="2269067" y="16934"/>
                    </a:moveTo>
                    <a:lnTo>
                      <a:pt x="1921933" y="0"/>
                    </a:lnTo>
                    <a:lnTo>
                      <a:pt x="1549400" y="84667"/>
                    </a:lnTo>
                    <a:lnTo>
                      <a:pt x="1295400" y="211667"/>
                    </a:lnTo>
                    <a:lnTo>
                      <a:pt x="1007533" y="279400"/>
                    </a:lnTo>
                    <a:lnTo>
                      <a:pt x="660400" y="338667"/>
                    </a:lnTo>
                    <a:lnTo>
                      <a:pt x="355600" y="508000"/>
                    </a:lnTo>
                    <a:lnTo>
                      <a:pt x="143933" y="651934"/>
                    </a:lnTo>
                    <a:lnTo>
                      <a:pt x="0" y="880534"/>
                    </a:lnTo>
                    <a:lnTo>
                      <a:pt x="84667" y="1210734"/>
                    </a:lnTo>
                    <a:lnTo>
                      <a:pt x="245533" y="1473200"/>
                    </a:lnTo>
                    <a:lnTo>
                      <a:pt x="482600" y="1659467"/>
                    </a:lnTo>
                    <a:lnTo>
                      <a:pt x="795867" y="1667934"/>
                    </a:lnTo>
                    <a:lnTo>
                      <a:pt x="1083733" y="1651000"/>
                    </a:lnTo>
                    <a:lnTo>
                      <a:pt x="1549400" y="1600200"/>
                    </a:lnTo>
                    <a:lnTo>
                      <a:pt x="1930400" y="1591734"/>
                    </a:lnTo>
                    <a:lnTo>
                      <a:pt x="2413000" y="1642534"/>
                    </a:lnTo>
                    <a:lnTo>
                      <a:pt x="2760133" y="1642534"/>
                    </a:lnTo>
                    <a:lnTo>
                      <a:pt x="3048000" y="1667934"/>
                    </a:lnTo>
                    <a:lnTo>
                      <a:pt x="3471333" y="1761067"/>
                    </a:lnTo>
                    <a:lnTo>
                      <a:pt x="3835400" y="1380067"/>
                    </a:lnTo>
                    <a:lnTo>
                      <a:pt x="4013200" y="1143000"/>
                    </a:lnTo>
                    <a:lnTo>
                      <a:pt x="3911600" y="736600"/>
                    </a:lnTo>
                    <a:lnTo>
                      <a:pt x="3564467" y="575734"/>
                    </a:lnTo>
                    <a:lnTo>
                      <a:pt x="3403600" y="491067"/>
                    </a:lnTo>
                    <a:lnTo>
                      <a:pt x="3081867" y="330200"/>
                    </a:lnTo>
                    <a:lnTo>
                      <a:pt x="2726267" y="203200"/>
                    </a:lnTo>
                    <a:lnTo>
                      <a:pt x="2269067" y="16934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3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1219200" y="3606800"/>
                <a:ext cx="3667578" cy="1566333"/>
              </a:xfrm>
              <a:custGeom>
                <a:avLst/>
                <a:gdLst>
                  <a:gd name="connsiteX0" fmla="*/ 2032000 w 3667578"/>
                  <a:gd name="connsiteY0" fmla="*/ 0 h 1566333"/>
                  <a:gd name="connsiteX1" fmla="*/ 1693333 w 3667578"/>
                  <a:gd name="connsiteY1" fmla="*/ 8467 h 1566333"/>
                  <a:gd name="connsiteX2" fmla="*/ 1346200 w 3667578"/>
                  <a:gd name="connsiteY2" fmla="*/ 59267 h 1566333"/>
                  <a:gd name="connsiteX3" fmla="*/ 1075267 w 3667578"/>
                  <a:gd name="connsiteY3" fmla="*/ 186267 h 1566333"/>
                  <a:gd name="connsiteX4" fmla="*/ 778933 w 3667578"/>
                  <a:gd name="connsiteY4" fmla="*/ 254000 h 1566333"/>
                  <a:gd name="connsiteX5" fmla="*/ 474133 w 3667578"/>
                  <a:gd name="connsiteY5" fmla="*/ 287867 h 1566333"/>
                  <a:gd name="connsiteX6" fmla="*/ 177800 w 3667578"/>
                  <a:gd name="connsiteY6" fmla="*/ 465667 h 1566333"/>
                  <a:gd name="connsiteX7" fmla="*/ 84667 w 3667578"/>
                  <a:gd name="connsiteY7" fmla="*/ 677333 h 1566333"/>
                  <a:gd name="connsiteX8" fmla="*/ 8467 w 3667578"/>
                  <a:gd name="connsiteY8" fmla="*/ 812800 h 1566333"/>
                  <a:gd name="connsiteX9" fmla="*/ 0 w 3667578"/>
                  <a:gd name="connsiteY9" fmla="*/ 1016000 h 1566333"/>
                  <a:gd name="connsiteX10" fmla="*/ 194733 w 3667578"/>
                  <a:gd name="connsiteY10" fmla="*/ 1253067 h 1566333"/>
                  <a:gd name="connsiteX11" fmla="*/ 330200 w 3667578"/>
                  <a:gd name="connsiteY11" fmla="*/ 1388533 h 1566333"/>
                  <a:gd name="connsiteX12" fmla="*/ 524933 w 3667578"/>
                  <a:gd name="connsiteY12" fmla="*/ 1498600 h 1566333"/>
                  <a:gd name="connsiteX13" fmla="*/ 838200 w 3667578"/>
                  <a:gd name="connsiteY13" fmla="*/ 1464733 h 1566333"/>
                  <a:gd name="connsiteX14" fmla="*/ 1286933 w 3667578"/>
                  <a:gd name="connsiteY14" fmla="*/ 1405467 h 1566333"/>
                  <a:gd name="connsiteX15" fmla="*/ 1701800 w 3667578"/>
                  <a:gd name="connsiteY15" fmla="*/ 1329267 h 1566333"/>
                  <a:gd name="connsiteX16" fmla="*/ 2175933 w 3667578"/>
                  <a:gd name="connsiteY16" fmla="*/ 1405467 h 1566333"/>
                  <a:gd name="connsiteX17" fmla="*/ 2531533 w 3667578"/>
                  <a:gd name="connsiteY17" fmla="*/ 1430867 h 1566333"/>
                  <a:gd name="connsiteX18" fmla="*/ 2819400 w 3667578"/>
                  <a:gd name="connsiteY18" fmla="*/ 1515533 h 1566333"/>
                  <a:gd name="connsiteX19" fmla="*/ 3166533 w 3667578"/>
                  <a:gd name="connsiteY19" fmla="*/ 1566333 h 1566333"/>
                  <a:gd name="connsiteX20" fmla="*/ 3471333 w 3667578"/>
                  <a:gd name="connsiteY20" fmla="*/ 1227667 h 1566333"/>
                  <a:gd name="connsiteX21" fmla="*/ 3657600 w 3667578"/>
                  <a:gd name="connsiteY21" fmla="*/ 999067 h 1566333"/>
                  <a:gd name="connsiteX22" fmla="*/ 3572933 w 3667578"/>
                  <a:gd name="connsiteY22" fmla="*/ 677333 h 1566333"/>
                  <a:gd name="connsiteX23" fmla="*/ 3217333 w 3667578"/>
                  <a:gd name="connsiteY23" fmla="*/ 533400 h 1566333"/>
                  <a:gd name="connsiteX24" fmla="*/ 3031067 w 3667578"/>
                  <a:gd name="connsiteY24" fmla="*/ 482600 h 1566333"/>
                  <a:gd name="connsiteX25" fmla="*/ 2751667 w 3667578"/>
                  <a:gd name="connsiteY25" fmla="*/ 313267 h 1566333"/>
                  <a:gd name="connsiteX26" fmla="*/ 2438400 w 3667578"/>
                  <a:gd name="connsiteY26" fmla="*/ 245533 h 1566333"/>
                  <a:gd name="connsiteX27" fmla="*/ 2032000 w 3667578"/>
                  <a:gd name="connsiteY27" fmla="*/ 0 h 1566333"/>
                  <a:gd name="connsiteX0" fmla="*/ 2032000 w 3667578"/>
                  <a:gd name="connsiteY0" fmla="*/ 0 h 1566333"/>
                  <a:gd name="connsiteX1" fmla="*/ 1693333 w 3667578"/>
                  <a:gd name="connsiteY1" fmla="*/ 8467 h 1566333"/>
                  <a:gd name="connsiteX2" fmla="*/ 1346200 w 3667578"/>
                  <a:gd name="connsiteY2" fmla="*/ 59267 h 1566333"/>
                  <a:gd name="connsiteX3" fmla="*/ 1075267 w 3667578"/>
                  <a:gd name="connsiteY3" fmla="*/ 186267 h 1566333"/>
                  <a:gd name="connsiteX4" fmla="*/ 778933 w 3667578"/>
                  <a:gd name="connsiteY4" fmla="*/ 254000 h 1566333"/>
                  <a:gd name="connsiteX5" fmla="*/ 474133 w 3667578"/>
                  <a:gd name="connsiteY5" fmla="*/ 287867 h 1566333"/>
                  <a:gd name="connsiteX6" fmla="*/ 177800 w 3667578"/>
                  <a:gd name="connsiteY6" fmla="*/ 465667 h 1566333"/>
                  <a:gd name="connsiteX7" fmla="*/ 84667 w 3667578"/>
                  <a:gd name="connsiteY7" fmla="*/ 677333 h 1566333"/>
                  <a:gd name="connsiteX8" fmla="*/ 8467 w 3667578"/>
                  <a:gd name="connsiteY8" fmla="*/ 812800 h 1566333"/>
                  <a:gd name="connsiteX9" fmla="*/ 0 w 3667578"/>
                  <a:gd name="connsiteY9" fmla="*/ 1016000 h 1566333"/>
                  <a:gd name="connsiteX10" fmla="*/ 194733 w 3667578"/>
                  <a:gd name="connsiteY10" fmla="*/ 1253067 h 1566333"/>
                  <a:gd name="connsiteX11" fmla="*/ 330200 w 3667578"/>
                  <a:gd name="connsiteY11" fmla="*/ 1388533 h 1566333"/>
                  <a:gd name="connsiteX12" fmla="*/ 524933 w 3667578"/>
                  <a:gd name="connsiteY12" fmla="*/ 1498600 h 1566333"/>
                  <a:gd name="connsiteX13" fmla="*/ 838200 w 3667578"/>
                  <a:gd name="connsiteY13" fmla="*/ 1464733 h 1566333"/>
                  <a:gd name="connsiteX14" fmla="*/ 1286933 w 3667578"/>
                  <a:gd name="connsiteY14" fmla="*/ 1405467 h 1566333"/>
                  <a:gd name="connsiteX15" fmla="*/ 1701800 w 3667578"/>
                  <a:gd name="connsiteY15" fmla="*/ 1329267 h 1566333"/>
                  <a:gd name="connsiteX16" fmla="*/ 2175933 w 3667578"/>
                  <a:gd name="connsiteY16" fmla="*/ 1405467 h 1566333"/>
                  <a:gd name="connsiteX17" fmla="*/ 2531533 w 3667578"/>
                  <a:gd name="connsiteY17" fmla="*/ 1430867 h 1566333"/>
                  <a:gd name="connsiteX18" fmla="*/ 2819400 w 3667578"/>
                  <a:gd name="connsiteY18" fmla="*/ 1515533 h 1566333"/>
                  <a:gd name="connsiteX19" fmla="*/ 3166533 w 3667578"/>
                  <a:gd name="connsiteY19" fmla="*/ 1566333 h 1566333"/>
                  <a:gd name="connsiteX20" fmla="*/ 3471333 w 3667578"/>
                  <a:gd name="connsiteY20" fmla="*/ 1227667 h 1566333"/>
                  <a:gd name="connsiteX21" fmla="*/ 3657600 w 3667578"/>
                  <a:gd name="connsiteY21" fmla="*/ 999067 h 1566333"/>
                  <a:gd name="connsiteX22" fmla="*/ 3572933 w 3667578"/>
                  <a:gd name="connsiteY22" fmla="*/ 677333 h 1566333"/>
                  <a:gd name="connsiteX23" fmla="*/ 3217333 w 3667578"/>
                  <a:gd name="connsiteY23" fmla="*/ 533400 h 1566333"/>
                  <a:gd name="connsiteX24" fmla="*/ 3031067 w 3667578"/>
                  <a:gd name="connsiteY24" fmla="*/ 482600 h 1566333"/>
                  <a:gd name="connsiteX25" fmla="*/ 2751667 w 3667578"/>
                  <a:gd name="connsiteY25" fmla="*/ 313267 h 1566333"/>
                  <a:gd name="connsiteX26" fmla="*/ 2438400 w 3667578"/>
                  <a:gd name="connsiteY26" fmla="*/ 245533 h 1566333"/>
                  <a:gd name="connsiteX27" fmla="*/ 2032000 w 3667578"/>
                  <a:gd name="connsiteY27" fmla="*/ 0 h 156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67578" h="1566333">
                    <a:moveTo>
                      <a:pt x="2032000" y="0"/>
                    </a:moveTo>
                    <a:lnTo>
                      <a:pt x="1693333" y="8467"/>
                    </a:lnTo>
                    <a:lnTo>
                      <a:pt x="1346200" y="59267"/>
                    </a:lnTo>
                    <a:lnTo>
                      <a:pt x="1075267" y="186267"/>
                    </a:lnTo>
                    <a:lnTo>
                      <a:pt x="778933" y="254000"/>
                    </a:lnTo>
                    <a:lnTo>
                      <a:pt x="474133" y="287867"/>
                    </a:lnTo>
                    <a:lnTo>
                      <a:pt x="177800" y="465667"/>
                    </a:lnTo>
                    <a:lnTo>
                      <a:pt x="84667" y="677333"/>
                    </a:lnTo>
                    <a:cubicBezTo>
                      <a:pt x="5943" y="834781"/>
                      <a:pt x="8467" y="886529"/>
                      <a:pt x="8467" y="812800"/>
                    </a:cubicBezTo>
                    <a:lnTo>
                      <a:pt x="0" y="1016000"/>
                    </a:lnTo>
                    <a:lnTo>
                      <a:pt x="194733" y="1253067"/>
                    </a:lnTo>
                    <a:lnTo>
                      <a:pt x="330200" y="1388533"/>
                    </a:lnTo>
                    <a:lnTo>
                      <a:pt x="524933" y="1498600"/>
                    </a:lnTo>
                    <a:lnTo>
                      <a:pt x="838200" y="1464733"/>
                    </a:lnTo>
                    <a:lnTo>
                      <a:pt x="1286933" y="1405467"/>
                    </a:lnTo>
                    <a:lnTo>
                      <a:pt x="1701800" y="1329267"/>
                    </a:lnTo>
                    <a:lnTo>
                      <a:pt x="2175933" y="1405467"/>
                    </a:lnTo>
                    <a:lnTo>
                      <a:pt x="2531533" y="1430867"/>
                    </a:lnTo>
                    <a:lnTo>
                      <a:pt x="2819400" y="1515533"/>
                    </a:lnTo>
                    <a:lnTo>
                      <a:pt x="3166533" y="1566333"/>
                    </a:lnTo>
                    <a:lnTo>
                      <a:pt x="3471333" y="1227667"/>
                    </a:lnTo>
                    <a:cubicBezTo>
                      <a:pt x="3667578" y="1031422"/>
                      <a:pt x="3657600" y="1129207"/>
                      <a:pt x="3657600" y="999067"/>
                    </a:cubicBezTo>
                    <a:lnTo>
                      <a:pt x="3572933" y="677333"/>
                    </a:lnTo>
                    <a:lnTo>
                      <a:pt x="3217333" y="533400"/>
                    </a:lnTo>
                    <a:lnTo>
                      <a:pt x="3031067" y="482600"/>
                    </a:lnTo>
                    <a:cubicBezTo>
                      <a:pt x="2757740" y="311771"/>
                      <a:pt x="2866632" y="313267"/>
                      <a:pt x="2751667" y="313267"/>
                    </a:cubicBezTo>
                    <a:lnTo>
                      <a:pt x="2438400" y="245533"/>
                    </a:lnTo>
                    <a:lnTo>
                      <a:pt x="2032000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3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 t="21047" b="20304"/>
          <a:stretch>
            <a:fillRect/>
          </a:stretch>
        </p:blipFill>
        <p:spPr>
          <a:xfrm>
            <a:off x="2022182" y="1522672"/>
            <a:ext cx="5094429" cy="231693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440717" y="1790718"/>
            <a:ext cx="3655283" cy="1884685"/>
            <a:chOff x="2440717" y="1790718"/>
            <a:chExt cx="3655283" cy="1884685"/>
          </a:xfrm>
        </p:grpSpPr>
        <p:sp>
          <p:nvSpPr>
            <p:cNvPr id="19" name="Oval 18"/>
            <p:cNvSpPr/>
            <p:nvPr/>
          </p:nvSpPr>
          <p:spPr bwMode="auto">
            <a:xfrm>
              <a:off x="2986261" y="2189888"/>
              <a:ext cx="2600943" cy="1109543"/>
            </a:xfrm>
            <a:prstGeom prst="ellipse">
              <a:avLst/>
            </a:prstGeom>
            <a:noFill/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55445" y="2400684"/>
              <a:ext cx="1985337" cy="694357"/>
            </a:xfrm>
            <a:prstGeom prst="ellipse">
              <a:avLst/>
            </a:prstGeom>
            <a:noFill/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694279" y="2024307"/>
              <a:ext cx="3146487" cy="1450316"/>
            </a:xfrm>
            <a:prstGeom prst="ellipse">
              <a:avLst/>
            </a:prstGeom>
            <a:noFill/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40717" y="1790718"/>
              <a:ext cx="3655283" cy="1884685"/>
            </a:xfrm>
            <a:prstGeom prst="ellipse">
              <a:avLst/>
            </a:prstGeom>
            <a:noFill/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" name="Straight Connector 23"/>
            <p:cNvCxnSpPr>
              <a:stCxn id="20" idx="0"/>
              <a:endCxn id="22" idx="0"/>
            </p:cNvCxnSpPr>
            <p:nvPr/>
          </p:nvCxnSpPr>
          <p:spPr bwMode="auto">
            <a:xfrm rot="5400000" flipH="1" flipV="1">
              <a:off x="3953253" y="2085579"/>
              <a:ext cx="609966" cy="2024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 flipV="1">
              <a:off x="3992180" y="3399223"/>
              <a:ext cx="551203" cy="115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2440718" y="2714490"/>
              <a:ext cx="835883" cy="2871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22" idx="6"/>
            </p:cNvCxnSpPr>
            <p:nvPr/>
          </p:nvCxnSpPr>
          <p:spPr bwMode="auto">
            <a:xfrm flipH="1">
              <a:off x="5257800" y="2733061"/>
              <a:ext cx="838200" cy="1013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4877198" y="2011703"/>
              <a:ext cx="521170" cy="460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3203762" y="3078503"/>
              <a:ext cx="521170" cy="460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6200000" flipV="1">
              <a:off x="3178370" y="1969368"/>
              <a:ext cx="521170" cy="460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V="1">
              <a:off x="4778567" y="3061569"/>
              <a:ext cx="521170" cy="460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Freeform 41"/>
          <p:cNvSpPr/>
          <p:nvPr/>
        </p:nvSpPr>
        <p:spPr bwMode="auto">
          <a:xfrm>
            <a:off x="2658533" y="2091267"/>
            <a:ext cx="3081867" cy="1295400"/>
          </a:xfrm>
          <a:custGeom>
            <a:avLst/>
            <a:gdLst>
              <a:gd name="connsiteX0" fmla="*/ 1600200 w 3081867"/>
              <a:gd name="connsiteY0" fmla="*/ 0 h 1295400"/>
              <a:gd name="connsiteX1" fmla="*/ 685800 w 3081867"/>
              <a:gd name="connsiteY1" fmla="*/ 16933 h 1295400"/>
              <a:gd name="connsiteX2" fmla="*/ 0 w 3081867"/>
              <a:gd name="connsiteY2" fmla="*/ 635000 h 1295400"/>
              <a:gd name="connsiteX3" fmla="*/ 770467 w 3081867"/>
              <a:gd name="connsiteY3" fmla="*/ 1219200 h 1295400"/>
              <a:gd name="connsiteX4" fmla="*/ 1549400 w 3081867"/>
              <a:gd name="connsiteY4" fmla="*/ 1210733 h 1295400"/>
              <a:gd name="connsiteX5" fmla="*/ 2438400 w 3081867"/>
              <a:gd name="connsiteY5" fmla="*/ 1295400 h 1295400"/>
              <a:gd name="connsiteX6" fmla="*/ 2971800 w 3081867"/>
              <a:gd name="connsiteY6" fmla="*/ 1286933 h 1295400"/>
              <a:gd name="connsiteX7" fmla="*/ 3081867 w 3081867"/>
              <a:gd name="connsiteY7" fmla="*/ 651933 h 1295400"/>
              <a:gd name="connsiteX8" fmla="*/ 2573867 w 3081867"/>
              <a:gd name="connsiteY8" fmla="*/ 42333 h 1295400"/>
              <a:gd name="connsiteX9" fmla="*/ 1600200 w 3081867"/>
              <a:gd name="connsiteY9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867" h="1295400">
                <a:moveTo>
                  <a:pt x="1600200" y="0"/>
                </a:moveTo>
                <a:lnTo>
                  <a:pt x="685800" y="16933"/>
                </a:lnTo>
                <a:lnTo>
                  <a:pt x="0" y="635000"/>
                </a:lnTo>
                <a:lnTo>
                  <a:pt x="770467" y="1219200"/>
                </a:lnTo>
                <a:lnTo>
                  <a:pt x="1549400" y="1210733"/>
                </a:lnTo>
                <a:lnTo>
                  <a:pt x="2438400" y="1295400"/>
                </a:lnTo>
                <a:lnTo>
                  <a:pt x="2971800" y="1286933"/>
                </a:lnTo>
                <a:lnTo>
                  <a:pt x="3081867" y="651933"/>
                </a:lnTo>
                <a:lnTo>
                  <a:pt x="2573867" y="42333"/>
                </a:lnTo>
                <a:lnTo>
                  <a:pt x="1600200" y="0"/>
                </a:lnTo>
                <a:close/>
              </a:path>
            </a:pathLst>
          </a:custGeom>
          <a:noFill/>
          <a:ln w="603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7017</TotalTime>
  <Words>479</Words>
  <Application>Microsoft Macintosh PowerPoint</Application>
  <PresentationFormat>On-screen Show (4:3)</PresentationFormat>
  <Paragraphs>95</Paragraphs>
  <Slides>15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NA-MIC-template-2004-08</vt:lpstr>
      <vt:lpstr>Algorithms Core (C1a)</vt:lpstr>
      <vt:lpstr>Algorithms Core (C1a)</vt:lpstr>
      <vt:lpstr>NAMIC Activities – Utah</vt:lpstr>
      <vt:lpstr>Volume Tractography</vt:lpstr>
      <vt:lpstr>Robust Shape Correspondences</vt:lpstr>
      <vt:lpstr>Longitudinal Shape Parameterization with T. Fletcher, M. Datar</vt:lpstr>
      <vt:lpstr>Applications: Iowa/HD</vt:lpstr>
      <vt:lpstr>Segmentation</vt:lpstr>
      <vt:lpstr>Segmentation: Afib/Utah</vt:lpstr>
      <vt:lpstr>Fast Nearest Neighbor Lookup</vt:lpstr>
      <vt:lpstr>Feature-Based Lookup</vt:lpstr>
      <vt:lpstr>Fast Image Lookup: HNC</vt:lpstr>
      <vt:lpstr>Robust Image Registration</vt:lpstr>
      <vt:lpstr>Registration Formulation</vt:lpstr>
      <vt:lpstr>Registration: TBI/UCLA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Ross Whitaker</cp:lastModifiedBy>
  <cp:revision>81</cp:revision>
  <dcterms:created xsi:type="dcterms:W3CDTF">2012-01-12T05:11:20Z</dcterms:created>
  <dcterms:modified xsi:type="dcterms:W3CDTF">2012-01-12T05:39:44Z</dcterms:modified>
</cp:coreProperties>
</file>