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Lst>
  <p:notesMasterIdLst>
    <p:notesMasterId r:id="rId16"/>
  </p:notesMasterIdLst>
  <p:handoutMasterIdLst>
    <p:handoutMasterId r:id="rId17"/>
  </p:handoutMasterIdLst>
  <p:sldIdLst>
    <p:sldId id="256" r:id="rId15"/>
  </p:sldIdLst>
  <p:sldSz cx="50800000" cy="3657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5329" autoAdjust="0"/>
  </p:normalViewPr>
  <p:slideViewPr>
    <p:cSldViewPr snapToGrid="0" snapToObjects="1">
      <p:cViewPr varScale="1">
        <p:scale>
          <a:sx n="27" d="100"/>
          <a:sy n="27" d="100"/>
        </p:scale>
        <p:origin x="-3240" y="-200"/>
      </p:cViewPr>
      <p:guideLst>
        <p:guide orient="horz" pos="11520"/>
        <p:guide pos="16000"/>
      </p:guideLst>
    </p:cSldViewPr>
  </p:slideViewPr>
  <p:notesTextViewPr>
    <p:cViewPr>
      <p:scale>
        <a:sx n="1" d="1"/>
        <a:sy n="1" d="1"/>
      </p:scale>
      <p:origin x="0" y="0"/>
    </p:cViewPr>
  </p:notesTextViewPr>
  <p:gridSpacing cx="91439" cy="91439"/>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60" cy="456839"/>
          </a:xfrm>
          <a:prstGeom prst="rect">
            <a:avLst/>
          </a:prstGeom>
          <a:noFill/>
          <a:ln>
            <a:noFill/>
          </a:ln>
        </p:spPr>
        <p:txBody>
          <a:bodyPr vert="horz" lIns="90000" tIns="45000" rIns="90000" bIns="4500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3" name="Date Placeholder 2"/>
          <p:cNvSpPr txBox="1">
            <a:spLocks noGrp="1"/>
          </p:cNvSpPr>
          <p:nvPr>
            <p:ph type="dt" sz="quarter" idx="1"/>
          </p:nvPr>
        </p:nvSpPr>
        <p:spPr>
          <a:xfrm>
            <a:off x="3881880" y="0"/>
            <a:ext cx="2975760" cy="456839"/>
          </a:xfrm>
          <a:prstGeom prst="rect">
            <a:avLst/>
          </a:prstGeom>
          <a:noFill/>
          <a:ln>
            <a:noFill/>
          </a:ln>
        </p:spPr>
        <p:txBody>
          <a:bodyPr vert="horz" lIns="90000" tIns="45000" rIns="90000" bIns="4500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4" name="Footer Placeholder 3"/>
          <p:cNvSpPr txBox="1">
            <a:spLocks noGrp="1"/>
          </p:cNvSpPr>
          <p:nvPr>
            <p:ph type="ftr" sz="quarter" idx="2"/>
          </p:nvPr>
        </p:nvSpPr>
        <p:spPr>
          <a:xfrm>
            <a:off x="0" y="8686800"/>
            <a:ext cx="2975760" cy="456839"/>
          </a:xfrm>
          <a:prstGeom prst="rect">
            <a:avLst/>
          </a:prstGeom>
          <a:noFill/>
          <a:ln>
            <a:noFill/>
          </a:ln>
        </p:spPr>
        <p:txBody>
          <a:bodyPr vert="horz" lIns="90000" tIns="45000" rIns="90000" bIns="45000" anchor="b"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5" name="Slide Number Placeholder 4"/>
          <p:cNvSpPr txBox="1">
            <a:spLocks noGrp="1"/>
          </p:cNvSpPr>
          <p:nvPr>
            <p:ph type="sldNum" sz="quarter" idx="3"/>
          </p:nvPr>
        </p:nvSpPr>
        <p:spPr>
          <a:xfrm>
            <a:off x="3881880" y="8686800"/>
            <a:ext cx="2975760" cy="456839"/>
          </a:xfrm>
          <a:prstGeom prst="rect">
            <a:avLst/>
          </a:prstGeom>
          <a:noFill/>
          <a:ln>
            <a:noFill/>
          </a:ln>
        </p:spPr>
        <p:txBody>
          <a:bodyPr vert="horz" lIns="90000" tIns="45000" rIns="90000" bIns="45000" anchor="b"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B51A717A-A3CD-4C98-BE62-CF309EEE1A56}" type="slidenum">
              <a:t>‹#›</a:t>
            </a:fld>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Tree>
    <p:extLst>
      <p:ext uri="{BB962C8B-B14F-4D97-AF65-F5344CB8AC3E}">
        <p14:creationId xmlns:p14="http://schemas.microsoft.com/office/powerpoint/2010/main" val="150222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lIns="0" tIns="0" rIns="0" bIns="0" anchor="ctr" anchorCtr="1" compatLnSpc="0"/>
          <a:lstStyle/>
          <a:p>
            <a:pPr lvl="0" rtl="0" hangingPunct="0">
              <a:buNone/>
              <a:tabLst/>
            </a:pPr>
            <a:endParaRPr lang="en-US" sz="2400">
              <a:latin typeface="Times New Roman" pitchFamily="18"/>
              <a:ea typeface="Andale Sans UI" pitchFamily="2"/>
              <a:cs typeface="Tahoma" pitchFamily="2"/>
            </a:endParaRPr>
          </a:p>
        </p:txBody>
      </p:sp>
      <p:sp>
        <p:nvSpPr>
          <p:cNvPr id="3" name="Slide Image Placeholder 2"/>
          <p:cNvSpPr>
            <a:spLocks noGrp="1" noRot="1" noChangeAspect="1"/>
          </p:cNvSpPr>
          <p:nvPr>
            <p:ph type="sldImg" idx="2"/>
          </p:nvPr>
        </p:nvSpPr>
        <p:spPr>
          <a:xfrm>
            <a:off x="-22479000" y="-23180675"/>
            <a:ext cx="33159700" cy="23876000"/>
          </a:xfrm>
          <a:prstGeom prst="rect">
            <a:avLst/>
          </a:prstGeom>
          <a:noFill/>
          <a:ln>
            <a:noFill/>
            <a:prstDash val="solid"/>
          </a:ln>
        </p:spPr>
      </p:sp>
      <p:sp>
        <p:nvSpPr>
          <p:cNvPr id="4" name="Notes Placeholder 3"/>
          <p:cNvSpPr txBox="1">
            <a:spLocks noGrp="1"/>
          </p:cNvSpPr>
          <p:nvPr>
            <p:ph type="body" sz="quarter" idx="3"/>
          </p:nvPr>
        </p:nvSpPr>
        <p:spPr>
          <a:xfrm>
            <a:off x="685799" y="4343400"/>
            <a:ext cx="5484960" cy="4113720"/>
          </a:xfrm>
          <a:prstGeom prst="rect">
            <a:avLst/>
          </a:prstGeom>
          <a:noFill/>
          <a:ln>
            <a:noFill/>
          </a:ln>
        </p:spPr>
        <p:txBody>
          <a:bodyPr vert="horz" lIns="0" tIns="0" rIns="0" bIns="0"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extLst>
      <p:ext uri="{BB962C8B-B14F-4D97-AF65-F5344CB8AC3E}">
        <p14:creationId xmlns:p14="http://schemas.microsoft.com/office/powerpoint/2010/main" val="310136666"/>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ln>
          <a:noFill/>
        </a:ln>
        <a:solidFill>
          <a:srgbClr val="000000"/>
        </a:solidFill>
        <a:latin typeface="Times New Roman" pitchFamily="18"/>
        <a:cs typeface="Tahoma"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799" y="4343400"/>
            <a:ext cx="5484960" cy="4114079"/>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80849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97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08536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676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86548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043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5407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1779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91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6095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6039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232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0"/>
            <a:ext cx="10218738" cy="37066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0"/>
            <a:ext cx="30508576" cy="37066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7554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1465265"/>
            <a:ext cx="11430000" cy="31207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1465265"/>
            <a:ext cx="34137600" cy="31207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63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818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9857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21377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830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2666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598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97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331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326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9445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2891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923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29273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51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6377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0375900"/>
            <a:ext cx="20362863"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0375900"/>
            <a:ext cx="20364451"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075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6668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517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85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609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872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5204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968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673100"/>
            <a:ext cx="10218738" cy="40514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673100"/>
            <a:ext cx="30508576" cy="40514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8139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4363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7470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71473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353001" y="3043240"/>
            <a:ext cx="7662863"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68262" y="3043240"/>
            <a:ext cx="7664451"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548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12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9023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83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912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1563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3647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6328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2"/>
            <a:ext cx="10218738" cy="38427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2"/>
            <a:ext cx="30508576" cy="38427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7572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7227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840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1879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265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8274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709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5773738"/>
            <a:ext cx="20362863"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5773738"/>
            <a:ext cx="20364451"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628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677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396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322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6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5365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480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9050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849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804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6585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0235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009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5694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5694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623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031886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537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71356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275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6645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7785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26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4286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521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0894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317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0"/>
            <a:ext cx="11430000" cy="24137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0"/>
            <a:ext cx="341376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1565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43034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2038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12118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238125"/>
            <a:ext cx="20362863"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238125"/>
            <a:ext cx="20364451"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9351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174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4969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8859500"/>
            <a:ext cx="20362863"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8859500"/>
            <a:ext cx="20364451"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31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1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570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8602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5120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238125"/>
            <a:ext cx="11430000" cy="361013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238125"/>
            <a:ext cx="34137600" cy="36101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2864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59774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8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8047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8711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17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16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809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030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649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2553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15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333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37452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597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3118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3298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3733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4705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8307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463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828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775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070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3829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6284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1827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94431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771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99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532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632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5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6085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4149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9153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0177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16959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7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399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6657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087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3171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168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986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796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691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04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478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5106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8891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343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21435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2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29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8636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46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9643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4517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5839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719138"/>
            <a:ext cx="11430000" cy="319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719138"/>
            <a:ext cx="34137600" cy="31953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0911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18859680"/>
            <a:ext cx="40879799" cy="1820700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4952520" y="-360"/>
            <a:ext cx="40879799" cy="1852812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18"/>
        </a:defRPr>
      </a:lvl1pPr>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673200"/>
            <a:ext cx="40879799" cy="970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10375920"/>
            <a:ext cx="40879799" cy="308124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30352682" y="3042720"/>
            <a:ext cx="15479640"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5773680"/>
            <a:ext cx="40879799" cy="306396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9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9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9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9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9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9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11150280"/>
            <a:ext cx="40879799" cy="142862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237600"/>
            <a:ext cx="40879799"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8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8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8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8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8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a:lvl1pPr marL="342720" marR="0" indent="-342720" algn="l" rtl="0" hangingPunct="0">
        <a:lnSpc>
          <a:spcPct val="100000"/>
        </a:lnSpc>
        <a:spcBef>
          <a:spcPts val="18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89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7.png"/><Relationship Id="rId21" Type="http://schemas.openxmlformats.org/officeDocument/2006/relationships/image" Target="../media/image18.png"/><Relationship Id="rId22" Type="http://schemas.openxmlformats.org/officeDocument/2006/relationships/image" Target="../media/image19.png"/><Relationship Id="rId23" Type="http://schemas.openxmlformats.org/officeDocument/2006/relationships/image" Target="../media/image20.png"/><Relationship Id="rId24" Type="http://schemas.openxmlformats.org/officeDocument/2006/relationships/image" Target="../media/image21.png"/><Relationship Id="rId25" Type="http://schemas.openxmlformats.org/officeDocument/2006/relationships/image" Target="../media/image22.png"/><Relationship Id="rId26" Type="http://schemas.openxmlformats.org/officeDocument/2006/relationships/image" Target="../media/image23.png"/><Relationship Id="rId27" Type="http://schemas.openxmlformats.org/officeDocument/2006/relationships/image" Target="../media/image24.png"/><Relationship Id="rId28" Type="http://schemas.openxmlformats.org/officeDocument/2006/relationships/image" Target="../media/image25.png"/><Relationship Id="rId29"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wiki.na-mic.org/Wiki/index.php/NA-MIC-Kit" TargetMode="External"/><Relationship Id="rId5" Type="http://schemas.openxmlformats.org/officeDocument/2006/relationships/image" Target="../media/image2.png"/><Relationship Id="rId30" Type="http://schemas.openxmlformats.org/officeDocument/2006/relationships/image" Target="../media/image27.JPG"/><Relationship Id="rId31" Type="http://schemas.openxmlformats.org/officeDocument/2006/relationships/image" Target="../media/image28.png"/><Relationship Id="rId32" Type="http://schemas.openxmlformats.org/officeDocument/2006/relationships/image" Target="../media/image29.png"/><Relationship Id="rId9"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33" Type="http://schemas.openxmlformats.org/officeDocument/2006/relationships/hyperlink" Target="https://www.assembla.com/spaces/plus/wiki" TargetMode="External"/><Relationship Id="rId34" Type="http://schemas.openxmlformats.org/officeDocument/2006/relationships/image" Target="../media/image30.png"/><Relationship Id="rId35" Type="http://schemas.openxmlformats.org/officeDocument/2006/relationships/image" Target="../media/image31.png"/><Relationship Id="rId36" Type="http://schemas.openxmlformats.org/officeDocument/2006/relationships/image" Target="../media/image32.png"/><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image" Target="../media/image9.png"/><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png"/><Relationship Id="rId18" Type="http://schemas.openxmlformats.org/officeDocument/2006/relationships/image" Target="../media/image15.jpg"/><Relationship Id="rId19" Type="http://schemas.openxmlformats.org/officeDocument/2006/relationships/image" Target="../media/image16.png"/><Relationship Id="rId37" Type="http://schemas.openxmlformats.org/officeDocument/2006/relationships/image" Target="../media/image33.png"/><Relationship Id="rId38" Type="http://schemas.openxmlformats.org/officeDocument/2006/relationships/image" Target="../media/image34.png"/><Relationship Id="rId39" Type="http://schemas.openxmlformats.org/officeDocument/2006/relationships/image" Target="../media/image35.png"/><Relationship Id="rId40" Type="http://schemas.openxmlformats.org/officeDocument/2006/relationships/image" Target="../media/image36.png"/><Relationship Id="rId41" Type="http://schemas.openxmlformats.org/officeDocument/2006/relationships/image" Target="../media/image37.png"/><Relationship Id="rId42"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116" name="Freeform 115"/>
          <p:cNvSpPr/>
          <p:nvPr/>
        </p:nvSpPr>
        <p:spPr>
          <a:xfrm>
            <a:off x="33782042" y="20447788"/>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3" name="Freeform 2"/>
          <p:cNvSpPr/>
          <p:nvPr/>
        </p:nvSpPr>
        <p:spPr>
          <a:xfrm>
            <a:off x="4045185" y="922643"/>
            <a:ext cx="38634889" cy="475996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scene3d>
              <a:camera prst="orthographicFront"/>
              <a:lightRig rig="threePt" dir="t">
                <a:rot lat="0" lon="0" rev="19860000"/>
              </a:lightRig>
            </a:scene3d>
            <a:sp3d>
              <a:bevelT w="25400"/>
            </a:sp3d>
          </a:bodyPr>
          <a:lstStyle/>
          <a:p>
            <a:pPr marL="0" marR="0" lvl="0" indent="0" algn="ctr" rtl="0" hangingPunct="1">
              <a:lnSpc>
                <a:spcPct val="100000"/>
              </a:lnSpc>
              <a:spcAft>
                <a:spcPts val="2400"/>
              </a:spcAft>
              <a:buNone/>
              <a:tabLst/>
            </a:pPr>
            <a:r>
              <a:rPr lang="en-US" sz="5400" i="1" dirty="0" smtClean="0">
                <a:solidFill>
                  <a:schemeClr val="bg1">
                    <a:lumMod val="50000"/>
                  </a:schemeClr>
                </a:solidFill>
                <a:latin typeface="Verdana" pitchFamily="18"/>
                <a:ea typeface="ＭＳ Ｐゴシック" pitchFamily="2"/>
                <a:cs typeface="ＭＳ Ｐゴシック" pitchFamily="2"/>
              </a:rPr>
              <a:t>RSNA 2012 </a:t>
            </a:r>
            <a:r>
              <a:rPr lang="en-US" sz="5400" i="1" dirty="0" smtClean="0">
                <a:solidFill>
                  <a:schemeClr val="bg1">
                    <a:lumMod val="50000"/>
                  </a:schemeClr>
                </a:solidFill>
                <a:latin typeface="Verdana" pitchFamily="18"/>
                <a:ea typeface="ＭＳ Ｐゴシック" pitchFamily="2"/>
                <a:cs typeface="ＭＳ Ｐゴシック" pitchFamily="2"/>
              </a:rPr>
              <a:t>Quantitative Imaging Reading Room</a:t>
            </a:r>
          </a:p>
          <a:p>
            <a:pPr marL="0" marR="0" lvl="0" indent="0" algn="ctr" rtl="0" hangingPunct="1">
              <a:lnSpc>
                <a:spcPct val="100000"/>
              </a:lnSpc>
              <a:spcAft>
                <a:spcPts val="1200"/>
              </a:spcAft>
              <a:buNone/>
              <a:tabLst/>
            </a:pPr>
            <a:r>
              <a:rPr lang="en-US" sz="8000" dirty="0" smtClean="0">
                <a:solidFill>
                  <a:srgbClr val="000000"/>
                </a:solidFill>
                <a:latin typeface="Verdana" pitchFamily="18"/>
                <a:ea typeface="ＭＳ Ｐゴシック" pitchFamily="2"/>
                <a:cs typeface="ＭＳ Ｐゴシック" pitchFamily="2"/>
              </a:rPr>
              <a:t>3D Slicer</a:t>
            </a:r>
            <a:r>
              <a:rPr lang="en-US" sz="7200" dirty="0" smtClean="0">
                <a:solidFill>
                  <a:srgbClr val="000000"/>
                </a:solidFill>
                <a:latin typeface="Verdana" pitchFamily="18"/>
                <a:ea typeface="ＭＳ Ｐゴシック" pitchFamily="2"/>
                <a:cs typeface="ＭＳ Ｐゴシック" pitchFamily="2"/>
              </a:rPr>
              <a:t>: An </a:t>
            </a:r>
            <a:r>
              <a:rPr lang="en-US" sz="7200" dirty="0">
                <a:solidFill>
                  <a:srgbClr val="000000"/>
                </a:solidFill>
                <a:latin typeface="Verdana" pitchFamily="18"/>
                <a:ea typeface="ＭＳ Ｐゴシック" pitchFamily="2"/>
                <a:cs typeface="ＭＳ Ｐゴシック" pitchFamily="2"/>
              </a:rPr>
              <a:t>Open Source Platform for </a:t>
            </a:r>
            <a:r>
              <a:rPr lang="en-US" sz="7200" dirty="0" smtClean="0">
                <a:solidFill>
                  <a:srgbClr val="000000"/>
                </a:solidFill>
                <a:latin typeface="Verdana" pitchFamily="18"/>
                <a:ea typeface="ＭＳ Ｐゴシック" pitchFamily="2"/>
                <a:cs typeface="ＭＳ Ｐゴシック" pitchFamily="2"/>
              </a:rPr>
              <a:t>Segmentation, Registration</a:t>
            </a:r>
            <a:r>
              <a:rPr lang="en-US" sz="7200" dirty="0">
                <a:solidFill>
                  <a:srgbClr val="000000"/>
                </a:solidFill>
                <a:latin typeface="Verdana" pitchFamily="18"/>
                <a:ea typeface="ＭＳ Ｐゴシック" pitchFamily="2"/>
                <a:cs typeface="ＭＳ Ｐゴシック" pitchFamily="2"/>
              </a:rPr>
              <a:t>,</a:t>
            </a:r>
          </a:p>
          <a:p>
            <a:pPr marL="0" marR="0" lvl="0" indent="0" algn="ctr" rtl="0" hangingPunct="1">
              <a:lnSpc>
                <a:spcPct val="100000"/>
              </a:lnSpc>
              <a:spcAft>
                <a:spcPts val="1200"/>
              </a:spcAft>
              <a:buNone/>
              <a:tabLst/>
            </a:pPr>
            <a:r>
              <a:rPr lang="en-US" sz="7200" dirty="0" smtClean="0">
                <a:solidFill>
                  <a:srgbClr val="000000"/>
                </a:solidFill>
                <a:latin typeface="Verdana" pitchFamily="18"/>
                <a:ea typeface="ＭＳ Ｐゴシック" pitchFamily="2"/>
                <a:cs typeface="ＭＳ Ｐゴシック" pitchFamily="2"/>
              </a:rPr>
              <a:t>Quantitative Imaging, and 3D Visualization </a:t>
            </a:r>
            <a:r>
              <a:rPr lang="en-US" sz="7200" dirty="0">
                <a:solidFill>
                  <a:srgbClr val="000000"/>
                </a:solidFill>
                <a:latin typeface="Verdana" pitchFamily="18"/>
                <a:ea typeface="ＭＳ Ｐゴシック" pitchFamily="2"/>
                <a:cs typeface="ＭＳ Ｐゴシック" pitchFamily="2"/>
              </a:rPr>
              <a:t>of </a:t>
            </a:r>
            <a:r>
              <a:rPr lang="en-US" sz="7200" dirty="0" smtClean="0">
                <a:solidFill>
                  <a:srgbClr val="000000"/>
                </a:solidFill>
                <a:latin typeface="Verdana" pitchFamily="18"/>
                <a:ea typeface="ＭＳ Ｐゴシック" pitchFamily="2"/>
                <a:cs typeface="ＭＳ Ｐゴシック" pitchFamily="2"/>
              </a:rPr>
              <a:t>Multi-Modal Image </a:t>
            </a:r>
            <a:r>
              <a:rPr lang="en-US" sz="7200" dirty="0" smtClean="0">
                <a:solidFill>
                  <a:srgbClr val="000000"/>
                </a:solidFill>
                <a:latin typeface="Verdana" pitchFamily="18"/>
                <a:ea typeface="ＭＳ Ｐゴシック" pitchFamily="2"/>
                <a:cs typeface="ＭＳ Ｐゴシック" pitchFamily="2"/>
              </a:rPr>
              <a:t>Data</a:t>
            </a:r>
            <a:endParaRPr lang="en-US" sz="5400" dirty="0" smtClean="0">
              <a:solidFill>
                <a:srgbClr val="000000"/>
              </a:solidFill>
              <a:latin typeface="Verdana" pitchFamily="18"/>
              <a:ea typeface="ＭＳ Ｐゴシック" pitchFamily="2"/>
              <a:cs typeface="ＭＳ Ｐゴシック" pitchFamily="2"/>
            </a:endParaRPr>
          </a:p>
          <a:p>
            <a:pPr marL="0" marR="0" lvl="0" indent="0" algn="ctr" rtl="0" hangingPunct="1">
              <a:lnSpc>
                <a:spcPct val="100000"/>
              </a:lnSpc>
              <a:buNone/>
              <a:tabLst/>
            </a:pPr>
            <a:r>
              <a:rPr lang="en-US" sz="5400" i="1" dirty="0" smtClean="0">
                <a:solidFill>
                  <a:srgbClr val="000000"/>
                </a:solidFill>
                <a:latin typeface="Verdana" pitchFamily="18"/>
                <a:ea typeface="ＭＳ Ｐゴシック" pitchFamily="2"/>
                <a:cs typeface="ＭＳ Ｐゴシック" pitchFamily="2"/>
              </a:rPr>
              <a:t>Surgical Planning Laboratory, Brigham and Women’s Hospital, Harvard Medical School, Boston MA</a:t>
            </a:r>
            <a:endParaRPr lang="en-US" sz="5400" i="1"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6600" i="1" dirty="0">
              <a:solidFill>
                <a:srgbClr val="000000"/>
              </a:solidFill>
              <a:latin typeface="Verdana" pitchFamily="18"/>
              <a:ea typeface="ＭＳ Ｐゴシック" pitchFamily="2"/>
              <a:cs typeface="ＭＳ Ｐゴシック" pitchFamily="2"/>
            </a:endParaRPr>
          </a:p>
        </p:txBody>
      </p:sp>
      <p:pic>
        <p:nvPicPr>
          <p:cNvPr id="5" name="Picture 4"/>
          <p:cNvPicPr>
            <a:picLocks noChangeAspect="1"/>
          </p:cNvPicPr>
          <p:nvPr/>
        </p:nvPicPr>
        <p:blipFill>
          <a:blip r:embed="rId3">
            <a:lum/>
            <a:alphaModFix/>
          </a:blip>
          <a:srcRect/>
          <a:stretch>
            <a:fillRect/>
          </a:stretch>
        </p:blipFill>
        <p:spPr>
          <a:xfrm>
            <a:off x="1109151" y="922643"/>
            <a:ext cx="5347597" cy="5798317"/>
          </a:xfrm>
          <a:prstGeom prst="rect">
            <a:avLst/>
          </a:prstGeom>
          <a:noFill/>
          <a:ln>
            <a:noFill/>
          </a:ln>
        </p:spPr>
      </p:pic>
      <p:sp>
        <p:nvSpPr>
          <p:cNvPr id="6" name="Freeform 5"/>
          <p:cNvSpPr/>
          <p:nvPr/>
        </p:nvSpPr>
        <p:spPr>
          <a:xfrm>
            <a:off x="1949567" y="6909628"/>
            <a:ext cx="15138721"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 name="Freeform 6"/>
          <p:cNvSpPr/>
          <p:nvPr/>
        </p:nvSpPr>
        <p:spPr>
          <a:xfrm>
            <a:off x="17830440" y="6909628"/>
            <a:ext cx="15138721"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8" name="Freeform 7"/>
          <p:cNvSpPr/>
          <p:nvPr/>
        </p:nvSpPr>
        <p:spPr>
          <a:xfrm>
            <a:off x="33769440" y="6909628"/>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9" name="Freeform 8"/>
          <p:cNvSpPr/>
          <p:nvPr/>
        </p:nvSpPr>
        <p:spPr>
          <a:xfrm>
            <a:off x="1949567" y="20466692"/>
            <a:ext cx="15138721"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0" name="Freeform 9"/>
          <p:cNvSpPr/>
          <p:nvPr/>
        </p:nvSpPr>
        <p:spPr>
          <a:xfrm>
            <a:off x="17830801" y="20447788"/>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2" name="Freeform 11"/>
          <p:cNvSpPr/>
          <p:nvPr/>
        </p:nvSpPr>
        <p:spPr>
          <a:xfrm>
            <a:off x="6691158" y="6001377"/>
            <a:ext cx="481712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About 3D Slicer</a:t>
            </a:r>
          </a:p>
        </p:txBody>
      </p:sp>
      <p:sp>
        <p:nvSpPr>
          <p:cNvPr id="13" name="Freeform 12"/>
          <p:cNvSpPr/>
          <p:nvPr/>
        </p:nvSpPr>
        <p:spPr>
          <a:xfrm>
            <a:off x="20579089" y="5982296"/>
            <a:ext cx="8884343"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Segmentation &amp; Registration</a:t>
            </a:r>
          </a:p>
        </p:txBody>
      </p:sp>
      <p:sp>
        <p:nvSpPr>
          <p:cNvPr id="14" name="Freeform 13"/>
          <p:cNvSpPr/>
          <p:nvPr/>
        </p:nvSpPr>
        <p:spPr>
          <a:xfrm>
            <a:off x="36787673" y="5982296"/>
            <a:ext cx="852697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Multi-modality Visualization</a:t>
            </a:r>
          </a:p>
        </p:txBody>
      </p:sp>
      <p:sp>
        <p:nvSpPr>
          <p:cNvPr id="15" name="Freeform 14"/>
          <p:cNvSpPr/>
          <p:nvPr/>
        </p:nvSpPr>
        <p:spPr>
          <a:xfrm>
            <a:off x="6209670" y="19520457"/>
            <a:ext cx="6533940"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Quantitative Analysis</a:t>
            </a:r>
          </a:p>
        </p:txBody>
      </p:sp>
      <p:sp>
        <p:nvSpPr>
          <p:cNvPr id="16" name="Freeform 15"/>
          <p:cNvSpPr/>
          <p:nvPr/>
        </p:nvSpPr>
        <p:spPr>
          <a:xfrm>
            <a:off x="20466956" y="19546017"/>
            <a:ext cx="9139221"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dirty="0" smtClean="0">
                <a:solidFill>
                  <a:srgbClr val="000000"/>
                </a:solidFill>
                <a:latin typeface="Verdana" pitchFamily="18"/>
                <a:ea typeface="ＭＳ Ｐゴシック" pitchFamily="2"/>
                <a:cs typeface="ＭＳ Ｐゴシック" pitchFamily="2"/>
              </a:rPr>
              <a:t>Clinical Research Applications</a:t>
            </a:r>
            <a:endParaRPr lang="en-US" sz="4800" dirty="0">
              <a:solidFill>
                <a:srgbClr val="000000"/>
              </a:solidFill>
              <a:latin typeface="Verdana" pitchFamily="18"/>
              <a:ea typeface="ＭＳ Ｐゴシック" pitchFamily="2"/>
              <a:cs typeface="ＭＳ Ｐゴシック" pitchFamily="2"/>
            </a:endParaRPr>
          </a:p>
        </p:txBody>
      </p:sp>
      <p:sp>
        <p:nvSpPr>
          <p:cNvPr id="17" name="Freeform 16"/>
          <p:cNvSpPr/>
          <p:nvPr/>
        </p:nvSpPr>
        <p:spPr>
          <a:xfrm>
            <a:off x="35843597" y="19520457"/>
            <a:ext cx="9945331"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dirty="0" smtClean="0">
                <a:solidFill>
                  <a:srgbClr val="000000"/>
                </a:solidFill>
                <a:latin typeface="Verdana" pitchFamily="18"/>
                <a:ea typeface="ＭＳ Ｐゴシック" pitchFamily="2"/>
                <a:cs typeface="ＭＳ Ｐゴシック" pitchFamily="2"/>
              </a:rPr>
              <a:t>Community, </a:t>
            </a:r>
            <a:r>
              <a:rPr lang="en-US" sz="4800" dirty="0" smtClean="0">
                <a:solidFill>
                  <a:srgbClr val="000000"/>
                </a:solidFill>
                <a:latin typeface="Verdana" pitchFamily="18"/>
                <a:ea typeface="ＭＳ Ｐゴシック" pitchFamily="2"/>
                <a:cs typeface="ＭＳ Ｐゴシック" pitchFamily="2"/>
              </a:rPr>
              <a:t>Learning </a:t>
            </a:r>
            <a:r>
              <a:rPr lang="en-US" sz="4800" dirty="0">
                <a:solidFill>
                  <a:srgbClr val="000000"/>
                </a:solidFill>
                <a:latin typeface="Verdana" pitchFamily="18"/>
                <a:ea typeface="ＭＳ Ｐゴシック" pitchFamily="2"/>
                <a:cs typeface="ＭＳ Ｐゴシック" pitchFamily="2"/>
              </a:rPr>
              <a:t>&amp; Support</a:t>
            </a:r>
          </a:p>
        </p:txBody>
      </p:sp>
      <p:sp>
        <p:nvSpPr>
          <p:cNvPr id="18" name="Freeform 17"/>
          <p:cNvSpPr/>
          <p:nvPr/>
        </p:nvSpPr>
        <p:spPr>
          <a:xfrm>
            <a:off x="2411281" y="14813265"/>
            <a:ext cx="14414759" cy="3784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spcBef>
                <a:spcPts val="1199"/>
              </a:spcBef>
              <a:spcAft>
                <a:spcPts val="0"/>
              </a:spcAft>
              <a:buNone/>
              <a:tabLst/>
            </a:pPr>
            <a:r>
              <a:rPr lang="en-US" sz="2000" dirty="0" smtClean="0">
                <a:solidFill>
                  <a:srgbClr val="000000"/>
                </a:solidFill>
                <a:latin typeface="Verdana" pitchFamily="18"/>
                <a:ea typeface="ＭＳ Ｐゴシック" pitchFamily="2"/>
                <a:cs typeface="ＭＳ Ｐゴシック" pitchFamily="2"/>
              </a:rPr>
              <a:t>Slicer </a:t>
            </a:r>
            <a:r>
              <a:rPr lang="en-US" sz="2000" dirty="0">
                <a:solidFill>
                  <a:srgbClr val="000000"/>
                </a:solidFill>
                <a:latin typeface="Verdana" pitchFamily="18"/>
                <a:ea typeface="ＭＳ Ｐゴシック" pitchFamily="2"/>
                <a:cs typeface="ＭＳ Ｐゴシック" pitchFamily="2"/>
              </a:rPr>
              <a:t>was initiated as a masters thesis project between the Surgical Planning Laboratory at the Brigham and Women's Hospital and the MIT Artificial Intelligence Laboratory in 1998. </a:t>
            </a:r>
            <a:r>
              <a:rPr lang="en-US" sz="2000" dirty="0" smtClean="0">
                <a:solidFill>
                  <a:srgbClr val="000000"/>
                </a:solidFill>
                <a:latin typeface="Verdana" pitchFamily="18"/>
                <a:ea typeface="ＭＳ Ｐゴシック" pitchFamily="2"/>
                <a:cs typeface="ＭＳ Ｐゴシック" pitchFamily="2"/>
              </a:rPr>
              <a:t>Over the last decade, Slicer has been supported by an active community of academic and research partners, enabled by the funding from the National Institutes of Health. The software was downloaded over 43,000 times in 2012 alone, and has been referenced in hundreds of academic publications. The latest version of the software – 3D Slicer 4.2 – has been released in November 2012.</a:t>
            </a:r>
            <a:endParaRPr lang="en-US" sz="20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spcBef>
                <a:spcPts val="1199"/>
              </a:spcBef>
              <a:spcAft>
                <a:spcPts val="0"/>
              </a:spcAft>
              <a:buNone/>
              <a:tabLst/>
            </a:pPr>
            <a:r>
              <a:rPr lang="en-US" sz="2400" dirty="0">
                <a:solidFill>
                  <a:srgbClr val="000000"/>
                </a:solidFill>
                <a:latin typeface="Verdana Bold" pitchFamily="18"/>
                <a:ea typeface="ＭＳ Ｐゴシック" pitchFamily="2"/>
                <a:cs typeface="ＭＳ Ｐゴシック" pitchFamily="2"/>
              </a:rPr>
              <a:t>License: </a:t>
            </a:r>
            <a:r>
              <a:rPr lang="en-US" sz="2000" dirty="0">
                <a:solidFill>
                  <a:srgbClr val="000000"/>
                </a:solidFill>
                <a:latin typeface="Verdana" pitchFamily="18"/>
                <a:ea typeface="ＭＳ Ｐゴシック" pitchFamily="2"/>
                <a:cs typeface="ＭＳ Ｐゴシック" pitchFamily="2"/>
              </a:rPr>
              <a:t>Slicer </a:t>
            </a:r>
            <a:r>
              <a:rPr lang="en-US" sz="2000" dirty="0" smtClean="0">
                <a:solidFill>
                  <a:srgbClr val="000000"/>
                </a:solidFill>
                <a:latin typeface="Verdana" pitchFamily="18"/>
                <a:ea typeface="ＭＳ Ｐゴシック" pitchFamily="2"/>
                <a:cs typeface="ＭＳ Ｐゴシック" pitchFamily="2"/>
              </a:rPr>
              <a:t>binaries and </a:t>
            </a:r>
            <a:r>
              <a:rPr lang="en-US" sz="2000" dirty="0">
                <a:solidFill>
                  <a:srgbClr val="000000"/>
                </a:solidFill>
                <a:latin typeface="Verdana" pitchFamily="18"/>
                <a:ea typeface="ＭＳ Ｐゴシック" pitchFamily="2"/>
                <a:cs typeface="ＭＳ Ｐゴシック" pitchFamily="2"/>
              </a:rPr>
              <a:t>source code are available under a BSD-style, free open source licensing</a:t>
            </a:r>
            <a:r>
              <a:rPr lang="en-US" sz="2000" dirty="0">
                <a:solidFill>
                  <a:srgbClr val="0000F1"/>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agreement under which there are no reciprocity requirements, </a:t>
            </a:r>
            <a:r>
              <a:rPr lang="en-US" sz="2000" dirty="0">
                <a:solidFill>
                  <a:srgbClr val="000000"/>
                </a:solidFill>
                <a:latin typeface="Verdana Bold" pitchFamily="18"/>
                <a:ea typeface="ＭＳ Ｐゴシック" pitchFamily="2"/>
                <a:cs typeface="ＭＳ Ｐゴシック" pitchFamily="2"/>
              </a:rPr>
              <a:t>no restrictions</a:t>
            </a:r>
            <a:r>
              <a:rPr lang="en-US" sz="2000" dirty="0">
                <a:solidFill>
                  <a:srgbClr val="000000"/>
                </a:solidFill>
                <a:latin typeface="Verdana" pitchFamily="18"/>
                <a:ea typeface="ＭＳ Ｐゴシック" pitchFamily="2"/>
                <a:cs typeface="ＭＳ Ｐゴシック" pitchFamily="2"/>
              </a:rPr>
              <a:t> on use, and no guarantees of performance. Slicer leverages a variety of toolkits and software methodologies that have been labeled the NA-MIC kit. Please see </a:t>
            </a:r>
            <a:r>
              <a:rPr lang="en-US" sz="2000" u="sng" dirty="0">
                <a:solidFill>
                  <a:srgbClr val="CCCCFF"/>
                </a:solidFill>
                <a:uFillTx/>
                <a:latin typeface="Verdana" pitchFamily="18"/>
                <a:ea typeface="ＭＳ Ｐゴシック" pitchFamily="2"/>
                <a:cs typeface="ＭＳ Ｐゴシック" pitchFamily="2"/>
                <a:hlinkClick r:id="rId4"/>
              </a:rPr>
              <a:t>http://wiki.na-mic.org/Wiki/index.php/NA-MIC-Kit</a:t>
            </a:r>
            <a:r>
              <a:rPr lang="en-US" sz="2000" dirty="0">
                <a:solidFill>
                  <a:srgbClr val="003DCC"/>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for more information.</a:t>
            </a:r>
          </a:p>
        </p:txBody>
      </p:sp>
      <p:sp>
        <p:nvSpPr>
          <p:cNvPr id="19" name="Freeform 18"/>
          <p:cNvSpPr/>
          <p:nvPr/>
        </p:nvSpPr>
        <p:spPr>
          <a:xfrm>
            <a:off x="34054618" y="7188990"/>
            <a:ext cx="14523062"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dirty="0">
                <a:solidFill>
                  <a:srgbClr val="000000"/>
                </a:solidFill>
                <a:latin typeface="Verdana" pitchFamily="18"/>
                <a:ea typeface="ＭＳ Ｐゴシック" pitchFamily="2"/>
                <a:cs typeface="ＭＳ Ｐゴシック" pitchFamily="2"/>
              </a:rPr>
              <a:t>A combined </a:t>
            </a:r>
            <a:r>
              <a:rPr lang="en-US" sz="3600" dirty="0">
                <a:solidFill>
                  <a:srgbClr val="003DCC"/>
                </a:solidFill>
                <a:latin typeface="Verdana Bold" pitchFamily="18"/>
                <a:ea typeface="ＭＳ Ｐゴシック" pitchFamily="2"/>
                <a:cs typeface="ＭＳ Ｐゴシック" pitchFamily="2"/>
              </a:rPr>
              <a:t>visualization</a:t>
            </a:r>
            <a:r>
              <a:rPr lang="en-US" sz="3600" dirty="0">
                <a:solidFill>
                  <a:srgbClr val="000000"/>
                </a:solidFill>
                <a:latin typeface="Verdana" pitchFamily="18"/>
                <a:ea typeface="ＭＳ Ｐゴシック" pitchFamily="2"/>
                <a:cs typeface="ＭＳ Ｐゴシック" pitchFamily="2"/>
              </a:rPr>
              <a:t> of multiple imaging modalities and derived data can provide clinician scientists with an integrated understanding of anatomy and pathology.</a:t>
            </a:r>
          </a:p>
        </p:txBody>
      </p:sp>
      <p:sp>
        <p:nvSpPr>
          <p:cNvPr id="20" name="Freeform 19"/>
          <p:cNvSpPr/>
          <p:nvPr/>
        </p:nvSpPr>
        <p:spPr>
          <a:xfrm>
            <a:off x="18186480" y="20584241"/>
            <a:ext cx="14147640" cy="335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200" dirty="0">
                <a:solidFill>
                  <a:srgbClr val="000000"/>
                </a:solidFill>
                <a:latin typeface="Verdana" pitchFamily="18"/>
                <a:ea typeface="ＭＳ Ｐゴシック" pitchFamily="2"/>
                <a:cs typeface="ＭＳ Ｐゴシック" pitchFamily="2"/>
              </a:rPr>
              <a:t>3D Slicer has been used in clinical research, with IRB clinical protocols appropriately created and managed. In </a:t>
            </a:r>
            <a:r>
              <a:rPr lang="en-US" sz="3200" dirty="0">
                <a:solidFill>
                  <a:srgbClr val="003DCC"/>
                </a:solidFill>
                <a:latin typeface="Verdana Bold" pitchFamily="18"/>
                <a:ea typeface="ＭＳ Ｐゴシック" pitchFamily="2"/>
                <a:cs typeface="ＭＳ Ｐゴシック" pitchFamily="2"/>
              </a:rPr>
              <a:t>image-guided therapy</a:t>
            </a:r>
            <a:r>
              <a:rPr lang="en-US" sz="3200" dirty="0">
                <a:solidFill>
                  <a:srgbClr val="000000"/>
                </a:solidFill>
                <a:latin typeface="Verdana" pitchFamily="18"/>
                <a:ea typeface="ＭＳ Ｐゴシック" pitchFamily="2"/>
                <a:cs typeface="ＭＳ Ｐゴシック" pitchFamily="2"/>
              </a:rPr>
              <a:t> (IGT) research, Slicer is frequently used to construct and visualize collections of MRI data that are available pre- and intra-operatively, and to display the tracked spatial position of surgical instruments.</a:t>
            </a:r>
          </a:p>
        </p:txBody>
      </p:sp>
      <p:sp>
        <p:nvSpPr>
          <p:cNvPr id="21" name="Freeform 20"/>
          <p:cNvSpPr/>
          <p:nvPr/>
        </p:nvSpPr>
        <p:spPr>
          <a:xfrm>
            <a:off x="34101655" y="20584241"/>
            <a:ext cx="14476025" cy="25433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dirty="0">
                <a:solidFill>
                  <a:srgbClr val="000000"/>
                </a:solidFill>
                <a:latin typeface="Verdana" pitchFamily="18"/>
                <a:ea typeface="ＭＳ Ｐゴシック" pitchFamily="2"/>
                <a:cs typeface="ＭＳ Ｐゴシック" pitchFamily="2"/>
              </a:rPr>
              <a:t>To support user and developer communities and the effective translation of tools into the clinical research setting, the 3D Slicer Project provides many </a:t>
            </a:r>
            <a:r>
              <a:rPr lang="en-US" sz="3600" dirty="0">
                <a:solidFill>
                  <a:srgbClr val="003DCC"/>
                </a:solidFill>
                <a:latin typeface="Verdana Bold" pitchFamily="18"/>
                <a:ea typeface="ＭＳ Ｐゴシック" pitchFamily="2"/>
                <a:cs typeface="ＭＳ Ｐゴシック" pitchFamily="2"/>
              </a:rPr>
              <a:t>outreach materials and </a:t>
            </a:r>
            <a:r>
              <a:rPr lang="en-US" sz="3600" dirty="0" smtClean="0">
                <a:solidFill>
                  <a:srgbClr val="003DCC"/>
                </a:solidFill>
                <a:latin typeface="Verdana Bold" pitchFamily="18"/>
                <a:ea typeface="ＭＳ Ｐゴシック" pitchFamily="2"/>
                <a:cs typeface="ＭＳ Ｐゴシック" pitchFamily="2"/>
              </a:rPr>
              <a:t>activities</a:t>
            </a:r>
            <a:r>
              <a:rPr lang="en-US" sz="3600" dirty="0">
                <a:solidFill>
                  <a:srgbClr val="000000"/>
                </a:solidFill>
                <a:latin typeface="Verdana" pitchFamily="18"/>
                <a:ea typeface="ＭＳ Ｐゴシック" pitchFamily="2"/>
                <a:cs typeface="ＭＳ Ｐゴシック" pitchFamily="2"/>
              </a:rPr>
              <a:t>.</a:t>
            </a:r>
            <a:endParaRPr lang="en-US" sz="3600" dirty="0">
              <a:solidFill>
                <a:srgbClr val="000000"/>
              </a:solidFill>
              <a:latin typeface="Verdana" pitchFamily="18"/>
              <a:ea typeface="ＭＳ Ｐゴシック" pitchFamily="2"/>
              <a:cs typeface="ＭＳ Ｐゴシック" pitchFamily="2"/>
            </a:endParaRPr>
          </a:p>
        </p:txBody>
      </p:sp>
      <p:sp>
        <p:nvSpPr>
          <p:cNvPr id="23" name="Freeform 22"/>
          <p:cNvSpPr/>
          <p:nvPr/>
        </p:nvSpPr>
        <p:spPr>
          <a:xfrm>
            <a:off x="2597001" y="7379790"/>
            <a:ext cx="14229039" cy="26742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599"/>
              </a:spcBef>
              <a:spcAft>
                <a:spcPts val="0"/>
              </a:spcAft>
              <a:buNone/>
              <a:tabLst/>
            </a:pPr>
            <a:r>
              <a:rPr lang="en-US" sz="3600" dirty="0">
                <a:solidFill>
                  <a:srgbClr val="000000"/>
                </a:solidFill>
                <a:latin typeface="Verdana Bold" pitchFamily="18"/>
                <a:ea typeface="ＭＳ Ｐゴシック" pitchFamily="2"/>
                <a:cs typeface="ＭＳ Ｐゴシック" pitchFamily="2"/>
              </a:rPr>
              <a:t>3D Slicer </a:t>
            </a:r>
            <a:r>
              <a:rPr lang="en-US" sz="3000" dirty="0">
                <a:solidFill>
                  <a:srgbClr val="000000"/>
                </a:solidFill>
                <a:latin typeface="Verdana Bold" pitchFamily="18"/>
                <a:ea typeface="ＭＳ Ｐゴシック" pitchFamily="2"/>
                <a:cs typeface="ＭＳ Ｐゴシック" pitchFamily="2"/>
              </a:rPr>
              <a:t>is a multi-platform, </a:t>
            </a:r>
            <a:r>
              <a:rPr lang="en-US" sz="3000" dirty="0">
                <a:solidFill>
                  <a:srgbClr val="FB4A00"/>
                </a:solidFill>
                <a:latin typeface="Verdana Bold" pitchFamily="18"/>
                <a:ea typeface="ＭＳ Ｐゴシック" pitchFamily="2"/>
                <a:cs typeface="ＭＳ Ｐゴシック" pitchFamily="2"/>
              </a:rPr>
              <a:t>free and open source</a:t>
            </a:r>
            <a:r>
              <a:rPr lang="en-US" sz="3000" dirty="0">
                <a:solidFill>
                  <a:srgbClr val="000000"/>
                </a:solidFill>
                <a:latin typeface="Verdana Bold" pitchFamily="18"/>
                <a:ea typeface="ＭＳ Ｐゴシック" pitchFamily="2"/>
                <a:cs typeface="ＭＳ Ｐゴシック" pitchFamily="2"/>
              </a:rPr>
              <a:t> software package for</a:t>
            </a:r>
            <a:r>
              <a:rPr lang="en-US" sz="3000" dirty="0">
                <a:solidFill>
                  <a:srgbClr val="224DD5"/>
                </a:solidFill>
                <a:latin typeface="Verdana Bold" pitchFamily="18"/>
                <a:ea typeface="ＭＳ Ｐゴシック" pitchFamily="2"/>
                <a:cs typeface="ＭＳ Ｐゴシック" pitchFamily="2"/>
              </a:rPr>
              <a:t> visualization</a:t>
            </a:r>
            <a:r>
              <a:rPr lang="en-US" sz="3000" dirty="0">
                <a:solidFill>
                  <a:srgbClr val="000000"/>
                </a:solidFill>
                <a:latin typeface="Verdana Bold" pitchFamily="18"/>
                <a:ea typeface="ＭＳ Ｐゴシック" pitchFamily="2"/>
                <a:cs typeface="ＭＳ Ｐゴシック" pitchFamily="2"/>
              </a:rPr>
              <a:t> and </a:t>
            </a:r>
            <a:r>
              <a:rPr lang="en-US" sz="3000" dirty="0">
                <a:solidFill>
                  <a:srgbClr val="224DD5"/>
                </a:solidFill>
                <a:latin typeface="Verdana Bold" pitchFamily="18"/>
                <a:ea typeface="ＭＳ Ｐゴシック" pitchFamily="2"/>
                <a:cs typeface="ＭＳ Ｐゴシック" pitchFamily="2"/>
              </a:rPr>
              <a:t>medical image computing</a:t>
            </a:r>
            <a:r>
              <a:rPr lang="en-US" sz="3000" dirty="0" smtClean="0">
                <a:solidFill>
                  <a:srgbClr val="000000"/>
                </a:solidFill>
                <a:latin typeface="Verdana Bold" pitchFamily="18"/>
                <a:ea typeface="ＭＳ Ｐゴシック" pitchFamily="2"/>
                <a:cs typeface="ＭＳ Ｐゴシック" pitchFamily="2"/>
              </a:rPr>
              <a:t>.</a:t>
            </a:r>
          </a:p>
          <a:p>
            <a:pPr>
              <a:spcBef>
                <a:spcPts val="1599"/>
              </a:spcBef>
            </a:pPr>
            <a:r>
              <a:rPr lang="en-US" sz="3000" dirty="0">
                <a:solidFill>
                  <a:srgbClr val="000000"/>
                </a:solidFill>
                <a:latin typeface="Verdana" pitchFamily="18"/>
                <a:ea typeface="ＭＳ Ｐゴシック" pitchFamily="2"/>
                <a:cs typeface="ＭＳ Ｐゴシック" pitchFamily="2"/>
              </a:rPr>
              <a:t>The software platform is </a:t>
            </a:r>
            <a:r>
              <a:rPr lang="en-US" sz="3000" dirty="0">
                <a:solidFill>
                  <a:srgbClr val="003DCC"/>
                </a:solidFill>
                <a:latin typeface="Verdana Bold" pitchFamily="18"/>
                <a:ea typeface="ＭＳ Ｐゴシック" pitchFamily="2"/>
                <a:cs typeface="ＭＳ Ｐゴシック" pitchFamily="2"/>
              </a:rPr>
              <a:t>community created</a:t>
            </a:r>
            <a:r>
              <a:rPr lang="en-US" sz="3000" dirty="0">
                <a:solidFill>
                  <a:srgbClr val="000000"/>
                </a:solidFill>
                <a:latin typeface="Verdana" pitchFamily="18"/>
                <a:ea typeface="ＭＳ Ｐゴシック" pitchFamily="2"/>
                <a:cs typeface="ＭＳ Ｐゴシック" pitchFamily="2"/>
              </a:rPr>
              <a:t> for the purpose of subject specific medical image analysis and visualization.</a:t>
            </a:r>
            <a:r>
              <a:rPr lang="en-US" sz="2400" dirty="0">
                <a:solidFill>
                  <a:srgbClr val="000000"/>
                </a:solidFill>
                <a:latin typeface="Verdana" pitchFamily="18"/>
                <a:ea typeface="ＭＳ Ｐゴシック" pitchFamily="2"/>
                <a:cs typeface="ＭＳ Ｐゴシック" pitchFamily="2"/>
              </a:rPr>
              <a:t> </a:t>
            </a:r>
            <a:r>
              <a:rPr lang="en-US" sz="3000" dirty="0">
                <a:solidFill>
                  <a:srgbClr val="000000"/>
                </a:solidFill>
                <a:latin typeface="Verdana" pitchFamily="18"/>
                <a:ea typeface="ＭＳ Ｐゴシック" pitchFamily="2"/>
                <a:cs typeface="ＭＳ Ｐゴシック" pitchFamily="2"/>
              </a:rPr>
              <a:t>Slicer includes support for:</a:t>
            </a:r>
          </a:p>
          <a:p>
            <a:pPr marL="0" marR="0" lvl="0" indent="0" rtl="0" hangingPunct="1">
              <a:lnSpc>
                <a:spcPct val="100000"/>
              </a:lnSpc>
              <a:spcBef>
                <a:spcPts val="1599"/>
              </a:spcBef>
              <a:spcAft>
                <a:spcPts val="0"/>
              </a:spcAft>
              <a:buNone/>
              <a:tabLst/>
            </a:pPr>
            <a:endParaRPr lang="en-US" sz="3000" dirty="0">
              <a:solidFill>
                <a:srgbClr val="000000"/>
              </a:solidFill>
              <a:latin typeface="Verdana Bold" pitchFamily="18"/>
              <a:ea typeface="ＭＳ Ｐゴシック" pitchFamily="2"/>
              <a:cs typeface="ＭＳ Ｐゴシック" pitchFamily="2"/>
            </a:endParaRPr>
          </a:p>
        </p:txBody>
      </p:sp>
      <p:pic>
        <p:nvPicPr>
          <p:cNvPr id="24" name="Picture 23"/>
          <p:cNvPicPr>
            <a:picLocks noChangeAspect="1"/>
          </p:cNvPicPr>
          <p:nvPr/>
        </p:nvPicPr>
        <p:blipFill>
          <a:blip r:embed="rId5">
            <a:lum/>
            <a:alphaModFix/>
          </a:blip>
          <a:srcRect/>
          <a:stretch>
            <a:fillRect/>
          </a:stretch>
        </p:blipFill>
        <p:spPr>
          <a:xfrm>
            <a:off x="1068193" y="33620040"/>
            <a:ext cx="9156600" cy="1681200"/>
          </a:xfrm>
          <a:prstGeom prst="rect">
            <a:avLst/>
          </a:prstGeom>
          <a:noFill/>
          <a:ln>
            <a:noFill/>
          </a:ln>
        </p:spPr>
      </p:pic>
      <p:pic>
        <p:nvPicPr>
          <p:cNvPr id="25" name="Picture 24"/>
          <p:cNvPicPr>
            <a:picLocks noChangeAspect="1"/>
          </p:cNvPicPr>
          <p:nvPr/>
        </p:nvPicPr>
        <p:blipFill>
          <a:blip r:embed="rId6">
            <a:lum/>
            <a:alphaModFix/>
          </a:blip>
          <a:srcRect/>
          <a:stretch>
            <a:fillRect/>
          </a:stretch>
        </p:blipFill>
        <p:spPr>
          <a:xfrm>
            <a:off x="10509193" y="33527880"/>
            <a:ext cx="9464400" cy="1866960"/>
          </a:xfrm>
          <a:prstGeom prst="rect">
            <a:avLst/>
          </a:prstGeom>
          <a:noFill/>
          <a:ln>
            <a:noFill/>
          </a:ln>
        </p:spPr>
      </p:pic>
      <p:pic>
        <p:nvPicPr>
          <p:cNvPr id="26" name="Picture 25"/>
          <p:cNvPicPr>
            <a:picLocks noChangeAspect="1"/>
          </p:cNvPicPr>
          <p:nvPr/>
        </p:nvPicPr>
        <p:blipFill>
          <a:blip r:embed="rId7">
            <a:lum/>
            <a:alphaModFix/>
          </a:blip>
          <a:srcRect/>
          <a:stretch>
            <a:fillRect/>
          </a:stretch>
        </p:blipFill>
        <p:spPr>
          <a:xfrm>
            <a:off x="19805472" y="33786720"/>
            <a:ext cx="9144000" cy="1349280"/>
          </a:xfrm>
          <a:prstGeom prst="rect">
            <a:avLst/>
          </a:prstGeom>
          <a:noFill/>
          <a:ln>
            <a:noFill/>
          </a:ln>
        </p:spPr>
      </p:pic>
      <p:pic>
        <p:nvPicPr>
          <p:cNvPr id="27" name="Picture 26"/>
          <p:cNvPicPr>
            <a:picLocks noChangeAspect="1"/>
          </p:cNvPicPr>
          <p:nvPr/>
        </p:nvPicPr>
        <p:blipFill>
          <a:blip r:embed="rId8">
            <a:lum/>
            <a:alphaModFix/>
          </a:blip>
          <a:srcRect/>
          <a:stretch>
            <a:fillRect/>
          </a:stretch>
        </p:blipFill>
        <p:spPr>
          <a:xfrm>
            <a:off x="28817711" y="33623282"/>
            <a:ext cx="8802721" cy="1676519"/>
          </a:xfrm>
          <a:prstGeom prst="rect">
            <a:avLst/>
          </a:prstGeom>
          <a:noFill/>
          <a:ln>
            <a:noFill/>
          </a:ln>
        </p:spPr>
      </p:pic>
      <p:pic>
        <p:nvPicPr>
          <p:cNvPr id="28" name="Picture 27"/>
          <p:cNvPicPr>
            <a:picLocks noChangeAspect="1"/>
          </p:cNvPicPr>
          <p:nvPr/>
        </p:nvPicPr>
        <p:blipFill>
          <a:blip r:embed="rId9">
            <a:lum/>
            <a:alphaModFix/>
          </a:blip>
          <a:srcRect/>
          <a:stretch>
            <a:fillRect/>
          </a:stretch>
        </p:blipFill>
        <p:spPr>
          <a:xfrm>
            <a:off x="37418831" y="33680520"/>
            <a:ext cx="8677080" cy="1562040"/>
          </a:xfrm>
          <a:prstGeom prst="rect">
            <a:avLst/>
          </a:prstGeom>
          <a:noFill/>
          <a:ln>
            <a:noFill/>
          </a:ln>
        </p:spPr>
      </p:pic>
      <p:pic>
        <p:nvPicPr>
          <p:cNvPr id="30" name="Picture 29"/>
          <p:cNvPicPr>
            <a:picLocks noChangeAspect="1"/>
          </p:cNvPicPr>
          <p:nvPr/>
        </p:nvPicPr>
        <p:blipFill>
          <a:blip r:embed="rId10">
            <a:lum/>
            <a:alphaModFix/>
          </a:blip>
          <a:srcRect/>
          <a:stretch>
            <a:fillRect/>
          </a:stretch>
        </p:blipFill>
        <p:spPr>
          <a:xfrm>
            <a:off x="39402739" y="28907851"/>
            <a:ext cx="4508529" cy="3396348"/>
          </a:xfrm>
          <a:prstGeom prst="rect">
            <a:avLst/>
          </a:prstGeom>
          <a:noFill/>
          <a:ln>
            <a:noFill/>
          </a:ln>
        </p:spPr>
      </p:pic>
      <p:sp>
        <p:nvSpPr>
          <p:cNvPr id="35" name="Freeform 34"/>
          <p:cNvSpPr/>
          <p:nvPr/>
        </p:nvSpPr>
        <p:spPr>
          <a:xfrm>
            <a:off x="2483155" y="20569381"/>
            <a:ext cx="14300279" cy="335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r>
              <a:rPr lang="en-US" sz="3200" dirty="0" smtClean="0">
                <a:solidFill>
                  <a:srgbClr val="000000"/>
                </a:solidFill>
                <a:latin typeface="Verdana" pitchFamily="34" charset="0"/>
                <a:ea typeface="ＭＳ Ｐゴシック" pitchFamily="2"/>
                <a:cs typeface="ＭＳ Ｐゴシック" pitchFamily="2"/>
              </a:rPr>
              <a:t>Development </a:t>
            </a:r>
            <a:r>
              <a:rPr lang="en-US" sz="3200" dirty="0">
                <a:solidFill>
                  <a:srgbClr val="000000"/>
                </a:solidFill>
                <a:latin typeface="Verdana" pitchFamily="34" charset="0"/>
                <a:ea typeface="ＭＳ Ｐゴシック" pitchFamily="2"/>
                <a:cs typeface="ＭＳ Ｐゴシック" pitchFamily="2"/>
              </a:rPr>
              <a:t>of </a:t>
            </a:r>
            <a:r>
              <a:rPr lang="en-US" sz="3200" dirty="0">
                <a:solidFill>
                  <a:srgbClr val="0000FF"/>
                </a:solidFill>
                <a:latin typeface="Verdana" pitchFamily="34" charset="0"/>
                <a:ea typeface="ＭＳ Ｐゴシック" pitchFamily="2"/>
                <a:cs typeface="ＭＳ Ｐゴシック" pitchFamily="2"/>
              </a:rPr>
              <a:t>imaging biomarkers</a:t>
            </a:r>
            <a:r>
              <a:rPr lang="en-US" sz="3200" dirty="0">
                <a:solidFill>
                  <a:srgbClr val="000000"/>
                </a:solidFill>
                <a:latin typeface="Verdana" pitchFamily="34" charset="0"/>
                <a:ea typeface="ＭＳ Ｐゴシック" pitchFamily="2"/>
                <a:cs typeface="ＭＳ Ｐゴシック" pitchFamily="2"/>
              </a:rPr>
              <a:t> requires agile and </a:t>
            </a:r>
            <a:r>
              <a:rPr lang="en-US" sz="3200" dirty="0" smtClean="0">
                <a:solidFill>
                  <a:srgbClr val="000000"/>
                </a:solidFill>
                <a:latin typeface="Verdana" pitchFamily="34" charset="0"/>
                <a:ea typeface="ＭＳ Ｐゴシック" pitchFamily="2"/>
                <a:cs typeface="ＭＳ Ｐゴシック" pitchFamily="2"/>
              </a:rPr>
              <a:t>open infrastructure </a:t>
            </a:r>
            <a:r>
              <a:rPr lang="en-US" sz="3200" dirty="0">
                <a:solidFill>
                  <a:srgbClr val="000000"/>
                </a:solidFill>
                <a:latin typeface="Verdana" pitchFamily="34" charset="0"/>
                <a:ea typeface="ＭＳ Ｐゴシック" pitchFamily="2"/>
                <a:cs typeface="ＭＳ Ｐゴシック" pitchFamily="2"/>
              </a:rPr>
              <a:t>for experimentation with image processing tools and visualization of the analysis </a:t>
            </a:r>
            <a:r>
              <a:rPr lang="en-US" sz="3200" dirty="0" smtClean="0">
                <a:solidFill>
                  <a:srgbClr val="000000"/>
                </a:solidFill>
                <a:latin typeface="Verdana" pitchFamily="34" charset="0"/>
                <a:ea typeface="ＭＳ Ｐゴシック" pitchFamily="2"/>
                <a:cs typeface="ＭＳ Ｐゴシック" pitchFamily="2"/>
              </a:rPr>
              <a:t>results. </a:t>
            </a:r>
            <a:r>
              <a:rPr lang="en-US" sz="3200" dirty="0" smtClean="0">
                <a:solidFill>
                  <a:srgbClr val="000000"/>
                </a:solidFill>
                <a:latin typeface="Verdana" pitchFamily="34" charset="0"/>
                <a:ea typeface="ＭＳ Ｐゴシック" pitchFamily="2"/>
                <a:cs typeface="ＭＳ Ｐゴシック" pitchFamily="2"/>
              </a:rPr>
              <a:t>A </a:t>
            </a:r>
            <a:r>
              <a:rPr lang="en-US" sz="3200" dirty="0">
                <a:solidFill>
                  <a:srgbClr val="000000"/>
                </a:solidFill>
                <a:latin typeface="Verdana" pitchFamily="34" charset="0"/>
                <a:ea typeface="ＭＳ Ｐゴシック" pitchFamily="2"/>
                <a:cs typeface="ＭＳ Ｐゴシック" pitchFamily="2"/>
              </a:rPr>
              <a:t>free and open source platform can improve access to standard methods of image quantification and </a:t>
            </a:r>
            <a:r>
              <a:rPr lang="en-US" sz="3200" dirty="0" smtClean="0">
                <a:solidFill>
                  <a:srgbClr val="000000"/>
                </a:solidFill>
                <a:latin typeface="Verdana" pitchFamily="34" charset="0"/>
                <a:ea typeface="ＭＳ Ｐゴシック" pitchFamily="2"/>
                <a:cs typeface="ＭＳ Ｐゴシック" pitchFamily="2"/>
              </a:rPr>
              <a:t>facilitate translation of </a:t>
            </a:r>
            <a:r>
              <a:rPr lang="en-US" sz="3200" dirty="0">
                <a:solidFill>
                  <a:srgbClr val="000000"/>
                </a:solidFill>
                <a:latin typeface="Verdana" pitchFamily="34" charset="0"/>
                <a:ea typeface="ＭＳ Ｐゴシック" pitchFamily="2"/>
                <a:cs typeface="ＭＳ Ｐゴシック" pitchFamily="2"/>
              </a:rPr>
              <a:t>experimental methods into the clinical research setting for validation and </a:t>
            </a:r>
            <a:r>
              <a:rPr lang="en-US" sz="3200" dirty="0" smtClean="0">
                <a:solidFill>
                  <a:srgbClr val="000000"/>
                </a:solidFill>
                <a:latin typeface="Verdana" pitchFamily="34" charset="0"/>
                <a:ea typeface="ＭＳ Ｐゴシック" pitchFamily="2"/>
                <a:cs typeface="ＭＳ Ｐゴシック" pitchFamily="2"/>
              </a:rPr>
              <a:t>refinement.</a:t>
            </a:r>
            <a:endParaRPr lang="en-US" sz="3200" dirty="0">
              <a:solidFill>
                <a:srgbClr val="000000"/>
              </a:solidFill>
              <a:latin typeface="Verdana" pitchFamily="34" charset="0"/>
              <a:ea typeface="ＭＳ Ｐゴシック" pitchFamily="2"/>
              <a:cs typeface="ＭＳ Ｐゴシック" pitchFamily="2"/>
            </a:endParaRPr>
          </a:p>
        </p:txBody>
      </p:sp>
      <p:sp>
        <p:nvSpPr>
          <p:cNvPr id="38" name="Freeform 37"/>
          <p:cNvSpPr/>
          <p:nvPr/>
        </p:nvSpPr>
        <p:spPr>
          <a:xfrm>
            <a:off x="40093498" y="9022121"/>
            <a:ext cx="8484182" cy="3606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rmAutofit/>
          </a:bodyPr>
          <a:lstStyle/>
          <a:p>
            <a:pPr lvl="0"/>
            <a:r>
              <a:rPr lang="en-US" sz="2400" dirty="0">
                <a:solidFill>
                  <a:srgbClr val="000000"/>
                </a:solidFill>
                <a:latin typeface="Verdana" pitchFamily="18"/>
                <a:ea typeface="ＭＳ Ｐゴシック" pitchFamily="2"/>
                <a:cs typeface="ＭＳ Ｐゴシック" pitchFamily="2"/>
              </a:rPr>
              <a:t>3D Slicer offers a </a:t>
            </a:r>
            <a:r>
              <a:rPr lang="en-US" sz="2400" dirty="0">
                <a:solidFill>
                  <a:srgbClr val="000000"/>
                </a:solidFill>
                <a:latin typeface="Verdana Bold" pitchFamily="18"/>
                <a:ea typeface="ＭＳ Ｐゴシック" pitchFamily="2"/>
                <a:cs typeface="ＭＳ Ｐゴシック" pitchFamily="2"/>
              </a:rPr>
              <a:t>suite of layouts</a:t>
            </a:r>
            <a:r>
              <a:rPr lang="en-US" sz="2400" dirty="0">
                <a:solidFill>
                  <a:srgbClr val="000000"/>
                </a:solidFill>
                <a:latin typeface="Verdana" pitchFamily="18"/>
                <a:ea typeface="ＭＳ Ｐゴシック" pitchFamily="2"/>
                <a:cs typeface="ＭＳ Ｐゴシック" pitchFamily="2"/>
              </a:rPr>
              <a:t> and the ability to visualize many types of data including</a:t>
            </a:r>
            <a:r>
              <a:rPr lang="en-US" sz="2400" dirty="0" smtClean="0">
                <a:solidFill>
                  <a:srgbClr val="000000"/>
                </a:solidFill>
                <a:latin typeface="Verdana" pitchFamily="18"/>
                <a:ea typeface="ＭＳ Ｐゴシック" pitchFamily="2"/>
                <a:cs typeface="ＭＳ Ｐゴシック" pitchFamily="2"/>
              </a:rPr>
              <a:t>:</a:t>
            </a:r>
            <a:endParaRPr lang="en-US" sz="2400" dirty="0">
              <a:solidFill>
                <a:srgbClr val="000000"/>
              </a:solidFill>
              <a:latin typeface="Verdana" pitchFamily="18"/>
              <a:ea typeface="ＭＳ Ｐゴシック" pitchFamily="2"/>
              <a:cs typeface="ＭＳ Ｐゴシック" pitchFamily="2"/>
            </a:endParaRPr>
          </a:p>
          <a:p>
            <a:pPr lvl="0">
              <a:buClr>
                <a:srgbClr val="000000"/>
              </a:buClr>
              <a:buSzPct val="125000"/>
              <a:buFont typeface="Verdana" pitchFamily="34"/>
              <a:buChar char="•"/>
            </a:pPr>
            <a:r>
              <a:rPr lang="en-US" sz="2000" dirty="0" smtClean="0">
                <a:solidFill>
                  <a:srgbClr val="000000"/>
                </a:solidFill>
                <a:latin typeface="Verdana" pitchFamily="18"/>
                <a:ea typeface="ＭＳ Ｐゴシック" pitchFamily="2"/>
                <a:cs typeface="ＭＳ Ｐゴシック" pitchFamily="2"/>
              </a:rPr>
              <a:t> support of </a:t>
            </a:r>
            <a:r>
              <a:rPr lang="en-US" sz="2000" dirty="0">
                <a:solidFill>
                  <a:srgbClr val="000000"/>
                </a:solidFill>
                <a:latin typeface="Verdana" pitchFamily="18"/>
                <a:ea typeface="ＭＳ Ｐゴシック" pitchFamily="2"/>
                <a:cs typeface="ＭＳ Ｐゴシック" pitchFamily="2"/>
              </a:rPr>
              <a:t>2</a:t>
            </a:r>
            <a:r>
              <a:rPr lang="en-US" sz="2000" dirty="0" smtClean="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3</a:t>
            </a:r>
            <a:r>
              <a:rPr lang="en-US" sz="2000" dirty="0" smtClean="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and 4-D image data</a:t>
            </a:r>
          </a:p>
          <a:p>
            <a:pPr lvl="1">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reformats and cross-sections</a:t>
            </a:r>
          </a:p>
          <a:p>
            <a:pPr lvl="1">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volume rendering</a:t>
            </a:r>
          </a:p>
          <a:p>
            <a:pPr lvl="0">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modality-independent (MR, CT, PET, US and more)</a:t>
            </a:r>
          </a:p>
          <a:p>
            <a:pPr lvl="0">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DICOM data exchange interoperability</a:t>
            </a:r>
          </a:p>
          <a:p>
            <a:pPr lvl="0">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parameter maps and VOIs</a:t>
            </a:r>
          </a:p>
          <a:p>
            <a:pPr lvl="0">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surface models &amp; glyphs</a:t>
            </a:r>
          </a:p>
          <a:p>
            <a:pPr lvl="0">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measurement tools &amp; annotations</a:t>
            </a:r>
          </a:p>
          <a:p>
            <a:pPr lvl="0">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charts</a:t>
            </a:r>
            <a:endParaRPr lang="en-US" sz="2000" dirty="0">
              <a:solidFill>
                <a:srgbClr val="000000"/>
              </a:solidFill>
              <a:latin typeface="Verdana" pitchFamily="18"/>
              <a:ea typeface="ＭＳ Ｐゴシック" pitchFamily="2"/>
              <a:cs typeface="ＭＳ Ｐゴシック" pitchFamily="2"/>
            </a:endParaRPr>
          </a:p>
        </p:txBody>
      </p:sp>
      <p:sp>
        <p:nvSpPr>
          <p:cNvPr id="40" name="Freeform 39"/>
          <p:cNvSpPr/>
          <p:nvPr/>
        </p:nvSpPr>
        <p:spPr>
          <a:xfrm>
            <a:off x="2597001" y="10332329"/>
            <a:ext cx="6085079" cy="3848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rmAutofit/>
          </a:bodyPr>
          <a:lstStyle/>
          <a:p>
            <a:pPr lvl="0">
              <a:spcBef>
                <a:spcPts val="1199"/>
              </a:spcBef>
              <a:buClr>
                <a:srgbClr val="000000"/>
              </a:buClr>
              <a:buSzPct val="100000"/>
              <a:buFont typeface="Verdana" pitchFamily="34"/>
              <a:buChar char="•"/>
            </a:pPr>
            <a:r>
              <a:rPr lang="en-US" sz="2400" dirty="0" smtClean="0">
                <a:solidFill>
                  <a:srgbClr val="000000"/>
                </a:solidFill>
                <a:latin typeface="Verdana" pitchFamily="18"/>
                <a:ea typeface="ＭＳ Ｐゴシック" pitchFamily="2"/>
                <a:cs typeface="ＭＳ Ｐゴシック" pitchFamily="2"/>
              </a:rPr>
              <a:t> </a:t>
            </a:r>
            <a:r>
              <a:rPr lang="en-US" sz="2400" dirty="0">
                <a:solidFill>
                  <a:srgbClr val="000000"/>
                </a:solidFill>
                <a:latin typeface="Verdana" pitchFamily="18"/>
                <a:ea typeface="ＭＳ Ｐゴシック" pitchFamily="2"/>
                <a:cs typeface="ＭＳ Ｐゴシック" pitchFamily="2"/>
              </a:rPr>
              <a:t>Multi-modality imaging including, MRI, CT, US, nuclear medicine, and microscopy</a:t>
            </a:r>
          </a:p>
          <a:p>
            <a:pPr lvl="0">
              <a:spcBef>
                <a:spcPts val="1199"/>
              </a:spcBef>
              <a:buClr>
                <a:srgbClr val="000000"/>
              </a:buClr>
              <a:buSzPct val="100000"/>
              <a:buFont typeface="Verdana" pitchFamily="34"/>
              <a:buChar char="•"/>
            </a:pPr>
            <a:r>
              <a:rPr lang="en-US" sz="2400" dirty="0">
                <a:solidFill>
                  <a:srgbClr val="000000"/>
                </a:solidFill>
                <a:latin typeface="Verdana" pitchFamily="18"/>
                <a:ea typeface="ＭＳ Ｐゴシック" pitchFamily="2"/>
                <a:cs typeface="ＭＳ Ｐゴシック" pitchFamily="2"/>
              </a:rPr>
              <a:t> Multi organ from head to toe</a:t>
            </a:r>
          </a:p>
          <a:p>
            <a:pPr lvl="0">
              <a:spcBef>
                <a:spcPts val="1199"/>
              </a:spcBef>
              <a:buClr>
                <a:srgbClr val="000000"/>
              </a:buClr>
              <a:buSzPct val="100000"/>
              <a:buFont typeface="Verdana" pitchFamily="34"/>
              <a:buChar char="•"/>
            </a:pPr>
            <a:r>
              <a:rPr lang="en-US" sz="2400" dirty="0">
                <a:solidFill>
                  <a:srgbClr val="000000"/>
                </a:solidFill>
                <a:latin typeface="Verdana" pitchFamily="18"/>
                <a:ea typeface="ＭＳ Ｐゴシック" pitchFamily="2"/>
                <a:cs typeface="ＭＳ Ｐゴシック" pitchFamily="2"/>
              </a:rPr>
              <a:t> Bidirectional interface for devices</a:t>
            </a:r>
          </a:p>
          <a:p>
            <a:pPr lvl="0">
              <a:spcBef>
                <a:spcPts val="1199"/>
              </a:spcBef>
              <a:buClr>
                <a:srgbClr val="000000"/>
              </a:buClr>
              <a:buSzPct val="100000"/>
              <a:buFont typeface="Verdana" pitchFamily="34"/>
              <a:buChar char="•"/>
            </a:pPr>
            <a:r>
              <a:rPr lang="en-US" sz="2400" dirty="0">
                <a:solidFill>
                  <a:srgbClr val="000000"/>
                </a:solidFill>
                <a:latin typeface="Verdana" pitchFamily="18"/>
                <a:ea typeface="ＭＳ Ｐゴシック" pitchFamily="2"/>
                <a:cs typeface="ＭＳ Ｐゴシック" pitchFamily="2"/>
              </a:rPr>
              <a:t> Expandable and interfaced to multiple toolkits</a:t>
            </a:r>
            <a:endParaRPr lang="en-US" sz="2400" dirty="0">
              <a:solidFill>
                <a:srgbClr val="000000"/>
              </a:solidFill>
              <a:latin typeface="Verdana" pitchFamily="18"/>
              <a:ea typeface="ＭＳ Ｐゴシック" pitchFamily="2"/>
              <a:cs typeface="ＭＳ Ｐゴシック" pitchFamily="2"/>
            </a:endParaRPr>
          </a:p>
        </p:txBody>
      </p:sp>
      <p:sp>
        <p:nvSpPr>
          <p:cNvPr id="42" name="Freeform 41"/>
          <p:cNvSpPr/>
          <p:nvPr/>
        </p:nvSpPr>
        <p:spPr>
          <a:xfrm>
            <a:off x="2597001" y="24160632"/>
            <a:ext cx="6663498" cy="33011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rmAutofit/>
          </a:bodyPr>
          <a:lstStyle/>
          <a:p>
            <a:r>
              <a:rPr lang="en-US" sz="2400" dirty="0">
                <a:latin typeface="Verdana"/>
                <a:cs typeface="Verdana"/>
              </a:rPr>
              <a:t>3D Slicer includes tools to quantify:</a:t>
            </a:r>
          </a:p>
          <a:p>
            <a:pPr marL="342900" indent="-342900">
              <a:buFont typeface="Arial"/>
              <a:buChar char="•"/>
            </a:pPr>
            <a:endParaRPr lang="en-US" sz="2400" dirty="0">
              <a:latin typeface="Verdana"/>
              <a:cs typeface="Verdana"/>
            </a:endParaRPr>
          </a:p>
          <a:p>
            <a:pPr marL="342900" indent="-342900">
              <a:buFont typeface="Arial"/>
              <a:buChar char="•"/>
            </a:pPr>
            <a:r>
              <a:rPr lang="en-US" sz="2400" dirty="0">
                <a:latin typeface="Verdana"/>
                <a:cs typeface="Verdana"/>
              </a:rPr>
              <a:t>PET/CT studies (SUV body weight)</a:t>
            </a:r>
          </a:p>
          <a:p>
            <a:pPr marL="342900" indent="-342900">
              <a:buFont typeface="Arial"/>
              <a:buChar char="•"/>
            </a:pPr>
            <a:r>
              <a:rPr lang="en-US" sz="2400" dirty="0">
                <a:latin typeface="Verdana"/>
                <a:cs typeface="Verdana"/>
              </a:rPr>
              <a:t>Tumor growth (experimental)</a:t>
            </a:r>
          </a:p>
          <a:p>
            <a:pPr marL="342900" indent="-342900">
              <a:buFont typeface="Arial"/>
              <a:buChar char="•"/>
            </a:pPr>
            <a:r>
              <a:rPr lang="en-US" sz="2400" dirty="0">
                <a:latin typeface="Verdana"/>
                <a:cs typeface="Verdana"/>
              </a:rPr>
              <a:t>Tumor response to treatment       (measurements for RECIST)</a:t>
            </a:r>
          </a:p>
          <a:p>
            <a:pPr marL="342900" indent="-342900">
              <a:buFont typeface="Arial"/>
              <a:buChar char="•"/>
            </a:pPr>
            <a:r>
              <a:rPr lang="en-US" sz="2400" dirty="0">
                <a:latin typeface="Verdana"/>
                <a:cs typeface="Verdana"/>
              </a:rPr>
              <a:t>DCE-MRI (pharmacokinetics)</a:t>
            </a:r>
          </a:p>
        </p:txBody>
      </p:sp>
      <p:pic>
        <p:nvPicPr>
          <p:cNvPr id="48" name="Picture 47"/>
          <p:cNvPicPr>
            <a:picLocks noChangeAspect="1"/>
          </p:cNvPicPr>
          <p:nvPr/>
        </p:nvPicPr>
        <p:blipFill>
          <a:blip r:embed="rId11">
            <a:lum/>
            <a:alphaModFix/>
          </a:blip>
          <a:srcRect/>
          <a:stretch>
            <a:fillRect/>
          </a:stretch>
        </p:blipFill>
        <p:spPr>
          <a:xfrm>
            <a:off x="18237242" y="26264667"/>
            <a:ext cx="3316319" cy="2313000"/>
          </a:xfrm>
          <a:prstGeom prst="rect">
            <a:avLst/>
          </a:prstGeom>
          <a:noFill/>
          <a:ln>
            <a:noFill/>
          </a:ln>
        </p:spPr>
      </p:pic>
      <p:sp>
        <p:nvSpPr>
          <p:cNvPr id="49" name="Freeform 48"/>
          <p:cNvSpPr/>
          <p:nvPr/>
        </p:nvSpPr>
        <p:spPr>
          <a:xfrm>
            <a:off x="26424361" y="27407669"/>
            <a:ext cx="29755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A</a:t>
            </a:r>
          </a:p>
        </p:txBody>
      </p:sp>
      <p:sp>
        <p:nvSpPr>
          <p:cNvPr id="50" name="Freeform 49"/>
          <p:cNvSpPr/>
          <p:nvPr/>
        </p:nvSpPr>
        <p:spPr>
          <a:xfrm>
            <a:off x="29248920" y="27407669"/>
            <a:ext cx="284734"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B</a:t>
            </a:r>
          </a:p>
        </p:txBody>
      </p:sp>
      <p:sp>
        <p:nvSpPr>
          <p:cNvPr id="51" name="Freeform 50"/>
          <p:cNvSpPr/>
          <p:nvPr/>
        </p:nvSpPr>
        <p:spPr>
          <a:xfrm>
            <a:off x="26444879" y="29541029"/>
            <a:ext cx="30038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C</a:t>
            </a:r>
          </a:p>
        </p:txBody>
      </p:sp>
      <p:sp>
        <p:nvSpPr>
          <p:cNvPr id="52" name="Freeform 51"/>
          <p:cNvSpPr/>
          <p:nvPr/>
        </p:nvSpPr>
        <p:spPr>
          <a:xfrm>
            <a:off x="29259359" y="29541029"/>
            <a:ext cx="313212"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D</a:t>
            </a:r>
          </a:p>
        </p:txBody>
      </p:sp>
      <p:sp>
        <p:nvSpPr>
          <p:cNvPr id="54" name="Freeform 53"/>
          <p:cNvSpPr/>
          <p:nvPr/>
        </p:nvSpPr>
        <p:spPr>
          <a:xfrm>
            <a:off x="18097561" y="24537388"/>
            <a:ext cx="7556400" cy="77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55" name="Picture 54"/>
          <p:cNvPicPr>
            <a:picLocks noChangeAspect="1"/>
          </p:cNvPicPr>
          <p:nvPr/>
        </p:nvPicPr>
        <p:blipFill>
          <a:blip r:embed="rId12">
            <a:lum/>
            <a:alphaModFix/>
          </a:blip>
          <a:srcRect/>
          <a:stretch>
            <a:fillRect/>
          </a:stretch>
        </p:blipFill>
        <p:spPr>
          <a:xfrm>
            <a:off x="18288003" y="25502550"/>
            <a:ext cx="6038998" cy="3314879"/>
          </a:xfrm>
          <a:prstGeom prst="rect">
            <a:avLst/>
          </a:prstGeom>
          <a:noFill/>
          <a:ln>
            <a:noFill/>
          </a:ln>
        </p:spPr>
      </p:pic>
      <p:pic>
        <p:nvPicPr>
          <p:cNvPr id="56" name="Picture 55"/>
          <p:cNvPicPr>
            <a:picLocks noChangeAspect="1"/>
          </p:cNvPicPr>
          <p:nvPr/>
        </p:nvPicPr>
        <p:blipFill>
          <a:blip r:embed="rId13">
            <a:lum/>
            <a:alphaModFix/>
          </a:blip>
          <a:srcRect/>
          <a:stretch>
            <a:fillRect/>
          </a:stretch>
        </p:blipFill>
        <p:spPr>
          <a:xfrm>
            <a:off x="22285441" y="29071227"/>
            <a:ext cx="3238560" cy="2425680"/>
          </a:xfrm>
          <a:prstGeom prst="rect">
            <a:avLst/>
          </a:prstGeom>
          <a:noFill/>
          <a:ln>
            <a:noFill/>
          </a:ln>
        </p:spPr>
      </p:pic>
      <p:sp>
        <p:nvSpPr>
          <p:cNvPr id="57" name="Freeform 56"/>
          <p:cNvSpPr/>
          <p:nvPr/>
        </p:nvSpPr>
        <p:spPr>
          <a:xfrm>
            <a:off x="18288000" y="29096788"/>
            <a:ext cx="3594241" cy="2666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3D Slicer has been used extensively for brain tumor resection planning and guidance during the surgery.</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Integration of 3D Slicer with the surgical navigation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 system allows to track surgical instruments in real-time, and transfer the position to 3D Slicer. This enables intra-operative context-dependent visualization of the critical structures in the proximity of the surgical tool.</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This project is a joint collaboration between BWH, Yale University and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a:t>
            </a:r>
          </a:p>
        </p:txBody>
      </p:sp>
      <p:sp>
        <p:nvSpPr>
          <p:cNvPr id="58" name="Freeform 57"/>
          <p:cNvSpPr/>
          <p:nvPr/>
        </p:nvSpPr>
        <p:spPr>
          <a:xfrm>
            <a:off x="18727561" y="24613904"/>
            <a:ext cx="5201344"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2800" dirty="0">
                <a:solidFill>
                  <a:srgbClr val="003DCC"/>
                </a:solidFill>
                <a:latin typeface="Verdana" pitchFamily="18"/>
                <a:ea typeface="ＭＳ Ｐゴシック" pitchFamily="2"/>
                <a:cs typeface="ＭＳ Ｐゴシック" pitchFamily="2"/>
              </a:rPr>
              <a:t>Image-Guided Neurosurgery</a:t>
            </a:r>
          </a:p>
        </p:txBody>
      </p:sp>
      <p:sp>
        <p:nvSpPr>
          <p:cNvPr id="59" name="Freeform 58"/>
          <p:cNvSpPr/>
          <p:nvPr/>
        </p:nvSpPr>
        <p:spPr>
          <a:xfrm>
            <a:off x="25831801" y="24537388"/>
            <a:ext cx="6921360" cy="77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grpSp>
        <p:nvGrpSpPr>
          <p:cNvPr id="126" name="Group 125"/>
          <p:cNvGrpSpPr/>
          <p:nvPr/>
        </p:nvGrpSpPr>
        <p:grpSpPr>
          <a:xfrm>
            <a:off x="26466842" y="25328023"/>
            <a:ext cx="5543639" cy="4035195"/>
            <a:chOff x="26466842" y="25657275"/>
            <a:chExt cx="5543639" cy="4035195"/>
          </a:xfrm>
        </p:grpSpPr>
        <p:pic>
          <p:nvPicPr>
            <p:cNvPr id="60" name="Picture 59"/>
            <p:cNvPicPr>
              <a:picLocks noChangeAspect="1"/>
            </p:cNvPicPr>
            <p:nvPr/>
          </p:nvPicPr>
          <p:blipFill>
            <a:blip r:embed="rId14">
              <a:lum/>
              <a:alphaModFix/>
            </a:blip>
            <a:srcRect/>
            <a:stretch>
              <a:fillRect/>
            </a:stretch>
          </p:blipFill>
          <p:spPr>
            <a:xfrm>
              <a:off x="29286362" y="25657275"/>
              <a:ext cx="2724119" cy="1987560"/>
            </a:xfrm>
            <a:prstGeom prst="rect">
              <a:avLst/>
            </a:prstGeom>
            <a:noFill/>
            <a:ln>
              <a:noFill/>
            </a:ln>
          </p:spPr>
        </p:pic>
        <p:pic>
          <p:nvPicPr>
            <p:cNvPr id="61" name="Picture 60"/>
            <p:cNvPicPr>
              <a:picLocks noChangeAspect="1"/>
            </p:cNvPicPr>
            <p:nvPr/>
          </p:nvPicPr>
          <p:blipFill>
            <a:blip r:embed="rId15">
              <a:lum/>
              <a:alphaModFix/>
            </a:blip>
            <a:srcRect/>
            <a:stretch>
              <a:fillRect/>
            </a:stretch>
          </p:blipFill>
          <p:spPr>
            <a:xfrm>
              <a:off x="26466842" y="27704910"/>
              <a:ext cx="2724119" cy="1987560"/>
            </a:xfrm>
            <a:prstGeom prst="rect">
              <a:avLst/>
            </a:prstGeom>
            <a:noFill/>
            <a:ln>
              <a:noFill/>
            </a:ln>
          </p:spPr>
        </p:pic>
        <p:pic>
          <p:nvPicPr>
            <p:cNvPr id="62" name="Picture 61"/>
            <p:cNvPicPr>
              <a:picLocks noChangeAspect="1"/>
            </p:cNvPicPr>
            <p:nvPr/>
          </p:nvPicPr>
          <p:blipFill>
            <a:blip r:embed="rId16">
              <a:lum/>
              <a:alphaModFix/>
            </a:blip>
            <a:srcRect/>
            <a:stretch>
              <a:fillRect/>
            </a:stretch>
          </p:blipFill>
          <p:spPr>
            <a:xfrm>
              <a:off x="29286362" y="27704910"/>
              <a:ext cx="2724119" cy="1987560"/>
            </a:xfrm>
            <a:prstGeom prst="rect">
              <a:avLst/>
            </a:prstGeom>
            <a:noFill/>
            <a:ln>
              <a:noFill/>
            </a:ln>
          </p:spPr>
        </p:pic>
        <p:pic>
          <p:nvPicPr>
            <p:cNvPr id="63" name="Picture 62"/>
            <p:cNvPicPr>
              <a:picLocks noChangeAspect="1"/>
            </p:cNvPicPr>
            <p:nvPr/>
          </p:nvPicPr>
          <p:blipFill>
            <a:blip r:embed="rId17">
              <a:lum/>
              <a:alphaModFix/>
            </a:blip>
            <a:srcRect/>
            <a:stretch>
              <a:fillRect/>
            </a:stretch>
          </p:blipFill>
          <p:spPr>
            <a:xfrm>
              <a:off x="26466842" y="25657275"/>
              <a:ext cx="2724119" cy="1987560"/>
            </a:xfrm>
            <a:prstGeom prst="rect">
              <a:avLst/>
            </a:prstGeom>
            <a:noFill/>
            <a:ln>
              <a:noFill/>
            </a:ln>
          </p:spPr>
        </p:pic>
      </p:grpSp>
      <p:sp>
        <p:nvSpPr>
          <p:cNvPr id="64" name="Freeform 63"/>
          <p:cNvSpPr/>
          <p:nvPr/>
        </p:nvSpPr>
        <p:spPr>
          <a:xfrm>
            <a:off x="26424360" y="29480743"/>
            <a:ext cx="5693941" cy="247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Targeted MRI guided prostate cancer biopsy attempts to improve the biopsy precision while reducing the number of tissue samples that need to be collected. This is achieved by first using diagnostic multi-parametric MRI to highlight the suspicious areas. The biopsy procedure takes place in the MR bore. Deformable registration is used to fuse the diagnostic image data to the intra-procedural configuration of the gland.</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smtClean="0">
                <a:solidFill>
                  <a:srgbClr val="000000"/>
                </a:solidFill>
                <a:latin typeface="Verdana" pitchFamily="18"/>
                <a:ea typeface="ＭＳ Ｐゴシック" pitchFamily="2"/>
                <a:cs typeface="ＭＳ Ｐゴシック" pitchFamily="2"/>
              </a:rPr>
              <a:t>Since 2008, 3D </a:t>
            </a:r>
            <a:r>
              <a:rPr lang="en-US" sz="1200" dirty="0">
                <a:solidFill>
                  <a:srgbClr val="000000"/>
                </a:solidFill>
                <a:latin typeface="Verdana" pitchFamily="18"/>
                <a:ea typeface="ＭＳ Ｐゴシック" pitchFamily="2"/>
                <a:cs typeface="ＭＳ Ｐゴシック" pitchFamily="2"/>
              </a:rPr>
              <a:t>Slicer </a:t>
            </a:r>
            <a:r>
              <a:rPr lang="en-US" sz="1200" dirty="0" smtClean="0">
                <a:solidFill>
                  <a:srgbClr val="000000"/>
                </a:solidFill>
                <a:latin typeface="Verdana" pitchFamily="18"/>
                <a:ea typeface="ＭＳ Ｐゴシック" pitchFamily="2"/>
                <a:cs typeface="ＭＳ Ｐゴシック" pitchFamily="2"/>
              </a:rPr>
              <a:t>has been</a:t>
            </a:r>
            <a:r>
              <a:rPr lang="en-US" sz="1200" dirty="0" smtClean="0">
                <a:solidFill>
                  <a:srgbClr val="000000"/>
                </a:solidFill>
                <a:latin typeface="Verdana" pitchFamily="18"/>
                <a:ea typeface="ＭＳ Ｐゴシック" pitchFamily="2"/>
                <a:cs typeface="ＭＳ Ｐゴシック" pitchFamily="2"/>
              </a:rPr>
              <a:t> </a:t>
            </a:r>
            <a:r>
              <a:rPr lang="en-US" sz="1200" dirty="0">
                <a:solidFill>
                  <a:srgbClr val="000000"/>
                </a:solidFill>
                <a:latin typeface="Verdana" pitchFamily="18"/>
                <a:ea typeface="ＭＳ Ｐゴシック" pitchFamily="2"/>
                <a:cs typeface="ＭＳ Ｐゴシック" pitchFamily="2"/>
              </a:rPr>
              <a:t>used for MRI visualization and fusion, target planning, deformable </a:t>
            </a:r>
            <a:r>
              <a:rPr lang="en-US" sz="1200" dirty="0" err="1">
                <a:solidFill>
                  <a:srgbClr val="000000"/>
                </a:solidFill>
                <a:latin typeface="Verdana" pitchFamily="18"/>
                <a:ea typeface="ＭＳ Ｐゴシック" pitchFamily="2"/>
                <a:cs typeface="ＭＳ Ｐゴシック" pitchFamily="2"/>
              </a:rPr>
              <a:t>registation</a:t>
            </a:r>
            <a:r>
              <a:rPr lang="en-US" sz="1200" dirty="0">
                <a:solidFill>
                  <a:srgbClr val="000000"/>
                </a:solidFill>
                <a:latin typeface="Verdana" pitchFamily="18"/>
                <a:ea typeface="ＭＳ Ｐゴシック" pitchFamily="2"/>
                <a:cs typeface="ＭＳ Ｐゴシック" pitchFamily="2"/>
              </a:rPr>
              <a:t>, and needle trajectory planning (</a:t>
            </a:r>
            <a:r>
              <a:rPr lang="en-US" sz="1200" dirty="0" err="1">
                <a:solidFill>
                  <a:srgbClr val="000000"/>
                </a:solidFill>
                <a:latin typeface="Verdana" pitchFamily="18"/>
                <a:ea typeface="ＭＳ Ｐゴシック" pitchFamily="2"/>
                <a:cs typeface="ＭＳ Ｐゴシック" pitchFamily="2"/>
              </a:rPr>
              <a:t>ProstateNav</a:t>
            </a:r>
            <a:r>
              <a:rPr lang="en-US" sz="1200" dirty="0">
                <a:solidFill>
                  <a:srgbClr val="000000"/>
                </a:solidFill>
                <a:latin typeface="Verdana" pitchFamily="18"/>
                <a:ea typeface="ＭＳ Ｐゴシック" pitchFamily="2"/>
                <a:cs typeface="ＭＳ Ｐゴシック" pitchFamily="2"/>
              </a:rPr>
              <a:t> module</a:t>
            </a:r>
            <a:r>
              <a:rPr lang="en-US" sz="1200" dirty="0" smtClean="0">
                <a:solidFill>
                  <a:srgbClr val="000000"/>
                </a:solidFill>
                <a:latin typeface="Verdana" pitchFamily="18"/>
                <a:ea typeface="ＭＳ Ｐゴシック" pitchFamily="2"/>
                <a:cs typeface="ＭＳ Ｐゴシック" pitchFamily="2"/>
              </a:rPr>
              <a:t>) in over 55 MRI-guided biopsy cases at Brigham and Women’s Hospital (PI Dr. Clare </a:t>
            </a:r>
            <a:r>
              <a:rPr lang="en-US" sz="1200" dirty="0" err="1" smtClean="0">
                <a:solidFill>
                  <a:srgbClr val="000000"/>
                </a:solidFill>
                <a:latin typeface="Verdana" pitchFamily="18"/>
                <a:ea typeface="ＭＳ Ｐゴシック" pitchFamily="2"/>
                <a:cs typeface="ＭＳ Ｐゴシック" pitchFamily="2"/>
              </a:rPr>
              <a:t>Tempany</a:t>
            </a:r>
            <a:r>
              <a:rPr lang="en-US" sz="1200" dirty="0" smtClean="0">
                <a:solidFill>
                  <a:srgbClr val="000000"/>
                </a:solidFill>
                <a:latin typeface="Verdana" pitchFamily="18"/>
                <a:ea typeface="ＭＳ Ｐゴシック" pitchFamily="2"/>
                <a:cs typeface="ＭＳ Ｐゴシック" pitchFamily="2"/>
              </a:rPr>
              <a:t>).</a:t>
            </a: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Shown are intra-procedural T2 </a:t>
            </a:r>
            <a:r>
              <a:rPr lang="en-US" sz="1200" dirty="0" smtClean="0">
                <a:solidFill>
                  <a:srgbClr val="000000"/>
                </a:solidFill>
                <a:latin typeface="Verdana" pitchFamily="18"/>
                <a:ea typeface="ＭＳ Ｐゴシック" pitchFamily="2"/>
                <a:cs typeface="ＭＳ Ｐゴシック" pitchFamily="2"/>
              </a:rPr>
              <a:t>MRI, </a:t>
            </a:r>
            <a:r>
              <a:rPr lang="en-US" sz="1200" dirty="0">
                <a:solidFill>
                  <a:srgbClr val="000000"/>
                </a:solidFill>
                <a:latin typeface="Verdana" pitchFamily="18"/>
                <a:ea typeface="ＭＳ Ｐゴシック" pitchFamily="2"/>
                <a:cs typeface="ＭＳ Ｐゴシック" pitchFamily="2"/>
              </a:rPr>
              <a:t>and pre-procedural T2, ADC and a pharmacokinetic </a:t>
            </a:r>
            <a:r>
              <a:rPr lang="en-US" sz="1200" dirty="0" smtClean="0">
                <a:solidFill>
                  <a:srgbClr val="000000"/>
                </a:solidFill>
                <a:latin typeface="Verdana" pitchFamily="18"/>
                <a:ea typeface="ＭＳ Ｐゴシック" pitchFamily="2"/>
                <a:cs typeface="ＭＳ Ｐゴシック" pitchFamily="2"/>
              </a:rPr>
              <a:t>map </a:t>
            </a:r>
            <a:r>
              <a:rPr lang="en-US" sz="1200" dirty="0">
                <a:solidFill>
                  <a:srgbClr val="000000"/>
                </a:solidFill>
                <a:latin typeface="Verdana" pitchFamily="18"/>
                <a:ea typeface="ＭＳ Ｐゴシック" pitchFamily="2"/>
                <a:cs typeface="ＭＳ Ｐゴシック" pitchFamily="2"/>
              </a:rPr>
              <a:t>registered to intra-procedural image, with the biopsy targets selected.</a:t>
            </a:r>
          </a:p>
        </p:txBody>
      </p:sp>
      <p:sp>
        <p:nvSpPr>
          <p:cNvPr id="65" name="Freeform 64"/>
          <p:cNvSpPr/>
          <p:nvPr/>
        </p:nvSpPr>
        <p:spPr>
          <a:xfrm>
            <a:off x="25866554" y="24613904"/>
            <a:ext cx="6467566"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2800" dirty="0">
                <a:solidFill>
                  <a:srgbClr val="003DCC"/>
                </a:solidFill>
                <a:latin typeface="Verdana" pitchFamily="18"/>
                <a:ea typeface="ＭＳ Ｐゴシック" pitchFamily="2"/>
                <a:cs typeface="ＭＳ Ｐゴシック" pitchFamily="2"/>
              </a:rPr>
              <a:t>MRI-Guided Prostate Cancer Biopsy</a:t>
            </a:r>
          </a:p>
        </p:txBody>
      </p:sp>
      <p:sp>
        <p:nvSpPr>
          <p:cNvPr id="69" name="Freeform 68"/>
          <p:cNvSpPr/>
          <p:nvPr/>
        </p:nvSpPr>
        <p:spPr>
          <a:xfrm>
            <a:off x="18199080" y="7074868"/>
            <a:ext cx="14554080" cy="5587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0" name="Freeform 69"/>
          <p:cNvSpPr/>
          <p:nvPr/>
        </p:nvSpPr>
        <p:spPr>
          <a:xfrm>
            <a:off x="18542161" y="7188988"/>
            <a:ext cx="13969799" cy="1117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dirty="0">
                <a:solidFill>
                  <a:srgbClr val="003DCC"/>
                </a:solidFill>
                <a:latin typeface="Verdana Bold" pitchFamily="18"/>
                <a:ea typeface="ＭＳ Ｐゴシック" pitchFamily="2"/>
                <a:cs typeface="ＭＳ Ｐゴシック" pitchFamily="2"/>
              </a:rPr>
              <a:t>Segmentation</a:t>
            </a:r>
            <a:r>
              <a:rPr lang="en-US" sz="3600" dirty="0">
                <a:solidFill>
                  <a:srgbClr val="000000"/>
                </a:solidFill>
                <a:latin typeface="Verdana" pitchFamily="18"/>
                <a:ea typeface="ＭＳ Ｐゴシック" pitchFamily="2"/>
                <a:cs typeface="ＭＳ Ｐゴシック" pitchFamily="2"/>
              </a:rPr>
              <a:t> is required for defining features of interest in imaging data for quantification and analysis.</a:t>
            </a:r>
          </a:p>
        </p:txBody>
      </p:sp>
      <p:sp>
        <p:nvSpPr>
          <p:cNvPr id="71" name="Freeform 70"/>
          <p:cNvSpPr/>
          <p:nvPr/>
        </p:nvSpPr>
        <p:spPr>
          <a:xfrm>
            <a:off x="24790320" y="8522788"/>
            <a:ext cx="7632719" cy="3873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2" name="Freeform 71"/>
          <p:cNvSpPr/>
          <p:nvPr/>
        </p:nvSpPr>
        <p:spPr>
          <a:xfrm>
            <a:off x="25018921" y="8763990"/>
            <a:ext cx="7810560" cy="34923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3D Slicer has a variety of interactive and automated segmentation methods: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400" dirty="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support for manual contouring and editing</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region growing and level sets</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graph cuts with gesture support</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skull stripping and hierarchical brain segmentation  for morphological studies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The desktop application provides interactive visualization of the results and an intuitive GUI.</a:t>
            </a:r>
          </a:p>
        </p:txBody>
      </p:sp>
      <p:sp>
        <p:nvSpPr>
          <p:cNvPr id="73" name="Freeform 72"/>
          <p:cNvSpPr/>
          <p:nvPr/>
        </p:nvSpPr>
        <p:spPr>
          <a:xfrm>
            <a:off x="18186480" y="12840628"/>
            <a:ext cx="14554080" cy="5981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4" name="Freeform 73"/>
          <p:cNvSpPr/>
          <p:nvPr/>
        </p:nvSpPr>
        <p:spPr>
          <a:xfrm>
            <a:off x="18440282" y="12789868"/>
            <a:ext cx="13970159"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dirty="0" err="1">
                <a:solidFill>
                  <a:srgbClr val="000000"/>
                </a:solidFill>
                <a:latin typeface="Verdana" pitchFamily="18"/>
                <a:ea typeface="ＭＳ Ｐゴシック" pitchFamily="2"/>
                <a:cs typeface="ＭＳ Ｐゴシック" pitchFamily="2"/>
              </a:rPr>
              <a:t>Timeseries</a:t>
            </a:r>
            <a:r>
              <a:rPr lang="en-US" sz="3600" dirty="0">
                <a:solidFill>
                  <a:srgbClr val="000000"/>
                </a:solidFill>
                <a:latin typeface="Verdana" pitchFamily="18"/>
                <a:ea typeface="ＭＳ Ｐゴシック" pitchFamily="2"/>
                <a:cs typeface="ＭＳ Ｐゴシック" pitchFamily="2"/>
              </a:rPr>
              <a:t> analysis and multi-subject analysis require </a:t>
            </a:r>
            <a:r>
              <a:rPr lang="en-US" sz="3600" dirty="0" smtClean="0">
                <a:solidFill>
                  <a:srgbClr val="003DCC"/>
                </a:solidFill>
                <a:latin typeface="Verdana Bold" pitchFamily="18"/>
                <a:ea typeface="ＭＳ Ｐゴシック" pitchFamily="2"/>
                <a:cs typeface="ＭＳ Ｐゴシック" pitchFamily="2"/>
              </a:rPr>
              <a:t>registration</a:t>
            </a:r>
            <a:r>
              <a:rPr lang="en-US" sz="3600" dirty="0" smtClean="0">
                <a:solidFill>
                  <a:srgbClr val="000000"/>
                </a:solidFill>
                <a:latin typeface="Verdana" pitchFamily="18"/>
                <a:ea typeface="ＭＳ Ｐゴシック" pitchFamily="2"/>
                <a:cs typeface="ＭＳ Ｐゴシック" pitchFamily="2"/>
              </a:rPr>
              <a:t> </a:t>
            </a:r>
            <a:r>
              <a:rPr lang="en-US" sz="3600" dirty="0">
                <a:solidFill>
                  <a:srgbClr val="000000"/>
                </a:solidFill>
                <a:latin typeface="Verdana" pitchFamily="18"/>
                <a:ea typeface="ＭＳ Ｐゴシック" pitchFamily="2"/>
                <a:cs typeface="ＭＳ Ｐゴシック" pitchFamily="2"/>
              </a:rPr>
              <a:t>of imaging data acquired at different times, on different scanners, and across modalities.</a:t>
            </a:r>
          </a:p>
        </p:txBody>
      </p:sp>
      <p:sp>
        <p:nvSpPr>
          <p:cNvPr id="76" name="Freeform 75"/>
          <p:cNvSpPr/>
          <p:nvPr/>
        </p:nvSpPr>
        <p:spPr>
          <a:xfrm>
            <a:off x="18780166" y="14834668"/>
            <a:ext cx="8534520" cy="3593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rmAutofit fontScale="92500"/>
          </a:bodyPr>
          <a:lstStyle/>
          <a:p>
            <a:pPr lvl="0"/>
            <a:r>
              <a:rPr lang="en-US" sz="2800" dirty="0">
                <a:solidFill>
                  <a:srgbClr val="000000"/>
                </a:solidFill>
                <a:latin typeface="Verdana" pitchFamily="18"/>
                <a:ea typeface="ＭＳ Ｐゴシック" pitchFamily="2"/>
                <a:cs typeface="ＭＳ Ｐゴシック" pitchFamily="2"/>
              </a:rPr>
              <a:t>Slicer </a:t>
            </a:r>
            <a:r>
              <a:rPr lang="en-US" sz="2800" dirty="0" smtClean="0">
                <a:solidFill>
                  <a:srgbClr val="000000"/>
                </a:solidFill>
                <a:latin typeface="Verdana" pitchFamily="18"/>
                <a:ea typeface="ＭＳ Ｐゴシック" pitchFamily="2"/>
                <a:cs typeface="ＭＳ Ｐゴシック" pitchFamily="2"/>
              </a:rPr>
              <a:t>provides </a:t>
            </a:r>
            <a:r>
              <a:rPr lang="en-US" sz="2800" dirty="0">
                <a:solidFill>
                  <a:srgbClr val="000000"/>
                </a:solidFill>
                <a:latin typeface="Verdana" pitchFamily="18"/>
                <a:ea typeface="ＭＳ Ｐゴシック" pitchFamily="2"/>
                <a:cs typeface="ＭＳ Ｐゴシック" pitchFamily="2"/>
              </a:rPr>
              <a:t>a variety of registration </a:t>
            </a:r>
            <a:r>
              <a:rPr lang="en-US" sz="2800" dirty="0">
                <a:solidFill>
                  <a:srgbClr val="000000"/>
                </a:solidFill>
                <a:latin typeface="Verdana Bold" pitchFamily="18"/>
                <a:ea typeface="ＭＳ Ｐゴシック" pitchFamily="2"/>
                <a:cs typeface="ＭＳ Ｐゴシック" pitchFamily="2"/>
              </a:rPr>
              <a:t>methods</a:t>
            </a:r>
            <a:r>
              <a:rPr lang="en-US" sz="2800" dirty="0">
                <a:solidFill>
                  <a:srgbClr val="000000"/>
                </a:solidFill>
                <a:latin typeface="Verdana" pitchFamily="18"/>
                <a:ea typeface="ＭＳ Ｐゴシック" pitchFamily="2"/>
                <a:cs typeface="ＭＳ Ｐゴシック" pitchFamily="2"/>
              </a:rPr>
              <a:t> and </a:t>
            </a:r>
            <a:r>
              <a:rPr lang="en-US" sz="2800" dirty="0">
                <a:solidFill>
                  <a:srgbClr val="000000"/>
                </a:solidFill>
                <a:latin typeface="Verdana Bold" pitchFamily="18"/>
                <a:ea typeface="ＭＳ Ｐゴシック" pitchFamily="2"/>
                <a:cs typeface="ＭＳ Ｐゴシック" pitchFamily="2"/>
              </a:rPr>
              <a:t>resources</a:t>
            </a:r>
            <a:r>
              <a:rPr lang="en-US" sz="2800" dirty="0">
                <a:solidFill>
                  <a:srgbClr val="000000"/>
                </a:solidFill>
                <a:latin typeface="Verdana" pitchFamily="18"/>
                <a:ea typeface="ＭＳ Ｐゴシック" pitchFamily="2"/>
                <a:cs typeface="ＭＳ Ｐゴシック" pitchFamily="2"/>
              </a:rPr>
              <a:t> to support versatile applications:</a:t>
            </a:r>
          </a:p>
          <a:p>
            <a:pPr lvl="0"/>
            <a:endParaRPr lang="en-US" sz="2800" dirty="0">
              <a:solidFill>
                <a:srgbClr val="000000"/>
              </a:solidFill>
              <a:latin typeface="Verdana" pitchFamily="18"/>
              <a:ea typeface="ＭＳ Ｐゴシック" pitchFamily="2"/>
              <a:cs typeface="ＭＳ Ｐゴシック" pitchFamily="2"/>
            </a:endParaRPr>
          </a:p>
          <a:p>
            <a:pPr lvl="0">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Deformation models: rigid, affine, non-rigid, fluid</a:t>
            </a:r>
          </a:p>
          <a:p>
            <a:pPr lvl="0">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Algorithm types: </a:t>
            </a:r>
            <a:r>
              <a:rPr lang="en-US" sz="2400" dirty="0" err="1">
                <a:solidFill>
                  <a:srgbClr val="000000"/>
                </a:solidFill>
                <a:latin typeface="Verdana" pitchFamily="18"/>
                <a:ea typeface="ＭＳ Ｐゴシック" pitchFamily="2"/>
                <a:cs typeface="ＭＳ Ｐゴシック" pitchFamily="2"/>
              </a:rPr>
              <a:t>fiducial</a:t>
            </a:r>
            <a:r>
              <a:rPr lang="en-US" sz="2400" dirty="0">
                <a:solidFill>
                  <a:srgbClr val="000000"/>
                </a:solidFill>
                <a:latin typeface="Verdana" pitchFamily="18"/>
                <a:ea typeface="ＭＳ Ｐゴシック" pitchFamily="2"/>
                <a:cs typeface="ＭＳ Ｐゴシック" pitchFamily="2"/>
              </a:rPr>
              <a:t>-, surface-, intensity-based</a:t>
            </a:r>
          </a:p>
          <a:p>
            <a:pPr lvl="0">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Image types: scalar, vector, tensor</a:t>
            </a:r>
          </a:p>
          <a:p>
            <a:pPr lvl="0"/>
            <a:endParaRPr lang="en-US" sz="2800" dirty="0">
              <a:solidFill>
                <a:srgbClr val="000000"/>
              </a:solidFill>
              <a:latin typeface="Verdana" pitchFamily="18"/>
              <a:ea typeface="ＭＳ Ｐゴシック" pitchFamily="2"/>
              <a:cs typeface="ＭＳ Ｐゴシック" pitchFamily="2"/>
            </a:endParaRPr>
          </a:p>
          <a:p>
            <a:pPr lvl="0"/>
            <a:r>
              <a:rPr lang="en-US" sz="2400" dirty="0">
                <a:solidFill>
                  <a:srgbClr val="000000"/>
                </a:solidFill>
                <a:latin typeface="Verdana" pitchFamily="34" charset="0"/>
                <a:ea typeface="ＭＳ Ｐゴシック" pitchFamily="2"/>
                <a:cs typeface="ＭＳ Ｐゴシック" pitchFamily="2"/>
              </a:rPr>
              <a:t>Google “</a:t>
            </a:r>
            <a:r>
              <a:rPr lang="en-US" sz="2400" dirty="0" err="1">
                <a:solidFill>
                  <a:srgbClr val="000000"/>
                </a:solidFill>
                <a:latin typeface="Verdana" pitchFamily="34" charset="0"/>
                <a:ea typeface="Gill Sans" pitchFamily="2"/>
                <a:cs typeface="Gill Sans" pitchFamily="2"/>
              </a:rPr>
              <a:t>na-mic</a:t>
            </a:r>
            <a:r>
              <a:rPr lang="en-US" sz="2400" dirty="0">
                <a:solidFill>
                  <a:srgbClr val="000000"/>
                </a:solidFill>
                <a:latin typeface="Verdana" pitchFamily="34" charset="0"/>
                <a:ea typeface="Gill Sans" pitchFamily="2"/>
                <a:cs typeface="Gill Sans" pitchFamily="2"/>
              </a:rPr>
              <a:t> registration documentation</a:t>
            </a:r>
            <a:r>
              <a:rPr lang="en-US" sz="2400" dirty="0">
                <a:solidFill>
                  <a:srgbClr val="000000"/>
                </a:solidFill>
                <a:latin typeface="Verdana" pitchFamily="34" charset="0"/>
                <a:ea typeface="ＭＳ Ｐゴシック" pitchFamily="2"/>
                <a:cs typeface="ＭＳ Ｐゴシック" pitchFamily="2"/>
              </a:rPr>
              <a:t>”</a:t>
            </a:r>
            <a:r>
              <a:rPr lang="en-US" sz="2400" dirty="0">
                <a:solidFill>
                  <a:srgbClr val="000000"/>
                </a:solidFill>
                <a:latin typeface="Verdana" pitchFamily="34" charset="0"/>
                <a:ea typeface="Gill Sans" pitchFamily="2"/>
                <a:cs typeface="Gill Sans" pitchFamily="2"/>
              </a:rPr>
              <a:t> for the extensive collection of Slicer registration cases and recipes</a:t>
            </a:r>
            <a:endParaRPr lang="en-US" sz="2400" dirty="0">
              <a:solidFill>
                <a:srgbClr val="000000"/>
              </a:solidFill>
              <a:latin typeface="Verdana" pitchFamily="34" charset="0"/>
              <a:ea typeface="Gill Sans" pitchFamily="2"/>
              <a:cs typeface="Gill Sans" pitchFamily="2"/>
            </a:endParaRPr>
          </a:p>
        </p:txBody>
      </p:sp>
      <p:grpSp>
        <p:nvGrpSpPr>
          <p:cNvPr id="99" name="Group 98"/>
          <p:cNvGrpSpPr/>
          <p:nvPr/>
        </p:nvGrpSpPr>
        <p:grpSpPr>
          <a:xfrm>
            <a:off x="28457400" y="14558203"/>
            <a:ext cx="3535681" cy="3478650"/>
            <a:chOff x="28457400" y="14887455"/>
            <a:chExt cx="3535680" cy="3478650"/>
          </a:xfrm>
        </p:grpSpPr>
        <p:pic>
          <p:nvPicPr>
            <p:cNvPr id="82" name="Picture 81"/>
            <p:cNvPicPr>
              <a:picLocks noChangeAspect="1"/>
            </p:cNvPicPr>
            <p:nvPr/>
          </p:nvPicPr>
          <p:blipFill>
            <a:blip r:embed="rId18">
              <a:lum/>
              <a:alphaModFix/>
            </a:blip>
            <a:srcRect/>
            <a:stretch>
              <a:fillRect/>
            </a:stretch>
          </p:blipFill>
          <p:spPr>
            <a:xfrm>
              <a:off x="28457400" y="14887455"/>
              <a:ext cx="1097280" cy="1097280"/>
            </a:xfrm>
            <a:prstGeom prst="rect">
              <a:avLst/>
            </a:prstGeom>
            <a:noFill/>
            <a:ln>
              <a:noFill/>
            </a:ln>
          </p:spPr>
        </p:pic>
        <p:pic>
          <p:nvPicPr>
            <p:cNvPr id="83" name="Picture 82"/>
            <p:cNvPicPr>
              <a:picLocks noChangeAspect="1"/>
            </p:cNvPicPr>
            <p:nvPr/>
          </p:nvPicPr>
          <p:blipFill>
            <a:blip r:embed="rId19">
              <a:lum/>
              <a:alphaModFix/>
            </a:blip>
            <a:srcRect/>
            <a:stretch>
              <a:fillRect/>
            </a:stretch>
          </p:blipFill>
          <p:spPr>
            <a:xfrm>
              <a:off x="29676600" y="14887455"/>
              <a:ext cx="1097280" cy="1097280"/>
            </a:xfrm>
            <a:prstGeom prst="rect">
              <a:avLst/>
            </a:prstGeom>
            <a:noFill/>
            <a:ln>
              <a:noFill/>
            </a:ln>
          </p:spPr>
        </p:pic>
        <p:pic>
          <p:nvPicPr>
            <p:cNvPr id="84" name="Picture 83"/>
            <p:cNvPicPr>
              <a:picLocks noChangeAspect="1"/>
            </p:cNvPicPr>
            <p:nvPr/>
          </p:nvPicPr>
          <p:blipFill>
            <a:blip r:embed="rId20">
              <a:lum/>
              <a:alphaModFix/>
            </a:blip>
            <a:srcRect/>
            <a:stretch>
              <a:fillRect/>
            </a:stretch>
          </p:blipFill>
          <p:spPr>
            <a:xfrm>
              <a:off x="30895800" y="14887455"/>
              <a:ext cx="1097280" cy="1097280"/>
            </a:xfrm>
            <a:prstGeom prst="rect">
              <a:avLst/>
            </a:prstGeom>
            <a:noFill/>
            <a:ln>
              <a:noFill/>
            </a:ln>
          </p:spPr>
        </p:pic>
        <p:pic>
          <p:nvPicPr>
            <p:cNvPr id="85" name="Picture 84"/>
            <p:cNvPicPr>
              <a:picLocks noChangeAspect="1"/>
            </p:cNvPicPr>
            <p:nvPr/>
          </p:nvPicPr>
          <p:blipFill>
            <a:blip r:embed="rId21">
              <a:lum/>
              <a:alphaModFix/>
            </a:blip>
            <a:srcRect/>
            <a:stretch>
              <a:fillRect/>
            </a:stretch>
          </p:blipFill>
          <p:spPr>
            <a:xfrm>
              <a:off x="28457400" y="16087680"/>
              <a:ext cx="1097280" cy="1097280"/>
            </a:xfrm>
            <a:prstGeom prst="rect">
              <a:avLst/>
            </a:prstGeom>
            <a:noFill/>
            <a:ln>
              <a:noFill/>
            </a:ln>
          </p:spPr>
        </p:pic>
        <p:pic>
          <p:nvPicPr>
            <p:cNvPr id="86" name="Picture 85"/>
            <p:cNvPicPr>
              <a:picLocks noChangeAspect="1"/>
            </p:cNvPicPr>
            <p:nvPr/>
          </p:nvPicPr>
          <p:blipFill>
            <a:blip r:embed="rId22">
              <a:lum/>
              <a:alphaModFix/>
            </a:blip>
            <a:srcRect/>
            <a:stretch>
              <a:fillRect/>
            </a:stretch>
          </p:blipFill>
          <p:spPr>
            <a:xfrm>
              <a:off x="29676600" y="16087680"/>
              <a:ext cx="1097280" cy="1097280"/>
            </a:xfrm>
            <a:prstGeom prst="rect">
              <a:avLst/>
            </a:prstGeom>
            <a:noFill/>
            <a:ln>
              <a:noFill/>
            </a:ln>
          </p:spPr>
        </p:pic>
        <p:pic>
          <p:nvPicPr>
            <p:cNvPr id="87" name="Picture 86"/>
            <p:cNvPicPr>
              <a:picLocks noChangeAspect="1"/>
            </p:cNvPicPr>
            <p:nvPr/>
          </p:nvPicPr>
          <p:blipFill>
            <a:blip r:embed="rId23">
              <a:lum/>
              <a:alphaModFix/>
            </a:blip>
            <a:srcRect/>
            <a:stretch>
              <a:fillRect/>
            </a:stretch>
          </p:blipFill>
          <p:spPr>
            <a:xfrm>
              <a:off x="30895800" y="16078320"/>
              <a:ext cx="1097280" cy="1097280"/>
            </a:xfrm>
            <a:prstGeom prst="rect">
              <a:avLst/>
            </a:prstGeom>
            <a:noFill/>
            <a:ln>
              <a:noFill/>
            </a:ln>
          </p:spPr>
        </p:pic>
        <p:pic>
          <p:nvPicPr>
            <p:cNvPr id="88" name="Picture 87"/>
            <p:cNvPicPr>
              <a:picLocks noChangeAspect="1"/>
            </p:cNvPicPr>
            <p:nvPr/>
          </p:nvPicPr>
          <p:blipFill>
            <a:blip r:embed="rId24">
              <a:lum/>
              <a:alphaModFix/>
            </a:blip>
            <a:srcRect/>
            <a:stretch>
              <a:fillRect/>
            </a:stretch>
          </p:blipFill>
          <p:spPr>
            <a:xfrm>
              <a:off x="28457400" y="17268825"/>
              <a:ext cx="1097280" cy="1097280"/>
            </a:xfrm>
            <a:prstGeom prst="rect">
              <a:avLst/>
            </a:prstGeom>
            <a:noFill/>
            <a:ln>
              <a:noFill/>
            </a:ln>
          </p:spPr>
        </p:pic>
        <p:pic>
          <p:nvPicPr>
            <p:cNvPr id="89" name="Picture 88"/>
            <p:cNvPicPr>
              <a:picLocks noChangeAspect="1"/>
            </p:cNvPicPr>
            <p:nvPr/>
          </p:nvPicPr>
          <p:blipFill>
            <a:blip r:embed="rId25">
              <a:lum/>
              <a:alphaModFix/>
            </a:blip>
            <a:srcRect/>
            <a:stretch>
              <a:fillRect/>
            </a:stretch>
          </p:blipFill>
          <p:spPr>
            <a:xfrm>
              <a:off x="29686320" y="17268825"/>
              <a:ext cx="1097280" cy="1097280"/>
            </a:xfrm>
            <a:prstGeom prst="rect">
              <a:avLst/>
            </a:prstGeom>
            <a:noFill/>
            <a:ln>
              <a:noFill/>
            </a:ln>
          </p:spPr>
        </p:pic>
        <p:pic>
          <p:nvPicPr>
            <p:cNvPr id="90" name="Picture 89"/>
            <p:cNvPicPr>
              <a:picLocks noChangeAspect="1"/>
            </p:cNvPicPr>
            <p:nvPr/>
          </p:nvPicPr>
          <p:blipFill>
            <a:blip r:embed="rId26">
              <a:lum/>
              <a:alphaModFix/>
            </a:blip>
            <a:srcRect/>
            <a:stretch>
              <a:fillRect/>
            </a:stretch>
          </p:blipFill>
          <p:spPr>
            <a:xfrm>
              <a:off x="30895800" y="17268825"/>
              <a:ext cx="1097280" cy="1097280"/>
            </a:xfrm>
            <a:prstGeom prst="rect">
              <a:avLst/>
            </a:prstGeom>
            <a:noFill/>
            <a:ln>
              <a:noFill/>
            </a:ln>
          </p:spPr>
        </p:pic>
      </p:grpSp>
      <p:sp>
        <p:nvSpPr>
          <p:cNvPr id="91" name="Freeform 90"/>
          <p:cNvSpPr/>
          <p:nvPr/>
        </p:nvSpPr>
        <p:spPr>
          <a:xfrm>
            <a:off x="28079641" y="18187228"/>
            <a:ext cx="4584600"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Some of the registration applications covered in the 3D Slicer extensive Registration Case Library.</a:t>
            </a:r>
          </a:p>
        </p:txBody>
      </p:sp>
      <p:sp>
        <p:nvSpPr>
          <p:cNvPr id="92" name="Freeform 91"/>
          <p:cNvSpPr/>
          <p:nvPr/>
        </p:nvSpPr>
        <p:spPr>
          <a:xfrm>
            <a:off x="42711552" y="33756480"/>
            <a:ext cx="1523880" cy="152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FFFFF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93" name="Picture 92"/>
          <p:cNvPicPr>
            <a:picLocks noChangeAspect="1"/>
          </p:cNvPicPr>
          <p:nvPr/>
        </p:nvPicPr>
        <p:blipFill>
          <a:blip r:embed="rId27">
            <a:lum/>
            <a:alphaModFix/>
          </a:blip>
          <a:srcRect/>
          <a:stretch>
            <a:fillRect/>
          </a:stretch>
        </p:blipFill>
        <p:spPr>
          <a:xfrm>
            <a:off x="42559272" y="33832800"/>
            <a:ext cx="1638000" cy="1168560"/>
          </a:xfrm>
          <a:prstGeom prst="rect">
            <a:avLst/>
          </a:prstGeom>
          <a:noFill/>
          <a:ln>
            <a:noFill/>
          </a:ln>
        </p:spPr>
      </p:pic>
      <p:grpSp>
        <p:nvGrpSpPr>
          <p:cNvPr id="124" name="Group 123"/>
          <p:cNvGrpSpPr/>
          <p:nvPr/>
        </p:nvGrpSpPr>
        <p:grpSpPr>
          <a:xfrm>
            <a:off x="34054618" y="14237787"/>
            <a:ext cx="5816484" cy="4381381"/>
            <a:chOff x="34054618" y="14567039"/>
            <a:chExt cx="5816484" cy="4381381"/>
          </a:xfrm>
        </p:grpSpPr>
        <p:sp>
          <p:nvSpPr>
            <p:cNvPr id="36" name="Freeform 35"/>
            <p:cNvSpPr/>
            <p:nvPr/>
          </p:nvSpPr>
          <p:spPr>
            <a:xfrm>
              <a:off x="34054618" y="18567180"/>
              <a:ext cx="5816484"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Deterministic </a:t>
              </a:r>
              <a:r>
                <a:rPr lang="en-US" sz="1400" dirty="0" err="1">
                  <a:solidFill>
                    <a:srgbClr val="343434"/>
                  </a:solidFill>
                  <a:latin typeface="Verdana" pitchFamily="18"/>
                  <a:ea typeface="ＭＳ Ｐゴシック" pitchFamily="2"/>
                  <a:cs typeface="ＭＳ Ｐゴシック" pitchFamily="2"/>
                </a:rPr>
                <a:t>tractography</a:t>
              </a:r>
              <a:r>
                <a:rPr lang="en-US" sz="1400" dirty="0">
                  <a:solidFill>
                    <a:srgbClr val="343434"/>
                  </a:solidFill>
                  <a:latin typeface="Verdana" pitchFamily="18"/>
                  <a:ea typeface="ＭＳ Ｐゴシック" pitchFamily="2"/>
                  <a:cs typeface="ＭＳ Ｐゴシック" pitchFamily="2"/>
                </a:rPr>
                <a:t> result produced with the Label Seeding or </a:t>
              </a:r>
              <a:r>
                <a:rPr lang="en-US" sz="1400" dirty="0" err="1">
                  <a:solidFill>
                    <a:srgbClr val="343434"/>
                  </a:solidFill>
                  <a:latin typeface="Verdana" pitchFamily="18"/>
                  <a:ea typeface="ＭＳ Ｐゴシック" pitchFamily="2"/>
                  <a:cs typeface="ＭＳ Ｐゴシック" pitchFamily="2"/>
                </a:rPr>
                <a:t>Fiducial</a:t>
              </a:r>
              <a:r>
                <a:rPr lang="en-US" sz="1400" dirty="0">
                  <a:solidFill>
                    <a:srgbClr val="343434"/>
                  </a:solidFill>
                  <a:latin typeface="Verdana" pitchFamily="18"/>
                  <a:ea typeface="ＭＳ Ｐゴシック" pitchFamily="2"/>
                  <a:cs typeface="ＭＳ Ｐゴシック" pitchFamily="2"/>
                </a:rPr>
                <a:t> Seeding modules.</a:t>
              </a:r>
            </a:p>
          </p:txBody>
        </p:sp>
        <p:pic>
          <p:nvPicPr>
            <p:cNvPr id="94" name="Picture 93"/>
            <p:cNvPicPr>
              <a:picLocks noChangeAspect="1"/>
            </p:cNvPicPr>
            <p:nvPr/>
          </p:nvPicPr>
          <p:blipFill>
            <a:blip r:embed="rId28">
              <a:lum/>
              <a:alphaModFix/>
            </a:blip>
            <a:srcRect/>
            <a:stretch>
              <a:fillRect/>
            </a:stretch>
          </p:blipFill>
          <p:spPr>
            <a:xfrm>
              <a:off x="34054618" y="14567039"/>
              <a:ext cx="5816484" cy="3962447"/>
            </a:xfrm>
            <a:prstGeom prst="rect">
              <a:avLst/>
            </a:prstGeom>
            <a:noFill/>
            <a:ln>
              <a:noFill/>
            </a:ln>
          </p:spPr>
        </p:pic>
      </p:grpSp>
      <p:sp>
        <p:nvSpPr>
          <p:cNvPr id="110" name="Freeform 109"/>
          <p:cNvSpPr/>
          <p:nvPr/>
        </p:nvSpPr>
        <p:spPr>
          <a:xfrm>
            <a:off x="42930121" y="23784344"/>
            <a:ext cx="5816484" cy="42967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rmAutofit/>
          </a:bodyPr>
          <a:lstStyle/>
          <a:p>
            <a:pPr lvl="0">
              <a:spcAft>
                <a:spcPts val="1200"/>
              </a:spcAft>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Hands-on Training Workshops</a:t>
            </a:r>
          </a:p>
          <a:p>
            <a:pPr lvl="0">
              <a:spcAft>
                <a:spcPts val="1200"/>
              </a:spcAft>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Tutorial Materials &amp; datasets</a:t>
            </a:r>
          </a:p>
          <a:p>
            <a:pPr lvl="0">
              <a:spcAft>
                <a:spcPts val="1200"/>
              </a:spcAft>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Reference Style Documentation</a:t>
            </a:r>
          </a:p>
          <a:p>
            <a:pPr lvl="0">
              <a:spcAft>
                <a:spcPts val="1200"/>
              </a:spcAft>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Active user and developer mailing lists (&gt;700 subscribers)</a:t>
            </a:r>
          </a:p>
          <a:p>
            <a:pPr lvl="0">
              <a:spcAft>
                <a:spcPts val="1200"/>
              </a:spcAft>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Project week events for Developers</a:t>
            </a:r>
          </a:p>
          <a:p>
            <a:pPr lvl="0">
              <a:spcAft>
                <a:spcPts val="1200"/>
              </a:spcAft>
              <a:buClr>
                <a:srgbClr val="000000"/>
              </a:buClr>
              <a:buSzPct val="125000"/>
              <a:buFont typeface="Verdana" pitchFamily="34"/>
              <a:buChar char="•"/>
            </a:pPr>
            <a:r>
              <a:rPr lang="en-US" sz="2400" dirty="0">
                <a:solidFill>
                  <a:srgbClr val="000000"/>
                </a:solidFill>
                <a:latin typeface="Verdana" pitchFamily="18"/>
                <a:ea typeface="ＭＳ Ｐゴシック" pitchFamily="2"/>
                <a:cs typeface="ＭＳ Ｐゴシック" pitchFamily="2"/>
              </a:rPr>
              <a:t> Active user community (&gt;30,000 downloads per year)</a:t>
            </a:r>
            <a:endParaRPr lang="en-US" sz="2400" dirty="0">
              <a:solidFill>
                <a:srgbClr val="000000"/>
              </a:solidFill>
              <a:latin typeface="Verdana" pitchFamily="18"/>
              <a:ea typeface="ＭＳ Ｐゴシック" pitchFamily="2"/>
              <a:cs typeface="ＭＳ Ｐゴシック" pitchFamily="2"/>
            </a:endParaRPr>
          </a:p>
        </p:txBody>
      </p:sp>
      <p:pic>
        <p:nvPicPr>
          <p:cNvPr id="114" name="Picture 113" descr="BIRC_Workshop_Canada_June2011.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4053665" y="28923406"/>
            <a:ext cx="5055394" cy="3380795"/>
          </a:xfrm>
          <a:prstGeom prst="rect">
            <a:avLst/>
          </a:prstGeom>
        </p:spPr>
      </p:pic>
      <p:pic>
        <p:nvPicPr>
          <p:cNvPr id="115" name="Picture 114" descr="NA-MIC_workshop_RSNA2010.JP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4170528" y="28871126"/>
            <a:ext cx="4577434" cy="3433075"/>
          </a:xfrm>
          <a:prstGeom prst="rect">
            <a:avLst/>
          </a:prstGeom>
        </p:spPr>
      </p:pic>
      <p:pic>
        <p:nvPicPr>
          <p:cNvPr id="22" name="Image 21" descr="Screen Shot 2012-11-02 at 3.17.08 PM.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960001" y="9777569"/>
            <a:ext cx="8015749" cy="4780634"/>
          </a:xfrm>
          <a:prstGeom prst="rect">
            <a:avLst/>
          </a:prstGeom>
        </p:spPr>
      </p:pic>
      <p:pic>
        <p:nvPicPr>
          <p:cNvPr id="78" name="Picture 77"/>
          <p:cNvPicPr>
            <a:picLocks noChangeAspect="1"/>
          </p:cNvPicPr>
          <p:nvPr/>
        </p:nvPicPr>
        <p:blipFill>
          <a:blip r:embed="rId32"/>
          <a:stretch>
            <a:fillRect/>
          </a:stretch>
        </p:blipFill>
        <p:spPr>
          <a:xfrm>
            <a:off x="34101655" y="23432757"/>
            <a:ext cx="8643584" cy="5054728"/>
          </a:xfrm>
          <a:prstGeom prst="rect">
            <a:avLst/>
          </a:prstGeom>
        </p:spPr>
      </p:pic>
      <p:grpSp>
        <p:nvGrpSpPr>
          <p:cNvPr id="111" name="Group 110"/>
          <p:cNvGrpSpPr/>
          <p:nvPr/>
        </p:nvGrpSpPr>
        <p:grpSpPr>
          <a:xfrm>
            <a:off x="34054618" y="8893948"/>
            <a:ext cx="5816484" cy="5090144"/>
            <a:chOff x="34054618" y="9223200"/>
            <a:chExt cx="5816484" cy="5090144"/>
          </a:xfrm>
        </p:grpSpPr>
        <p:sp>
          <p:nvSpPr>
            <p:cNvPr id="34" name="Freeform 33"/>
            <p:cNvSpPr/>
            <p:nvPr/>
          </p:nvSpPr>
          <p:spPr>
            <a:xfrm>
              <a:off x="34054618" y="13434007"/>
              <a:ext cx="5816484" cy="87933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dirty="0" smtClean="0">
                  <a:solidFill>
                    <a:srgbClr val="343434"/>
                  </a:solidFill>
                  <a:latin typeface="Verdana" pitchFamily="34" charset="0"/>
                  <a:ea typeface="ＭＳ Ｐゴシック" pitchFamily="2"/>
                  <a:cs typeface="ＭＳ Ｐゴシック" pitchFamily="2"/>
                </a:rPr>
                <a:t>Visualization of 3D reconstructed </a:t>
              </a:r>
              <a:r>
                <a:rPr lang="en-US" sz="1400" dirty="0" err="1" smtClean="0">
                  <a:solidFill>
                    <a:srgbClr val="343434"/>
                  </a:solidFill>
                  <a:latin typeface="Verdana" pitchFamily="34" charset="0"/>
                  <a:ea typeface="ＭＳ Ｐゴシック" pitchFamily="2"/>
                  <a:cs typeface="ＭＳ Ｐゴシック" pitchFamily="2"/>
                </a:rPr>
                <a:t>transrectal</a:t>
              </a:r>
              <a:r>
                <a:rPr lang="en-US" sz="1400" dirty="0" smtClean="0">
                  <a:solidFill>
                    <a:srgbClr val="343434"/>
                  </a:solidFill>
                  <a:latin typeface="Verdana" pitchFamily="34" charset="0"/>
                  <a:ea typeface="ＭＳ Ｐゴシック" pitchFamily="2"/>
                  <a:cs typeface="ＭＳ Ｐゴシック" pitchFamily="2"/>
                </a:rPr>
                <a:t> ultrasound of the prostate. Reconstruction performed using Public Library for Ultrasound imaging (PLUS</a:t>
              </a:r>
              <a:r>
                <a:rPr lang="en-US" sz="1400" dirty="0">
                  <a:solidFill>
                    <a:srgbClr val="343434"/>
                  </a:solidFill>
                  <a:latin typeface="Verdana" pitchFamily="34" charset="0"/>
                  <a:ea typeface="ＭＳ Ｐゴシック" pitchFamily="2"/>
                  <a:cs typeface="ＭＳ Ｐゴシック" pitchFamily="2"/>
                </a:rPr>
                <a:t>), </a:t>
              </a:r>
              <a:r>
                <a:rPr lang="en-US" sz="1400" dirty="0">
                  <a:solidFill>
                    <a:srgbClr val="343434"/>
                  </a:solidFill>
                  <a:latin typeface="Verdana" pitchFamily="34" charset="0"/>
                  <a:ea typeface="ＭＳ Ｐゴシック" pitchFamily="2"/>
                  <a:cs typeface="ＭＳ Ｐゴシック" pitchFamily="2"/>
                  <a:hlinkClick r:id="rId33"/>
                </a:rPr>
                <a:t>https://www.assembla.com/spaces/plus/</a:t>
              </a:r>
              <a:r>
                <a:rPr lang="en-US" sz="1400" dirty="0" smtClean="0">
                  <a:solidFill>
                    <a:srgbClr val="343434"/>
                  </a:solidFill>
                  <a:latin typeface="Verdana" pitchFamily="34" charset="0"/>
                  <a:ea typeface="ＭＳ Ｐゴシック" pitchFamily="2"/>
                  <a:cs typeface="ＭＳ Ｐゴシック" pitchFamily="2"/>
                  <a:hlinkClick r:id="rId33"/>
                </a:rPr>
                <a:t>wiki</a:t>
              </a:r>
              <a:r>
                <a:rPr lang="en-US" sz="1400" dirty="0" smtClean="0">
                  <a:solidFill>
                    <a:srgbClr val="343434"/>
                  </a:solidFill>
                  <a:latin typeface="Verdana" pitchFamily="34" charset="0"/>
                  <a:ea typeface="ＭＳ Ｐゴシック" pitchFamily="2"/>
                  <a:cs typeface="ＭＳ Ｐゴシック" pitchFamily="2"/>
                </a:rPr>
                <a:t>  </a:t>
              </a:r>
              <a:endParaRPr lang="en-US" sz="1400" dirty="0">
                <a:solidFill>
                  <a:srgbClr val="343434"/>
                </a:solidFill>
                <a:latin typeface="Verdana" pitchFamily="34" charset="0"/>
                <a:ea typeface="Verdana" pitchFamily="2"/>
                <a:cs typeface="Verdana" pitchFamily="2"/>
              </a:endParaRPr>
            </a:p>
          </p:txBody>
        </p:sp>
        <p:pic>
          <p:nvPicPr>
            <p:cNvPr id="79" name="Picture 78"/>
            <p:cNvPicPr>
              <a:picLocks noChangeAspect="1"/>
            </p:cNvPicPr>
            <p:nvPr/>
          </p:nvPicPr>
          <p:blipFill>
            <a:blip r:embed="rId34"/>
            <a:stretch>
              <a:fillRect/>
            </a:stretch>
          </p:blipFill>
          <p:spPr>
            <a:xfrm>
              <a:off x="34054618" y="9223200"/>
              <a:ext cx="5816484" cy="4198654"/>
            </a:xfrm>
            <a:prstGeom prst="rect">
              <a:avLst/>
            </a:prstGeom>
          </p:spPr>
        </p:pic>
      </p:grpSp>
      <p:grpSp>
        <p:nvGrpSpPr>
          <p:cNvPr id="125" name="Group 124"/>
          <p:cNvGrpSpPr/>
          <p:nvPr/>
        </p:nvGrpSpPr>
        <p:grpSpPr>
          <a:xfrm>
            <a:off x="40032610" y="12822989"/>
            <a:ext cx="8545070" cy="5999399"/>
            <a:chOff x="40032610" y="13152241"/>
            <a:chExt cx="8545070" cy="5999399"/>
          </a:xfrm>
        </p:grpSpPr>
        <p:pic>
          <p:nvPicPr>
            <p:cNvPr id="81" name="Picture 80"/>
            <p:cNvPicPr>
              <a:picLocks noChangeAspect="1"/>
            </p:cNvPicPr>
            <p:nvPr/>
          </p:nvPicPr>
          <p:blipFill>
            <a:blip r:embed="rId35"/>
            <a:stretch>
              <a:fillRect/>
            </a:stretch>
          </p:blipFill>
          <p:spPr>
            <a:xfrm>
              <a:off x="40093498" y="13152241"/>
              <a:ext cx="8484182" cy="4399762"/>
            </a:xfrm>
            <a:prstGeom prst="rect">
              <a:avLst/>
            </a:prstGeom>
          </p:spPr>
        </p:pic>
        <p:sp>
          <p:nvSpPr>
            <p:cNvPr id="109" name="Freeform 108"/>
            <p:cNvSpPr/>
            <p:nvPr/>
          </p:nvSpPr>
          <p:spPr>
            <a:xfrm>
              <a:off x="40032610" y="17595420"/>
              <a:ext cx="8545069" cy="15562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dirty="0" smtClean="0">
                  <a:solidFill>
                    <a:srgbClr val="343434"/>
                  </a:solidFill>
                  <a:latin typeface="Verdana" pitchFamily="18"/>
                  <a:ea typeface="ＭＳ Ｐゴシック" pitchFamily="2"/>
                  <a:cs typeface="ＭＳ Ｐゴシック" pitchFamily="2"/>
                </a:rPr>
                <a:t>Screenshot </a:t>
              </a:r>
              <a:r>
                <a:rPr lang="en-US" sz="1400" dirty="0">
                  <a:solidFill>
                    <a:srgbClr val="343434"/>
                  </a:solidFill>
                  <a:latin typeface="Verdana" pitchFamily="18"/>
                  <a:ea typeface="ＭＳ Ｐゴシック" pitchFamily="2"/>
                  <a:cs typeface="ＭＳ Ｐゴシック" pitchFamily="2"/>
                </a:rPr>
                <a:t>of the Dose Volume Histogram (DVH) </a:t>
              </a:r>
              <a:r>
                <a:rPr lang="en-US" sz="1400" dirty="0" smtClean="0">
                  <a:solidFill>
                    <a:srgbClr val="343434"/>
                  </a:solidFill>
                  <a:latin typeface="Verdana" pitchFamily="18"/>
                  <a:ea typeface="ＭＳ Ｐゴシック" pitchFamily="2"/>
                  <a:cs typeface="ＭＳ Ｐゴシック" pitchFamily="2"/>
                </a:rPr>
                <a:t>module developed by </a:t>
              </a:r>
              <a:r>
                <a:rPr lang="en-US" sz="1400" dirty="0" err="1" smtClean="0">
                  <a:solidFill>
                    <a:srgbClr val="343434"/>
                  </a:solidFill>
                  <a:latin typeface="Verdana" pitchFamily="18"/>
                  <a:ea typeface="ＭＳ Ｐゴシック" pitchFamily="2"/>
                  <a:cs typeface="ＭＳ Ｐゴシック" pitchFamily="2"/>
                </a:rPr>
                <a:t>SparKit</a:t>
              </a:r>
              <a:r>
                <a:rPr lang="en-US" sz="1400" dirty="0" smtClean="0">
                  <a:solidFill>
                    <a:srgbClr val="343434"/>
                  </a:solidFill>
                  <a:latin typeface="Verdana" pitchFamily="18"/>
                  <a:ea typeface="ＭＳ Ｐゴシック" pitchFamily="2"/>
                  <a:cs typeface="ＭＳ Ｐゴシック" pitchFamily="2"/>
                </a:rPr>
                <a:t> project. </a:t>
              </a:r>
              <a:r>
                <a:rPr lang="en-US" sz="1400" dirty="0">
                  <a:solidFill>
                    <a:srgbClr val="343434"/>
                  </a:solidFill>
                  <a:latin typeface="Verdana" pitchFamily="18"/>
                  <a:ea typeface="ＭＳ Ｐゴシック" pitchFamily="2"/>
                  <a:cs typeface="ＭＳ Ｐゴシック" pitchFamily="2"/>
                </a:rPr>
                <a:t>The DVH module compute metrics (left) and DVH curves (top-right). Input dose, CT, and structure set data is displayed in the 3D viewer (top-center) and slice viewers (bottom-right). </a:t>
              </a:r>
              <a:r>
                <a:rPr lang="en-US" sz="1400" dirty="0" err="1">
                  <a:solidFill>
                    <a:srgbClr val="343434"/>
                  </a:solidFill>
                  <a:latin typeface="Verdana" pitchFamily="18"/>
                  <a:ea typeface="ＭＳ Ｐゴシック" pitchFamily="2"/>
                  <a:cs typeface="ＭＳ Ｐゴシック" pitchFamily="2"/>
                </a:rPr>
                <a:t>SparKit</a:t>
              </a:r>
              <a:r>
                <a:rPr lang="en-US" sz="1400" dirty="0">
                  <a:solidFill>
                    <a:srgbClr val="343434"/>
                  </a:solidFill>
                  <a:latin typeface="Verdana" pitchFamily="18"/>
                  <a:ea typeface="ＭＳ Ｐゴシック" pitchFamily="2"/>
                  <a:cs typeface="ＭＳ Ｐゴシック" pitchFamily="2"/>
                </a:rPr>
                <a:t> is a project funded by An Applied Cancer Research Unit of Cancer Care Ontario with funds provided by the Ministry of Health and Long-Term Care and the Ontario Consortium for Adaptive Interventions in Radiation Oncology (OCAIRO) to provide free, open-source toolset for radiotherapy and related image-guided interventions.</a:t>
              </a:r>
              <a:endParaRPr lang="en-US" sz="1400" dirty="0">
                <a:solidFill>
                  <a:srgbClr val="343434"/>
                </a:solidFill>
                <a:latin typeface="Verdana" pitchFamily="18"/>
                <a:ea typeface="ＭＳ Ｐゴシック" pitchFamily="2"/>
                <a:cs typeface="ＭＳ Ｐゴシック" pitchFamily="2"/>
              </a:endParaRPr>
            </a:p>
          </p:txBody>
        </p:sp>
      </p:grpSp>
      <p:pic>
        <p:nvPicPr>
          <p:cNvPr id="96" name="Picture 95"/>
          <p:cNvPicPr>
            <a:picLocks noChangeAspect="1"/>
          </p:cNvPicPr>
          <p:nvPr/>
        </p:nvPicPr>
        <p:blipFill>
          <a:blip r:embed="rId36"/>
          <a:stretch>
            <a:fillRect/>
          </a:stretch>
        </p:blipFill>
        <p:spPr>
          <a:xfrm>
            <a:off x="46084331" y="33620040"/>
            <a:ext cx="1905000" cy="1282700"/>
          </a:xfrm>
          <a:prstGeom prst="rect">
            <a:avLst/>
          </a:prstGeom>
        </p:spPr>
      </p:pic>
      <p:pic>
        <p:nvPicPr>
          <p:cNvPr id="102" name="Picture 101"/>
          <p:cNvPicPr>
            <a:picLocks noChangeAspect="1"/>
          </p:cNvPicPr>
          <p:nvPr/>
        </p:nvPicPr>
        <p:blipFill>
          <a:blip r:embed="rId37"/>
          <a:stretch>
            <a:fillRect/>
          </a:stretch>
        </p:blipFill>
        <p:spPr>
          <a:xfrm>
            <a:off x="39971069" y="1977469"/>
            <a:ext cx="10687155" cy="2167475"/>
          </a:xfrm>
          <a:prstGeom prst="rect">
            <a:avLst/>
          </a:prstGeom>
        </p:spPr>
      </p:pic>
      <p:grpSp>
        <p:nvGrpSpPr>
          <p:cNvPr id="104" name="Group 103"/>
          <p:cNvGrpSpPr/>
          <p:nvPr/>
        </p:nvGrpSpPr>
        <p:grpSpPr>
          <a:xfrm>
            <a:off x="48389532" y="33621952"/>
            <a:ext cx="1307592" cy="1303200"/>
            <a:chOff x="48577680" y="33527880"/>
            <a:chExt cx="1307592" cy="1303200"/>
          </a:xfrm>
        </p:grpSpPr>
        <p:sp>
          <p:nvSpPr>
            <p:cNvPr id="103" name="Oval 102"/>
            <p:cNvSpPr/>
            <p:nvPr/>
          </p:nvSpPr>
          <p:spPr>
            <a:xfrm>
              <a:off x="48577680" y="33527880"/>
              <a:ext cx="1307592" cy="1303200"/>
            </a:xfrm>
            <a:prstGeom prst="ellipse">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7" name="Picture 96"/>
            <p:cNvPicPr>
              <a:picLocks noChangeAspect="1"/>
            </p:cNvPicPr>
            <p:nvPr/>
          </p:nvPicPr>
          <p:blipFill>
            <a:blip r:embed="rId38"/>
            <a:stretch>
              <a:fillRect/>
            </a:stretch>
          </p:blipFill>
          <p:spPr>
            <a:xfrm>
              <a:off x="48793642" y="33709444"/>
              <a:ext cx="914400" cy="889000"/>
            </a:xfrm>
            <a:prstGeom prst="rect">
              <a:avLst/>
            </a:prstGeom>
          </p:spPr>
        </p:pic>
      </p:grpSp>
      <p:grpSp>
        <p:nvGrpSpPr>
          <p:cNvPr id="129" name="Group 128"/>
          <p:cNvGrpSpPr/>
          <p:nvPr/>
        </p:nvGrpSpPr>
        <p:grpSpPr>
          <a:xfrm>
            <a:off x="2315723" y="27783957"/>
            <a:ext cx="7545774" cy="4734301"/>
            <a:chOff x="2315723" y="27736921"/>
            <a:chExt cx="7545774" cy="4734301"/>
          </a:xfrm>
        </p:grpSpPr>
        <p:pic>
          <p:nvPicPr>
            <p:cNvPr id="4" name="Picture 3"/>
            <p:cNvPicPr>
              <a:picLocks noChangeAspect="1"/>
            </p:cNvPicPr>
            <p:nvPr/>
          </p:nvPicPr>
          <p:blipFill>
            <a:blip r:embed="rId39"/>
            <a:stretch>
              <a:fillRect/>
            </a:stretch>
          </p:blipFill>
          <p:spPr>
            <a:xfrm>
              <a:off x="2315724" y="27736921"/>
              <a:ext cx="7545773" cy="3947088"/>
            </a:xfrm>
            <a:prstGeom prst="rect">
              <a:avLst/>
            </a:prstGeom>
          </p:spPr>
        </p:pic>
        <p:sp>
          <p:nvSpPr>
            <p:cNvPr id="119" name="Freeform 118"/>
            <p:cNvSpPr/>
            <p:nvPr/>
          </p:nvSpPr>
          <p:spPr>
            <a:xfrm>
              <a:off x="2315723" y="31689714"/>
              <a:ext cx="7545773" cy="78150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i="1" dirty="0" smtClean="0">
                  <a:solidFill>
                    <a:srgbClr val="343434"/>
                  </a:solidFill>
                  <a:latin typeface="Verdana" pitchFamily="34" charset="0"/>
                  <a:ea typeface="ＭＳ Ｐゴシック" pitchFamily="2"/>
                  <a:cs typeface="ＭＳ Ｐゴシック" pitchFamily="2"/>
                </a:rPr>
                <a:t>Visualization of multi-parametric prostate MRI dataset that includes dynamic contrast-enhanced (DCE) DWI and T2-weighted MRI. Interactive plotting of the signal intensity over time is provided by Slicer </a:t>
              </a:r>
              <a:r>
                <a:rPr lang="en-US" sz="1400" i="1" dirty="0" err="1" smtClean="0">
                  <a:solidFill>
                    <a:srgbClr val="343434"/>
                  </a:solidFill>
                  <a:latin typeface="Verdana" pitchFamily="34" charset="0"/>
                  <a:ea typeface="ＭＳ Ｐゴシック" pitchFamily="2"/>
                  <a:cs typeface="ＭＳ Ｐゴシック" pitchFamily="2"/>
                </a:rPr>
                <a:t>MultiVolume</a:t>
              </a:r>
              <a:r>
                <a:rPr lang="en-US" sz="1400" i="1" dirty="0" smtClean="0">
                  <a:solidFill>
                    <a:srgbClr val="343434"/>
                  </a:solidFill>
                  <a:latin typeface="Verdana" pitchFamily="34" charset="0"/>
                  <a:ea typeface="ＭＳ Ｐゴシック" pitchFamily="2"/>
                  <a:cs typeface="ＭＳ Ｐゴシック" pitchFamily="2"/>
                </a:rPr>
                <a:t> support infrastructure.</a:t>
              </a:r>
              <a:endParaRPr lang="en-US" sz="1400" i="1" dirty="0">
                <a:solidFill>
                  <a:srgbClr val="343434"/>
                </a:solidFill>
                <a:latin typeface="Verdana" pitchFamily="34" charset="0"/>
                <a:ea typeface="Verdana" pitchFamily="2"/>
                <a:cs typeface="Verdana" pitchFamily="2"/>
              </a:endParaRPr>
            </a:p>
          </p:txBody>
        </p:sp>
      </p:grpSp>
      <p:grpSp>
        <p:nvGrpSpPr>
          <p:cNvPr id="127" name="Group 126"/>
          <p:cNvGrpSpPr/>
          <p:nvPr/>
        </p:nvGrpSpPr>
        <p:grpSpPr>
          <a:xfrm>
            <a:off x="10083828" y="27603573"/>
            <a:ext cx="6938959" cy="4945863"/>
            <a:chOff x="10036791" y="27791717"/>
            <a:chExt cx="6938959" cy="4945863"/>
          </a:xfrm>
        </p:grpSpPr>
        <p:pic>
          <p:nvPicPr>
            <p:cNvPr id="31" name="Picture 30"/>
            <p:cNvPicPr>
              <a:picLocks noChangeAspect="1"/>
            </p:cNvPicPr>
            <p:nvPr/>
          </p:nvPicPr>
          <p:blipFill>
            <a:blip r:embed="rId40"/>
            <a:stretch>
              <a:fillRect/>
            </a:stretch>
          </p:blipFill>
          <p:spPr>
            <a:xfrm>
              <a:off x="10374746" y="27791717"/>
              <a:ext cx="5999596" cy="4157127"/>
            </a:xfrm>
            <a:prstGeom prst="rect">
              <a:avLst/>
            </a:prstGeom>
          </p:spPr>
        </p:pic>
        <p:sp>
          <p:nvSpPr>
            <p:cNvPr id="120" name="Freeform 119"/>
            <p:cNvSpPr/>
            <p:nvPr/>
          </p:nvSpPr>
          <p:spPr>
            <a:xfrm>
              <a:off x="10036791" y="31956072"/>
              <a:ext cx="6938959" cy="78150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i="1" dirty="0" smtClean="0">
                  <a:solidFill>
                    <a:srgbClr val="343434"/>
                  </a:solidFill>
                  <a:latin typeface="Verdana" pitchFamily="34" charset="0"/>
                  <a:ea typeface="ＭＳ Ｐゴシック" pitchFamily="2"/>
                  <a:cs typeface="ＭＳ Ｐゴシック" pitchFamily="2"/>
                </a:rPr>
                <a:t>Longitudinal PET/CT analysis extension (new in Slicer 4.2) integrates ROI segmentation, </a:t>
              </a:r>
              <a:r>
                <a:rPr lang="en-US" sz="1400" i="1" dirty="0" smtClean="0">
                  <a:solidFill>
                    <a:srgbClr val="343434"/>
                  </a:solidFill>
                  <a:latin typeface="Verdana" pitchFamily="34" charset="0"/>
                  <a:ea typeface="ＭＳ Ｐゴシック" pitchFamily="2"/>
                  <a:cs typeface="ＭＳ Ｐゴシック" pitchFamily="2"/>
                </a:rPr>
                <a:t>PET Standard Uptake Value (SUV) quantification and versatile visualization of multiple </a:t>
              </a:r>
              <a:r>
                <a:rPr lang="en-US" sz="1400" i="1" dirty="0" err="1" smtClean="0">
                  <a:solidFill>
                    <a:srgbClr val="343434"/>
                  </a:solidFill>
                  <a:latin typeface="Verdana" pitchFamily="34" charset="0"/>
                  <a:ea typeface="ＭＳ Ｐゴシック" pitchFamily="2"/>
                  <a:cs typeface="ＭＳ Ｐゴシック" pitchFamily="2"/>
                </a:rPr>
                <a:t>timepoints</a:t>
              </a:r>
              <a:r>
                <a:rPr lang="en-US" sz="1400" i="1" dirty="0" smtClean="0">
                  <a:solidFill>
                    <a:srgbClr val="343434"/>
                  </a:solidFill>
                  <a:latin typeface="Verdana" pitchFamily="34" charset="0"/>
                  <a:ea typeface="ＭＳ Ｐゴシック" pitchFamily="2"/>
                  <a:cs typeface="ＭＳ Ｐゴシック" pitchFamily="2"/>
                </a:rPr>
                <a:t> int</a:t>
              </a:r>
              <a:r>
                <a:rPr lang="en-US" sz="1400" i="1" dirty="0" smtClean="0">
                  <a:solidFill>
                    <a:srgbClr val="343434"/>
                  </a:solidFill>
                  <a:latin typeface="Verdana" pitchFamily="34" charset="0"/>
                  <a:ea typeface="ＭＳ Ｐゴシック" pitchFamily="2"/>
                  <a:cs typeface="ＭＳ Ｐゴシック" pitchFamily="2"/>
                </a:rPr>
                <a:t>o a single processing workflow</a:t>
              </a:r>
              <a:r>
                <a:rPr lang="en-US" sz="1400" i="1" dirty="0" smtClean="0">
                  <a:solidFill>
                    <a:srgbClr val="343434"/>
                  </a:solidFill>
                  <a:latin typeface="Verdana" pitchFamily="34" charset="0"/>
                  <a:ea typeface="ＭＳ Ｐゴシック" pitchFamily="2"/>
                  <a:cs typeface="ＭＳ Ｐゴシック" pitchFamily="2"/>
                </a:rPr>
                <a:t>.</a:t>
              </a:r>
              <a:endParaRPr lang="en-US" sz="1400" i="1" dirty="0">
                <a:solidFill>
                  <a:srgbClr val="343434"/>
                </a:solidFill>
                <a:latin typeface="Verdana" pitchFamily="34" charset="0"/>
                <a:ea typeface="Verdana" pitchFamily="2"/>
                <a:cs typeface="Verdana" pitchFamily="2"/>
              </a:endParaRPr>
            </a:p>
          </p:txBody>
        </p:sp>
      </p:grpSp>
      <p:grpSp>
        <p:nvGrpSpPr>
          <p:cNvPr id="128" name="Group 127"/>
          <p:cNvGrpSpPr/>
          <p:nvPr/>
        </p:nvGrpSpPr>
        <p:grpSpPr>
          <a:xfrm>
            <a:off x="10374747" y="23872716"/>
            <a:ext cx="6601004" cy="3879230"/>
            <a:chOff x="10374747" y="23825680"/>
            <a:chExt cx="6601004" cy="3879230"/>
          </a:xfrm>
        </p:grpSpPr>
        <p:pic>
          <p:nvPicPr>
            <p:cNvPr id="66" name="Image 65" descr="ChangeTrackerModule2.png"/>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889775" y="23825680"/>
              <a:ext cx="5362802" cy="3169439"/>
            </a:xfrm>
            <a:prstGeom prst="rect">
              <a:avLst/>
            </a:prstGeom>
          </p:spPr>
        </p:pic>
        <p:sp>
          <p:nvSpPr>
            <p:cNvPr id="121" name="Freeform 120"/>
            <p:cNvSpPr/>
            <p:nvPr/>
          </p:nvSpPr>
          <p:spPr>
            <a:xfrm>
              <a:off x="10374747" y="27036397"/>
              <a:ext cx="6601004" cy="66851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i="1" dirty="0" err="1" smtClean="0">
                  <a:solidFill>
                    <a:srgbClr val="343434"/>
                  </a:solidFill>
                  <a:latin typeface="Verdana" pitchFamily="34" charset="0"/>
                  <a:ea typeface="ＭＳ Ｐゴシック" pitchFamily="2"/>
                  <a:cs typeface="ＭＳ Ｐゴシック" pitchFamily="2"/>
                </a:rPr>
                <a:t>ChangeTracker</a:t>
              </a:r>
              <a:r>
                <a:rPr lang="en-US" sz="1400" i="1" dirty="0" smtClean="0">
                  <a:solidFill>
                    <a:srgbClr val="343434"/>
                  </a:solidFill>
                  <a:latin typeface="Verdana" pitchFamily="34" charset="0"/>
                  <a:ea typeface="ＭＳ Ｐゴシック" pitchFamily="2"/>
                  <a:cs typeface="ＭＳ Ｐゴシック" pitchFamily="2"/>
                </a:rPr>
                <a:t> wizard implements a framework for quantification and visualization of small changes in hyper-intensive lesions in MRI.</a:t>
              </a:r>
              <a:endParaRPr lang="en-US" sz="1400" i="1" dirty="0">
                <a:solidFill>
                  <a:srgbClr val="343434"/>
                </a:solidFill>
                <a:latin typeface="Verdana" pitchFamily="34" charset="0"/>
                <a:ea typeface="Verdana" pitchFamily="2"/>
                <a:cs typeface="Verdana" pitchFamily="2"/>
              </a:endParaRPr>
            </a:p>
          </p:txBody>
        </p:sp>
      </p:grpSp>
      <p:grpSp>
        <p:nvGrpSpPr>
          <p:cNvPr id="105" name="Group 104"/>
          <p:cNvGrpSpPr/>
          <p:nvPr/>
        </p:nvGrpSpPr>
        <p:grpSpPr>
          <a:xfrm>
            <a:off x="18727561" y="8893948"/>
            <a:ext cx="5732640" cy="3771247"/>
            <a:chOff x="18727561" y="9223200"/>
            <a:chExt cx="5732640" cy="3771247"/>
          </a:xfrm>
        </p:grpSpPr>
        <p:pic>
          <p:nvPicPr>
            <p:cNvPr id="95" name="Picture 94"/>
            <p:cNvPicPr>
              <a:picLocks noChangeAspect="1"/>
            </p:cNvPicPr>
            <p:nvPr/>
          </p:nvPicPr>
          <p:blipFill>
            <a:blip r:embed="rId42">
              <a:lum/>
              <a:alphaModFix/>
            </a:blip>
            <a:srcRect/>
            <a:stretch>
              <a:fillRect/>
            </a:stretch>
          </p:blipFill>
          <p:spPr>
            <a:xfrm>
              <a:off x="18727561" y="9223200"/>
              <a:ext cx="5732640" cy="3060720"/>
            </a:xfrm>
            <a:prstGeom prst="rect">
              <a:avLst/>
            </a:prstGeom>
            <a:noFill/>
            <a:ln>
              <a:noFill/>
            </a:ln>
          </p:spPr>
        </p:pic>
        <p:sp>
          <p:nvSpPr>
            <p:cNvPr id="123" name="Freeform 122"/>
            <p:cNvSpPr/>
            <p:nvPr/>
          </p:nvSpPr>
          <p:spPr>
            <a:xfrm>
              <a:off x="18727561" y="12356352"/>
              <a:ext cx="5732640" cy="6380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i="1" dirty="0" smtClean="0">
                  <a:solidFill>
                    <a:srgbClr val="343434"/>
                  </a:solidFill>
                  <a:latin typeface="Verdana" pitchFamily="34" charset="0"/>
                  <a:ea typeface="ＭＳ Ｐゴシック" pitchFamily="2"/>
                  <a:cs typeface="ＭＳ Ｐゴシック" pitchFamily="2"/>
                </a:rPr>
                <a:t>Robust Statistics </a:t>
              </a:r>
              <a:r>
                <a:rPr lang="en-US" sz="1400" i="1" dirty="0" err="1" smtClean="0">
                  <a:solidFill>
                    <a:srgbClr val="343434"/>
                  </a:solidFill>
                  <a:latin typeface="Verdana" pitchFamily="34" charset="0"/>
                  <a:ea typeface="ＭＳ Ｐゴシック" pitchFamily="2"/>
                  <a:cs typeface="ＭＳ Ｐゴシック" pitchFamily="2"/>
                </a:rPr>
                <a:t>Segmenter</a:t>
              </a:r>
              <a:r>
                <a:rPr lang="en-US" sz="1400" i="1" dirty="0" smtClean="0">
                  <a:solidFill>
                    <a:srgbClr val="343434"/>
                  </a:solidFill>
                  <a:latin typeface="Verdana" pitchFamily="34" charset="0"/>
                  <a:ea typeface="ＭＳ Ｐゴシック" pitchFamily="2"/>
                  <a:cs typeface="ＭＳ Ｐゴシック" pitchFamily="2"/>
                </a:rPr>
                <a:t> module supports simultaneous segmentations of multiple structures in 3D.</a:t>
              </a:r>
              <a:endParaRPr lang="en-US" sz="1400" i="1" dirty="0">
                <a:solidFill>
                  <a:srgbClr val="343434"/>
                </a:solidFill>
                <a:latin typeface="Verdana" pitchFamily="34" charset="0"/>
                <a:ea typeface="Verdana" pitchFamily="2"/>
                <a:cs typeface="Verdana" pitchFamily="2"/>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0.xml><?xml version="1.0" encoding="utf-8"?>
<a:theme xmlns:a="http://schemas.openxmlformats.org/drawingml/2006/main" name="Title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itle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itl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itle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itle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l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tle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itle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tle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tle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35159</TotalTime>
  <Words>1347</Words>
  <Application>Microsoft Macintosh PowerPoint</Application>
  <PresentationFormat>Custom</PresentationFormat>
  <Paragraphs>85</Paragraphs>
  <Slides>1</Slides>
  <Notes>1</Notes>
  <HiddenSlides>0</HiddenSlides>
  <MMClips>0</MMClips>
  <ScaleCrop>false</ScaleCrop>
  <HeadingPairs>
    <vt:vector size="4" baseType="variant">
      <vt:variant>
        <vt:lpstr>Theme</vt:lpstr>
      </vt:variant>
      <vt:variant>
        <vt:i4>14</vt:i4>
      </vt:variant>
      <vt:variant>
        <vt:lpstr>Slide Titles</vt:lpstr>
      </vt:variant>
      <vt:variant>
        <vt:i4>1</vt:i4>
      </vt:variant>
    </vt:vector>
  </HeadingPairs>
  <TitlesOfParts>
    <vt:vector size="15" baseType="lpstr">
      <vt:lpstr>Default</vt:lpstr>
      <vt:lpstr>Title1</vt:lpstr>
      <vt:lpstr>Title2</vt:lpstr>
      <vt:lpstr>Title3</vt:lpstr>
      <vt:lpstr>Title4</vt:lpstr>
      <vt:lpstr>Title5</vt:lpstr>
      <vt:lpstr>Title6</vt:lpstr>
      <vt:lpstr>Title7</vt:lpstr>
      <vt:lpstr>Title8</vt:lpstr>
      <vt:lpstr>Title9</vt:lpstr>
      <vt:lpstr>Title10</vt:lpstr>
      <vt:lpstr>Title11</vt:lpstr>
      <vt:lpstr>Title12</vt:lpstr>
      <vt:lpstr>Title13</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Andrey Fedorov</cp:lastModifiedBy>
  <cp:revision>42</cp:revision>
  <dcterms:modified xsi:type="dcterms:W3CDTF">2012-11-23T15:59:12Z</dcterms:modified>
</cp:coreProperties>
</file>