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76" r:id="rId6"/>
    <p:sldId id="271" r:id="rId7"/>
    <p:sldId id="272" r:id="rId8"/>
    <p:sldId id="273" r:id="rId9"/>
    <p:sldId id="275" r:id="rId10"/>
    <p:sldId id="26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35" autoAdjust="0"/>
  </p:normalViewPr>
  <p:slideViewPr>
    <p:cSldViewPr snapToGrid="0">
      <p:cViewPr varScale="1">
        <p:scale>
          <a:sx n="87" d="100"/>
          <a:sy n="87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088C28-67D8-4CE9-909F-0A1674E81535}" type="datetimeFigureOut">
              <a:rPr lang="en-US"/>
              <a:pPr>
                <a:defRPr/>
              </a:pPr>
              <a:t>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7E2933-4AA8-4E6A-9425-796A6099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dirty="0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dirty="0" smtClean="0">
                <a:solidFill>
                  <a:schemeClr val="bg2"/>
                </a:solidFill>
              </a:rPr>
            </a:br>
            <a:r>
              <a:rPr lang="en-US" sz="2200" i="1" dirty="0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2327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05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9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179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5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2788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022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6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3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02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7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41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07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546451" y="399526"/>
            <a:ext cx="1269469" cy="801157"/>
            <a:chOff x="7512584" y="218902"/>
            <a:chExt cx="1269469" cy="801157"/>
          </a:xfrm>
        </p:grpSpPr>
        <p:pic>
          <p:nvPicPr>
            <p:cNvPr id="8" name="Picture 10" descr="MIT logo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553" y="218902"/>
              <a:ext cx="952500" cy="5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mit_csai_top"/>
            <p:cNvPicPr preferRelativeResize="0"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8"/>
            <a:stretch>
              <a:fillRect/>
            </a:stretch>
          </p:blipFill>
          <p:spPr bwMode="auto">
            <a:xfrm>
              <a:off x="7512584" y="489834"/>
              <a:ext cx="854075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2472779"/>
            <a:ext cx="7804150" cy="769441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MIT Algorithms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3640662"/>
            <a:ext cx="7086600" cy="179126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Polina Golland</a:t>
            </a:r>
          </a:p>
          <a:p>
            <a:pPr algn="ctr" eaLnBrk="1" hangingPunct="1"/>
            <a:r>
              <a:rPr lang="en-US" sz="3200" dirty="0" smtClean="0">
                <a:ea typeface="ＭＳ Ｐゴシック" pitchFamily="1" charset="-128"/>
              </a:rPr>
              <a:t>MIT Computer Science and Artificial Intelligence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Conclusions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76388" y="1425572"/>
            <a:ext cx="5991225" cy="461049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Methodological developments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segmentation 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Connectivity analysis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and evolution of pathology 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DBP challenges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Registration in the presence of pathology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Connection between </a:t>
            </a:r>
            <a:r>
              <a:rPr lang="en-US" smtClean="0">
                <a:ea typeface="ＭＳ Ｐゴシック" pitchFamily="1" charset="-128"/>
              </a:rPr>
              <a:t>physiological </a:t>
            </a:r>
            <a:r>
              <a:rPr lang="en-US" smtClean="0">
                <a:ea typeface="ＭＳ Ｐゴシック" pitchFamily="1" charset="-128"/>
              </a:rPr>
              <a:t>and </a:t>
            </a:r>
            <a:r>
              <a:rPr lang="en-US" dirty="0" smtClean="0">
                <a:ea typeface="ＭＳ Ｐゴシック" pitchFamily="1" charset="-128"/>
              </a:rPr>
              <a:t>neurobiological models </a:t>
            </a:r>
            <a:r>
              <a:rPr lang="en-US" dirty="0" smtClean="0">
                <a:ea typeface="ＭＳ Ｐゴシック" pitchFamily="1" charset="-128"/>
              </a:rPr>
              <a:t>and image analysis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Going forward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work with the DBPs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Project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81125" y="1396646"/>
            <a:ext cx="7258049" cy="4302716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</a:t>
            </a:r>
            <a:r>
              <a:rPr lang="en-US" dirty="0">
                <a:ea typeface="ＭＳ Ｐゴシック" pitchFamily="1" charset="-128"/>
              </a:rPr>
              <a:t>s</a:t>
            </a:r>
            <a:r>
              <a:rPr lang="en-US" dirty="0" smtClean="0">
                <a:ea typeface="ＭＳ Ｐゴシック" pitchFamily="1" charset="-128"/>
              </a:rPr>
              <a:t>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</a:t>
            </a:r>
            <a:r>
              <a:rPr lang="en-US" dirty="0" smtClean="0">
                <a:ea typeface="ＭＳ Ｐゴシック" pitchFamily="1" charset="-128"/>
              </a:rPr>
              <a:t>priors, l</a:t>
            </a:r>
            <a:r>
              <a:rPr lang="en-US" dirty="0" smtClean="0">
                <a:ea typeface="ＭＳ Ｐゴシック" pitchFamily="1" charset="-128"/>
              </a:rPr>
              <a:t>abel fusion segmentation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Radiotherapy planning, atrial fibrillation</a:t>
            </a:r>
            <a:endParaRPr lang="en-US" dirty="0" smtClean="0">
              <a:ea typeface="ＭＳ Ｐゴシック" pitchFamily="1" charset="-128"/>
            </a:endParaRPr>
          </a:p>
          <a:p>
            <a:pPr marL="457200" lvl="1" indent="0">
              <a:buNone/>
            </a:pPr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Brain connectivity modeling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 </a:t>
            </a:r>
            <a:r>
              <a:rPr lang="en-US" dirty="0" smtClean="0">
                <a:ea typeface="ＭＳ Ｐゴシック" pitchFamily="1" charset="-128"/>
              </a:rPr>
              <a:t>models of anatomical and functional connectivity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Huntington’s disease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Models of pathology evolution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 and time series modeling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Traumatic brain </a:t>
            </a:r>
            <a:r>
              <a:rPr lang="en-US" dirty="0" smtClean="0">
                <a:ea typeface="ＭＳ Ｐゴシック" pitchFamily="1" charset="-128"/>
              </a:rPr>
              <a:t>injury</a:t>
            </a:r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Segmentation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63740" y="2873607"/>
            <a:ext cx="6343282" cy="1643527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Generative model for label fusion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algorithms </a:t>
            </a:r>
          </a:p>
          <a:p>
            <a:r>
              <a:rPr lang="en-US" dirty="0" smtClean="0">
                <a:ea typeface="ＭＳ Ｐゴシック" pitchFamily="1" charset="-128"/>
              </a:rPr>
              <a:t>Applications: brain, left atrium of the heart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375" y="1404928"/>
            <a:ext cx="4991100" cy="2809895"/>
            <a:chOff x="238125" y="1633528"/>
            <a:chExt cx="4991100" cy="280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76471"/>
            <a:stretch/>
          </p:blipFill>
          <p:spPr>
            <a:xfrm>
              <a:off x="238125" y="1633528"/>
              <a:ext cx="1219200" cy="28098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368" t="36441" b="17119"/>
            <a:stretch/>
          </p:blipFill>
          <p:spPr>
            <a:xfrm>
              <a:off x="1362075" y="1733550"/>
              <a:ext cx="3867150" cy="13049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19799" y="4276038"/>
            <a:ext cx="1851548" cy="1723830"/>
            <a:chOff x="5110673" y="4304515"/>
            <a:chExt cx="1851548" cy="1723830"/>
          </a:xfrm>
        </p:grpSpPr>
        <p:pic>
          <p:nvPicPr>
            <p:cNvPr id="8" name="Picture 7" descr="Dice_fullL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73" y="4595041"/>
              <a:ext cx="1851548" cy="1433304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5214812" y="4304515"/>
              <a:ext cx="1643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Volume Overlap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78655" y="4428341"/>
            <a:ext cx="4377635" cy="1419225"/>
            <a:chOff x="3952875" y="4476653"/>
            <a:chExt cx="4377635" cy="1419225"/>
          </a:xfrm>
        </p:grpSpPr>
        <p:pic>
          <p:nvPicPr>
            <p:cNvPr id="10" name="Picture 11" descr="s2p3_gt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4517134"/>
              <a:ext cx="1371600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s3p2_g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892" y="4476653"/>
              <a:ext cx="13716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2p5_gt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10" y="4722517"/>
              <a:ext cx="1371600" cy="92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967455" y="6162727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Sabuncu</a:t>
            </a:r>
            <a:r>
              <a:rPr lang="en-US" sz="1600" i="1" dirty="0" smtClean="0">
                <a:latin typeface="+mn-lt"/>
              </a:rPr>
              <a:t> ‘09, ‘10; </a:t>
            </a:r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‘10</a:t>
            </a:r>
            <a:endParaRPr lang="en-US" sz="1600" i="1" dirty="0">
              <a:latin typeface="+mn-lt"/>
            </a:endParaRPr>
          </a:p>
        </p:txBody>
      </p:sp>
      <p:pic>
        <p:nvPicPr>
          <p:cNvPr id="15" name="Picture 71" descr="s2p5_g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17124"/>
            <a:ext cx="1464468" cy="11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Label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66" y="2805143"/>
            <a:ext cx="6086475" cy="1348061"/>
          </a:xfrm>
        </p:spPr>
        <p:txBody>
          <a:bodyPr/>
          <a:lstStyle/>
          <a:p>
            <a:r>
              <a:rPr lang="en-US" dirty="0" smtClean="0"/>
              <a:t>Pre-align all training images </a:t>
            </a:r>
          </a:p>
          <a:p>
            <a:r>
              <a:rPr lang="en-US" dirty="0" smtClean="0"/>
              <a:t>Use one registration to align new image</a:t>
            </a:r>
          </a:p>
          <a:p>
            <a:r>
              <a:rPr lang="en-US" dirty="0" smtClean="0"/>
              <a:t>Perform label fusion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41" y="4285194"/>
            <a:ext cx="4584989" cy="1877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4191" y="6162727"/>
            <a:ext cx="98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‘11</a:t>
            </a:r>
            <a:endParaRPr lang="en-US" sz="1600" i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3375" y="1404928"/>
            <a:ext cx="6674205" cy="2809895"/>
            <a:chOff x="333375" y="1404928"/>
            <a:chExt cx="6674205" cy="2809895"/>
          </a:xfrm>
        </p:grpSpPr>
        <p:grpSp>
          <p:nvGrpSpPr>
            <p:cNvPr id="5" name="Group 4"/>
            <p:cNvGrpSpPr/>
            <p:nvPr/>
          </p:nvGrpSpPr>
          <p:grpSpPr>
            <a:xfrm>
              <a:off x="1359203" y="1599349"/>
              <a:ext cx="5648377" cy="1045784"/>
              <a:chOff x="1099556" y="1644076"/>
              <a:chExt cx="5648377" cy="104578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556" y="1644076"/>
                <a:ext cx="2065935" cy="1045784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077633" y="1644076"/>
                <a:ext cx="3670300" cy="1045784"/>
                <a:chOff x="3077633" y="1644076"/>
                <a:chExt cx="3670300" cy="104578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7633" y="1644076"/>
                  <a:ext cx="3670300" cy="104578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6300" y="2166968"/>
                  <a:ext cx="162560" cy="18288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r="76471"/>
            <a:stretch/>
          </p:blipFill>
          <p:spPr>
            <a:xfrm>
              <a:off x="333375" y="1404928"/>
              <a:ext cx="1219200" cy="280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65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296" y="1643743"/>
            <a:ext cx="7609114" cy="2160591"/>
          </a:xfrm>
        </p:spPr>
        <p:txBody>
          <a:bodyPr/>
          <a:lstStyle/>
          <a:p>
            <a:r>
              <a:rPr lang="en-US" dirty="0" smtClean="0"/>
              <a:t>Segment left atrium in the blood pool images</a:t>
            </a:r>
          </a:p>
          <a:p>
            <a:r>
              <a:rPr lang="en-US" dirty="0" smtClean="0"/>
              <a:t>Register with DCE images</a:t>
            </a:r>
          </a:p>
          <a:p>
            <a:r>
              <a:rPr lang="en-US" dirty="0" smtClean="0"/>
              <a:t>Use endocardium outline as a spatial prior for scar</a:t>
            </a:r>
          </a:p>
          <a:p>
            <a:r>
              <a:rPr lang="en-US" dirty="0" smtClean="0"/>
              <a:t>Map onto the surface and threshold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23822" y="3950225"/>
            <a:ext cx="7302063" cy="1840328"/>
            <a:chOff x="870296" y="4124401"/>
            <a:chExt cx="7302063" cy="1840328"/>
          </a:xfrm>
        </p:grpSpPr>
        <p:pic>
          <p:nvPicPr>
            <p:cNvPr id="4" name="Picture 3" descr="p1_MIP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96" y="4124401"/>
              <a:ext cx="3731943" cy="1828800"/>
            </a:xfrm>
            <a:prstGeom prst="rect">
              <a:avLst/>
            </a:prstGeom>
          </p:spPr>
        </p:pic>
        <p:pic>
          <p:nvPicPr>
            <p:cNvPr id="5" name="Picture 4" descr="p1_scar_projection.png"/>
            <p:cNvPicPr preferRelativeResize="0"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954" y="4135929"/>
              <a:ext cx="3459405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67142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5" y="1446430"/>
            <a:ext cx="7239000" cy="4598182"/>
          </a:xfrm>
        </p:spPr>
        <p:txBody>
          <a:bodyPr/>
          <a:lstStyle/>
          <a:p>
            <a:r>
              <a:rPr lang="en-US" dirty="0" smtClean="0"/>
              <a:t>Common coordinate frame</a:t>
            </a:r>
          </a:p>
          <a:p>
            <a:pPr lvl="1"/>
            <a:r>
              <a:rPr lang="en-US" dirty="0" smtClean="0"/>
              <a:t>Registration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Towards full generative model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Application to radiotherapy </a:t>
            </a:r>
            <a:r>
              <a:rPr lang="en-US" dirty="0" smtClean="0"/>
              <a:t>planning</a:t>
            </a:r>
            <a:endParaRPr lang="en-US" dirty="0" smtClean="0"/>
          </a:p>
          <a:p>
            <a:pPr lvl="1"/>
            <a:r>
              <a:rPr lang="en-US" dirty="0" smtClean="0"/>
              <a:t>Main challenge: accurate </a:t>
            </a:r>
            <a:r>
              <a:rPr lang="en-US" dirty="0" smtClean="0"/>
              <a:t>registration</a:t>
            </a:r>
          </a:p>
          <a:p>
            <a:pPr lvl="2"/>
            <a:r>
              <a:rPr lang="en-US" dirty="0" smtClean="0"/>
              <a:t>Sliding in registration – Utah 1, UNC</a:t>
            </a:r>
          </a:p>
          <a:p>
            <a:pPr lvl="2"/>
            <a:r>
              <a:rPr lang="en-US" dirty="0" smtClean="0"/>
              <a:t>Allowing variable </a:t>
            </a:r>
            <a:r>
              <a:rPr lang="en-US" dirty="0"/>
              <a:t>smoothness </a:t>
            </a:r>
            <a:r>
              <a:rPr lang="en-US" dirty="0" smtClean="0"/>
              <a:t>– BU</a:t>
            </a:r>
          </a:p>
          <a:p>
            <a:pPr lvl="2"/>
            <a:r>
              <a:rPr lang="en-US" dirty="0" smtClean="0"/>
              <a:t>Joint registration of images and </a:t>
            </a:r>
            <a:r>
              <a:rPr lang="en-US" dirty="0"/>
              <a:t>surfaces </a:t>
            </a:r>
            <a:r>
              <a:rPr lang="en-US" dirty="0" smtClean="0"/>
              <a:t>– Utah 2</a:t>
            </a:r>
            <a:endParaRPr lang="en-US" dirty="0" smtClean="0"/>
          </a:p>
          <a:p>
            <a:pPr lvl="1"/>
            <a:r>
              <a:rPr lang="en-US" dirty="0" smtClean="0"/>
              <a:t>Registration in the presence of pathology and </a:t>
            </a:r>
            <a:r>
              <a:rPr lang="en-US" dirty="0" smtClean="0"/>
              <a:t>artifacts</a:t>
            </a:r>
          </a:p>
          <a:p>
            <a:pPr lvl="2"/>
            <a:r>
              <a:rPr lang="en-US" dirty="0" smtClean="0"/>
              <a:t>Selecting close matches – Utah 1</a:t>
            </a:r>
          </a:p>
          <a:p>
            <a:pPr lvl="1"/>
            <a:r>
              <a:rPr lang="en-US" dirty="0"/>
              <a:t>Alternative </a:t>
            </a:r>
            <a:r>
              <a:rPr lang="en-US" dirty="0" smtClean="0"/>
              <a:t>– interactive segmentation, BU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670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/>
              <a:t>C</a:t>
            </a:r>
            <a:r>
              <a:rPr lang="en-US" dirty="0" smtClean="0"/>
              <a:t>onnectivity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1" y="1549043"/>
            <a:ext cx="8235428" cy="2012859"/>
          </a:xfrm>
        </p:spPr>
        <p:txBody>
          <a:bodyPr>
            <a:spAutoFit/>
          </a:bodyPr>
          <a:lstStyle/>
          <a:p>
            <a:r>
              <a:rPr lang="en-US" dirty="0" smtClean="0"/>
              <a:t>Joint model for anatomical and functional connectivity</a:t>
            </a:r>
            <a:endParaRPr lang="en-US" dirty="0"/>
          </a:p>
          <a:p>
            <a:pPr lvl="1">
              <a:defRPr/>
            </a:pPr>
            <a:r>
              <a:rPr lang="en-US" dirty="0"/>
              <a:t>Latent group connectivity template</a:t>
            </a:r>
          </a:p>
          <a:p>
            <a:pPr lvl="1">
              <a:defRPr/>
            </a:pPr>
            <a:r>
              <a:rPr lang="en-US" dirty="0"/>
              <a:t>Signal likelihood shared across </a:t>
            </a:r>
            <a:r>
              <a:rPr lang="en-US" dirty="0" smtClean="0"/>
              <a:t>subjects</a:t>
            </a:r>
            <a:endParaRPr lang="en-US" dirty="0"/>
          </a:p>
          <a:p>
            <a:pPr>
              <a:defRPr/>
            </a:pPr>
            <a:r>
              <a:rPr lang="en-US" dirty="0"/>
              <a:t>Application to population studies</a:t>
            </a:r>
          </a:p>
          <a:p>
            <a:pPr lvl="1">
              <a:defRPr/>
            </a:pPr>
            <a:r>
              <a:rPr lang="en-US" dirty="0"/>
              <a:t>Changes in the connectivity </a:t>
            </a:r>
            <a:r>
              <a:rPr lang="en-US" dirty="0" smtClean="0"/>
              <a:t>template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53364" y="4032679"/>
            <a:ext cx="4811101" cy="1800159"/>
            <a:chOff x="2712710" y="1416334"/>
            <a:chExt cx="4811101" cy="1800159"/>
          </a:xfrm>
        </p:grpSpPr>
        <p:grpSp>
          <p:nvGrpSpPr>
            <p:cNvPr id="95" name="Group 94"/>
            <p:cNvGrpSpPr/>
            <p:nvPr/>
          </p:nvGrpSpPr>
          <p:grpSpPr>
            <a:xfrm>
              <a:off x="2712710" y="1458012"/>
              <a:ext cx="2212975" cy="1758481"/>
              <a:chOff x="2712710" y="1458012"/>
              <a:chExt cx="2212975" cy="1758481"/>
            </a:xfrm>
          </p:grpSpPr>
          <p:sp>
            <p:nvSpPr>
              <p:cNvPr id="61" name="TextBox 45"/>
              <p:cNvSpPr txBox="1">
                <a:spLocks noChangeArrowheads="1"/>
              </p:cNvSpPr>
              <p:nvPr/>
            </p:nvSpPr>
            <p:spPr bwMode="auto">
              <a:xfrm>
                <a:off x="2712710" y="1458012"/>
                <a:ext cx="2212975" cy="25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Control Template</a:t>
                </a:r>
              </a:p>
            </p:txBody>
          </p: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2996190" y="1726366"/>
                <a:ext cx="1646015" cy="1490127"/>
                <a:chOff x="551956" y="2639260"/>
                <a:chExt cx="2743200" cy="2483398"/>
              </a:xfrm>
            </p:grpSpPr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551956" y="2639260"/>
                  <a:ext cx="2743200" cy="2483398"/>
                  <a:chOff x="0" y="0"/>
                  <a:chExt cx="8128" cy="7008"/>
                </a:xfrm>
              </p:grpSpPr>
              <p:sp>
                <p:nvSpPr>
                  <p:cNvPr id="71" name="Freeform 7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94914" y="3327301"/>
                  <a:ext cx="1033403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33012" y="3272535"/>
                  <a:ext cx="1059596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sp>
              <p:nvSpPr>
                <p:cNvPr id="69" name="Regular Pentagon 68"/>
                <p:cNvSpPr/>
                <p:nvPr/>
              </p:nvSpPr>
              <p:spPr>
                <a:xfrm>
                  <a:off x="1699731" y="3648750"/>
                  <a:ext cx="402409" cy="238111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Hexagon 69"/>
                <p:cNvSpPr/>
                <p:nvPr/>
              </p:nvSpPr>
              <p:spPr>
                <a:xfrm rot="997245">
                  <a:off x="732999" y="3113001"/>
                  <a:ext cx="252398" cy="245254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5877138" y="1416334"/>
              <a:ext cx="1646673" cy="1794987"/>
              <a:chOff x="5956161" y="1416334"/>
              <a:chExt cx="1646673" cy="1794987"/>
            </a:xfrm>
          </p:grpSpPr>
          <p:sp>
            <p:nvSpPr>
              <p:cNvPr id="44" name="TextBox 58"/>
              <p:cNvSpPr txBox="1">
                <a:spLocks noChangeArrowheads="1"/>
              </p:cNvSpPr>
              <p:nvPr/>
            </p:nvSpPr>
            <p:spPr bwMode="auto">
              <a:xfrm>
                <a:off x="6067431" y="1416334"/>
                <a:ext cx="1424132" cy="25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Disease 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Template</a:t>
                </a:r>
              </a:p>
            </p:txBody>
          </p:sp>
          <p:grpSp>
            <p:nvGrpSpPr>
              <p:cNvPr id="45" name="Group 44"/>
              <p:cNvGrpSpPr>
                <a:grpSpLocks noChangeAspect="1"/>
              </p:cNvGrpSpPr>
              <p:nvPr/>
            </p:nvGrpSpPr>
            <p:grpSpPr bwMode="auto">
              <a:xfrm>
                <a:off x="5956161" y="1721159"/>
                <a:ext cx="1646673" cy="1490162"/>
                <a:chOff x="5760988" y="2233876"/>
                <a:chExt cx="1828800" cy="165559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047026" y="2806890"/>
                  <a:ext cx="861619" cy="3825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ysDash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080349" y="2760857"/>
                  <a:ext cx="882246" cy="3825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sp>
              <p:nvSpPr>
                <p:cNvPr id="48" name="Regular Pentagon 47"/>
                <p:cNvSpPr/>
                <p:nvPr/>
              </p:nvSpPr>
              <p:spPr>
                <a:xfrm>
                  <a:off x="6718232" y="3075155"/>
                  <a:ext cx="334809" cy="198420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Hexagon 48"/>
                <p:cNvSpPr/>
                <p:nvPr/>
              </p:nvSpPr>
              <p:spPr>
                <a:xfrm rot="997245">
                  <a:off x="5912151" y="2627518"/>
                  <a:ext cx="209454" cy="206358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5760988" y="2233876"/>
                  <a:ext cx="1828800" cy="1655598"/>
                  <a:chOff x="0" y="0"/>
                  <a:chExt cx="8128" cy="7008"/>
                </a:xfrm>
              </p:grpSpPr>
              <p:sp>
                <p:nvSpPr>
                  <p:cNvPr id="54" name="Freeform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56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57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58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59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" name="Down Arrow 42"/>
            <p:cNvSpPr/>
            <p:nvPr/>
          </p:nvSpPr>
          <p:spPr bwMode="auto">
            <a:xfrm rot="16200000" flipH="1">
              <a:off x="5029247" y="1895568"/>
              <a:ext cx="485775" cy="977900"/>
            </a:xfrm>
            <a:prstGeom prst="downArrow">
              <a:avLst/>
            </a:prstGeom>
            <a:solidFill>
              <a:srgbClr val="FFFFFF">
                <a:lumMod val="50000"/>
              </a:srgbClr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60496" y="2961971"/>
            <a:ext cx="3122648" cy="2218197"/>
            <a:chOff x="2708590" y="654845"/>
            <a:chExt cx="3122648" cy="2218197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708590" y="654845"/>
              <a:ext cx="3122648" cy="2218197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85" name="Picture 84" descr="Function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590" y="745068"/>
              <a:ext cx="1998882" cy="209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11"/>
            <p:cNvSpPr txBox="1"/>
            <p:nvPr/>
          </p:nvSpPr>
          <p:spPr bwMode="auto">
            <a:xfrm>
              <a:off x="4402665" y="733779"/>
              <a:ext cx="1428573" cy="4445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461963" algn="l">
                <a:defRPr/>
              </a:pPr>
              <a:r>
                <a:rPr lang="en-US" sz="2000" dirty="0">
                  <a:latin typeface="+mj-lt"/>
                </a:rPr>
                <a:t>Reduced </a:t>
              </a:r>
              <a:endParaRPr lang="en-US" sz="2000" dirty="0" smtClean="0">
                <a:latin typeface="+mj-lt"/>
              </a:endParaRPr>
            </a:p>
            <a:p>
              <a:pPr marL="461963" algn="l">
                <a:defRPr/>
              </a:pPr>
              <a:r>
                <a:rPr lang="en-US" sz="2000" dirty="0" smtClean="0">
                  <a:latin typeface="+mj-lt"/>
                </a:rPr>
                <a:t>Increased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4487334" y="900907"/>
              <a:ext cx="390525" cy="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487334" y="1056482"/>
              <a:ext cx="3905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383851" y="6173284"/>
            <a:ext cx="2228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Venkataraman</a:t>
            </a:r>
            <a:r>
              <a:rPr lang="en-US" sz="1600" i="1" dirty="0" smtClean="0">
                <a:latin typeface="+mn-lt"/>
              </a:rPr>
              <a:t> ‘10, ‘12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15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08" y="1913466"/>
            <a:ext cx="7428089" cy="2751522"/>
          </a:xfrm>
        </p:spPr>
        <p:txBody>
          <a:bodyPr/>
          <a:lstStyle/>
          <a:p>
            <a:r>
              <a:rPr lang="en-US" dirty="0" smtClean="0"/>
              <a:t>A model of disease foci </a:t>
            </a:r>
          </a:p>
          <a:p>
            <a:pPr lvl="1"/>
            <a:r>
              <a:rPr lang="en-US" dirty="0" smtClean="0"/>
              <a:t>Region-based model of connectivity changes</a:t>
            </a:r>
          </a:p>
          <a:p>
            <a:pPr lvl="1"/>
            <a:r>
              <a:rPr lang="en-US" dirty="0" smtClean="0"/>
              <a:t>From connection-based to region-based </a:t>
            </a:r>
          </a:p>
          <a:p>
            <a:pPr lvl="1"/>
            <a:endParaRPr lang="en-US" dirty="0"/>
          </a:p>
          <a:p>
            <a:r>
              <a:rPr lang="en-US" dirty="0" smtClean="0"/>
              <a:t>Going forward</a:t>
            </a:r>
          </a:p>
          <a:p>
            <a:pPr lvl="1"/>
            <a:r>
              <a:rPr lang="en-US" dirty="0" smtClean="0"/>
              <a:t>Application to a broad range of diseases, including </a:t>
            </a:r>
            <a:r>
              <a:rPr lang="en-US" dirty="0" smtClean="0"/>
              <a:t>HD</a:t>
            </a:r>
          </a:p>
          <a:p>
            <a:pPr lvl="2"/>
            <a:r>
              <a:rPr lang="en-US" dirty="0" smtClean="0"/>
              <a:t>Tractography analysis - UNC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4" y="1548772"/>
            <a:ext cx="5112865" cy="2825389"/>
          </a:xfrm>
        </p:spPr>
        <p:txBody>
          <a:bodyPr>
            <a:spAutoFit/>
          </a:bodyPr>
          <a:lstStyle/>
          <a:p>
            <a:r>
              <a:rPr lang="en-US" dirty="0" smtClean="0"/>
              <a:t>Physical model of evolution</a:t>
            </a:r>
          </a:p>
          <a:p>
            <a:pPr lvl="1"/>
            <a:r>
              <a:rPr lang="en-US" dirty="0" smtClean="0"/>
              <a:t>Diffusion reaction, proliferation</a:t>
            </a:r>
          </a:p>
          <a:p>
            <a:r>
              <a:rPr lang="en-US" dirty="0" smtClean="0"/>
              <a:t>Statistical model of imaging</a:t>
            </a:r>
          </a:p>
          <a:p>
            <a:pPr lvl="1"/>
            <a:r>
              <a:rPr lang="en-US" dirty="0" smtClean="0"/>
              <a:t>Segmentations and </a:t>
            </a:r>
            <a:r>
              <a:rPr lang="en-US" dirty="0" smtClean="0"/>
              <a:t>spectroscopy</a:t>
            </a:r>
          </a:p>
          <a:p>
            <a:pPr lvl="2"/>
            <a:r>
              <a:rPr lang="en-US" dirty="0" smtClean="0"/>
              <a:t>TBI – Utah 2</a:t>
            </a:r>
            <a:endParaRPr lang="en-US" dirty="0"/>
          </a:p>
          <a:p>
            <a:r>
              <a:rPr lang="en-US" dirty="0" smtClean="0"/>
              <a:t>Output: model parameters and prediction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0006" y="6230735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Menze</a:t>
            </a:r>
            <a:r>
              <a:rPr lang="en-US" sz="1600" i="1" dirty="0" smtClean="0">
                <a:latin typeface="+mn-lt"/>
              </a:rPr>
              <a:t>  ‘10, ‘11</a:t>
            </a:r>
            <a:endParaRPr lang="en-US" sz="160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print"/>
          <a:srcRect t="3427" b="4479"/>
          <a:stretch/>
        </p:blipFill>
        <p:spPr bwMode="auto">
          <a:xfrm>
            <a:off x="5465871" y="1388531"/>
            <a:ext cx="3282993" cy="24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457728" y="2033202"/>
            <a:ext cx="1610893" cy="571834"/>
            <a:chOff x="7480306" y="2021913"/>
            <a:chExt cx="1610893" cy="57183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556"/>
            <a:stretch/>
          </p:blipFill>
          <p:spPr bwMode="auto">
            <a:xfrm>
              <a:off x="7480306" y="2035378"/>
              <a:ext cx="419516" cy="5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2704" y="2021913"/>
              <a:ext cx="447277" cy="57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379" y="2026973"/>
              <a:ext cx="408623" cy="5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2696" y="2036069"/>
              <a:ext cx="392057" cy="49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7480306" y="2576538"/>
              <a:ext cx="1610893" cy="1274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767740" y="4439169"/>
            <a:ext cx="3030755" cy="1666024"/>
            <a:chOff x="1767740" y="4371435"/>
            <a:chExt cx="3030755" cy="1666024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698295" y="4482070"/>
              <a:ext cx="1583641" cy="144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r="14765"/>
            <a:stretch>
              <a:fillRect/>
            </a:stretch>
          </p:blipFill>
          <p:spPr bwMode="auto">
            <a:xfrm rot="5400000">
              <a:off x="3242632" y="4481595"/>
              <a:ext cx="1666024" cy="144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 cstate="print"/>
          <a:srcRect l="16010" t="14805" r="18966" b="17272"/>
          <a:stretch>
            <a:fillRect/>
          </a:stretch>
        </p:blipFill>
        <p:spPr bwMode="auto">
          <a:xfrm>
            <a:off x="6078458" y="3954250"/>
            <a:ext cx="2136793" cy="21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3374</TotalTime>
  <Words>335</Words>
  <Application>Microsoft Office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NA-MIC</vt:lpstr>
      <vt:lpstr>MIT Algorithms</vt:lpstr>
      <vt:lpstr>Project overview</vt:lpstr>
      <vt:lpstr>Non-Parametric Segmentation</vt:lpstr>
      <vt:lpstr>Efficient Label Fusion</vt:lpstr>
      <vt:lpstr>Scar Localization</vt:lpstr>
      <vt:lpstr>Going Forward</vt:lpstr>
      <vt:lpstr>Brain Connectivity Modeling</vt:lpstr>
      <vt:lpstr>Current and Future Directions</vt:lpstr>
      <vt:lpstr>Evolution of Pathology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189</cp:revision>
  <dcterms:created xsi:type="dcterms:W3CDTF">2011-01-04T14:27:44Z</dcterms:created>
  <dcterms:modified xsi:type="dcterms:W3CDTF">2012-01-12T05:07:01Z</dcterms:modified>
</cp:coreProperties>
</file>