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8" r:id="rId2"/>
    <p:sldId id="268" r:id="rId3"/>
    <p:sldId id="269" r:id="rId4"/>
    <p:sldId id="273" r:id="rId5"/>
    <p:sldId id="274" r:id="rId6"/>
    <p:sldId id="275" r:id="rId7"/>
    <p:sldId id="270" r:id="rId8"/>
    <p:sldId id="276" r:id="rId9"/>
    <p:sldId id="277" r:id="rId10"/>
    <p:sldId id="272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8" autoAdjust="0"/>
    <p:restoredTop sz="98699" autoAdjust="0"/>
  </p:normalViewPr>
  <p:slideViewPr>
    <p:cSldViewPr snapToObjects="1">
      <p:cViewPr>
        <p:scale>
          <a:sx n="118" d="100"/>
          <a:sy n="118" d="100"/>
        </p:scale>
        <p:origin x="-74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8F812-C622-4003-A9B7-E8E7F7CCB116}" type="datetimeFigureOut">
              <a:rPr lang="en-US" smtClean="0"/>
              <a:t>1/7/14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E12FB-A91C-417A-8BDA-4B3417B2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6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2759D-8950-8643-B884-9A33320E8A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A99C57-7B39-5245-B4C3-99B3EB52E9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13916"/>
            <a:ext cx="8077200" cy="762000"/>
          </a:xfrm>
          <a:prstGeom prst="rect">
            <a:avLst/>
          </a:prstGeom>
          <a:noFill/>
          <a:effectLst>
            <a:outerShdw blurRad="101600" dist="38100" dir="2700000" algn="br">
              <a:schemeClr val="tx1">
                <a:lumMod val="75000"/>
                <a:lumOff val="25000"/>
                <a:alpha val="68000"/>
              </a:scheme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66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CI-logo-ppt.png"/>
          <p:cNvPicPr>
            <a:picLocks noChangeAspect="1"/>
          </p:cNvPicPr>
          <p:nvPr/>
        </p:nvPicPr>
        <p:blipFill>
          <a:blip r:embed="rId13" cstate="print">
            <a:lum bright="-100000"/>
          </a:blip>
          <a:srcRect/>
          <a:stretch>
            <a:fillRect/>
          </a:stretch>
        </p:blipFill>
        <p:spPr bwMode="auto">
          <a:xfrm>
            <a:off x="8174847" y="6324600"/>
            <a:ext cx="816753" cy="42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Placeholder 1"/>
          <p:cNvSpPr txBox="1">
            <a:spLocks/>
          </p:cNvSpPr>
          <p:nvPr/>
        </p:nvSpPr>
        <p:spPr>
          <a:xfrm>
            <a:off x="5867400" y="533400"/>
            <a:ext cx="2971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83"/>
          <a:stretch>
            <a:fillRect/>
          </a:stretch>
        </p:blipFill>
        <p:spPr bwMode="auto">
          <a:xfrm>
            <a:off x="61913" y="76200"/>
            <a:ext cx="58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200" y="6096000"/>
            <a:ext cx="952309" cy="6802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rgbClr val="3969AD"/>
          </a:solidFill>
          <a:effectLst/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ct val="20000"/>
        </a:spcBef>
        <a:buClrTx/>
        <a:buSzPct val="130000"/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lnSpc>
          <a:spcPct val="110000"/>
        </a:lnSpc>
        <a:spcBef>
          <a:spcPct val="20000"/>
        </a:spcBef>
        <a:buFont typeface="Courier New"/>
        <a:buChar char="o"/>
        <a:defRPr sz="28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ct val="20000"/>
        </a:spcBef>
        <a:buFont typeface="Lucida Grande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ct val="20000"/>
        </a:spcBef>
        <a:buFont typeface="Lucida Grande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ct val="20000"/>
        </a:spcBef>
        <a:buFont typeface="Lucida Grande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Algorithms Organization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Ross Whitaker – Utah</a:t>
            </a:r>
          </a:p>
          <a:p>
            <a:r>
              <a:rPr lang="en-US" dirty="0" err="1" smtClean="0"/>
              <a:t>Polina</a:t>
            </a:r>
            <a:r>
              <a:rPr lang="en-US" dirty="0" smtClean="0"/>
              <a:t> </a:t>
            </a:r>
            <a:r>
              <a:rPr lang="en-US" dirty="0" err="1" smtClean="0"/>
              <a:t>Golland</a:t>
            </a:r>
            <a:r>
              <a:rPr lang="en-US" dirty="0" smtClean="0"/>
              <a:t> – MIT (</a:t>
            </a:r>
            <a:r>
              <a:rPr lang="en-US" dirty="0" err="1" smtClean="0"/>
              <a:t>Kayhan</a:t>
            </a:r>
            <a:r>
              <a:rPr lang="en-US" dirty="0" smtClean="0"/>
              <a:t> B.)</a:t>
            </a:r>
          </a:p>
          <a:p>
            <a:r>
              <a:rPr lang="en-US" dirty="0" smtClean="0"/>
              <a:t>Guido </a:t>
            </a:r>
            <a:r>
              <a:rPr lang="en-US" dirty="0" err="1" smtClean="0"/>
              <a:t>Gerig</a:t>
            </a:r>
            <a:r>
              <a:rPr lang="en-US" dirty="0" smtClean="0"/>
              <a:t> – Utah</a:t>
            </a:r>
          </a:p>
          <a:p>
            <a:r>
              <a:rPr lang="en-US" dirty="0" smtClean="0"/>
              <a:t>Martin </a:t>
            </a:r>
            <a:r>
              <a:rPr lang="en-US" dirty="0" err="1" smtClean="0"/>
              <a:t>Styner</a:t>
            </a:r>
            <a:r>
              <a:rPr lang="en-US" dirty="0" smtClean="0"/>
              <a:t> – UNC</a:t>
            </a:r>
          </a:p>
          <a:p>
            <a:r>
              <a:rPr lang="en-US" dirty="0" smtClean="0"/>
              <a:t>Allen </a:t>
            </a:r>
            <a:r>
              <a:rPr lang="en-US" dirty="0" err="1" smtClean="0"/>
              <a:t>Tannenbaum</a:t>
            </a:r>
            <a:r>
              <a:rPr lang="en-US" dirty="0" smtClean="0"/>
              <a:t> – Georgia </a:t>
            </a:r>
            <a:r>
              <a:rPr lang="en-US" dirty="0" smtClean="0"/>
              <a:t>Tech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882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DBPs</a:t>
            </a:r>
          </a:p>
          <a:p>
            <a:pPr lvl="1"/>
            <a:r>
              <a:rPr lang="en-US" dirty="0" smtClean="0"/>
              <a:t>Sharp/Chen, Head and Neck Cancer</a:t>
            </a:r>
          </a:p>
          <a:p>
            <a:pPr lvl="1"/>
            <a:r>
              <a:rPr lang="en-US" dirty="0" smtClean="0"/>
              <a:t>MacLeod/</a:t>
            </a:r>
            <a:r>
              <a:rPr lang="en-US" dirty="0" err="1" smtClean="0"/>
              <a:t>Marrouche</a:t>
            </a:r>
            <a:r>
              <a:rPr lang="en-US" dirty="0" smtClean="0"/>
              <a:t>, </a:t>
            </a:r>
            <a:r>
              <a:rPr lang="en-US" dirty="0" err="1" smtClean="0"/>
              <a:t>Afib</a:t>
            </a:r>
            <a:endParaRPr lang="en-US" dirty="0" smtClean="0"/>
          </a:p>
          <a:p>
            <a:r>
              <a:rPr lang="en-US" dirty="0" smtClean="0"/>
              <a:t>Robust tools for “difficult” segmentation problems</a:t>
            </a:r>
          </a:p>
          <a:p>
            <a:pPr lvl="1"/>
            <a:r>
              <a:rPr lang="en-US" dirty="0" smtClean="0"/>
              <a:t>Low SNR</a:t>
            </a:r>
          </a:p>
          <a:p>
            <a:pPr lvl="1"/>
            <a:r>
              <a:rPr lang="en-US" dirty="0" smtClean="0"/>
              <a:t>High shape variability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257800"/>
            <a:ext cx="5334000" cy="134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2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Formulation of LA Segmentation (DCE-MRI)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7465851" cy="187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93" y="4191000"/>
            <a:ext cx="736223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3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Segmentation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89" y="1752600"/>
            <a:ext cx="814046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9" y="3581400"/>
            <a:ext cx="8414544" cy="17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5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Slicer Module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244912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Highlights from the 10-year project</a:t>
            </a:r>
          </a:p>
          <a:p>
            <a:r>
              <a:rPr lang="en-US" dirty="0" smtClean="0"/>
              <a:t>Recent advances</a:t>
            </a:r>
          </a:p>
          <a:p>
            <a:r>
              <a:rPr lang="en-US" dirty="0" smtClean="0"/>
              <a:t>Clinical/biomedical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4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Tensor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Structure, function, connectivity, and schizophrenia</a:t>
            </a:r>
          </a:p>
          <a:p>
            <a:pPr lvl="1"/>
            <a:r>
              <a:rPr lang="en-US" dirty="0" err="1" smtClean="0"/>
              <a:t>Shenton</a:t>
            </a:r>
            <a:r>
              <a:rPr lang="en-US" dirty="0" smtClean="0"/>
              <a:t>/Harvard</a:t>
            </a:r>
          </a:p>
          <a:p>
            <a:pPr lvl="1"/>
            <a:r>
              <a:rPr lang="en-US" dirty="0" err="1" smtClean="0"/>
              <a:t>Potkin</a:t>
            </a:r>
            <a:r>
              <a:rPr lang="en-US" dirty="0" smtClean="0"/>
              <a:t>/Irvine</a:t>
            </a:r>
          </a:p>
          <a:p>
            <a:r>
              <a:rPr lang="en-US" dirty="0" smtClean="0"/>
              <a:t>Technical challenges</a:t>
            </a:r>
          </a:p>
          <a:p>
            <a:pPr lvl="1"/>
            <a:r>
              <a:rPr lang="en-US" dirty="0" smtClean="0"/>
              <a:t>Data preprocessing</a:t>
            </a:r>
          </a:p>
          <a:p>
            <a:pPr lvl="1"/>
            <a:r>
              <a:rPr lang="en-US" dirty="0" smtClean="0"/>
              <a:t>Robust tools for analysis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5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Technical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Denoising</a:t>
            </a:r>
            <a:endParaRPr lang="en-US" dirty="0" smtClean="0"/>
          </a:p>
          <a:p>
            <a:pPr lvl="1"/>
            <a:r>
              <a:rPr lang="en-US" dirty="0" err="1" smtClean="0"/>
              <a:t>Basu</a:t>
            </a:r>
            <a:r>
              <a:rPr lang="en-US" dirty="0" smtClean="0"/>
              <a:t>, et al., MICCAI, 2006</a:t>
            </a:r>
          </a:p>
          <a:p>
            <a:endParaRPr lang="en-US" dirty="0" smtClean="0"/>
          </a:p>
          <a:p>
            <a:r>
              <a:rPr lang="en-US" dirty="0" smtClean="0"/>
              <a:t>Susceptibility artifacts</a:t>
            </a:r>
          </a:p>
          <a:p>
            <a:pPr lvl="1"/>
            <a:r>
              <a:rPr lang="en-US" dirty="0" smtClean="0"/>
              <a:t>Tao, et al., IPMI 2009</a:t>
            </a:r>
          </a:p>
          <a:p>
            <a:endParaRPr lang="en-US" dirty="0" smtClean="0"/>
          </a:p>
          <a:p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Fletcher et al., IPMI, 2007</a:t>
            </a:r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172200" y="1215280"/>
            <a:ext cx="2171700" cy="4648584"/>
            <a:chOff x="2235200" y="875916"/>
            <a:chExt cx="2171700" cy="46485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200" y="875916"/>
              <a:ext cx="2146300" cy="23241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5200" y="3162300"/>
              <a:ext cx="2171700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22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Volumetric </a:t>
            </a:r>
            <a:r>
              <a:rPr lang="en-US" dirty="0" err="1" smtClean="0"/>
              <a:t>tractography</a:t>
            </a:r>
            <a:endParaRPr lang="en-US" dirty="0" smtClean="0"/>
          </a:p>
          <a:p>
            <a:r>
              <a:rPr lang="en-US" dirty="0" smtClean="0"/>
              <a:t>Volumetric paths between ROIs</a:t>
            </a:r>
          </a:p>
          <a:p>
            <a:pPr lvl="1"/>
            <a:r>
              <a:rPr lang="en-US" dirty="0" smtClean="0"/>
              <a:t>A collection of shortest paths</a:t>
            </a:r>
          </a:p>
          <a:p>
            <a:pPr lvl="1"/>
            <a:r>
              <a:rPr lang="en-US" dirty="0" smtClean="0"/>
              <a:t>User interaction, visualization, GPU implementations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4572000"/>
            <a:ext cx="7569954" cy="1551162"/>
            <a:chOff x="1451768" y="4870642"/>
            <a:chExt cx="5810409" cy="11906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9604"/>
            <a:stretch/>
          </p:blipFill>
          <p:spPr>
            <a:xfrm>
              <a:off x="4343400" y="4876800"/>
              <a:ext cx="2918777" cy="118445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50396"/>
            <a:stretch/>
          </p:blipFill>
          <p:spPr>
            <a:xfrm>
              <a:off x="1451768" y="4870642"/>
              <a:ext cx="2918777" cy="1165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0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NA-MIC DTI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6388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Ancillary grant: </a:t>
            </a:r>
            <a:r>
              <a:rPr lang="en-US" sz="2800" dirty="0" err="1" smtClean="0"/>
              <a:t>Lainhart</a:t>
            </a:r>
            <a:r>
              <a:rPr lang="en-US" sz="2800" dirty="0" smtClean="0"/>
              <a:t>/Fletcher – DTI analysis in autism</a:t>
            </a:r>
          </a:p>
          <a:p>
            <a:pPr lvl="1"/>
            <a:r>
              <a:rPr lang="en-US" sz="2400" dirty="0" smtClean="0"/>
              <a:t>Scientific results</a:t>
            </a:r>
          </a:p>
          <a:p>
            <a:pPr lvl="2"/>
            <a:r>
              <a:rPr lang="en-US" sz="2000" dirty="0" err="1"/>
              <a:t>A</a:t>
            </a:r>
            <a:r>
              <a:rPr lang="en-US" sz="2000" dirty="0" err="1" smtClean="0"/>
              <a:t>rcuate</a:t>
            </a:r>
            <a:r>
              <a:rPr lang="en-US" sz="2000" dirty="0" smtClean="0"/>
              <a:t> </a:t>
            </a:r>
            <a:r>
              <a:rPr lang="en-US" sz="2000" dirty="0"/>
              <a:t>fasciculus </a:t>
            </a:r>
            <a:r>
              <a:rPr lang="en-US" sz="2000" dirty="0" smtClean="0"/>
              <a:t>in autism, Fletcher et al, </a:t>
            </a:r>
            <a:r>
              <a:rPr lang="en-US" sz="2000" dirty="0" err="1" smtClean="0"/>
              <a:t>Neuroimage</a:t>
            </a:r>
            <a:r>
              <a:rPr lang="en-US" sz="2000" dirty="0" smtClean="0"/>
              <a:t>, 2010.</a:t>
            </a:r>
          </a:p>
          <a:p>
            <a:pPr lvl="2"/>
            <a:r>
              <a:rPr lang="en-US" sz="2000" dirty="0" smtClean="0"/>
              <a:t>Longitudinal </a:t>
            </a:r>
            <a:r>
              <a:rPr lang="en-US" sz="2000" dirty="0" err="1"/>
              <a:t>Heschl's</a:t>
            </a:r>
            <a:r>
              <a:rPr lang="en-US" sz="2000" dirty="0"/>
              <a:t> </a:t>
            </a:r>
            <a:r>
              <a:rPr lang="en-US" sz="2000" dirty="0" err="1"/>
              <a:t>gyrus</a:t>
            </a:r>
            <a:r>
              <a:rPr lang="en-US" sz="2000" dirty="0"/>
              <a:t> </a:t>
            </a:r>
            <a:r>
              <a:rPr lang="en-US" sz="2000" dirty="0" smtClean="0"/>
              <a:t>in autism, </a:t>
            </a:r>
            <a:r>
              <a:rPr lang="en-US" sz="2000" dirty="0" err="1" smtClean="0"/>
              <a:t>Prigge</a:t>
            </a:r>
            <a:r>
              <a:rPr lang="en-US" sz="2000" dirty="0" smtClean="0"/>
              <a:t> et al., 2013.</a:t>
            </a:r>
          </a:p>
          <a:p>
            <a:pPr lvl="1"/>
            <a:r>
              <a:rPr lang="en-US" sz="2400" dirty="0" smtClean="0"/>
              <a:t>Software pipeline</a:t>
            </a:r>
          </a:p>
          <a:p>
            <a:r>
              <a:rPr lang="en-US" sz="2800" dirty="0" smtClean="0"/>
              <a:t>Broader impact</a:t>
            </a:r>
          </a:p>
          <a:p>
            <a:pPr lvl="2"/>
            <a:r>
              <a:rPr lang="en-US" sz="2000" dirty="0" smtClean="0"/>
              <a:t>Cardenas et al.</a:t>
            </a:r>
            <a:r>
              <a:rPr lang="en-US" sz="2000" dirty="0"/>
              <a:t>, J </a:t>
            </a:r>
            <a:r>
              <a:rPr lang="en-US" sz="2000" dirty="0" smtClean="0"/>
              <a:t>Neuroimaging, 2013. (UCSF)</a:t>
            </a:r>
          </a:p>
          <a:p>
            <a:pPr lvl="1"/>
            <a:endParaRPr lang="en-US" sz="2400" dirty="0" smtClean="0"/>
          </a:p>
          <a:p>
            <a:pPr lvl="2"/>
            <a:endParaRPr lang="en-US" sz="2000" dirty="0" smtClean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341" y="1752600"/>
            <a:ext cx="2760610" cy="32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1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Shape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DBPs</a:t>
            </a:r>
          </a:p>
          <a:p>
            <a:pPr lvl="1"/>
            <a:r>
              <a:rPr lang="en-US" dirty="0" err="1" smtClean="0"/>
              <a:t>Shenton</a:t>
            </a:r>
            <a:r>
              <a:rPr lang="en-US" dirty="0" smtClean="0"/>
              <a:t>/Schizophrenia</a:t>
            </a:r>
          </a:p>
          <a:p>
            <a:pPr lvl="1"/>
            <a:r>
              <a:rPr lang="en-US" dirty="0" err="1" smtClean="0"/>
              <a:t>Piven</a:t>
            </a:r>
            <a:r>
              <a:rPr lang="en-US" dirty="0" smtClean="0"/>
              <a:t>/Autism</a:t>
            </a:r>
          </a:p>
          <a:p>
            <a:pPr lvl="1"/>
            <a:r>
              <a:rPr lang="en-US" dirty="0"/>
              <a:t>MacLeod/</a:t>
            </a:r>
            <a:r>
              <a:rPr lang="en-US" dirty="0" err="1" smtClean="0"/>
              <a:t>Marrouche</a:t>
            </a:r>
            <a:endParaRPr lang="en-US" dirty="0" smtClean="0"/>
          </a:p>
          <a:p>
            <a:r>
              <a:rPr lang="en-US" dirty="0" smtClean="0"/>
              <a:t>Robust, general methods for shape analysis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err="1" smtClean="0"/>
              <a:t>ShapeWorks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9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for Shape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Correspondence/parameterization</a:t>
            </a:r>
          </a:p>
          <a:p>
            <a:r>
              <a:rPr lang="en-US" sz="2800" dirty="0" smtClean="0"/>
              <a:t>Hypothesis testing</a:t>
            </a:r>
          </a:p>
          <a:p>
            <a:r>
              <a:rPr lang="en-US" sz="2800" dirty="0" smtClean="0"/>
              <a:t>Regression</a:t>
            </a:r>
          </a:p>
          <a:p>
            <a:r>
              <a:rPr lang="en-US" sz="2800" dirty="0" smtClean="0"/>
              <a:t>Longitudinal analysis</a:t>
            </a:r>
          </a:p>
          <a:p>
            <a:r>
              <a:rPr lang="en-US" sz="2800" dirty="0" smtClean="0"/>
              <a:t>Scientific results</a:t>
            </a:r>
          </a:p>
          <a:p>
            <a:pPr lvl="1"/>
            <a:r>
              <a:rPr lang="en-US" sz="2400" dirty="0" smtClean="0"/>
              <a:t>Harris et al., J. of Ortho. Res., 2013</a:t>
            </a:r>
          </a:p>
          <a:p>
            <a:pPr lvl="1"/>
            <a:r>
              <a:rPr lang="en-US" sz="2400" dirty="0" smtClean="0"/>
              <a:t>Jones et al., </a:t>
            </a:r>
            <a:r>
              <a:rPr lang="en-US" sz="2400" dirty="0"/>
              <a:t>J. of Ortho. Res., 2013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3"/>
          <a:stretch/>
        </p:blipFill>
        <p:spPr bwMode="auto">
          <a:xfrm>
            <a:off x="2963600" y="5105400"/>
            <a:ext cx="3513400" cy="17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55674"/>
            <a:ext cx="2895600" cy="10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93" y="3048000"/>
            <a:ext cx="2551907" cy="109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15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NA-MIC Ancillary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Anderson: shape analysis in hip </a:t>
            </a:r>
            <a:r>
              <a:rPr lang="en-US" dirty="0" err="1" smtClean="0"/>
              <a:t>pathoanatomy</a:t>
            </a:r>
            <a:r>
              <a:rPr lang="en-US" dirty="0" smtClean="0"/>
              <a:t> (ongoing)</a:t>
            </a:r>
          </a:p>
          <a:p>
            <a:pPr lvl="1"/>
            <a:r>
              <a:rPr lang="en-US" dirty="0" smtClean="0"/>
              <a:t>Shape analysis in hip biomechanics</a:t>
            </a:r>
          </a:p>
          <a:p>
            <a:pPr lvl="1"/>
            <a:r>
              <a:rPr lang="en-US" dirty="0" smtClean="0"/>
              <a:t>Diagnosis and treatment planning</a:t>
            </a:r>
          </a:p>
          <a:p>
            <a:pPr lvl="1"/>
            <a:r>
              <a:rPr lang="en-US" dirty="0" smtClean="0"/>
              <a:t>Database of parameterized hip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8600"/>
            <a:ext cx="4664075" cy="217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2112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blank.potx</Template>
  <TotalTime>46748</TotalTime>
  <Words>244</Words>
  <Application>Microsoft Macintosh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Algorithms Organization</vt:lpstr>
      <vt:lpstr>Presentations</vt:lpstr>
      <vt:lpstr>Diffusion Tensor Imaging</vt:lpstr>
      <vt:lpstr>DTI Technical Development</vt:lpstr>
      <vt:lpstr>DTI Segmentation</vt:lpstr>
      <vt:lpstr>NA-MIC DTI Analysis</vt:lpstr>
      <vt:lpstr>Statistical Shape Modeling</vt:lpstr>
      <vt:lpstr>Technology for Shape Analysis</vt:lpstr>
      <vt:lpstr>NA-MIC Ancillary Grant</vt:lpstr>
      <vt:lpstr>Segmentation</vt:lpstr>
      <vt:lpstr>Bayesian Formulation of LA Segmentation (DCE-MRI)</vt:lpstr>
      <vt:lpstr>LA Segmentation Results</vt:lpstr>
      <vt:lpstr>Slicer Module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Analysis</dc:title>
  <dc:creator>Ross Whitaker</dc:creator>
  <cp:lastModifiedBy>Ross Whitaker</cp:lastModifiedBy>
  <cp:revision>263</cp:revision>
  <cp:lastPrinted>2012-11-16T20:10:59Z</cp:lastPrinted>
  <dcterms:created xsi:type="dcterms:W3CDTF">2012-04-27T16:38:17Z</dcterms:created>
  <dcterms:modified xsi:type="dcterms:W3CDTF">2014-01-09T05:48:43Z</dcterms:modified>
</cp:coreProperties>
</file>