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613" autoAdjust="0"/>
  </p:normalViewPr>
  <p:slideViewPr>
    <p:cSldViewPr>
      <p:cViewPr varScale="1">
        <p:scale>
          <a:sx n="66" d="100"/>
          <a:sy n="66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2954-A516-4EEB-BF56-978028A9D45F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8F8E-CD1F-47A7-8750-C00F17CE6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FD4605-3F85-4158-838D-0E6DBE8A4333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822153-944F-40B1-A9A6-27EEF9DD3D92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772761-729C-4868-951E-C5CABDBD0089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79CBBD-E80B-4716-9F05-968359000D7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665AA8-F1A9-41A4-BC68-7CDF8FDF26E0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 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A1460A-2176-4B35-997D-F6DC53A167D4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Purpose: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segmentation of the LA is the first step in detecting scar tissue for atrial fibrillation treatment.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In segmentation, a shape prior represented by Zernike moments is integrated with RSSegmenter so that the algorithm is specialized for the LA segmentation. The overall process is automatic and robust.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first row shows how to detect a seed region for the LA. From left to right are: segmented heart region, edge map, distance map, and detected seed region.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second row is a growing process starting from a seed region.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RSSegmenter is available as a module in Slicer. The implementation of the shape prior is C++, which is easy to be integrated into Slicer.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38475-663A-4C79-ABF7-2509258B1C78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EE8A14-9DBF-4D2B-AE0F-C9FB3B516D19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Slicer: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49D1B3-FA40-4A45-9923-2D6743EADA5D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scar segmentation is based on the LA segmentation. It consists of two steps: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Left atrial wall segmentation: It expands the LA chamber to a given distance (3mm), which is refined by utilizing the local-global active contour model. 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Scar intensity modeling: the intensity inside the wall is represented by a Mixture of Gaussian, and the component with a higher  value is classified as the scar intensity.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F481E-8A53-48E7-8F2C-F2391108CD3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7457BDD-5946-4840-8C37-7F75F6D2E997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18FA9F-0AF6-473D-A815-D4433D93A69F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87F17B-8667-4639-B493-167D12CD44A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C30D8E-BB9D-4043-9F13-D339AE76EE9E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C6F9B9-D74E-451B-8D8A-94CBFE0C02C2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57515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594706-5303-4F7C-869B-71097D3D6363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143000"/>
          </a:xfrm>
        </p:spPr>
        <p:txBody>
          <a:bodyPr tIns="22401">
            <a:normAutofit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3200" dirty="0" smtClean="0">
                <a:latin typeface="Arial" pitchFamily="34" charset="0"/>
                <a:ea typeface="宋体" charset="-122"/>
                <a:cs typeface="Arial" pitchFamily="34" charset="0"/>
              </a:rPr>
              <a:t>Algorithms (UAB/BU):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Interactive segmentation feedback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91" y="1679260"/>
            <a:ext cx="8365009" cy="474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10400" cy="990600"/>
          </a:xfrm>
        </p:spPr>
        <p:txBody>
          <a:bodyPr tIns="35203">
            <a:normAutofit fontScale="90000"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Slicer visualization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fiducials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enable effective expert input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8" y="1657724"/>
            <a:ext cx="5748119" cy="26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3266256" cy="2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4128" y="2204865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Progressive interactive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segmentation of bone fracture.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434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Percentage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in which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there was user input compared to the total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number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making up boundary of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ground-truth segmentation.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0"/>
            <a:ext cx="70104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Bhattacharyya Distance (BD) vs.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Mutual Information (MI) for TBI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6579870" cy="126492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209800" y="3124200"/>
          <a:ext cx="5456077" cy="3581400"/>
        </p:xfrm>
        <a:graphic>
          <a:graphicData uri="http://schemas.openxmlformats.org/presentationml/2006/ole">
            <p:oleObj spid="_x0000_s24578" name="Acrobat Document" r:id="rId5" imgW="8612280" imgH="56527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7010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3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Stochastic point set registration for Adaptive Radiotherapy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38651"/>
            <a:ext cx="8352928" cy="5446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4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 </a:t>
            </a: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Left atrium segmentation</a:t>
            </a:r>
            <a:endParaRPr lang="en-US" altLang="zh-CN" sz="42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57250" y="1527175"/>
            <a:ext cx="7786688" cy="426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Salient </a:t>
            </a: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features </a:t>
            </a: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+ shape based evolution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Combine shape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priors (Zernike moments) with </a:t>
            </a:r>
            <a:r>
              <a:rPr lang="en-US" altLang="zh-CN" dirty="0" err="1">
                <a:solidFill>
                  <a:srgbClr val="000000"/>
                </a:solidFill>
                <a:latin typeface="Arial" charset="0"/>
                <a:ea typeface="宋体" charset="-122"/>
              </a:rPr>
              <a:t>RSSegmenter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 in Slicer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Working on Slicer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module: Seed region and shape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priors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-atlas </a:t>
            </a: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Kalman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filter based approach</a:t>
            </a: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3581400"/>
            <a:ext cx="7920880" cy="1656184"/>
            <a:chOff x="438" y="2629"/>
            <a:chExt cx="4897" cy="71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4081"/>
            <a:stretch>
              <a:fillRect/>
            </a:stretch>
          </p:blipFill>
          <p:spPr bwMode="auto">
            <a:xfrm>
              <a:off x="2911" y="2629"/>
              <a:ext cx="2424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r="32770"/>
            <a:stretch>
              <a:fillRect/>
            </a:stretch>
          </p:blipFill>
          <p:spPr bwMode="auto">
            <a:xfrm>
              <a:off x="438" y="2632"/>
              <a:ext cx="2472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38200" y="5562600"/>
            <a:ext cx="76962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R. MacLeod, J. Cates,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. Automatic Segmentation of the Left Atrium from MRI Images Using Salient Feature and Contour Evolution. EMBC, 2012.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Zhu,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Automatic Segmentation of the Left Atrium from MR Images Via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Variational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 Region Growing with a Moments-based Shape Prior. TMI (submitted).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33600" y="0"/>
            <a:ext cx="7010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Scar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0063" y="1671638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 myocardium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-122"/>
              </a:rPr>
              <a:t>start from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endo-cardium</a:t>
            </a:r>
            <a:endParaRPr lang="en-US" altLang="zh-CN" sz="20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distance modulated contour evolution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local/global evolution method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Sobolev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active contours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 in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Mixture of Gaussians models intensity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Parameters estimated via EM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Slicer module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LA wall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in C++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76800"/>
            <a:ext cx="5580112" cy="153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066800" y="6581775"/>
            <a:ext cx="750093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Y.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L. Zhu,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S.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Bouix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. Scar Segmentation in DE-MRI,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cDEMRs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challenge. ISBI 2012. 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 t="14067"/>
          <a:stretch>
            <a:fillRect/>
          </a:stretch>
        </p:blipFill>
        <p:spPr bwMode="auto">
          <a:xfrm>
            <a:off x="5643562" y="1905000"/>
            <a:ext cx="3500438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019800" y="3962400"/>
            <a:ext cx="2743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Wall </a:t>
            </a:r>
            <a:r>
              <a:rPr lang="en-US" altLang="zh-CN" sz="1600" dirty="0" err="1">
                <a:solidFill>
                  <a:srgbClr val="000000"/>
                </a:solidFill>
                <a:ea typeface="宋体" charset="-122"/>
              </a:rPr>
              <a:t>segmenter</a:t>
            </a: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 Slicer3 module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905000" y="22860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42938" y="1671638"/>
            <a:ext cx="8001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Arial" charset="0"/>
                <a:ea typeface="宋体" charset="-122"/>
              </a:rPr>
              <a:t>Post-to-pre </a:t>
            </a:r>
            <a:r>
              <a:rPr lang="en-US" altLang="zh-CN" sz="3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 MR registration</a:t>
            </a:r>
          </a:p>
          <a:p>
            <a:pPr marL="795338" lvl="1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Accurate around left atrium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 couples MR images and LA masks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Delivered as Slicer module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886200"/>
            <a:ext cx="2133600" cy="2667000"/>
            <a:chOff x="1025" y="2371"/>
            <a:chExt cx="1222" cy="1544"/>
          </a:xfrm>
        </p:grpSpPr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5" y="2371"/>
              <a:ext cx="1222" cy="1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1212" y="3723"/>
              <a:ext cx="89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Slicer module UI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86200" y="3962400"/>
            <a:ext cx="4800600" cy="2667000"/>
            <a:chOff x="2475" y="2399"/>
            <a:chExt cx="2877" cy="1502"/>
          </a:xfrm>
        </p:grpSpPr>
        <p:pic>
          <p:nvPicPr>
            <p:cNvPr id="512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0" y="2399"/>
              <a:ext cx="2247" cy="1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2475" y="3690"/>
              <a:ext cx="2877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Pre-endocardium overlay on registered post-MRI</a:t>
              </a:r>
            </a:p>
          </p:txBody>
        </p:sp>
      </p:grpSp>
      <p:pic>
        <p:nvPicPr>
          <p:cNvPr id="10" name="Picture 9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Two groups of LA </a:t>
            </a: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shapes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AFib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cured/recurred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after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Each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subject has two time points</a:t>
            </a:r>
          </a:p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differences along time?</a:t>
            </a:r>
            <a:endParaRPr lang="en-US" altLang="zh-CN" sz="24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interpolation using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optimal mass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transport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 at continuous time points</a:t>
            </a:r>
          </a:p>
          <a:p>
            <a:pPr marL="107950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733800"/>
            <a:ext cx="7279415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 descr="namic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\label{eq:BD4image}&#10;\mbox{BD:} &amp;&amp;\mathcal{B} (I_1, I_2; \vec u)  = \iint \sqrt{p(i_1,&#10;i_2; \vec u)&#10;p(i_1; \vec u)p(i_2)} d i_1 d i_2\\&#10;\mbox{MI:}&amp;&amp; \mathcal{M}(I_1, I_2; \vec u)  = \iint p(i_1, i_2;&#10;\vec u)&#10; \log \frac{p(i_1, i_2; \vec u)}{p(i_1; \vec u)p(i_2)}d i_1 d i_2\&#10; \notag\\&#10;\label{eq:MI4image}&#10;\end{eqnarray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349</Words>
  <Application>Microsoft Office PowerPoint</Application>
  <PresentationFormat>On-screen Show (4:3)</PresentationFormat>
  <Paragraphs>87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Algorithms (UAB/BU): Interactive segmentation feedback model</vt:lpstr>
      <vt:lpstr>Slicer visualization and fiducials enable effective expert input</vt:lpstr>
      <vt:lpstr>Bhattacharyya Distance (BD) vs. Mutual Information (MI) for TBI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Deformable Registration of Traumatic Brain Injury MR Volumes via the Bhattacharyya Distance</dc:title>
  <dc:creator>Yifei Lou</dc:creator>
  <cp:lastModifiedBy>Tannenbaum</cp:lastModifiedBy>
  <cp:revision>48</cp:revision>
  <dcterms:created xsi:type="dcterms:W3CDTF">2006-08-16T00:00:00Z</dcterms:created>
  <dcterms:modified xsi:type="dcterms:W3CDTF">2012-12-29T22:04:01Z</dcterms:modified>
</cp:coreProperties>
</file>