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57" r:id="rId3"/>
    <p:sldId id="355" r:id="rId4"/>
    <p:sldId id="259" r:id="rId5"/>
    <p:sldId id="260" r:id="rId6"/>
    <p:sldId id="258" r:id="rId7"/>
    <p:sldId id="261" r:id="rId8"/>
    <p:sldId id="262" r:id="rId9"/>
    <p:sldId id="263" r:id="rId10"/>
    <p:sldId id="264" r:id="rId11"/>
    <p:sldId id="265" r:id="rId12"/>
    <p:sldId id="267" r:id="rId13"/>
    <p:sldId id="266" r:id="rId14"/>
    <p:sldId id="268" r:id="rId15"/>
    <p:sldId id="269" r:id="rId16"/>
    <p:sldId id="271" r:id="rId17"/>
    <p:sldId id="272" r:id="rId18"/>
    <p:sldId id="273" r:id="rId19"/>
    <p:sldId id="274" r:id="rId20"/>
    <p:sldId id="275" r:id="rId21"/>
    <p:sldId id="276" r:id="rId22"/>
    <p:sldId id="277" r:id="rId23"/>
    <p:sldId id="278" r:id="rId24"/>
    <p:sldId id="280" r:id="rId25"/>
    <p:sldId id="281" r:id="rId26"/>
    <p:sldId id="282" r:id="rId27"/>
    <p:sldId id="283" r:id="rId28"/>
    <p:sldId id="284" r:id="rId29"/>
    <p:sldId id="285" r:id="rId30"/>
    <p:sldId id="286" r:id="rId31"/>
    <p:sldId id="287" r:id="rId32"/>
    <p:sldId id="288" r:id="rId33"/>
    <p:sldId id="291" r:id="rId34"/>
    <p:sldId id="290" r:id="rId35"/>
    <p:sldId id="289" r:id="rId36"/>
    <p:sldId id="293" r:id="rId37"/>
    <p:sldId id="395" r:id="rId38"/>
    <p:sldId id="292" r:id="rId39"/>
    <p:sldId id="295" r:id="rId40"/>
    <p:sldId id="296" r:id="rId41"/>
    <p:sldId id="294" r:id="rId42"/>
    <p:sldId id="297" r:id="rId43"/>
    <p:sldId id="298" r:id="rId44"/>
    <p:sldId id="344" r:id="rId45"/>
    <p:sldId id="300" r:id="rId46"/>
    <p:sldId id="299" r:id="rId47"/>
    <p:sldId id="301" r:id="rId48"/>
    <p:sldId id="302" r:id="rId49"/>
    <p:sldId id="303" r:id="rId50"/>
    <p:sldId id="305" r:id="rId51"/>
    <p:sldId id="306" r:id="rId52"/>
    <p:sldId id="310" r:id="rId53"/>
    <p:sldId id="311" r:id="rId54"/>
    <p:sldId id="321" r:id="rId55"/>
    <p:sldId id="312" r:id="rId56"/>
    <p:sldId id="314" r:id="rId57"/>
    <p:sldId id="315" r:id="rId58"/>
    <p:sldId id="316" r:id="rId59"/>
    <p:sldId id="317" r:id="rId60"/>
    <p:sldId id="313" r:id="rId61"/>
    <p:sldId id="318" r:id="rId62"/>
    <p:sldId id="319" r:id="rId63"/>
    <p:sldId id="320" r:id="rId64"/>
    <p:sldId id="345" r:id="rId65"/>
    <p:sldId id="346" r:id="rId66"/>
    <p:sldId id="358" r:id="rId67"/>
    <p:sldId id="359" r:id="rId68"/>
    <p:sldId id="360" r:id="rId69"/>
    <p:sldId id="356" r:id="rId70"/>
    <p:sldId id="322" r:id="rId71"/>
    <p:sldId id="362" r:id="rId72"/>
    <p:sldId id="363" r:id="rId73"/>
    <p:sldId id="364" r:id="rId74"/>
    <p:sldId id="323" r:id="rId75"/>
    <p:sldId id="307" r:id="rId76"/>
    <p:sldId id="308" r:id="rId77"/>
    <p:sldId id="309" r:id="rId78"/>
    <p:sldId id="330" r:id="rId79"/>
    <p:sldId id="324" r:id="rId80"/>
    <p:sldId id="325" r:id="rId81"/>
    <p:sldId id="326" r:id="rId82"/>
    <p:sldId id="327" r:id="rId83"/>
    <p:sldId id="328" r:id="rId84"/>
    <p:sldId id="331" r:id="rId85"/>
    <p:sldId id="332" r:id="rId86"/>
    <p:sldId id="334" r:id="rId87"/>
    <p:sldId id="333" r:id="rId88"/>
    <p:sldId id="335" r:id="rId89"/>
    <p:sldId id="336" r:id="rId90"/>
    <p:sldId id="337" r:id="rId91"/>
    <p:sldId id="338" r:id="rId92"/>
    <p:sldId id="339" r:id="rId93"/>
    <p:sldId id="347" r:id="rId94"/>
    <p:sldId id="340" r:id="rId95"/>
    <p:sldId id="341" r:id="rId96"/>
    <p:sldId id="342" r:id="rId97"/>
    <p:sldId id="343" r:id="rId98"/>
    <p:sldId id="348" r:id="rId99"/>
    <p:sldId id="349" r:id="rId100"/>
    <p:sldId id="350" r:id="rId101"/>
    <p:sldId id="351" r:id="rId102"/>
    <p:sldId id="365" r:id="rId103"/>
    <p:sldId id="366" r:id="rId104"/>
    <p:sldId id="367" r:id="rId105"/>
    <p:sldId id="368" r:id="rId106"/>
    <p:sldId id="369" r:id="rId107"/>
    <p:sldId id="370" r:id="rId108"/>
    <p:sldId id="371" r:id="rId109"/>
    <p:sldId id="372" r:id="rId110"/>
    <p:sldId id="373" r:id="rId111"/>
    <p:sldId id="374" r:id="rId112"/>
    <p:sldId id="375" r:id="rId113"/>
    <p:sldId id="376" r:id="rId114"/>
    <p:sldId id="378" r:id="rId115"/>
    <p:sldId id="379" r:id="rId116"/>
    <p:sldId id="380" r:id="rId117"/>
    <p:sldId id="381" r:id="rId118"/>
    <p:sldId id="377" r:id="rId119"/>
    <p:sldId id="382" r:id="rId120"/>
    <p:sldId id="383" r:id="rId121"/>
    <p:sldId id="384" r:id="rId122"/>
    <p:sldId id="385" r:id="rId123"/>
    <p:sldId id="386" r:id="rId124"/>
    <p:sldId id="387" r:id="rId125"/>
    <p:sldId id="389" r:id="rId126"/>
    <p:sldId id="390" r:id="rId127"/>
    <p:sldId id="391" r:id="rId128"/>
    <p:sldId id="392" r:id="rId129"/>
    <p:sldId id="393" r:id="rId130"/>
    <p:sldId id="352" r:id="rId131"/>
    <p:sldId id="394" r:id="rId132"/>
    <p:sldId id="354" r:id="rId133"/>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807" autoAdjust="0"/>
  </p:normalViewPr>
  <p:slideViewPr>
    <p:cSldViewPr showGuides="1">
      <p:cViewPr varScale="1">
        <p:scale>
          <a:sx n="90" d="100"/>
          <a:sy n="90" d="100"/>
        </p:scale>
        <p:origin x="-1792" y="-104"/>
      </p:cViewPr>
      <p:guideLst>
        <p:guide orient="horz" pos="2160"/>
        <p:guide pos="2880"/>
      </p:guideLst>
    </p:cSldViewPr>
  </p:slideViewPr>
  <p:notesTextViewPr>
    <p:cViewPr>
      <p:scale>
        <a:sx n="1" d="1"/>
        <a:sy n="1" d="1"/>
      </p:scale>
      <p:origin x="0" y="0"/>
    </p:cViewPr>
  </p:notesTextViewPr>
  <p:sorterViewPr>
    <p:cViewPr>
      <p:scale>
        <a:sx n="130" d="100"/>
        <a:sy n="130" d="100"/>
      </p:scale>
      <p:origin x="0" y="12152"/>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printerSettings" Target="printerSettings/printerSettings1.bin"/><Relationship Id="rId135" Type="http://schemas.openxmlformats.org/officeDocument/2006/relationships/presProps" Target="presProps.xml"/><Relationship Id="rId136" Type="http://schemas.openxmlformats.org/officeDocument/2006/relationships/viewProps" Target="viewProps.xml"/><Relationship Id="rId137" Type="http://schemas.openxmlformats.org/officeDocument/2006/relationships/theme" Target="theme/theme1.xml"/><Relationship Id="rId13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7681328-579E-4D65-8B54-419938552B1E}" type="datetimeFigureOut">
              <a:rPr kumimoji="1" lang="ja-JP" altLang="en-US" smtClean="0"/>
              <a:t>15/05/05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F5EAF89-2DCF-4C94-A82E-514D50893181}" type="slidenum">
              <a:rPr kumimoji="1" lang="ja-JP" altLang="en-US" smtClean="0"/>
              <a:t>‹#›</a:t>
            </a:fld>
            <a:endParaRPr kumimoji="1" lang="ja-JP" altLang="en-US"/>
          </a:p>
        </p:txBody>
      </p:sp>
    </p:spTree>
    <p:extLst>
      <p:ext uri="{BB962C8B-B14F-4D97-AF65-F5344CB8AC3E}">
        <p14:creationId xmlns:p14="http://schemas.microsoft.com/office/powerpoint/2010/main" val="2096375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7681328-579E-4D65-8B54-419938552B1E}" type="datetimeFigureOut">
              <a:rPr kumimoji="1" lang="ja-JP" altLang="en-US" smtClean="0"/>
              <a:t>15/05/05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F5EAF89-2DCF-4C94-A82E-514D50893181}" type="slidenum">
              <a:rPr kumimoji="1" lang="ja-JP" altLang="en-US" smtClean="0"/>
              <a:t>‹#›</a:t>
            </a:fld>
            <a:endParaRPr kumimoji="1" lang="ja-JP" altLang="en-US"/>
          </a:p>
        </p:txBody>
      </p:sp>
    </p:spTree>
    <p:extLst>
      <p:ext uri="{BB962C8B-B14F-4D97-AF65-F5344CB8AC3E}">
        <p14:creationId xmlns:p14="http://schemas.microsoft.com/office/powerpoint/2010/main" val="1304536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7681328-579E-4D65-8B54-419938552B1E}" type="datetimeFigureOut">
              <a:rPr kumimoji="1" lang="ja-JP" altLang="en-US" smtClean="0"/>
              <a:t>15/05/05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F5EAF89-2DCF-4C94-A82E-514D50893181}" type="slidenum">
              <a:rPr kumimoji="1" lang="ja-JP" altLang="en-US" smtClean="0"/>
              <a:t>‹#›</a:t>
            </a:fld>
            <a:endParaRPr kumimoji="1" lang="ja-JP" altLang="en-US"/>
          </a:p>
        </p:txBody>
      </p:sp>
    </p:spTree>
    <p:extLst>
      <p:ext uri="{BB962C8B-B14F-4D97-AF65-F5344CB8AC3E}">
        <p14:creationId xmlns:p14="http://schemas.microsoft.com/office/powerpoint/2010/main" val="4281890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1143000"/>
          </a:xfrm>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0" y="1196751"/>
            <a:ext cx="9144000" cy="5478518"/>
          </a:xfrm>
        </p:spPr>
        <p:txBody>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10"/>
          </p:nvPr>
        </p:nvSpPr>
        <p:spPr/>
        <p:txBody>
          <a:bodyPr/>
          <a:lstStyle/>
          <a:p>
            <a:fld id="{D7681328-579E-4D65-8B54-419938552B1E}" type="datetimeFigureOut">
              <a:rPr kumimoji="1" lang="ja-JP" altLang="en-US" smtClean="0"/>
              <a:t>15/05/05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F5EAF89-2DCF-4C94-A82E-514D50893181}" type="slidenum">
              <a:rPr kumimoji="1" lang="ja-JP" altLang="en-US" smtClean="0"/>
              <a:t>‹#›</a:t>
            </a:fld>
            <a:endParaRPr kumimoji="1" lang="ja-JP" altLang="en-US"/>
          </a:p>
        </p:txBody>
      </p:sp>
    </p:spTree>
    <p:extLst>
      <p:ext uri="{BB962C8B-B14F-4D97-AF65-F5344CB8AC3E}">
        <p14:creationId xmlns:p14="http://schemas.microsoft.com/office/powerpoint/2010/main" val="586433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1"/>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7681328-579E-4D65-8B54-419938552B1E}" type="datetimeFigureOut">
              <a:rPr kumimoji="1" lang="ja-JP" altLang="en-US" smtClean="0"/>
              <a:t>15/05/05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F5EAF89-2DCF-4C94-A82E-514D50893181}" type="slidenum">
              <a:rPr kumimoji="1" lang="ja-JP" altLang="en-US" smtClean="0"/>
              <a:t>‹#›</a:t>
            </a:fld>
            <a:endParaRPr kumimoji="1" lang="ja-JP" altLang="en-US"/>
          </a:p>
        </p:txBody>
      </p:sp>
    </p:spTree>
    <p:extLst>
      <p:ext uri="{BB962C8B-B14F-4D97-AF65-F5344CB8AC3E}">
        <p14:creationId xmlns:p14="http://schemas.microsoft.com/office/powerpoint/2010/main" val="1075461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7681328-579E-4D65-8B54-419938552B1E}" type="datetimeFigureOut">
              <a:rPr kumimoji="1" lang="ja-JP" altLang="en-US" smtClean="0"/>
              <a:t>15/05/05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F5EAF89-2DCF-4C94-A82E-514D50893181}" type="slidenum">
              <a:rPr kumimoji="1" lang="ja-JP" altLang="en-US" smtClean="0"/>
              <a:t>‹#›</a:t>
            </a:fld>
            <a:endParaRPr kumimoji="1" lang="ja-JP" altLang="en-US"/>
          </a:p>
        </p:txBody>
      </p:sp>
    </p:spTree>
    <p:extLst>
      <p:ext uri="{BB962C8B-B14F-4D97-AF65-F5344CB8AC3E}">
        <p14:creationId xmlns:p14="http://schemas.microsoft.com/office/powerpoint/2010/main" val="923196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7681328-579E-4D65-8B54-419938552B1E}" type="datetimeFigureOut">
              <a:rPr kumimoji="1" lang="ja-JP" altLang="en-US" smtClean="0"/>
              <a:t>15/05/05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F5EAF89-2DCF-4C94-A82E-514D50893181}" type="slidenum">
              <a:rPr kumimoji="1" lang="ja-JP" altLang="en-US" smtClean="0"/>
              <a:t>‹#›</a:t>
            </a:fld>
            <a:endParaRPr kumimoji="1" lang="ja-JP" altLang="en-US"/>
          </a:p>
        </p:txBody>
      </p:sp>
    </p:spTree>
    <p:extLst>
      <p:ext uri="{BB962C8B-B14F-4D97-AF65-F5344CB8AC3E}">
        <p14:creationId xmlns:p14="http://schemas.microsoft.com/office/powerpoint/2010/main" val="1071296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7681328-579E-4D65-8B54-419938552B1E}" type="datetimeFigureOut">
              <a:rPr kumimoji="1" lang="ja-JP" altLang="en-US" smtClean="0"/>
              <a:t>15/05/05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F5EAF89-2DCF-4C94-A82E-514D50893181}" type="slidenum">
              <a:rPr kumimoji="1" lang="ja-JP" altLang="en-US" smtClean="0"/>
              <a:t>‹#›</a:t>
            </a:fld>
            <a:endParaRPr kumimoji="1" lang="ja-JP" altLang="en-US"/>
          </a:p>
        </p:txBody>
      </p:sp>
    </p:spTree>
    <p:extLst>
      <p:ext uri="{BB962C8B-B14F-4D97-AF65-F5344CB8AC3E}">
        <p14:creationId xmlns:p14="http://schemas.microsoft.com/office/powerpoint/2010/main" val="1082001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7681328-579E-4D65-8B54-419938552B1E}" type="datetimeFigureOut">
              <a:rPr kumimoji="1" lang="ja-JP" altLang="en-US" smtClean="0"/>
              <a:t>15/05/05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F5EAF89-2DCF-4C94-A82E-514D50893181}" type="slidenum">
              <a:rPr kumimoji="1" lang="ja-JP" altLang="en-US" smtClean="0"/>
              <a:t>‹#›</a:t>
            </a:fld>
            <a:endParaRPr kumimoji="1" lang="ja-JP" altLang="en-US"/>
          </a:p>
        </p:txBody>
      </p:sp>
    </p:spTree>
    <p:extLst>
      <p:ext uri="{BB962C8B-B14F-4D97-AF65-F5344CB8AC3E}">
        <p14:creationId xmlns:p14="http://schemas.microsoft.com/office/powerpoint/2010/main" val="3932932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49"/>
            <a:ext cx="3008313" cy="1162051"/>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7681328-579E-4D65-8B54-419938552B1E}" type="datetimeFigureOut">
              <a:rPr kumimoji="1" lang="ja-JP" altLang="en-US" smtClean="0"/>
              <a:t>15/05/05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F5EAF89-2DCF-4C94-A82E-514D50893181}" type="slidenum">
              <a:rPr kumimoji="1" lang="ja-JP" altLang="en-US" smtClean="0"/>
              <a:t>‹#›</a:t>
            </a:fld>
            <a:endParaRPr kumimoji="1" lang="ja-JP" altLang="en-US"/>
          </a:p>
        </p:txBody>
      </p:sp>
    </p:spTree>
    <p:extLst>
      <p:ext uri="{BB962C8B-B14F-4D97-AF65-F5344CB8AC3E}">
        <p14:creationId xmlns:p14="http://schemas.microsoft.com/office/powerpoint/2010/main" val="3431654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9"/>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7681328-579E-4D65-8B54-419938552B1E}" type="datetimeFigureOut">
              <a:rPr kumimoji="1" lang="ja-JP" altLang="en-US" smtClean="0"/>
              <a:t>15/05/05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F5EAF89-2DCF-4C94-A82E-514D50893181}" type="slidenum">
              <a:rPr kumimoji="1" lang="ja-JP" altLang="en-US" smtClean="0"/>
              <a:t>‹#›</a:t>
            </a:fld>
            <a:endParaRPr kumimoji="1" lang="ja-JP" altLang="en-US"/>
          </a:p>
        </p:txBody>
      </p:sp>
    </p:spTree>
    <p:extLst>
      <p:ext uri="{BB962C8B-B14F-4D97-AF65-F5344CB8AC3E}">
        <p14:creationId xmlns:p14="http://schemas.microsoft.com/office/powerpoint/2010/main" val="30998712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D7681328-579E-4D65-8B54-419938552B1E}" type="datetimeFigureOut">
              <a:rPr lang="ja-JP" altLang="en-US" smtClean="0"/>
              <a:pPr/>
              <a:t>15/05/05</a:t>
            </a:fld>
            <a:endParaRPr lang="ja-JP" altLang="en-US"/>
          </a:p>
        </p:txBody>
      </p:sp>
      <p:sp>
        <p:nvSpPr>
          <p:cNvPr id="5" name="フッター プレースホルダー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endParaRPr lang="ja-JP" altLang="en-US"/>
          </a:p>
        </p:txBody>
      </p:sp>
      <p:sp>
        <p:nvSpPr>
          <p:cNvPr id="6" name="スライド番号プレースホルダー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4F5EAF89-2DCF-4C94-A82E-514D50893181}" type="slidenum">
              <a:rPr lang="ja-JP" altLang="en-US" smtClean="0"/>
              <a:pPr/>
              <a:t>‹#›</a:t>
            </a:fld>
            <a:endParaRPr lang="ja-JP" altLang="en-US"/>
          </a:p>
        </p:txBody>
      </p:sp>
    </p:spTree>
    <p:extLst>
      <p:ext uri="{BB962C8B-B14F-4D97-AF65-F5344CB8AC3E}">
        <p14:creationId xmlns:p14="http://schemas.microsoft.com/office/powerpoint/2010/main" val="1860326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 Id="rId3" Type="http://schemas.openxmlformats.org/officeDocument/2006/relationships/image" Target="../media/image9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 Id="rId3" Type="http://schemas.openxmlformats.org/officeDocument/2006/relationships/image" Target="../media/image9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 Id="rId3" Type="http://schemas.openxmlformats.org/officeDocument/2006/relationships/image" Target="../media/image10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118.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36.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1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3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 Id="rId3" Type="http://schemas.openxmlformats.org/officeDocument/2006/relationships/image" Target="../media/image8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97.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052737"/>
            <a:ext cx="7772400" cy="1470025"/>
          </a:xfrm>
        </p:spPr>
        <p:txBody>
          <a:bodyPr>
            <a:normAutofit/>
          </a:bodyPr>
          <a:lstStyle/>
          <a:p>
            <a:r>
              <a:rPr lang="en-US" altLang="zh-CN" sz="4800" dirty="0">
                <a:latin typeface="メイリオ" panose="020B0604030504040204" pitchFamily="50" charset="-128"/>
                <a:ea typeface="メイリオ" panose="020B0604030504040204" pitchFamily="50" charset="-128"/>
                <a:cs typeface="メイリオ" panose="020B0604030504040204" pitchFamily="50" charset="-128"/>
              </a:rPr>
              <a:t>3</a:t>
            </a:r>
            <a:r>
              <a:rPr lang="zh-CN" altLang="en-US" sz="4800" dirty="0">
                <a:latin typeface="メイリオ" panose="020B0604030504040204" pitchFamily="50" charset="-128"/>
                <a:ea typeface="メイリオ" panose="020B0604030504040204" pitchFamily="50" charset="-128"/>
                <a:cs typeface="メイリオ" panose="020B0604030504040204" pitchFamily="50" charset="-128"/>
              </a:rPr>
              <a:t>次元医用画像</a:t>
            </a:r>
            <a:r>
              <a:rPr lang="zh-CN" altLang="en-US" sz="4800" dirty="0" smtClean="0">
                <a:latin typeface="メイリオ" panose="020B0604030504040204" pitchFamily="50" charset="-128"/>
                <a:ea typeface="メイリオ" panose="020B0604030504040204" pitchFamily="50" charset="-128"/>
                <a:cs typeface="メイリオ" panose="020B0604030504040204" pitchFamily="50" charset="-128"/>
              </a:rPr>
              <a:t>処理</a:t>
            </a:r>
            <a:r>
              <a:rPr lang="en-US" altLang="ja-JP" sz="4800" dirty="0" smtClean="0">
                <a:latin typeface="メイリオ" panose="020B0604030504040204" pitchFamily="50" charset="-128"/>
                <a:ea typeface="メイリオ" panose="020B0604030504040204" pitchFamily="50" charset="-128"/>
                <a:cs typeface="メイリオ" panose="020B0604030504040204" pitchFamily="50" charset="-128"/>
              </a:rPr>
              <a:t>(1)</a:t>
            </a:r>
            <a:endParaRPr kumimoji="1" lang="ja-JP" altLang="en-US" sz="4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サブタイトル 2"/>
          <p:cNvSpPr>
            <a:spLocks noGrp="1"/>
          </p:cNvSpPr>
          <p:nvPr>
            <p:ph type="subTitle" idx="1"/>
          </p:nvPr>
        </p:nvSpPr>
        <p:spPr>
          <a:xfrm>
            <a:off x="755576" y="3573016"/>
            <a:ext cx="7848872" cy="2592288"/>
          </a:xfrm>
        </p:spPr>
        <p:txBody>
          <a:bodyPr>
            <a:noAutofit/>
          </a:bodyPr>
          <a:lstStyle/>
          <a:p>
            <a:r>
              <a:rPr lang="ja-JP" altLang="en-US" sz="2800" dirty="0">
                <a:solidFill>
                  <a:schemeClr val="tx1"/>
                </a:solidFill>
              </a:rPr>
              <a:t>公益財団法人</a:t>
            </a:r>
            <a:r>
              <a:rPr lang="en-US" altLang="ja-JP" sz="2800" dirty="0">
                <a:solidFill>
                  <a:schemeClr val="tx1"/>
                </a:solidFill>
              </a:rPr>
              <a:t> </a:t>
            </a:r>
            <a:r>
              <a:rPr lang="ja-JP" altLang="en-US" sz="2800" dirty="0">
                <a:solidFill>
                  <a:schemeClr val="tx1"/>
                </a:solidFill>
              </a:rPr>
              <a:t>医療機器センター</a:t>
            </a:r>
            <a:endParaRPr lang="en-US" altLang="ja-JP" sz="2800" dirty="0">
              <a:solidFill>
                <a:schemeClr val="tx1"/>
              </a:solidFill>
            </a:endParaRPr>
          </a:p>
          <a:p>
            <a:r>
              <a:rPr kumimoji="1" lang="ja-JP" altLang="en-US" sz="2800" dirty="0" smtClean="0">
                <a:solidFill>
                  <a:schemeClr val="tx1"/>
                </a:solidFill>
              </a:rPr>
              <a:t>医療機器産業研究所</a:t>
            </a:r>
            <a:endParaRPr kumimoji="1" lang="en-US" altLang="ja-JP" sz="2800" dirty="0" smtClean="0">
              <a:solidFill>
                <a:schemeClr val="tx1"/>
              </a:solidFill>
            </a:endParaRPr>
          </a:p>
          <a:p>
            <a:r>
              <a:rPr kumimoji="1" lang="ja-JP" altLang="en-US" sz="2800" dirty="0" smtClean="0">
                <a:solidFill>
                  <a:schemeClr val="tx1"/>
                </a:solidFill>
              </a:rPr>
              <a:t>主任研究員</a:t>
            </a:r>
            <a:r>
              <a:rPr kumimoji="1" lang="en-US" altLang="ja-JP" sz="2800" dirty="0" smtClean="0">
                <a:solidFill>
                  <a:schemeClr val="tx1"/>
                </a:solidFill>
              </a:rPr>
              <a:t> </a:t>
            </a:r>
            <a:r>
              <a:rPr kumimoji="1" lang="ja-JP" altLang="en-US" sz="2800" dirty="0" smtClean="0">
                <a:solidFill>
                  <a:schemeClr val="tx1"/>
                </a:solidFill>
              </a:rPr>
              <a:t>鈴木孝司</a:t>
            </a:r>
            <a:endParaRPr kumimoji="1" lang="en-US" altLang="ja-JP" sz="2800" dirty="0" smtClean="0">
              <a:solidFill>
                <a:schemeClr val="tx1"/>
              </a:solidFill>
            </a:endParaRPr>
          </a:p>
          <a:p>
            <a:r>
              <a:rPr lang="en-US" altLang="ja-JP" sz="2800" dirty="0" err="1" smtClean="0">
                <a:solidFill>
                  <a:schemeClr val="tx1"/>
                </a:solidFill>
              </a:rPr>
              <a:t>suzuki@jaame.or.jp</a:t>
            </a:r>
            <a:endParaRPr kumimoji="1" lang="en-US" altLang="ja-JP" sz="2800" dirty="0" smtClean="0">
              <a:solidFill>
                <a:schemeClr val="tx1"/>
              </a:solidFill>
            </a:endParaRPr>
          </a:p>
        </p:txBody>
      </p:sp>
    </p:spTree>
    <p:extLst>
      <p:ext uri="{BB962C8B-B14F-4D97-AF65-F5344CB8AC3E}">
        <p14:creationId xmlns:p14="http://schemas.microsoft.com/office/powerpoint/2010/main" val="36228309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サンプルデータの読み込み</a:t>
            </a:r>
            <a:endParaRPr kumimoji="1" lang="ja-JP" alt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196752"/>
            <a:ext cx="7344816" cy="5326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2627784" y="2881220"/>
            <a:ext cx="6444208" cy="2736304"/>
          </a:xfrm>
          <a:prstGeom prst="wedgeRoundRectCallout">
            <a:avLst>
              <a:gd name="adj1" fmla="val -62026"/>
              <a:gd name="adj2" fmla="val -5860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“Look in”</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MedicalInformatics</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“Slicer4minute”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“slicer4minute-twmu.mrml”</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Open</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673734391"/>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保存しましょう</a:t>
            </a:r>
            <a:endParaRPr kumimoji="1" lang="ja-JP" altLang="en-US"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193824"/>
            <a:ext cx="6304955" cy="547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1121579" y="4869160"/>
            <a:ext cx="8022421" cy="1787924"/>
          </a:xfrm>
          <a:prstGeom prst="wedgeRoundRectCallout">
            <a:avLst>
              <a:gd name="adj1" fmla="val -54541"/>
              <a:gd name="adj2" fmla="val -51935"/>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(1)“Change directory for selected files”</a:t>
            </a:r>
          </a:p>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を選択して</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a:t>
            </a: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MedicalInformatics</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WhiteMatterExplorationData</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角丸四角形吹き出し 5"/>
          <p:cNvSpPr/>
          <p:nvPr/>
        </p:nvSpPr>
        <p:spPr>
          <a:xfrm>
            <a:off x="6948264" y="3933056"/>
            <a:ext cx="1944216" cy="601132"/>
          </a:xfrm>
          <a:prstGeom prst="wedgeRoundRectCallout">
            <a:avLst>
              <a:gd name="adj1" fmla="val -70333"/>
              <a:gd name="adj2" fmla="val 4895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(2)Save</a:t>
            </a:r>
          </a:p>
        </p:txBody>
      </p:sp>
    </p:spTree>
    <p:extLst>
      <p:ext uri="{BB962C8B-B14F-4D97-AF65-F5344CB8AC3E}">
        <p14:creationId xmlns:p14="http://schemas.microsoft.com/office/powerpoint/2010/main" val="457398404"/>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保存しましょう</a:t>
            </a:r>
            <a:endParaRPr kumimoji="1" lang="ja-JP" altLang="en-US"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827883"/>
            <a:ext cx="481965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507802"/>
            <a:ext cx="481965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5796136" y="1034397"/>
            <a:ext cx="3029222" cy="1656184"/>
          </a:xfrm>
          <a:prstGeom prst="wedgeRoundRectCallout">
            <a:avLst>
              <a:gd name="adj1" fmla="val -70333"/>
              <a:gd name="adj2" fmla="val 4895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上書き</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確認</a:t>
            </a: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のメッセージが出る</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ので「</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OK</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角丸四角形吹き出し 5"/>
          <p:cNvSpPr/>
          <p:nvPr/>
        </p:nvSpPr>
        <p:spPr>
          <a:xfrm>
            <a:off x="3289192" y="4583383"/>
            <a:ext cx="4739191" cy="601132"/>
          </a:xfrm>
          <a:prstGeom prst="wedgeRoundRectCallout">
            <a:avLst>
              <a:gd name="adj1" fmla="val -56721"/>
              <a:gd name="adj2" fmla="val -53145"/>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Yes to All</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875333735"/>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小休止</a:t>
            </a:r>
            <a:endParaRPr kumimoji="1" lang="ja-JP" altLang="en-US" dirty="0"/>
          </a:p>
        </p:txBody>
      </p:sp>
      <p:sp>
        <p:nvSpPr>
          <p:cNvPr id="3" name="コンテンツ プレースホルダー 2"/>
          <p:cNvSpPr>
            <a:spLocks noGrp="1"/>
          </p:cNvSpPr>
          <p:nvPr>
            <p:ph idx="1"/>
          </p:nvPr>
        </p:nvSpPr>
        <p:spPr>
          <a:xfrm>
            <a:off x="575556" y="1124744"/>
            <a:ext cx="7992888" cy="5478518"/>
          </a:xfrm>
        </p:spPr>
        <p:txBody>
          <a:bodyPr/>
          <a:lstStyle/>
          <a:p>
            <a:r>
              <a:rPr kumimoji="1" lang="ja-JP" altLang="en-US" dirty="0" smtClean="0"/>
              <a:t>ここまででわからないことがあれば</a:t>
            </a:r>
            <a:r>
              <a:rPr kumimoji="1" lang="en-US" altLang="ja-JP" dirty="0" smtClean="0"/>
              <a:t/>
            </a:r>
            <a:br>
              <a:rPr kumimoji="1" lang="en-US" altLang="ja-JP" dirty="0" smtClean="0"/>
            </a:br>
            <a:r>
              <a:rPr kumimoji="1" lang="ja-JP" altLang="en-US" dirty="0" smtClean="0"/>
              <a:t>質問して下さい</a:t>
            </a:r>
            <a:endParaRPr kumimoji="1" lang="en-US" altLang="ja-JP" dirty="0" smtClean="0"/>
          </a:p>
          <a:p>
            <a:endParaRPr lang="en-US" altLang="ja-JP" dirty="0"/>
          </a:p>
          <a:p>
            <a:r>
              <a:rPr kumimoji="1" lang="ja-JP" altLang="en-US" dirty="0" smtClean="0"/>
              <a:t>ソフトが強制終了した人はいませんか？</a:t>
            </a:r>
            <a:endParaRPr kumimoji="1" lang="en-US" altLang="ja-JP" dirty="0" smtClean="0"/>
          </a:p>
          <a:p>
            <a:endParaRPr lang="en-US" altLang="ja-JP" dirty="0" smtClean="0"/>
          </a:p>
          <a:p>
            <a:r>
              <a:rPr lang="ja-JP" altLang="en-US" dirty="0"/>
              <a:t>これからの</a:t>
            </a:r>
            <a:r>
              <a:rPr lang="ja-JP" altLang="en-US" dirty="0" smtClean="0"/>
              <a:t>作業</a:t>
            </a:r>
            <a:endParaRPr lang="en-US" altLang="ja-JP" dirty="0" smtClean="0"/>
          </a:p>
          <a:p>
            <a:pPr lvl="1"/>
            <a:r>
              <a:rPr lang="ja-JP" altLang="en-US" dirty="0"/>
              <a:t>脳の神経繊維の</a:t>
            </a:r>
            <a:r>
              <a:rPr lang="ja-JP" altLang="en-US" dirty="0" smtClean="0"/>
              <a:t>描出 </a:t>
            </a:r>
            <a:r>
              <a:rPr lang="en-US" altLang="ja-JP" dirty="0" smtClean="0"/>
              <a:t>Tractography</a:t>
            </a:r>
            <a:endParaRPr lang="en-US" altLang="ja-JP" dirty="0"/>
          </a:p>
          <a:p>
            <a:endParaRPr kumimoji="1" lang="ja-JP" altLang="en-US" dirty="0"/>
          </a:p>
        </p:txBody>
      </p:sp>
    </p:spTree>
    <p:extLst>
      <p:ext uri="{BB962C8B-B14F-4D97-AF65-F5344CB8AC3E}">
        <p14:creationId xmlns:p14="http://schemas.microsoft.com/office/powerpoint/2010/main" val="11705791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Tractography</a:t>
            </a:r>
            <a:r>
              <a:rPr kumimoji="1" lang="ja-JP" altLang="en-US" dirty="0" smtClean="0"/>
              <a:t>とは</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MRI</a:t>
            </a:r>
            <a:r>
              <a:rPr kumimoji="1" lang="ja-JP" altLang="en-US" dirty="0" smtClean="0"/>
              <a:t>の特性を活かして水分子の動きを可視化</a:t>
            </a:r>
            <a:endParaRPr kumimoji="1" lang="en-US" altLang="ja-JP" dirty="0" smtClean="0"/>
          </a:p>
          <a:p>
            <a:pPr lvl="1"/>
            <a:r>
              <a:rPr kumimoji="1" lang="en-US" altLang="ja-JP" dirty="0" smtClean="0"/>
              <a:t>DWI(Diffusion Weighted Image)</a:t>
            </a:r>
            <a:r>
              <a:rPr kumimoji="1" lang="ja-JP" altLang="en-US" dirty="0" smtClean="0"/>
              <a:t>：拡散強調画像</a:t>
            </a:r>
            <a:endParaRPr kumimoji="1" lang="en-US" altLang="ja-JP" dirty="0" smtClean="0"/>
          </a:p>
          <a:p>
            <a:pPr lvl="1"/>
            <a:endParaRPr lang="en-US" altLang="ja-JP" dirty="0"/>
          </a:p>
          <a:p>
            <a:r>
              <a:rPr kumimoji="1" lang="ja-JP" altLang="en-US" dirty="0" smtClean="0"/>
              <a:t>水分子の動く方向を可視化</a:t>
            </a:r>
            <a:endParaRPr kumimoji="1" lang="en-US" altLang="ja-JP" dirty="0" smtClean="0"/>
          </a:p>
          <a:p>
            <a:pPr lvl="1"/>
            <a:r>
              <a:rPr lang="en-US" altLang="ja-JP" dirty="0" smtClean="0"/>
              <a:t>DTI(Diffusion Tensor Image)</a:t>
            </a:r>
            <a:r>
              <a:rPr lang="ja-JP" altLang="en-US" dirty="0" smtClean="0"/>
              <a:t>：拡散テンソル画像</a:t>
            </a:r>
            <a:endParaRPr lang="en-US" altLang="ja-JP" dirty="0" smtClean="0"/>
          </a:p>
          <a:p>
            <a:endParaRPr kumimoji="1" lang="en-US" altLang="ja-JP" dirty="0"/>
          </a:p>
          <a:p>
            <a:r>
              <a:rPr lang="ja-JP" altLang="en-US" dirty="0" smtClean="0"/>
              <a:t>コンピュータグラフィックスの力で</a:t>
            </a:r>
            <a:r>
              <a:rPr lang="en-US" altLang="ja-JP" dirty="0" smtClean="0"/>
              <a:t>3</a:t>
            </a:r>
            <a:r>
              <a:rPr lang="ja-JP" altLang="en-US" dirty="0" smtClean="0"/>
              <a:t>次元表示をしたもの→</a:t>
            </a:r>
            <a:r>
              <a:rPr lang="en-US" altLang="ja-JP" dirty="0" smtClean="0"/>
              <a:t>Tractography</a:t>
            </a:r>
          </a:p>
          <a:p>
            <a:pPr lvl="1"/>
            <a:r>
              <a:rPr kumimoji="1" lang="ja-JP" altLang="en-US" dirty="0" smtClean="0"/>
              <a:t>今日は既に</a:t>
            </a:r>
            <a:r>
              <a:rPr lang="ja-JP" altLang="en-US" dirty="0" smtClean="0"/>
              <a:t>処理</a:t>
            </a:r>
            <a:r>
              <a:rPr lang="ja-JP" altLang="en-US" dirty="0"/>
              <a:t>が</a:t>
            </a:r>
            <a:r>
              <a:rPr lang="ja-JP" altLang="en-US" dirty="0" smtClean="0"/>
              <a:t>行われたデータを用います</a:t>
            </a:r>
            <a:endParaRPr kumimoji="1" lang="ja-JP" altLang="en-US" dirty="0"/>
          </a:p>
        </p:txBody>
      </p:sp>
    </p:spTree>
    <p:extLst>
      <p:ext uri="{BB962C8B-B14F-4D97-AF65-F5344CB8AC3E}">
        <p14:creationId xmlns:p14="http://schemas.microsoft.com/office/powerpoint/2010/main" val="25417612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データの読み込み</a:t>
            </a:r>
            <a:endParaRPr kumimoji="1" lang="ja-JP" alt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899592" y="2060848"/>
            <a:ext cx="7632848" cy="1368153"/>
          </a:xfrm>
          <a:prstGeom prst="wedgeRoundRectCallout">
            <a:avLst>
              <a:gd name="adj1" fmla="val -59564"/>
              <a:gd name="adj2" fmla="val -55862"/>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左上の</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DATA             </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アイコンをクリック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117676" y="2168860"/>
            <a:ext cx="1454324"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71828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844824"/>
            <a:ext cx="575310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kumimoji="1" lang="ja-JP" altLang="en-US" dirty="0" smtClean="0"/>
              <a:t>データの読み込み</a:t>
            </a:r>
            <a:endParaRPr kumimoji="1" lang="ja-JP" altLang="en-US" dirty="0"/>
          </a:p>
        </p:txBody>
      </p:sp>
      <p:sp>
        <p:nvSpPr>
          <p:cNvPr id="5" name="角丸四角形吹き出し 4"/>
          <p:cNvSpPr/>
          <p:nvPr/>
        </p:nvSpPr>
        <p:spPr>
          <a:xfrm>
            <a:off x="2843808" y="3140968"/>
            <a:ext cx="6300192" cy="2736304"/>
          </a:xfrm>
          <a:prstGeom prst="wedgeRoundRectCallout">
            <a:avLst>
              <a:gd name="adj1" fmla="val -62026"/>
              <a:gd name="adj2" fmla="val -5860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“Look in”</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MedicalInformatics</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WhiteMatterExplorationData</a:t>
            </a:r>
            <a:r>
              <a:rPr lang="en-US" altLang="ja-JP"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DTIVolume.hndr</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Open</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1691680" y="2276872"/>
            <a:ext cx="1512168"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91343755"/>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0125" y="1412776"/>
            <a:ext cx="7143750"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ja-JP" altLang="en-US" dirty="0" smtClean="0"/>
              <a:t>データ</a:t>
            </a:r>
            <a:r>
              <a:rPr lang="ja-JP" altLang="en-US" dirty="0"/>
              <a:t>の読み込み</a:t>
            </a:r>
            <a:endParaRPr kumimoji="1" lang="ja-JP" altLang="en-US" dirty="0"/>
          </a:p>
        </p:txBody>
      </p:sp>
      <p:sp>
        <p:nvSpPr>
          <p:cNvPr id="5" name="角丸四角形吹き出し 4"/>
          <p:cNvSpPr/>
          <p:nvPr/>
        </p:nvSpPr>
        <p:spPr>
          <a:xfrm>
            <a:off x="2795986" y="2708920"/>
            <a:ext cx="6048672" cy="1728192"/>
          </a:xfrm>
          <a:prstGeom prst="wedgeRoundRectCallout">
            <a:avLst>
              <a:gd name="adj1" fmla="val -62026"/>
              <a:gd name="adj2" fmla="val -5860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選択したファイルが表示され☑がついているのを確認．</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OK</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43608" y="2145382"/>
            <a:ext cx="6984776" cy="3192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481786" y="5085184"/>
            <a:ext cx="792088"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28449962"/>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神経線維を描出する領域の指定</a:t>
            </a:r>
            <a:endParaRPr kumimoji="1" lang="ja-JP" alt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4067944" y="5198876"/>
            <a:ext cx="3312368" cy="1462905"/>
          </a:xfrm>
          <a:prstGeom prst="wedgeRoundRectCallout">
            <a:avLst>
              <a:gd name="adj1" fmla="val 62197"/>
              <a:gd name="adj2" fmla="val -32338"/>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カラフル</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な画像が表示されます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角丸四角形吹き出し 5"/>
          <p:cNvSpPr/>
          <p:nvPr/>
        </p:nvSpPr>
        <p:spPr>
          <a:xfrm>
            <a:off x="1691680" y="885975"/>
            <a:ext cx="4171408" cy="958849"/>
          </a:xfrm>
          <a:prstGeom prst="wedgeRoundRectCallout">
            <a:avLst>
              <a:gd name="adj1" fmla="val 58091"/>
              <a:gd name="adj2" fmla="val -5211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指定</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した領域を通る</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神経線維を描出します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5664646" y="163587"/>
            <a:ext cx="1186558" cy="6973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537140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ja-JP" altLang="en-US" dirty="0"/>
              <a:t>神経線維を描出する領域の指定</a:t>
            </a:r>
            <a:endParaRPr kumimoji="1" lang="ja-JP" altLang="en-US" dirty="0"/>
          </a:p>
        </p:txBody>
      </p:sp>
      <p:sp>
        <p:nvSpPr>
          <p:cNvPr id="5" name="角丸四角形吹き出し 4"/>
          <p:cNvSpPr/>
          <p:nvPr/>
        </p:nvSpPr>
        <p:spPr>
          <a:xfrm>
            <a:off x="1053719" y="3068843"/>
            <a:ext cx="3312368" cy="1273582"/>
          </a:xfrm>
          <a:prstGeom prst="wedgeRoundRectCallout">
            <a:avLst>
              <a:gd name="adj1" fmla="val 61493"/>
              <a:gd name="adj2" fmla="val -3870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“Red slicer only”</a:t>
            </a:r>
            <a:b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4825602" y="3043908"/>
            <a:ext cx="1296144"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42668585"/>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ja-JP" altLang="en-US" dirty="0"/>
              <a:t>神経線維を描出する領域の指定</a:t>
            </a:r>
          </a:p>
        </p:txBody>
      </p:sp>
      <p:sp>
        <p:nvSpPr>
          <p:cNvPr id="7" name="角丸四角形吹き出し 6"/>
          <p:cNvSpPr/>
          <p:nvPr/>
        </p:nvSpPr>
        <p:spPr>
          <a:xfrm>
            <a:off x="-15274" y="908720"/>
            <a:ext cx="4320480" cy="1152128"/>
          </a:xfrm>
          <a:prstGeom prst="wedgeRoundRectCallout">
            <a:avLst>
              <a:gd name="adj1" fmla="val 58336"/>
              <a:gd name="adj2" fmla="val 40633"/>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スクロールして腫瘍が見えるスライスまで移動</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14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275856" y="2420888"/>
            <a:ext cx="5760640" cy="618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角丸四角形吹き出し 10"/>
          <p:cNvSpPr/>
          <p:nvPr/>
        </p:nvSpPr>
        <p:spPr>
          <a:xfrm>
            <a:off x="4569118" y="3429000"/>
            <a:ext cx="4320480" cy="1152128"/>
          </a:xfrm>
          <a:prstGeom prst="wedgeRoundRectCallout">
            <a:avLst>
              <a:gd name="adj1" fmla="val -56473"/>
              <a:gd name="adj2" fmla="val -49605"/>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画鋲アイコンから</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BaselineVolume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590790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0125" y="1883569"/>
            <a:ext cx="7143750"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ja-JP" altLang="en-US" dirty="0"/>
              <a:t>サンプルデータの読み込み</a:t>
            </a:r>
            <a:endParaRPr kumimoji="1" lang="ja-JP" altLang="en-US" dirty="0"/>
          </a:p>
        </p:txBody>
      </p:sp>
      <p:sp>
        <p:nvSpPr>
          <p:cNvPr id="5" name="角丸四角形吹き出し 4"/>
          <p:cNvSpPr/>
          <p:nvPr/>
        </p:nvSpPr>
        <p:spPr>
          <a:xfrm>
            <a:off x="2771800" y="2996952"/>
            <a:ext cx="6048672" cy="1728192"/>
          </a:xfrm>
          <a:prstGeom prst="wedgeRoundRectCallout">
            <a:avLst>
              <a:gd name="adj1" fmla="val -62026"/>
              <a:gd name="adj2" fmla="val -5860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選択したファイルが表示され☑がついているのを確認．</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OK</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848180501"/>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ja-JP" altLang="en-US" dirty="0"/>
              <a:t>神経線維を描出する領域の指定</a:t>
            </a:r>
          </a:p>
        </p:txBody>
      </p:sp>
      <p:sp>
        <p:nvSpPr>
          <p:cNvPr id="5" name="正方形/長方形 4"/>
          <p:cNvSpPr/>
          <p:nvPr/>
        </p:nvSpPr>
        <p:spPr>
          <a:xfrm>
            <a:off x="1403648" y="2420888"/>
            <a:ext cx="1296144"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179512" y="3861048"/>
            <a:ext cx="4032448" cy="1080120"/>
          </a:xfrm>
          <a:prstGeom prst="wedgeRoundRectCallout">
            <a:avLst>
              <a:gd name="adj1" fmla="val -2502"/>
              <a:gd name="adj2" fmla="val -82293"/>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モジュールのメニュー</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”Editor”</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8961656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神経線維を描出する領域の指定</a:t>
            </a:r>
            <a:endParaRPr kumimoji="1" lang="ja-JP" altLang="en-US"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107504" y="3861048"/>
            <a:ext cx="2952328"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1043608" y="4221088"/>
            <a:ext cx="4680520" cy="1440160"/>
          </a:xfrm>
          <a:prstGeom prst="wedgeRoundRectCallout">
            <a:avLst>
              <a:gd name="adj1" fmla="val -61832"/>
              <a:gd name="adj2" fmla="val -56780"/>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293 region1</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この領域の周辺</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走行</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する</a:t>
            </a: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神経線維</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を描出します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281452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ja-JP" altLang="en-US" dirty="0"/>
              <a:t>神経線維を描出する領域の指定</a:t>
            </a:r>
            <a:endParaRPr kumimoji="1" lang="ja-JP" altLang="en-US" dirty="0"/>
          </a:p>
        </p:txBody>
      </p:sp>
      <p:sp>
        <p:nvSpPr>
          <p:cNvPr id="5" name="正方形/長方形 4"/>
          <p:cNvSpPr/>
          <p:nvPr/>
        </p:nvSpPr>
        <p:spPr>
          <a:xfrm>
            <a:off x="395536" y="4005064"/>
            <a:ext cx="288032"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1115616" y="4081344"/>
            <a:ext cx="4536504" cy="1003840"/>
          </a:xfrm>
          <a:prstGeom prst="wedgeRoundRectCallout">
            <a:avLst>
              <a:gd name="adj1" fmla="val -60762"/>
              <a:gd name="adj2" fmla="val -35906"/>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段目左から</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個めの</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DilateEffect</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拡大</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504" y="5540076"/>
            <a:ext cx="2952328"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吹き出し 9"/>
          <p:cNvSpPr/>
          <p:nvPr/>
        </p:nvSpPr>
        <p:spPr>
          <a:xfrm>
            <a:off x="3491880" y="5796310"/>
            <a:ext cx="4824536" cy="945058"/>
          </a:xfrm>
          <a:prstGeom prst="wedgeRoundRectCallout">
            <a:avLst>
              <a:gd name="adj1" fmla="val -60762"/>
              <a:gd name="adj2" fmla="val -35906"/>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Apply</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回クリック．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色塗りの範囲</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が広がります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472976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神経線維を描出</a:t>
            </a:r>
            <a:r>
              <a:rPr lang="ja-JP" altLang="en-US" dirty="0" smtClean="0"/>
              <a:t>する領域の</a:t>
            </a:r>
            <a:r>
              <a:rPr lang="ja-JP" altLang="en-US" dirty="0"/>
              <a:t>指定</a:t>
            </a:r>
            <a:endParaRPr kumimoji="1" lang="ja-JP" altLang="en-US" dirty="0"/>
          </a:p>
        </p:txBody>
      </p:sp>
      <p:pic>
        <p:nvPicPr>
          <p:cNvPr id="1024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角丸四角形吹き出し 5"/>
          <p:cNvSpPr/>
          <p:nvPr/>
        </p:nvSpPr>
        <p:spPr>
          <a:xfrm>
            <a:off x="3995936" y="5179161"/>
            <a:ext cx="5069760" cy="1440161"/>
          </a:xfrm>
          <a:prstGeom prst="wedgeRoundRectCallout">
            <a:avLst>
              <a:gd name="adj1" fmla="val -26828"/>
              <a:gd name="adj2" fmla="val -73252"/>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色</a:t>
            </a: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塗りの範囲</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が広がったのが確認できます．この範囲を</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通る神経線維を描出します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 6"/>
          <p:cNvSpPr/>
          <p:nvPr/>
        </p:nvSpPr>
        <p:spPr>
          <a:xfrm>
            <a:off x="227868" y="1196752"/>
            <a:ext cx="4392488" cy="1008112"/>
          </a:xfrm>
          <a:prstGeom prst="roundRect">
            <a:avLst>
              <a:gd name="adj" fmla="val 9540"/>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kumimoji="1" lang="en-US" altLang="ja-JP" sz="3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Conventional Wide Screen</a:t>
            </a:r>
            <a:r>
              <a:rPr kumimoji="1" lang="ja-JP" altLang="en-US" sz="3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に切替え</a:t>
            </a:r>
            <a:endParaRPr kumimoji="1" lang="ja-JP" altLang="en-US" sz="3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1913192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指定の領域を通る神経線維の描出</a:t>
            </a:r>
            <a:endParaRPr kumimoji="1" lang="ja-JP" altLang="en-US"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2627784" y="4743583"/>
            <a:ext cx="1440160"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3851920" y="2600908"/>
            <a:ext cx="4561956" cy="1872208"/>
          </a:xfrm>
          <a:prstGeom prst="wedgeRoundRectCallout">
            <a:avLst>
              <a:gd name="adj1" fmla="val -54721"/>
              <a:gd name="adj2" fmla="val 4839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Diffusion </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Diffusion Tensor Image </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Tractography Label Map Seeding </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4049122" y="5200136"/>
            <a:ext cx="1584176"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340024" y="4365104"/>
            <a:ext cx="1440160"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881686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指定の領域を通る神経線維の描出</a:t>
            </a:r>
            <a:endParaRPr kumimoji="1" lang="ja-JP" altLang="en-US"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1187624" y="1988840"/>
            <a:ext cx="7848872" cy="4032448"/>
          </a:xfrm>
          <a:prstGeom prst="wedgeRoundRectCallout">
            <a:avLst>
              <a:gd name="adj1" fmla="val -52571"/>
              <a:gd name="adj2" fmla="val 246"/>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IO</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タブ内で</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Input DTI Volume: </a:t>
            </a:r>
            <a:r>
              <a:rPr lang="en-US" altLang="ja-JP" sz="2800" b="1"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DTIVolume</a:t>
            </a:r>
            <a:endParaRPr lang="en-US" altLang="ja-JP" sz="28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Input Label Map: </a:t>
            </a:r>
            <a:r>
              <a:rPr lang="en-US" altLang="ja-JP" sz="2800" b="1"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BaselineVolume</a:t>
            </a:r>
            <a:r>
              <a:rPr lang="en-US" altLang="ja-JP" sz="28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-region 1-label</a:t>
            </a:r>
          </a:p>
          <a:p>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Output Fiber Bundle: </a:t>
            </a:r>
          </a:p>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Create and rename new </a:t>
            </a:r>
            <a:r>
              <a:rPr lang="en-US" altLang="ja-JP" sz="2800" b="1"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FiberBundle</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を選択して</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b="1"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newFiberBundle</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と入力</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0282635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指定の領域を通る神経線維の描出</a:t>
            </a:r>
            <a:endParaRPr kumimoji="1" lang="ja-JP" altLang="en-US" dirty="0"/>
          </a:p>
        </p:txBody>
      </p:sp>
      <p:pic>
        <p:nvPicPr>
          <p:cNvPr id="1331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323528" y="946750"/>
            <a:ext cx="5933051" cy="591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3203848" y="1340768"/>
            <a:ext cx="5256584" cy="961172"/>
          </a:xfrm>
          <a:prstGeom prst="wedgeRoundRectCallout">
            <a:avLst>
              <a:gd name="adj1" fmla="val -61054"/>
              <a:gd name="adj2" fmla="val -3855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Seed Placement Options</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Use Index Space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角丸四角形吹き出し 5"/>
          <p:cNvSpPr/>
          <p:nvPr/>
        </p:nvSpPr>
        <p:spPr>
          <a:xfrm>
            <a:off x="4572000" y="3573016"/>
            <a:ext cx="4464496" cy="1584176"/>
          </a:xfrm>
          <a:prstGeom prst="wedgeRoundRectCallout">
            <a:avLst>
              <a:gd name="adj1" fmla="val -57196"/>
              <a:gd name="adj2" fmla="val -3413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Tractography Seeding </a:t>
            </a:r>
            <a:b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Parameters</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Stopping Value: 0.15</a:t>
            </a:r>
          </a:p>
        </p:txBody>
      </p:sp>
      <p:sp>
        <p:nvSpPr>
          <p:cNvPr id="7" name="正方形/長方形 6"/>
          <p:cNvSpPr/>
          <p:nvPr/>
        </p:nvSpPr>
        <p:spPr>
          <a:xfrm>
            <a:off x="357958" y="1257808"/>
            <a:ext cx="1117698"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27409" y="3717032"/>
            <a:ext cx="1117698"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吹き出し 8"/>
          <p:cNvSpPr/>
          <p:nvPr/>
        </p:nvSpPr>
        <p:spPr>
          <a:xfrm>
            <a:off x="3459224" y="5229200"/>
            <a:ext cx="5004556" cy="936104"/>
          </a:xfrm>
          <a:prstGeom prst="wedgeRoundRectCallout">
            <a:avLst>
              <a:gd name="adj1" fmla="val -55525"/>
              <a:gd name="adj2" fmla="val -3820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Label Definition</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Seeding label</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a:t>
            </a:r>
            <a:r>
              <a:rPr lang="en-US" altLang="ja-JP" sz="28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293</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を入力</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327409" y="5050754"/>
            <a:ext cx="932223"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吹き出し 10"/>
          <p:cNvSpPr/>
          <p:nvPr/>
        </p:nvSpPr>
        <p:spPr>
          <a:xfrm>
            <a:off x="6660232" y="6237548"/>
            <a:ext cx="1304547" cy="620452"/>
          </a:xfrm>
          <a:prstGeom prst="wedgeRoundRectCallout">
            <a:avLst>
              <a:gd name="adj1" fmla="val -85291"/>
              <a:gd name="adj2" fmla="val 10248"/>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Apply</a:t>
            </a:r>
          </a:p>
        </p:txBody>
      </p:sp>
    </p:spTree>
    <p:extLst>
      <p:ext uri="{BB962C8B-B14F-4D97-AF65-F5344CB8AC3E}">
        <p14:creationId xmlns:p14="http://schemas.microsoft.com/office/powerpoint/2010/main" val="37548292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指定の領域を通る神経線維の描出</a:t>
            </a:r>
            <a:endParaRPr kumimoji="1" lang="ja-JP" altLang="en-US"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4716016" y="5373216"/>
            <a:ext cx="4248472" cy="936104"/>
          </a:xfrm>
          <a:prstGeom prst="wedgeRoundRectCallout">
            <a:avLst>
              <a:gd name="adj1" fmla="val -56115"/>
              <a:gd name="adj2" fmla="val -4890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腫瘍を取り囲んでいる</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神経線維が描出されます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75079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指定の領域を通る神経線維の描出</a:t>
            </a:r>
            <a:endParaRPr kumimoji="1" lang="ja-JP" altLang="en-US" dirty="0"/>
          </a:p>
        </p:txBody>
      </p:sp>
      <p:pic>
        <p:nvPicPr>
          <p:cNvPr id="15362"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13592" y="2882778"/>
            <a:ext cx="2344959" cy="2615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79555" y="1615912"/>
            <a:ext cx="3864446" cy="4443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399234" y="2736488"/>
            <a:ext cx="2806455" cy="2962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角丸四角形吹き出し 7"/>
          <p:cNvSpPr/>
          <p:nvPr/>
        </p:nvSpPr>
        <p:spPr>
          <a:xfrm>
            <a:off x="274998" y="1052736"/>
            <a:ext cx="4513026" cy="1584176"/>
          </a:xfrm>
          <a:prstGeom prst="wedgeRoundRectCallout">
            <a:avLst>
              <a:gd name="adj1" fmla="val 56218"/>
              <a:gd name="adj2" fmla="val 4743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パラメータを変えて</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Apply</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をクリックすると，描出の様子が変化します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6808095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指定した点を通る神経線維</a:t>
            </a:r>
            <a:r>
              <a:rPr lang="ja-JP" altLang="en-US" dirty="0"/>
              <a:t>の描出</a:t>
            </a:r>
            <a:endParaRPr kumimoji="1" lang="ja-JP" altLang="en-US"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2783926" y="4772100"/>
            <a:ext cx="1440160"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3970484" y="2600908"/>
            <a:ext cx="4994004" cy="1872208"/>
          </a:xfrm>
          <a:prstGeom prst="wedgeRoundRectCallout">
            <a:avLst>
              <a:gd name="adj1" fmla="val -54721"/>
              <a:gd name="adj2" fmla="val 4839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Diffusion </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Diffusion Tensor Image </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Tractography Interactive Seeding </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4192738" y="5072658"/>
            <a:ext cx="1584176"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458588" y="4365104"/>
            <a:ext cx="1440160"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吹き出し 8"/>
          <p:cNvSpPr/>
          <p:nvPr/>
        </p:nvSpPr>
        <p:spPr>
          <a:xfrm>
            <a:off x="3707904" y="860922"/>
            <a:ext cx="5256584" cy="958849"/>
          </a:xfrm>
          <a:prstGeom prst="wedgeRoundRectCallout">
            <a:avLst>
              <a:gd name="adj1" fmla="val -59642"/>
              <a:gd name="adj2" fmla="val -49506"/>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次は領域ではなく，指定した点を通る神経線維を描出します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2770667" y="163587"/>
            <a:ext cx="593279" cy="6973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40670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サンプルデータの読み込み</a:t>
            </a:r>
            <a:endParaRPr kumimoji="1" lang="ja-JP" altLang="en-US" dirty="0"/>
          </a:p>
        </p:txBody>
      </p:sp>
      <p:pic>
        <p:nvPicPr>
          <p:cNvPr id="819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角丸四角形吹き出し 3"/>
          <p:cNvSpPr/>
          <p:nvPr/>
        </p:nvSpPr>
        <p:spPr>
          <a:xfrm>
            <a:off x="0" y="1008192"/>
            <a:ext cx="6394026" cy="1728192"/>
          </a:xfrm>
          <a:prstGeom prst="wedgeRoundRectCallout">
            <a:avLst>
              <a:gd name="adj1" fmla="val 45739"/>
              <a:gd name="adj2" fmla="val 90297"/>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頭部の</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MRI</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画像が読み込まれ，同時に</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次元の顔のモデルが表示されます．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35557926"/>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指定した点を通る神経線維</a:t>
            </a:r>
            <a:r>
              <a:rPr lang="ja-JP" altLang="en-US" dirty="0"/>
              <a:t>の描出</a:t>
            </a:r>
            <a:endParaRPr kumimoji="1" lang="ja-JP" altLang="en-US"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1287499" y="1867078"/>
            <a:ext cx="5570068" cy="1561922"/>
          </a:xfrm>
          <a:prstGeom prst="wedgeRoundRectCallout">
            <a:avLst>
              <a:gd name="adj1" fmla="val 56142"/>
              <a:gd name="adj2" fmla="val -41928"/>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赤のスライスの画鋲アイコン→</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BaselineVolume</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DTIVolume</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に変更</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0079852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normAutofit fontScale="90000"/>
          </a:bodyPr>
          <a:lstStyle/>
          <a:p>
            <a:r>
              <a:rPr lang="ja-JP" altLang="en-US" dirty="0" smtClean="0"/>
              <a:t>指定した点を通る神経線維</a:t>
            </a:r>
            <a:r>
              <a:rPr lang="ja-JP" altLang="en-US" dirty="0"/>
              <a:t>の描出</a:t>
            </a:r>
            <a:endParaRPr kumimoji="1" lang="ja-JP" altLang="en-US" dirty="0"/>
          </a:p>
        </p:txBody>
      </p:sp>
      <p:sp>
        <p:nvSpPr>
          <p:cNvPr id="5" name="正方形/長方形 4"/>
          <p:cNvSpPr/>
          <p:nvPr/>
        </p:nvSpPr>
        <p:spPr>
          <a:xfrm>
            <a:off x="5220072" y="1628800"/>
            <a:ext cx="328958" cy="2375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吹き出し 7"/>
          <p:cNvSpPr/>
          <p:nvPr/>
        </p:nvSpPr>
        <p:spPr>
          <a:xfrm>
            <a:off x="4606297" y="5301208"/>
            <a:ext cx="3096344" cy="913850"/>
          </a:xfrm>
          <a:prstGeom prst="wedgeRoundRectCallout">
            <a:avLst>
              <a:gd name="adj1" fmla="val -56321"/>
              <a:gd name="adj2" fmla="val -50152"/>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(1)3</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次元ビューワの角度を調整</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吹き出し 8"/>
          <p:cNvSpPr/>
          <p:nvPr/>
        </p:nvSpPr>
        <p:spPr>
          <a:xfrm>
            <a:off x="5724128" y="1988840"/>
            <a:ext cx="3312368" cy="913850"/>
          </a:xfrm>
          <a:prstGeom prst="wedgeRoundRectCallout">
            <a:avLst>
              <a:gd name="adj1" fmla="val -56321"/>
              <a:gd name="adj2" fmla="val -50152"/>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Fiducial</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アイコンを選択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角丸四角形吹き出し 9"/>
          <p:cNvSpPr/>
          <p:nvPr/>
        </p:nvSpPr>
        <p:spPr>
          <a:xfrm>
            <a:off x="4927251" y="4289765"/>
            <a:ext cx="3029125" cy="913850"/>
          </a:xfrm>
          <a:prstGeom prst="wedgeRoundRectCallout">
            <a:avLst>
              <a:gd name="adj1" fmla="val -56321"/>
              <a:gd name="adj2" fmla="val -50152"/>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水色の領域の近くをクリック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108173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179512" y="832294"/>
            <a:ext cx="4392488" cy="5991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角丸四角形吹き出し 6"/>
          <p:cNvSpPr/>
          <p:nvPr/>
        </p:nvSpPr>
        <p:spPr>
          <a:xfrm>
            <a:off x="4038790" y="4149080"/>
            <a:ext cx="5004556" cy="1261714"/>
          </a:xfrm>
          <a:prstGeom prst="wedgeRoundRectCallout">
            <a:avLst>
              <a:gd name="adj1" fmla="val -56026"/>
              <a:gd name="adj2" fmla="val -106448"/>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Output Fiber Bundle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a:t>
            </a:r>
            <a:r>
              <a:rPr lang="en-US" altLang="ja-JP" sz="2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Create new Fiber </a:t>
            </a:r>
            <a:r>
              <a:rPr lang="en-US" altLang="ja-JP" sz="28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Bundle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タイトル 1"/>
          <p:cNvSpPr>
            <a:spLocks noGrp="1"/>
          </p:cNvSpPr>
          <p:nvPr>
            <p:ph type="title"/>
          </p:nvPr>
        </p:nvSpPr>
        <p:spPr/>
        <p:txBody>
          <a:bodyPr>
            <a:normAutofit fontScale="90000"/>
          </a:bodyPr>
          <a:lstStyle/>
          <a:p>
            <a:r>
              <a:rPr lang="ja-JP" altLang="en-US" dirty="0" smtClean="0"/>
              <a:t>指定した点を通る神経線維</a:t>
            </a:r>
            <a:r>
              <a:rPr lang="ja-JP" altLang="en-US" dirty="0"/>
              <a:t>の描出</a:t>
            </a:r>
            <a:endParaRPr kumimoji="1" lang="ja-JP" altLang="en-US" dirty="0"/>
          </a:p>
        </p:txBody>
      </p:sp>
      <p:sp>
        <p:nvSpPr>
          <p:cNvPr id="5" name="角丸四角形吹き出し 4"/>
          <p:cNvSpPr/>
          <p:nvPr/>
        </p:nvSpPr>
        <p:spPr>
          <a:xfrm>
            <a:off x="4596852" y="1772816"/>
            <a:ext cx="3888432" cy="961172"/>
          </a:xfrm>
          <a:prstGeom prst="wedgeRoundRectCallout">
            <a:avLst>
              <a:gd name="adj1" fmla="val -56222"/>
              <a:gd name="adj2" fmla="val 43543"/>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Input DTI Volume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800" b="1"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DTIVolume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角丸四角形吹き出し 5"/>
          <p:cNvSpPr/>
          <p:nvPr/>
        </p:nvSpPr>
        <p:spPr>
          <a:xfrm>
            <a:off x="4572000" y="2852936"/>
            <a:ext cx="4464496" cy="1008112"/>
          </a:xfrm>
          <a:prstGeom prst="wedgeRoundRectCallout">
            <a:avLst>
              <a:gd name="adj1" fmla="val -56074"/>
              <a:gd name="adj2" fmla="val -30411"/>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Input </a:t>
            </a: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Fiducials</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Model or Label Map</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a:t>
            </a:r>
            <a:r>
              <a:rPr lang="en-US" altLang="ja-JP" sz="28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F</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179512" y="2627151"/>
            <a:ext cx="1152128" cy="2007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92838" y="2929111"/>
            <a:ext cx="2134388" cy="2007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06164" y="3231071"/>
            <a:ext cx="1341500" cy="2007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710392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指定した点を通る神経線維</a:t>
            </a:r>
            <a:r>
              <a:rPr lang="ja-JP" altLang="en-US" dirty="0"/>
              <a:t>の描出</a:t>
            </a:r>
            <a:endParaRPr kumimoji="1" lang="ja-JP" altLang="en-US" dirty="0"/>
          </a:p>
        </p:txBody>
      </p:sp>
      <p:pic>
        <p:nvPicPr>
          <p:cNvPr id="20482"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232090" y="836712"/>
            <a:ext cx="4355851" cy="5877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角丸四角形吹き出し 9"/>
          <p:cNvSpPr/>
          <p:nvPr/>
        </p:nvSpPr>
        <p:spPr>
          <a:xfrm>
            <a:off x="4244614" y="3429000"/>
            <a:ext cx="4471193" cy="961172"/>
          </a:xfrm>
          <a:prstGeom prst="wedgeRoundRectCallout">
            <a:avLst>
              <a:gd name="adj1" fmla="val -56222"/>
              <a:gd name="adj2" fmla="val 43543"/>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Minimum Path Length</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8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10.0 mm</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に設定</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242942" y="4205181"/>
            <a:ext cx="1448738" cy="2007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吹き出し 11"/>
          <p:cNvSpPr/>
          <p:nvPr/>
        </p:nvSpPr>
        <p:spPr>
          <a:xfrm>
            <a:off x="4860032" y="1628800"/>
            <a:ext cx="3240359" cy="961172"/>
          </a:xfrm>
          <a:prstGeom prst="wedgeRoundRectCallout">
            <a:avLst>
              <a:gd name="adj1" fmla="val -62020"/>
              <a:gd name="adj2" fmla="val 59181"/>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モジュール画面を</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スクロールダウン</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242942" y="5085184"/>
            <a:ext cx="1448738" cy="2007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吹き出し 13"/>
          <p:cNvSpPr/>
          <p:nvPr/>
        </p:nvSpPr>
        <p:spPr>
          <a:xfrm>
            <a:off x="4244614" y="4704964"/>
            <a:ext cx="4471193" cy="961172"/>
          </a:xfrm>
          <a:prstGeom prst="wedgeRoundRectCallout">
            <a:avLst>
              <a:gd name="adj1" fmla="val -57903"/>
              <a:gd name="adj2" fmla="val 8357"/>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Stopping Value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8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0.15 </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に設定</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882422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指定した点を通る神経線維</a:t>
            </a:r>
            <a:r>
              <a:rPr lang="ja-JP" altLang="en-US" dirty="0"/>
              <a:t>の描出</a:t>
            </a:r>
            <a:endParaRPr kumimoji="1" lang="ja-JP" altLang="en-US" dirty="0"/>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円/楕円 3"/>
          <p:cNvSpPr/>
          <p:nvPr/>
        </p:nvSpPr>
        <p:spPr>
          <a:xfrm rot="1239613">
            <a:off x="3649001" y="4655353"/>
            <a:ext cx="1800200" cy="849884"/>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5076056" y="3621554"/>
            <a:ext cx="2856395" cy="961172"/>
          </a:xfrm>
          <a:prstGeom prst="wedgeRoundRectCallout">
            <a:avLst>
              <a:gd name="adj1" fmla="val -55942"/>
              <a:gd name="adj2" fmla="val 44847"/>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神経線維が描出されています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吹き出し 6"/>
          <p:cNvSpPr/>
          <p:nvPr/>
        </p:nvSpPr>
        <p:spPr>
          <a:xfrm>
            <a:off x="4881407" y="5464780"/>
            <a:ext cx="4271371" cy="1393220"/>
          </a:xfrm>
          <a:prstGeom prst="wedgeRoundRectCallout">
            <a:avLst>
              <a:gd name="adj1" fmla="val -54661"/>
              <a:gd name="adj2" fmla="val -51590"/>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Fiducial</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の近くにマウスを移動させ指のマークにしてドラッグ</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109376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指定した点を通る神経線維の描出</a:t>
            </a:r>
            <a:endParaRPr kumimoji="1" lang="ja-JP" altLang="en-US" dirty="0"/>
          </a:p>
        </p:txBody>
      </p:sp>
      <p:pic>
        <p:nvPicPr>
          <p:cNvPr id="2355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角丸四角形吹き出し 6"/>
          <p:cNvSpPr/>
          <p:nvPr/>
        </p:nvSpPr>
        <p:spPr>
          <a:xfrm>
            <a:off x="5518082" y="5229200"/>
            <a:ext cx="3600400" cy="1393220"/>
          </a:xfrm>
          <a:prstGeom prst="wedgeRoundRectCallout">
            <a:avLst>
              <a:gd name="adj1" fmla="val -54661"/>
              <a:gd name="adj2" fmla="val -51590"/>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Fiducial</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を通る神経線維が描出されます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吹き出し 7"/>
          <p:cNvSpPr/>
          <p:nvPr/>
        </p:nvSpPr>
        <p:spPr>
          <a:xfrm>
            <a:off x="3923928" y="1340768"/>
            <a:ext cx="3816424" cy="1080120"/>
          </a:xfrm>
          <a:prstGeom prst="wedgeRoundRectCallout">
            <a:avLst>
              <a:gd name="adj1" fmla="val 58409"/>
              <a:gd name="adj2" fmla="val 4101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次元ビューワ上でも</a:t>
            </a: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Fiducial</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は動かせます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88100416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指定した点を通る神経線維の描出</a:t>
            </a:r>
            <a:endParaRPr kumimoji="1" lang="ja-JP" altLang="en-US" dirty="0"/>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5220072" y="1628800"/>
            <a:ext cx="328958" cy="2375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5724128" y="1988840"/>
            <a:ext cx="3312368" cy="2736304"/>
          </a:xfrm>
          <a:prstGeom prst="wedgeRoundRectCallout">
            <a:avLst>
              <a:gd name="adj1" fmla="val -56321"/>
              <a:gd name="adj2" fmla="val -50152"/>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Fiducial</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アイコンを選択して，</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2/3</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次元ビューワをクリックすることで</a:t>
            </a: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Fiducial</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の追加が可能です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855807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保存します</a:t>
            </a:r>
            <a:endParaRPr kumimoji="1" lang="ja-JP" altLang="en-US" dirty="0"/>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1691680" y="2204864"/>
            <a:ext cx="3888432" cy="720080"/>
          </a:xfrm>
          <a:prstGeom prst="wedgeRoundRectCallout">
            <a:avLst>
              <a:gd name="adj1" fmla="val -59059"/>
              <a:gd name="adj2" fmla="val -5701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File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Save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21309928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836712"/>
            <a:ext cx="6331932" cy="547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ja-JP" altLang="en-US" dirty="0" smtClean="0"/>
              <a:t>保存します</a:t>
            </a:r>
            <a:endParaRPr kumimoji="1" lang="ja-JP" altLang="en-US" dirty="0"/>
          </a:p>
        </p:txBody>
      </p:sp>
      <p:sp>
        <p:nvSpPr>
          <p:cNvPr id="5" name="角丸四角形吹き出し 4"/>
          <p:cNvSpPr/>
          <p:nvPr/>
        </p:nvSpPr>
        <p:spPr>
          <a:xfrm>
            <a:off x="1835696" y="5157191"/>
            <a:ext cx="7308304" cy="1672291"/>
          </a:xfrm>
          <a:prstGeom prst="wedgeRoundRectCallout">
            <a:avLst>
              <a:gd name="adj1" fmla="val -58997"/>
              <a:gd name="adj2" fmla="val 6490"/>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(1)“Change directory for selected files”</a:t>
            </a:r>
          </a:p>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を選択して</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a:t>
            </a: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MedicalInformatics</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WhiteMatterExplorationData</a:t>
            </a:r>
            <a:r>
              <a:rPr lang="en-US" altLang="ja-JP"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角丸四角形吹き出し 5"/>
          <p:cNvSpPr/>
          <p:nvPr/>
        </p:nvSpPr>
        <p:spPr>
          <a:xfrm>
            <a:off x="1547664" y="1124744"/>
            <a:ext cx="5688632" cy="720080"/>
          </a:xfrm>
          <a:prstGeom prst="wedgeRoundRectCallout">
            <a:avLst>
              <a:gd name="adj1" fmla="val -58883"/>
              <a:gd name="adj2" fmla="val 36782"/>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2015-05-27.</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mrml</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に書き換え</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吹き出し 7"/>
          <p:cNvSpPr/>
          <p:nvPr/>
        </p:nvSpPr>
        <p:spPr>
          <a:xfrm>
            <a:off x="6516216" y="4005064"/>
            <a:ext cx="1944216" cy="601132"/>
          </a:xfrm>
          <a:prstGeom prst="wedgeRoundRectCallout">
            <a:avLst>
              <a:gd name="adj1" fmla="val -70333"/>
              <a:gd name="adj2" fmla="val 4895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(3)Save</a:t>
            </a:r>
          </a:p>
        </p:txBody>
      </p:sp>
    </p:spTree>
    <p:extLst>
      <p:ext uri="{BB962C8B-B14F-4D97-AF65-F5344CB8AC3E}">
        <p14:creationId xmlns:p14="http://schemas.microsoft.com/office/powerpoint/2010/main" val="3305348678"/>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保存します</a:t>
            </a:r>
            <a:endParaRPr kumimoji="1" lang="ja-JP" altLang="en-US" dirty="0"/>
          </a:p>
        </p:txBody>
      </p:sp>
      <p:sp>
        <p:nvSpPr>
          <p:cNvPr id="5" name="角丸四角形吹き出し 4"/>
          <p:cNvSpPr/>
          <p:nvPr/>
        </p:nvSpPr>
        <p:spPr>
          <a:xfrm>
            <a:off x="3779912" y="1988840"/>
            <a:ext cx="5045446" cy="1061780"/>
          </a:xfrm>
          <a:prstGeom prst="wedgeRoundRectCallout">
            <a:avLst>
              <a:gd name="adj1" fmla="val -68099"/>
              <a:gd name="adj2" fmla="val 56037"/>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上書き</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確認</a:t>
            </a: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のメッセージが出る</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ので</a:t>
            </a:r>
            <a:r>
              <a:rPr lang="en-US" altLang="ja-JP"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Yes to All</a:t>
            </a: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クリック</a:t>
            </a:r>
            <a:endParaRPr lang="en-US" altLang="ja-JP"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3212976"/>
            <a:ext cx="4819650"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838967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454"/>
            <a:ext cx="8229600" cy="1143000"/>
          </a:xfrm>
        </p:spPr>
        <p:txBody>
          <a:bodyPr/>
          <a:lstStyle/>
          <a:p>
            <a:r>
              <a:rPr kumimoji="1" lang="ja-JP" altLang="en-US" dirty="0" smtClean="0"/>
              <a:t>ユーザーインタフェース</a:t>
            </a:r>
            <a:endParaRPr kumimoji="1" lang="ja-JP" altLang="en-US" dirty="0"/>
          </a:p>
        </p:txBody>
      </p:sp>
      <p:pic>
        <p:nvPicPr>
          <p:cNvPr id="819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68760"/>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角丸四角形吹き出し 7"/>
          <p:cNvSpPr/>
          <p:nvPr/>
        </p:nvSpPr>
        <p:spPr>
          <a:xfrm>
            <a:off x="4139952" y="6020275"/>
            <a:ext cx="2736304" cy="648072"/>
          </a:xfrm>
          <a:prstGeom prst="wedgeRoundRectCallout">
            <a:avLst>
              <a:gd name="adj1" fmla="val 61493"/>
              <a:gd name="adj2" fmla="val -3870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次元ビューア</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吹き出し 8"/>
          <p:cNvSpPr/>
          <p:nvPr/>
        </p:nvSpPr>
        <p:spPr>
          <a:xfrm>
            <a:off x="6660232" y="1872168"/>
            <a:ext cx="2329206" cy="648072"/>
          </a:xfrm>
          <a:prstGeom prst="wedgeRoundRectCallout">
            <a:avLst>
              <a:gd name="adj1" fmla="val -66879"/>
              <a:gd name="adj2" fmla="val -50798"/>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ツールバー</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0" y="1479630"/>
            <a:ext cx="7308304" cy="3056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0" y="1890525"/>
            <a:ext cx="3347864" cy="34203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吹き出し 6"/>
          <p:cNvSpPr/>
          <p:nvPr/>
        </p:nvSpPr>
        <p:spPr>
          <a:xfrm>
            <a:off x="2987824" y="3042653"/>
            <a:ext cx="2736304" cy="648072"/>
          </a:xfrm>
          <a:prstGeom prst="wedgeRoundRectCallout">
            <a:avLst>
              <a:gd name="adj1" fmla="val 61493"/>
              <a:gd name="adj2" fmla="val -3870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次元ビューア</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角丸四角形吹き出し 11"/>
          <p:cNvSpPr/>
          <p:nvPr/>
        </p:nvSpPr>
        <p:spPr>
          <a:xfrm>
            <a:off x="233431" y="2030169"/>
            <a:ext cx="2736304" cy="648072"/>
          </a:xfrm>
          <a:prstGeom prst="wedgeRoundRectCallout">
            <a:avLst>
              <a:gd name="adj1" fmla="val -4884"/>
              <a:gd name="adj2" fmla="val 77265"/>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GUI</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パネル</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吹き出し 12"/>
          <p:cNvSpPr/>
          <p:nvPr/>
        </p:nvSpPr>
        <p:spPr>
          <a:xfrm>
            <a:off x="827584" y="5474619"/>
            <a:ext cx="3009885" cy="1194378"/>
          </a:xfrm>
          <a:prstGeom prst="wedgeRoundRectCallout">
            <a:avLst>
              <a:gd name="adj1" fmla="val -66879"/>
              <a:gd name="adj2" fmla="val -38213"/>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Data Probe</a:t>
            </a:r>
          </a:p>
          <a:p>
            <a:pPr algn="ct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マウス位置の</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データ詳細を表示</a:t>
            </a: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p:txBody>
      </p:sp>
    </p:spTree>
    <p:extLst>
      <p:ext uri="{BB962C8B-B14F-4D97-AF65-F5344CB8AC3E}">
        <p14:creationId xmlns:p14="http://schemas.microsoft.com/office/powerpoint/2010/main" val="3716229222"/>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終了します</a:t>
            </a:r>
            <a:endParaRPr kumimoji="1" lang="ja-JP" alt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3612288"/>
            <a:ext cx="2247900"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角丸四角形吹き出し 5"/>
          <p:cNvSpPr/>
          <p:nvPr/>
        </p:nvSpPr>
        <p:spPr>
          <a:xfrm>
            <a:off x="1626340" y="2348880"/>
            <a:ext cx="2225579" cy="601132"/>
          </a:xfrm>
          <a:prstGeom prst="wedgeRoundRectCallout">
            <a:avLst>
              <a:gd name="adj1" fmla="val -66852"/>
              <a:gd name="adj2" fmla="val -4689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File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Exit</a:t>
            </a:r>
          </a:p>
        </p:txBody>
      </p:sp>
      <p:sp>
        <p:nvSpPr>
          <p:cNvPr id="7" name="角丸四角形吹き出し 6"/>
          <p:cNvSpPr/>
          <p:nvPr/>
        </p:nvSpPr>
        <p:spPr>
          <a:xfrm>
            <a:off x="5508104" y="4532238"/>
            <a:ext cx="3096344" cy="1462905"/>
          </a:xfrm>
          <a:prstGeom prst="wedgeRoundRectCallout">
            <a:avLst>
              <a:gd name="adj1" fmla="val -66852"/>
              <a:gd name="adj2" fmla="val -4689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終了確認のメッセージが表示されるので</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OK</a:t>
            </a:r>
          </a:p>
        </p:txBody>
      </p:sp>
    </p:spTree>
    <p:extLst>
      <p:ext uri="{BB962C8B-B14F-4D97-AF65-F5344CB8AC3E}">
        <p14:creationId xmlns:p14="http://schemas.microsoft.com/office/powerpoint/2010/main" val="3201899036"/>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0"/>
            <a:ext cx="8856984" cy="1143000"/>
          </a:xfrm>
        </p:spPr>
        <p:txBody>
          <a:bodyPr>
            <a:normAutofit fontScale="90000"/>
          </a:bodyPr>
          <a:lstStyle/>
          <a:p>
            <a:r>
              <a:rPr lang="en-US" altLang="ja-JP" dirty="0"/>
              <a:t>3D Slicer</a:t>
            </a:r>
            <a:r>
              <a:rPr lang="ja-JP" altLang="en-US" dirty="0"/>
              <a:t>を用いた</a:t>
            </a:r>
            <a:r>
              <a:rPr lang="en-US" altLang="ja-JP" dirty="0"/>
              <a:t>3</a:t>
            </a:r>
            <a:r>
              <a:rPr lang="ja-JP" altLang="en-US" dirty="0"/>
              <a:t>次元医用画像処理</a:t>
            </a:r>
            <a:endParaRPr kumimoji="1" lang="ja-JP" altLang="en-US" dirty="0"/>
          </a:p>
        </p:txBody>
      </p:sp>
      <p:sp>
        <p:nvSpPr>
          <p:cNvPr id="3" name="コンテンツ プレースホルダー 2"/>
          <p:cNvSpPr>
            <a:spLocks noGrp="1"/>
          </p:cNvSpPr>
          <p:nvPr>
            <p:ph idx="1"/>
          </p:nvPr>
        </p:nvSpPr>
        <p:spPr>
          <a:xfrm>
            <a:off x="701824" y="1196752"/>
            <a:ext cx="7740352" cy="5112568"/>
          </a:xfrm>
        </p:spPr>
        <p:txBody>
          <a:bodyPr/>
          <a:lstStyle/>
          <a:p>
            <a:r>
              <a:rPr lang="ja-JP" altLang="en-US" dirty="0" smtClean="0"/>
              <a:t>データ</a:t>
            </a:r>
            <a:r>
              <a:rPr lang="ja-JP" altLang="en-US" dirty="0"/>
              <a:t>の</a:t>
            </a:r>
            <a:r>
              <a:rPr lang="ja-JP" altLang="en-US" dirty="0" smtClean="0"/>
              <a:t>読み込み</a:t>
            </a:r>
            <a:r>
              <a:rPr lang="ja-JP" altLang="en-US" dirty="0"/>
              <a:t>・</a:t>
            </a:r>
            <a:r>
              <a:rPr lang="ja-JP" altLang="en-US" dirty="0" smtClean="0"/>
              <a:t>保存</a:t>
            </a:r>
            <a:endParaRPr lang="en-US" altLang="ja-JP" dirty="0" smtClean="0"/>
          </a:p>
          <a:p>
            <a:r>
              <a:rPr kumimoji="1" lang="en-US" altLang="ja-JP" dirty="0" smtClean="0"/>
              <a:t>Model</a:t>
            </a:r>
            <a:r>
              <a:rPr kumimoji="1" lang="ja-JP" altLang="en-US" dirty="0" smtClean="0"/>
              <a:t>の取り扱い</a:t>
            </a:r>
            <a:endParaRPr kumimoji="1" lang="en-US" altLang="ja-JP" dirty="0" smtClean="0"/>
          </a:p>
          <a:p>
            <a:r>
              <a:rPr kumimoji="1" lang="ja-JP" altLang="en-US" dirty="0" smtClean="0"/>
              <a:t>領域抽出</a:t>
            </a:r>
            <a:r>
              <a:rPr kumimoji="1" lang="en-US" altLang="ja-JP" dirty="0" smtClean="0"/>
              <a:t>(</a:t>
            </a:r>
            <a:r>
              <a:rPr kumimoji="1" lang="ja-JP" altLang="en-US" dirty="0" smtClean="0"/>
              <a:t>色塗り</a:t>
            </a:r>
            <a:r>
              <a:rPr kumimoji="1" lang="en-US" altLang="ja-JP" dirty="0" smtClean="0"/>
              <a:t>)</a:t>
            </a:r>
          </a:p>
          <a:p>
            <a:pPr lvl="1"/>
            <a:r>
              <a:rPr lang="ja-JP" altLang="en-US" dirty="0" smtClean="0"/>
              <a:t>手動</a:t>
            </a:r>
            <a:endParaRPr lang="en-US" altLang="ja-JP" dirty="0" smtClean="0"/>
          </a:p>
          <a:p>
            <a:pPr lvl="1"/>
            <a:r>
              <a:rPr kumimoji="1" lang="en-US" altLang="ja-JP" dirty="0" err="1" smtClean="0"/>
              <a:t>GrowCut</a:t>
            </a:r>
            <a:endParaRPr kumimoji="1" lang="en-US" altLang="ja-JP" dirty="0" smtClean="0"/>
          </a:p>
          <a:p>
            <a:pPr lvl="1"/>
            <a:r>
              <a:rPr lang="en-US" altLang="ja-JP" dirty="0" smtClean="0"/>
              <a:t>Threshold</a:t>
            </a:r>
          </a:p>
          <a:p>
            <a:r>
              <a:rPr kumimoji="1" lang="ja-JP" altLang="en-US" dirty="0"/>
              <a:t>神経線維の</a:t>
            </a:r>
            <a:r>
              <a:rPr kumimoji="1" lang="ja-JP" altLang="en-US" dirty="0" smtClean="0"/>
              <a:t>描出</a:t>
            </a:r>
            <a:endParaRPr kumimoji="1" lang="en-US" altLang="ja-JP" dirty="0" smtClean="0"/>
          </a:p>
          <a:p>
            <a:pPr lvl="1"/>
            <a:r>
              <a:rPr lang="ja-JP" altLang="en-US" dirty="0"/>
              <a:t>指定した</a:t>
            </a:r>
            <a:r>
              <a:rPr lang="ja-JP" altLang="en-US" dirty="0" smtClean="0"/>
              <a:t>領域を通る神経線維</a:t>
            </a:r>
            <a:endParaRPr lang="en-US" altLang="ja-JP" dirty="0" smtClean="0"/>
          </a:p>
          <a:p>
            <a:pPr lvl="1"/>
            <a:r>
              <a:rPr kumimoji="1" lang="ja-JP" altLang="en-US" dirty="0"/>
              <a:t>指定</a:t>
            </a:r>
            <a:r>
              <a:rPr kumimoji="1" lang="ja-JP" altLang="en-US" dirty="0" smtClean="0"/>
              <a:t>した点</a:t>
            </a:r>
            <a:r>
              <a:rPr kumimoji="1" lang="ja-JP" altLang="en-US" dirty="0"/>
              <a:t>を通る神経線維</a:t>
            </a:r>
          </a:p>
        </p:txBody>
      </p:sp>
    </p:spTree>
    <p:extLst>
      <p:ext uri="{BB962C8B-B14F-4D97-AF65-F5344CB8AC3E}">
        <p14:creationId xmlns:p14="http://schemas.microsoft.com/office/powerpoint/2010/main" val="304446801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謝辞</a:t>
            </a:r>
            <a:endParaRPr kumimoji="1" lang="ja-JP" altLang="en-US" dirty="0"/>
          </a:p>
        </p:txBody>
      </p:sp>
      <p:sp>
        <p:nvSpPr>
          <p:cNvPr id="3" name="コンテンツ プレースホルダー 2"/>
          <p:cNvSpPr>
            <a:spLocks noGrp="1"/>
          </p:cNvSpPr>
          <p:nvPr>
            <p:ph idx="1"/>
          </p:nvPr>
        </p:nvSpPr>
        <p:spPr>
          <a:xfrm>
            <a:off x="0" y="1268760"/>
            <a:ext cx="9144000" cy="4860541"/>
          </a:xfrm>
        </p:spPr>
        <p:txBody>
          <a:bodyPr>
            <a:normAutofit/>
          </a:bodyPr>
          <a:lstStyle/>
          <a:p>
            <a:r>
              <a:rPr kumimoji="1" lang="ja-JP" altLang="en-US" sz="2800" dirty="0" smtClean="0"/>
              <a:t>本講義資料は</a:t>
            </a:r>
            <a:r>
              <a:rPr lang="en-US" altLang="ja-JP" dirty="0"/>
              <a:t/>
            </a:r>
            <a:br>
              <a:rPr lang="en-US" altLang="ja-JP" dirty="0"/>
            </a:br>
            <a:r>
              <a:rPr lang="en-US" altLang="ja-JP" sz="1800" dirty="0"/>
              <a:t>http://</a:t>
            </a:r>
            <a:r>
              <a:rPr lang="en-US" altLang="ja-JP" sz="1800" dirty="0" smtClean="0"/>
              <a:t>www.slicer.org/slicerWiki/index.php/Documentation/UserTraining</a:t>
            </a:r>
            <a:br>
              <a:rPr lang="en-US" altLang="ja-JP" sz="1800" dirty="0" smtClean="0"/>
            </a:br>
            <a:r>
              <a:rPr lang="ja-JP" altLang="en-US" sz="2800" dirty="0" smtClean="0"/>
              <a:t>で公開されている</a:t>
            </a:r>
            <a:r>
              <a:rPr lang="en-US" altLang="ja-JP" sz="2800" dirty="0" smtClean="0"/>
              <a:t>Tutorial</a:t>
            </a:r>
            <a:r>
              <a:rPr lang="ja-JP" altLang="en-US" sz="2800" dirty="0" smtClean="0"/>
              <a:t>資料を元に作成しました</a:t>
            </a:r>
            <a:endParaRPr lang="en-US" altLang="ja-JP" sz="2800" dirty="0" smtClean="0"/>
          </a:p>
          <a:p>
            <a:endParaRPr lang="en-US" altLang="ja-JP" sz="2800" dirty="0"/>
          </a:p>
          <a:p>
            <a:r>
              <a:rPr lang="ja-JP" altLang="en-US" sz="2800" dirty="0" smtClean="0"/>
              <a:t>謝辞</a:t>
            </a:r>
            <a:endParaRPr lang="en-US" altLang="ja-JP" sz="2800" dirty="0" smtClean="0"/>
          </a:p>
          <a:p>
            <a:pPr lvl="1"/>
            <a:r>
              <a:rPr lang="en-US" altLang="ja-JP" sz="2400" dirty="0" smtClean="0"/>
              <a:t>Harvard Medical School / Brigham and Women’s Hospital Department of Radiology, </a:t>
            </a:r>
          </a:p>
          <a:p>
            <a:pPr lvl="2"/>
            <a:r>
              <a:rPr lang="en-US" altLang="ja-JP" dirty="0" smtClean="0"/>
              <a:t>Surgical Planning Laboratory</a:t>
            </a:r>
            <a:br>
              <a:rPr lang="en-US" altLang="ja-JP" dirty="0" smtClean="0"/>
            </a:br>
            <a:r>
              <a:rPr lang="en-US" altLang="ja-JP" dirty="0" smtClean="0"/>
              <a:t>Ron </a:t>
            </a:r>
            <a:r>
              <a:rPr lang="en-US" altLang="ja-JP" dirty="0" err="1" smtClean="0"/>
              <a:t>Kikinis</a:t>
            </a:r>
            <a:r>
              <a:rPr lang="ja-JP" altLang="en-US" dirty="0" smtClean="0"/>
              <a:t>先生，</a:t>
            </a:r>
            <a:r>
              <a:rPr lang="en-US" altLang="ja-JP" dirty="0" smtClean="0"/>
              <a:t>Sonia </a:t>
            </a:r>
            <a:r>
              <a:rPr lang="en-US" altLang="ja-JP" dirty="0" err="1" smtClean="0"/>
              <a:t>Pujol</a:t>
            </a:r>
            <a:r>
              <a:rPr lang="ja-JP" altLang="en-US" dirty="0" smtClean="0"/>
              <a:t>先生</a:t>
            </a:r>
            <a:endParaRPr lang="en-US" altLang="ja-JP" dirty="0"/>
          </a:p>
          <a:p>
            <a:pPr lvl="2"/>
            <a:r>
              <a:rPr lang="en-US" altLang="ja-JP" sz="2400" dirty="0" smtClean="0"/>
              <a:t>Surgical </a:t>
            </a:r>
            <a:r>
              <a:rPr lang="en-US" altLang="ja-JP" sz="2400" dirty="0"/>
              <a:t>Navigation and </a:t>
            </a:r>
            <a:r>
              <a:rPr lang="en-US" altLang="ja-JP" sz="2400" dirty="0" smtClean="0"/>
              <a:t>Robotics Laboratory</a:t>
            </a:r>
            <a:br>
              <a:rPr lang="en-US" altLang="ja-JP" sz="2400" dirty="0" smtClean="0"/>
            </a:br>
            <a:r>
              <a:rPr lang="ja-JP" altLang="en-US" sz="2400" dirty="0" smtClean="0"/>
              <a:t>波多 伸彦 先生</a:t>
            </a:r>
            <a:endParaRPr lang="en-US" altLang="ja-JP" sz="2400" dirty="0" smtClean="0"/>
          </a:p>
          <a:p>
            <a:endParaRPr lang="en-US" altLang="ja-JP" sz="2800" dirty="0" smtClean="0"/>
          </a:p>
          <a:p>
            <a:endParaRPr lang="en-US" altLang="ja-JP" dirty="0" smtClean="0"/>
          </a:p>
          <a:p>
            <a:endParaRPr kumimoji="1" lang="ja-JP" altLang="en-US" dirty="0"/>
          </a:p>
        </p:txBody>
      </p:sp>
    </p:spTree>
    <p:extLst>
      <p:ext uri="{BB962C8B-B14F-4D97-AF65-F5344CB8AC3E}">
        <p14:creationId xmlns:p14="http://schemas.microsoft.com/office/powerpoint/2010/main" val="239554435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kumimoji="1" lang="ja-JP" altLang="en-US" dirty="0" smtClean="0"/>
              <a:t>画面のレイアウト変更</a:t>
            </a:r>
            <a:endParaRPr kumimoji="1" lang="ja-JP" altLang="en-US" dirty="0"/>
          </a:p>
        </p:txBody>
      </p:sp>
      <p:sp>
        <p:nvSpPr>
          <p:cNvPr id="5" name="正方形/長方形 4"/>
          <p:cNvSpPr/>
          <p:nvPr/>
        </p:nvSpPr>
        <p:spPr>
          <a:xfrm>
            <a:off x="4609578" y="2002579"/>
            <a:ext cx="1728192" cy="1528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467544" y="2155418"/>
            <a:ext cx="3888432" cy="2353702"/>
          </a:xfrm>
          <a:prstGeom prst="wedgeRoundRectCallout">
            <a:avLst>
              <a:gd name="adj1" fmla="val 61493"/>
              <a:gd name="adj2" fmla="val -3870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ツールバーの　　アイコンから</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“Conventional Widescreen”</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958639" y="2270648"/>
            <a:ext cx="652205" cy="612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1298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kumimoji="1" lang="ja-JP" altLang="en-US" dirty="0" smtClean="0"/>
              <a:t>画面のレイアウト変更</a:t>
            </a:r>
            <a:endParaRPr kumimoji="1" lang="ja-JP" altLang="en-US" dirty="0"/>
          </a:p>
        </p:txBody>
      </p:sp>
      <p:sp>
        <p:nvSpPr>
          <p:cNvPr id="5" name="角丸四角形 4"/>
          <p:cNvSpPr/>
          <p:nvPr/>
        </p:nvSpPr>
        <p:spPr>
          <a:xfrm>
            <a:off x="323528" y="2060848"/>
            <a:ext cx="4392488" cy="2376264"/>
          </a:xfrm>
          <a:prstGeom prst="roundRect">
            <a:avLst>
              <a:gd name="adj" fmla="val 9540"/>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kumimoji="1" lang="ja-JP" altLang="en-US" sz="3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画面のレイアウトが変わります．作業内容に応じて適宜レイアウトを変更しましょう．</a:t>
            </a:r>
            <a:endParaRPr kumimoji="1" lang="ja-JP" altLang="en-US" sz="3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30992251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kumimoji="1" lang="ja-JP" altLang="en-US" dirty="0" smtClean="0"/>
              <a:t>マウスでの操作</a:t>
            </a:r>
            <a:endParaRPr kumimoji="1" lang="ja-JP" altLang="en-US" dirty="0"/>
          </a:p>
        </p:txBody>
      </p:sp>
      <p:sp>
        <p:nvSpPr>
          <p:cNvPr id="6" name="角丸四角形吹き出し 5"/>
          <p:cNvSpPr/>
          <p:nvPr/>
        </p:nvSpPr>
        <p:spPr>
          <a:xfrm>
            <a:off x="179512" y="1628800"/>
            <a:ext cx="4608512" cy="2353702"/>
          </a:xfrm>
          <a:prstGeom prst="wedgeRoundRectCallout">
            <a:avLst>
              <a:gd name="adj1" fmla="val 59038"/>
              <a:gd name="adj2" fmla="val -464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次元ビューアで</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ドラッグしてみましょう</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左ボタン：回転</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中ボタン：移動</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右</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ボタン：拡大縮小</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0756530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kumimoji="1" lang="ja-JP" altLang="en-US" dirty="0" smtClean="0"/>
              <a:t>マウスでの操作</a:t>
            </a:r>
            <a:endParaRPr kumimoji="1" lang="ja-JP" altLang="en-US" dirty="0"/>
          </a:p>
        </p:txBody>
      </p:sp>
      <p:sp>
        <p:nvSpPr>
          <p:cNvPr id="6" name="角丸四角形吹き出し 5"/>
          <p:cNvSpPr/>
          <p:nvPr/>
        </p:nvSpPr>
        <p:spPr>
          <a:xfrm>
            <a:off x="2962704" y="2852936"/>
            <a:ext cx="6001783" cy="1440160"/>
          </a:xfrm>
          <a:prstGeom prst="wedgeRoundRectCallout">
            <a:avLst>
              <a:gd name="adj1" fmla="val -47780"/>
              <a:gd name="adj2" fmla="val -66910"/>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元に戻すには</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画鋲</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のアイコンからメニューを開いて</a:t>
            </a: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方向</a:t>
            </a: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示す</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　　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33" name="Picture 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962705" y="4293096"/>
            <a:ext cx="4608512" cy="2174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正方形/長方形 13"/>
          <p:cNvSpPr/>
          <p:nvPr/>
        </p:nvSpPr>
        <p:spPr>
          <a:xfrm>
            <a:off x="4302757" y="5805264"/>
            <a:ext cx="538486" cy="4903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5076056" y="4725144"/>
            <a:ext cx="538486" cy="4903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436096" y="3717032"/>
            <a:ext cx="576198" cy="551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122797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kumimoji="1" lang="ja-JP" altLang="en-US" dirty="0" smtClean="0"/>
              <a:t>マウスでの操作</a:t>
            </a:r>
            <a:endParaRPr kumimoji="1" lang="ja-JP" altLang="en-US" dirty="0"/>
          </a:p>
        </p:txBody>
      </p:sp>
      <p:sp>
        <p:nvSpPr>
          <p:cNvPr id="15" name="正方形/長方形 14"/>
          <p:cNvSpPr/>
          <p:nvPr/>
        </p:nvSpPr>
        <p:spPr>
          <a:xfrm>
            <a:off x="4788024" y="1644545"/>
            <a:ext cx="269243" cy="2451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吹き出し 10"/>
          <p:cNvSpPr/>
          <p:nvPr/>
        </p:nvSpPr>
        <p:spPr>
          <a:xfrm>
            <a:off x="179512" y="836712"/>
            <a:ext cx="4104456" cy="1368152"/>
          </a:xfrm>
          <a:prstGeom prst="wedgeRoundRectCallout">
            <a:avLst>
              <a:gd name="adj1" fmla="val 62103"/>
              <a:gd name="adj2" fmla="val 13838"/>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ツールバーの　　アイコン </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“Four-Up”</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568769" y="862247"/>
            <a:ext cx="676406" cy="60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角丸四角形吹き出し 15"/>
          <p:cNvSpPr/>
          <p:nvPr/>
        </p:nvSpPr>
        <p:spPr>
          <a:xfrm>
            <a:off x="0" y="3403173"/>
            <a:ext cx="4608512" cy="2353702"/>
          </a:xfrm>
          <a:prstGeom prst="wedgeRoundRectCallout">
            <a:avLst>
              <a:gd name="adj1" fmla="val 59038"/>
              <a:gd name="adj2" fmla="val -464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次元ビューアで</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ドラッグしてみましょう</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左ボタン：明るさ調整</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中ボタン：移動</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右</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ボタン：拡大縮小</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317517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吹き出し 16"/>
          <p:cNvSpPr/>
          <p:nvPr/>
        </p:nvSpPr>
        <p:spPr>
          <a:xfrm>
            <a:off x="2483768" y="1628800"/>
            <a:ext cx="4896544" cy="1368152"/>
          </a:xfrm>
          <a:prstGeom prst="wedgeRoundRectCallout">
            <a:avLst>
              <a:gd name="adj1" fmla="val -65462"/>
              <a:gd name="adj2" fmla="val 64193"/>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次元画像の位置・サイズを</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元に戻すには赤・黄・緑の</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バーの</a:t>
            </a: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タイトル 1"/>
          <p:cNvSpPr>
            <a:spLocks noGrp="1"/>
          </p:cNvSpPr>
          <p:nvPr>
            <p:ph type="title"/>
          </p:nvPr>
        </p:nvSpPr>
        <p:spPr/>
        <p:txBody>
          <a:bodyPr/>
          <a:lstStyle/>
          <a:p>
            <a:r>
              <a:rPr kumimoji="1" lang="ja-JP" altLang="en-US" dirty="0" smtClean="0"/>
              <a:t>マウスでの操作</a:t>
            </a:r>
            <a:endParaRPr kumimoji="1" lang="ja-JP" altLang="en-US" dirty="0"/>
          </a:p>
        </p:txBody>
      </p:sp>
      <p:pic>
        <p:nvPicPr>
          <p:cNvPr id="12"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827584" y="3153111"/>
            <a:ext cx="7769288"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328364" y="2516423"/>
            <a:ext cx="531668" cy="407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角丸四角形吹き出し 17"/>
          <p:cNvSpPr/>
          <p:nvPr/>
        </p:nvSpPr>
        <p:spPr>
          <a:xfrm>
            <a:off x="3131840" y="5301208"/>
            <a:ext cx="5328592" cy="1368152"/>
          </a:xfrm>
          <a:prstGeom prst="wedgeRoundRectCallout">
            <a:avLst>
              <a:gd name="adj1" fmla="val -62023"/>
              <a:gd name="adj2" fmla="val -59405"/>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マウスを重ねるとそのボタンの動作のヒントが表示されます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17093979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a:xfrm>
            <a:off x="611560" y="1412776"/>
            <a:ext cx="8064896" cy="4464497"/>
          </a:xfrm>
        </p:spPr>
        <p:txBody>
          <a:bodyPr/>
          <a:lstStyle/>
          <a:p>
            <a:r>
              <a:rPr lang="ja-JP" altLang="en-US" dirty="0"/>
              <a:t>本テキスト</a:t>
            </a:r>
            <a:r>
              <a:rPr lang="ja-JP" altLang="en-US" dirty="0" smtClean="0"/>
              <a:t>は東京女子医科大学医学部で開講されている「医学情報学」のうち</a:t>
            </a:r>
            <a:endParaRPr lang="en-US" altLang="ja-JP" dirty="0"/>
          </a:p>
          <a:p>
            <a:pPr lvl="1"/>
            <a:r>
              <a:rPr lang="en-US" altLang="ja-JP" dirty="0" smtClean="0"/>
              <a:t>3</a:t>
            </a:r>
            <a:r>
              <a:rPr lang="ja-JP" altLang="en-US" dirty="0" smtClean="0"/>
              <a:t>次元医用画像処理</a:t>
            </a:r>
            <a:r>
              <a:rPr lang="en-US" altLang="ja-JP" dirty="0" smtClean="0"/>
              <a:t>(1)</a:t>
            </a:r>
          </a:p>
          <a:p>
            <a:pPr lvl="1"/>
            <a:r>
              <a:rPr lang="en-US" altLang="ja-JP" dirty="0" smtClean="0"/>
              <a:t>3</a:t>
            </a:r>
            <a:r>
              <a:rPr lang="ja-JP" altLang="en-US" dirty="0" smtClean="0"/>
              <a:t>次元医用画像処理</a:t>
            </a:r>
            <a:r>
              <a:rPr lang="en-US" altLang="ja-JP" dirty="0" smtClean="0"/>
              <a:t>(2)</a:t>
            </a:r>
          </a:p>
          <a:p>
            <a:pPr marL="0" indent="0">
              <a:buNone/>
            </a:pPr>
            <a:r>
              <a:rPr lang="ja-JP" altLang="en-US" dirty="0"/>
              <a:t>　</a:t>
            </a:r>
            <a:r>
              <a:rPr lang="ja-JP" altLang="en-US" dirty="0" smtClean="0"/>
              <a:t>のために作成した資料です．</a:t>
            </a:r>
            <a:endParaRPr lang="en-US" altLang="ja-JP" dirty="0" smtClean="0"/>
          </a:p>
          <a:p>
            <a:pPr marL="0" indent="0">
              <a:buNone/>
            </a:pPr>
            <a:endParaRPr lang="en-US" altLang="ja-JP" dirty="0" smtClean="0"/>
          </a:p>
          <a:p>
            <a:pPr marL="0" indent="0">
              <a:buNone/>
            </a:pPr>
            <a:r>
              <a:rPr lang="ja-JP" altLang="en-US" dirty="0" smtClean="0"/>
              <a:t>　</a:t>
            </a:r>
            <a:r>
              <a:rPr lang="en-US" altLang="ja-JP" dirty="0" smtClean="0"/>
              <a:t>http://bit.ly/twmu-1</a:t>
            </a:r>
          </a:p>
          <a:p>
            <a:pPr marL="0" indent="0">
              <a:buNone/>
            </a:pPr>
            <a:r>
              <a:rPr lang="ja-JP" altLang="en-US" dirty="0" smtClean="0"/>
              <a:t>　からダウンロード可能です．</a:t>
            </a:r>
            <a:endParaRPr lang="en-US" altLang="ja-JP" dirty="0" smtClean="0"/>
          </a:p>
        </p:txBody>
      </p:sp>
    </p:spTree>
    <p:extLst>
      <p:ext uri="{BB962C8B-B14F-4D97-AF65-F5344CB8AC3E}">
        <p14:creationId xmlns:p14="http://schemas.microsoft.com/office/powerpoint/2010/main" val="3111897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角丸四角形吹き出し 16"/>
          <p:cNvSpPr/>
          <p:nvPr/>
        </p:nvSpPr>
        <p:spPr>
          <a:xfrm>
            <a:off x="3107254" y="1555368"/>
            <a:ext cx="5353178" cy="1368152"/>
          </a:xfrm>
          <a:prstGeom prst="wedgeRoundRectCallout">
            <a:avLst>
              <a:gd name="adj1" fmla="val -68020"/>
              <a:gd name="adj2" fmla="val -34686"/>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次元画像の明るさを</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元に戻すにはモジュールのメニューから</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”Volumes”</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タイトル 1"/>
          <p:cNvSpPr>
            <a:spLocks noGrp="1"/>
          </p:cNvSpPr>
          <p:nvPr>
            <p:ph type="title"/>
          </p:nvPr>
        </p:nvSpPr>
        <p:spPr/>
        <p:txBody>
          <a:bodyPr/>
          <a:lstStyle/>
          <a:p>
            <a:r>
              <a:rPr kumimoji="1" lang="ja-JP" altLang="en-US" dirty="0" smtClean="0"/>
              <a:t>マウスでの操作</a:t>
            </a:r>
            <a:endParaRPr kumimoji="1" lang="ja-JP" altLang="en-US" dirty="0"/>
          </a:p>
        </p:txBody>
      </p:sp>
      <p:pic>
        <p:nvPicPr>
          <p:cNvPr id="4101"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137869" y="3131074"/>
            <a:ext cx="5653017" cy="3456384"/>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14" name="正方形/長方形 13"/>
          <p:cNvSpPr/>
          <p:nvPr/>
        </p:nvSpPr>
        <p:spPr>
          <a:xfrm>
            <a:off x="3107254" y="3131075"/>
            <a:ext cx="5683632" cy="2979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3162455" y="4710303"/>
            <a:ext cx="5683632" cy="2979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吹き出し 15"/>
          <p:cNvSpPr/>
          <p:nvPr/>
        </p:nvSpPr>
        <p:spPr>
          <a:xfrm>
            <a:off x="1284350" y="5219306"/>
            <a:ext cx="3707038" cy="1368152"/>
          </a:xfrm>
          <a:prstGeom prst="wedgeRoundRectCallout">
            <a:avLst>
              <a:gd name="adj1" fmla="val 58570"/>
              <a:gd name="adj2" fmla="val -5665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“Display”</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タブの中で</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Auto W/L</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562118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Model</a:t>
            </a:r>
            <a:r>
              <a:rPr kumimoji="1" lang="ja-JP" altLang="en-US" dirty="0" smtClean="0"/>
              <a:t>の操作</a:t>
            </a:r>
            <a:endParaRPr kumimoji="1" lang="ja-JP" alt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4788024" y="1628800"/>
            <a:ext cx="288032" cy="2979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1763688" y="2025968"/>
            <a:ext cx="2808312" cy="1475040"/>
          </a:xfrm>
          <a:prstGeom prst="wedgeRoundRectCallout">
            <a:avLst>
              <a:gd name="adj1" fmla="val 58570"/>
              <a:gd name="adj2" fmla="val -5665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“Conventional Widescreen”</a:t>
            </a:r>
          </a:p>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に戻ります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62765347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Model</a:t>
            </a:r>
            <a:r>
              <a:rPr lang="ja-JP" altLang="en-US" dirty="0"/>
              <a:t>の操作</a:t>
            </a:r>
            <a:endParaRPr kumimoji="1" lang="ja-JP" alt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1331640" y="1683335"/>
            <a:ext cx="1368152" cy="1489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344166" y="2683868"/>
            <a:ext cx="1368152" cy="1489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吹き出し 6"/>
          <p:cNvSpPr/>
          <p:nvPr/>
        </p:nvSpPr>
        <p:spPr>
          <a:xfrm>
            <a:off x="3107254" y="1555368"/>
            <a:ext cx="3985026" cy="1368152"/>
          </a:xfrm>
          <a:prstGeom prst="wedgeRoundRectCallout">
            <a:avLst>
              <a:gd name="adj1" fmla="val -68020"/>
              <a:gd name="adj2" fmla="val -34686"/>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モジュールのメニュー</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”Models”</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789123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Model</a:t>
            </a:r>
            <a:r>
              <a:rPr lang="ja-JP" altLang="en-US" dirty="0"/>
              <a:t>の操作</a:t>
            </a:r>
            <a:endParaRPr kumimoji="1" lang="ja-JP" alt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13192" y="2996952"/>
            <a:ext cx="2686600" cy="12961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596336" y="1844824"/>
            <a:ext cx="1547664"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085567" y="2996952"/>
            <a:ext cx="4058433" cy="2556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角丸四角形吹き出し 7"/>
          <p:cNvSpPr/>
          <p:nvPr/>
        </p:nvSpPr>
        <p:spPr>
          <a:xfrm>
            <a:off x="467544" y="4383676"/>
            <a:ext cx="3312368" cy="1493596"/>
          </a:xfrm>
          <a:prstGeom prst="wedgeRoundRectCallout">
            <a:avLst>
              <a:gd name="adj1" fmla="val -57146"/>
              <a:gd name="adj2" fmla="val -5177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読み込まれている</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次元モデルの</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リスト</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吹き出し 8"/>
          <p:cNvSpPr/>
          <p:nvPr/>
        </p:nvSpPr>
        <p:spPr>
          <a:xfrm>
            <a:off x="2051720" y="980728"/>
            <a:ext cx="3744416" cy="2952328"/>
          </a:xfrm>
          <a:prstGeom prst="wedgeRoundRectCallout">
            <a:avLst>
              <a:gd name="adj1" fmla="val 57447"/>
              <a:gd name="adj2" fmla="val 36171"/>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画鋲のアイコンにマウスを合わせてから、</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目玉</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のアイコンをクリックして</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次元ビューワに赤のスライスを表示します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63854995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en-US" altLang="ja-JP" dirty="0"/>
              <a:t>Model</a:t>
            </a:r>
            <a:r>
              <a:rPr lang="ja-JP" altLang="en-US" dirty="0"/>
              <a:t>の操作</a:t>
            </a:r>
            <a:endParaRPr kumimoji="1" lang="ja-JP" altLang="en-US" dirty="0"/>
          </a:p>
        </p:txBody>
      </p:sp>
      <p:sp>
        <p:nvSpPr>
          <p:cNvPr id="5" name="正方形/長方形 4"/>
          <p:cNvSpPr/>
          <p:nvPr/>
        </p:nvSpPr>
        <p:spPr>
          <a:xfrm>
            <a:off x="14258" y="3726410"/>
            <a:ext cx="3155160" cy="1489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0" y="4653136"/>
            <a:ext cx="3155160" cy="7920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弧 6"/>
          <p:cNvSpPr/>
          <p:nvPr/>
        </p:nvSpPr>
        <p:spPr>
          <a:xfrm>
            <a:off x="6228184" y="2497843"/>
            <a:ext cx="1152128" cy="1440160"/>
          </a:xfrm>
          <a:prstGeom prst="arc">
            <a:avLst>
              <a:gd name="adj1" fmla="val 17441444"/>
              <a:gd name="adj2" fmla="val 3943314"/>
            </a:avLst>
          </a:prstGeom>
          <a:ln>
            <a:headEnd type="arrow" w="med" len="med"/>
            <a:tailEnd type="arrow" w="med" len="med"/>
          </a:ln>
        </p:spPr>
        <p:style>
          <a:lnRef idx="3">
            <a:schemeClr val="dk1"/>
          </a:lnRef>
          <a:fillRef idx="0">
            <a:schemeClr val="dk1"/>
          </a:fillRef>
          <a:effectRef idx="2">
            <a:schemeClr val="dk1"/>
          </a:effectRef>
          <a:fontRef idx="minor">
            <a:schemeClr val="tx1"/>
          </a:fontRef>
        </p:style>
        <p:txBody>
          <a:bodyPr rtlCol="0" anchor="ctr"/>
          <a:lstStyle/>
          <a:p>
            <a:pPr algn="ctr"/>
            <a:endParaRPr kumimoji="1" lang="ja-JP" altLang="en-US"/>
          </a:p>
        </p:txBody>
      </p:sp>
      <p:sp>
        <p:nvSpPr>
          <p:cNvPr id="8" name="角丸四角形吹き出し 7"/>
          <p:cNvSpPr/>
          <p:nvPr/>
        </p:nvSpPr>
        <p:spPr>
          <a:xfrm>
            <a:off x="3275856" y="1412776"/>
            <a:ext cx="3384376" cy="1085067"/>
          </a:xfrm>
          <a:prstGeom prst="wedgeRoundRectCallout">
            <a:avLst>
              <a:gd name="adj1" fmla="val 63030"/>
              <a:gd name="adj2" fmla="val 38451"/>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画面</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をドラッグ</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して，角度を変更</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角丸四角形吹き出し 9"/>
          <p:cNvSpPr/>
          <p:nvPr/>
        </p:nvSpPr>
        <p:spPr>
          <a:xfrm>
            <a:off x="3419872" y="3726411"/>
            <a:ext cx="3240360" cy="638693"/>
          </a:xfrm>
          <a:prstGeom prst="wedgeRoundRectCallout">
            <a:avLst>
              <a:gd name="adj1" fmla="val -62216"/>
              <a:gd name="adj2" fmla="val -31967"/>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Skin.vtk</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吹き出し 10"/>
          <p:cNvSpPr/>
          <p:nvPr/>
        </p:nvSpPr>
        <p:spPr>
          <a:xfrm>
            <a:off x="683568" y="5589240"/>
            <a:ext cx="3816424" cy="638693"/>
          </a:xfrm>
          <a:prstGeom prst="wedgeRoundRectCallout">
            <a:avLst>
              <a:gd name="adj1" fmla="val -60670"/>
              <a:gd name="adj2" fmla="val -53540"/>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(3)Display</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タブを選択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6821924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Model</a:t>
            </a:r>
            <a:r>
              <a:rPr lang="ja-JP" altLang="en-US" dirty="0"/>
              <a:t>の操作</a:t>
            </a:r>
            <a:endParaRPr kumimoji="1" lang="ja-JP" alt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角丸四角形吹き出し 3"/>
          <p:cNvSpPr/>
          <p:nvPr/>
        </p:nvSpPr>
        <p:spPr>
          <a:xfrm>
            <a:off x="755576" y="2276872"/>
            <a:ext cx="3888432" cy="1440160"/>
          </a:xfrm>
          <a:prstGeom prst="wedgeRoundRectCallout">
            <a:avLst>
              <a:gd name="adj1" fmla="val -49717"/>
              <a:gd name="adj2" fmla="val 71706"/>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スクロール</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して，</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Color</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タブの中の</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Opacity</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0.3</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に設定</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角丸四角形吹き出し 4"/>
          <p:cNvSpPr/>
          <p:nvPr/>
        </p:nvSpPr>
        <p:spPr>
          <a:xfrm>
            <a:off x="5255568" y="5373216"/>
            <a:ext cx="3888432" cy="1080120"/>
          </a:xfrm>
          <a:prstGeom prst="wedgeRoundRectCallout">
            <a:avLst>
              <a:gd name="adj1" fmla="val -57448"/>
              <a:gd name="adj2" fmla="val -53540"/>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皮膚が透けて頭蓋骨が見えてきます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32499279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Model</a:t>
            </a:r>
            <a:r>
              <a:rPr lang="ja-JP" altLang="en-US" dirty="0"/>
              <a:t>の操作</a:t>
            </a:r>
            <a:endParaRPr kumimoji="1" lang="ja-JP" altLang="en-US" dirty="0"/>
          </a:p>
        </p:txBody>
      </p:sp>
      <p:pic>
        <p:nvPicPr>
          <p:cNvPr id="71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a:xfrm>
            <a:off x="1043608" y="4471542"/>
            <a:ext cx="288032" cy="1489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吹き出し 6"/>
          <p:cNvSpPr/>
          <p:nvPr/>
        </p:nvSpPr>
        <p:spPr>
          <a:xfrm>
            <a:off x="827584" y="3573016"/>
            <a:ext cx="4176464" cy="638693"/>
          </a:xfrm>
          <a:prstGeom prst="wedgeRoundRectCallout">
            <a:avLst>
              <a:gd name="adj1" fmla="val -58017"/>
              <a:gd name="adj2" fmla="val -53540"/>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Skull_bone.vtk</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吹き出し 7"/>
          <p:cNvSpPr/>
          <p:nvPr/>
        </p:nvSpPr>
        <p:spPr>
          <a:xfrm>
            <a:off x="1475656" y="4725144"/>
            <a:ext cx="3384376" cy="638693"/>
          </a:xfrm>
          <a:prstGeom prst="wedgeRoundRectCallout">
            <a:avLst>
              <a:gd name="adj1" fmla="val -60670"/>
              <a:gd name="adj2" fmla="val -53540"/>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Visible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の☑を外す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2523985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Model</a:t>
            </a:r>
            <a:r>
              <a:rPr lang="ja-JP" altLang="en-US" dirty="0"/>
              <a:t>の操作</a:t>
            </a:r>
            <a:endParaRPr kumimoji="1" lang="ja-JP" altLang="en-US"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角丸四角形吹き出し 3"/>
          <p:cNvSpPr/>
          <p:nvPr/>
        </p:nvSpPr>
        <p:spPr>
          <a:xfrm>
            <a:off x="539552" y="4365104"/>
            <a:ext cx="3816424" cy="2016224"/>
          </a:xfrm>
          <a:prstGeom prst="wedgeRoundRectCallout">
            <a:avLst>
              <a:gd name="adj1" fmla="val 59247"/>
              <a:gd name="adj2" fmla="val -5157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頭蓋骨が消えて脳の</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白質が表示されます．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また眼球なども表示されます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63846154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Model</a:t>
            </a:r>
            <a:r>
              <a:rPr lang="ja-JP" altLang="en-US" dirty="0"/>
              <a:t>の操作</a:t>
            </a:r>
            <a:endParaRPr kumimoji="1" lang="ja-JP" altLang="en-US"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円弧 4"/>
          <p:cNvSpPr/>
          <p:nvPr/>
        </p:nvSpPr>
        <p:spPr>
          <a:xfrm rot="10800000">
            <a:off x="4572000" y="2349163"/>
            <a:ext cx="1512168" cy="1080120"/>
          </a:xfrm>
          <a:prstGeom prst="arc">
            <a:avLst>
              <a:gd name="adj1" fmla="val 1145225"/>
              <a:gd name="adj2" fmla="val 9743226"/>
            </a:avLst>
          </a:prstGeom>
          <a:ln>
            <a:headEnd type="arrow" w="med" len="med"/>
            <a:tailEnd type="arrow" w="med" len="med"/>
          </a:ln>
        </p:spPr>
        <p:style>
          <a:lnRef idx="3">
            <a:schemeClr val="dk1"/>
          </a:lnRef>
          <a:fillRef idx="0">
            <a:schemeClr val="dk1"/>
          </a:fillRef>
          <a:effectRef idx="2">
            <a:schemeClr val="dk1"/>
          </a:effectRef>
          <a:fontRef idx="minor">
            <a:schemeClr val="tx1"/>
          </a:fontRef>
        </p:style>
        <p:txBody>
          <a:bodyPr rtlCol="0" anchor="ctr"/>
          <a:lstStyle/>
          <a:p>
            <a:pPr algn="ctr"/>
            <a:endParaRPr kumimoji="1" lang="ja-JP" altLang="en-US"/>
          </a:p>
        </p:txBody>
      </p:sp>
      <p:sp>
        <p:nvSpPr>
          <p:cNvPr id="6" name="正方形/長方形 5"/>
          <p:cNvSpPr/>
          <p:nvPr/>
        </p:nvSpPr>
        <p:spPr>
          <a:xfrm>
            <a:off x="7740352" y="4797152"/>
            <a:ext cx="1403648" cy="3298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吹き出し 6"/>
          <p:cNvSpPr/>
          <p:nvPr/>
        </p:nvSpPr>
        <p:spPr>
          <a:xfrm>
            <a:off x="3563888" y="4877076"/>
            <a:ext cx="4032448" cy="1868969"/>
          </a:xfrm>
          <a:prstGeom prst="wedgeRoundRectCallout">
            <a:avLst>
              <a:gd name="adj1" fmla="val 63222"/>
              <a:gd name="adj2" fmla="val -3638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緑の</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画鋲にマウスを合わせて、</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目玉</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アイコンをクリックしてスライスを表示します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吹き出し 7"/>
          <p:cNvSpPr/>
          <p:nvPr/>
        </p:nvSpPr>
        <p:spPr>
          <a:xfrm>
            <a:off x="5436096" y="888714"/>
            <a:ext cx="3528392" cy="1085067"/>
          </a:xfrm>
          <a:prstGeom prst="wedgeRoundRectCallout">
            <a:avLst>
              <a:gd name="adj1" fmla="val -56418"/>
              <a:gd name="adj2" fmla="val 8000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画面</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をドラッグ</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して，角度を変更</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83845201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Model</a:t>
            </a:r>
            <a:r>
              <a:rPr lang="ja-JP" altLang="en-US" dirty="0"/>
              <a:t>の操作</a:t>
            </a:r>
            <a:endParaRPr kumimoji="1" lang="ja-JP" altLang="en-US"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角丸四角形吹き出し 3"/>
          <p:cNvSpPr/>
          <p:nvPr/>
        </p:nvSpPr>
        <p:spPr>
          <a:xfrm>
            <a:off x="323528" y="4877075"/>
            <a:ext cx="4968552" cy="1868969"/>
          </a:xfrm>
          <a:prstGeom prst="wedgeRoundRectCallout">
            <a:avLst>
              <a:gd name="adj1" fmla="val 57676"/>
              <a:gd name="adj2" fmla="val -47778"/>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次元ビューワにモデルと</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axial</a:t>
            </a:r>
            <a:r>
              <a:rPr lang="ja-JP" altLang="en-US"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coronal</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のスライスが表示されます．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0251212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今日の目標</a:t>
            </a:r>
            <a:endParaRPr kumimoji="1" lang="ja-JP" alt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264873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Model</a:t>
            </a:r>
            <a:r>
              <a:rPr lang="ja-JP" altLang="en-US" dirty="0"/>
              <a:t>の操作</a:t>
            </a:r>
            <a:endParaRPr kumimoji="1" lang="ja-JP" altLang="en-US"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179512" y="2653869"/>
            <a:ext cx="2880320" cy="1489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35496" y="5656301"/>
            <a:ext cx="3024336" cy="1489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吹き出し 6"/>
          <p:cNvSpPr/>
          <p:nvPr/>
        </p:nvSpPr>
        <p:spPr>
          <a:xfrm>
            <a:off x="214142" y="3764271"/>
            <a:ext cx="3888432" cy="1440160"/>
          </a:xfrm>
          <a:prstGeom prst="wedgeRoundRectCallout">
            <a:avLst>
              <a:gd name="adj1" fmla="val -49717"/>
              <a:gd name="adj2" fmla="val 71706"/>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hemispheric_white_matter.vtk</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Opacity</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0.3</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に設定</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吹き出し 7"/>
          <p:cNvSpPr/>
          <p:nvPr/>
        </p:nvSpPr>
        <p:spPr>
          <a:xfrm>
            <a:off x="4716016" y="5315277"/>
            <a:ext cx="4348480" cy="1440160"/>
          </a:xfrm>
          <a:prstGeom prst="wedgeRoundRectCallout">
            <a:avLst>
              <a:gd name="adj1" fmla="val -40697"/>
              <a:gd name="adj2" fmla="val -69196"/>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各スライス</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とモデルの交差部分がよくわかります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0525847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一度保存しておきましょう</a:t>
            </a:r>
            <a:endParaRPr kumimoji="1" lang="ja-JP" altLang="en-US" dirty="0"/>
          </a:p>
        </p:txBody>
      </p:sp>
      <p:pic>
        <p:nvPicPr>
          <p:cNvPr id="1229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角丸四角形吹き出し 3"/>
          <p:cNvSpPr/>
          <p:nvPr/>
        </p:nvSpPr>
        <p:spPr>
          <a:xfrm>
            <a:off x="1691680" y="2324111"/>
            <a:ext cx="3888432" cy="720080"/>
          </a:xfrm>
          <a:prstGeom prst="wedgeRoundRectCallout">
            <a:avLst>
              <a:gd name="adj1" fmla="val -59059"/>
              <a:gd name="adj2" fmla="val -5701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File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Save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56494889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保存対象の選択</a:t>
            </a:r>
            <a:endParaRPr kumimoji="1" lang="ja-JP" altLang="en-US" dirty="0"/>
          </a:p>
        </p:txBody>
      </p:sp>
      <p:pic>
        <p:nvPicPr>
          <p:cNvPr id="1331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4423" y="1534864"/>
            <a:ext cx="6219825" cy="29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755576" y="2492896"/>
            <a:ext cx="1584176"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539552" y="4077072"/>
            <a:ext cx="4464496"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2915816" y="1069043"/>
            <a:ext cx="5688632" cy="1872208"/>
          </a:xfrm>
          <a:prstGeom prst="wedgeRoundRectCallout">
            <a:avLst>
              <a:gd name="adj1" fmla="val -64535"/>
              <a:gd name="adj2" fmla="val 34373"/>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(2)slicer4minute-twmu.mrml</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をダブルクリック</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して</a:t>
            </a: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myNewScene.mrml</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に書き換えます</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を入れて</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にします。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吹き出し 8"/>
          <p:cNvSpPr/>
          <p:nvPr/>
        </p:nvSpPr>
        <p:spPr>
          <a:xfrm>
            <a:off x="1115616" y="4511368"/>
            <a:ext cx="7396403" cy="1643908"/>
          </a:xfrm>
          <a:prstGeom prst="wedgeRoundRectCallout">
            <a:avLst>
              <a:gd name="adj1" fmla="val -54541"/>
              <a:gd name="adj2" fmla="val -51935"/>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(1)“Change directory for selected files”</a:t>
            </a:r>
          </a:p>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を選択して</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a:t>
            </a: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MedicalInformatics</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\Slicer4minute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角丸四角形吹き出し 9"/>
          <p:cNvSpPr/>
          <p:nvPr/>
        </p:nvSpPr>
        <p:spPr>
          <a:xfrm>
            <a:off x="6156176" y="3472691"/>
            <a:ext cx="1944216" cy="601132"/>
          </a:xfrm>
          <a:prstGeom prst="wedgeRoundRectCallout">
            <a:avLst>
              <a:gd name="adj1" fmla="val -70333"/>
              <a:gd name="adj2" fmla="val 4895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(3)Save</a:t>
            </a:r>
          </a:p>
        </p:txBody>
      </p:sp>
    </p:spTree>
    <p:extLst>
      <p:ext uri="{BB962C8B-B14F-4D97-AF65-F5344CB8AC3E}">
        <p14:creationId xmlns:p14="http://schemas.microsoft.com/office/powerpoint/2010/main" val="103559641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一度終了します</a:t>
            </a:r>
            <a:endParaRPr kumimoji="1" lang="ja-JP" altLang="en-US"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0" y="2420888"/>
            <a:ext cx="1331640"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1115616" y="2708920"/>
            <a:ext cx="3888432" cy="720080"/>
          </a:xfrm>
          <a:prstGeom prst="wedgeRoundRectCallout">
            <a:avLst>
              <a:gd name="adj1" fmla="val -59059"/>
              <a:gd name="adj2" fmla="val -5701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File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Exit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3612288"/>
            <a:ext cx="2247900"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角丸四角形吹き出し 7"/>
          <p:cNvSpPr/>
          <p:nvPr/>
        </p:nvSpPr>
        <p:spPr>
          <a:xfrm>
            <a:off x="5508104" y="4532238"/>
            <a:ext cx="3096344" cy="1462905"/>
          </a:xfrm>
          <a:prstGeom prst="wedgeRoundRectCallout">
            <a:avLst>
              <a:gd name="adj1" fmla="val -66852"/>
              <a:gd name="adj2" fmla="val -4689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終了確認のメッセージが表示されるので</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OK</a:t>
            </a:r>
          </a:p>
        </p:txBody>
      </p:sp>
    </p:spTree>
    <p:extLst>
      <p:ext uri="{BB962C8B-B14F-4D97-AF65-F5344CB8AC3E}">
        <p14:creationId xmlns:p14="http://schemas.microsoft.com/office/powerpoint/2010/main" val="251000790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保存したデータの読み込み</a:t>
            </a:r>
            <a:endParaRPr kumimoji="1" lang="ja-JP" alt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2644944" y="1484784"/>
            <a:ext cx="4248472" cy="1368152"/>
          </a:xfrm>
          <a:prstGeom prst="wedgeRoundRectCallout">
            <a:avLst>
              <a:gd name="adj1" fmla="val -62027"/>
              <a:gd name="adj2" fmla="val 60602"/>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再度</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Slicer</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を開いて</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“Load Data”</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203" y="4077071"/>
            <a:ext cx="4515966" cy="259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角丸四角形吹き出し 6"/>
          <p:cNvSpPr/>
          <p:nvPr/>
        </p:nvSpPr>
        <p:spPr>
          <a:xfrm>
            <a:off x="4427984" y="3068960"/>
            <a:ext cx="4608512" cy="1008112"/>
          </a:xfrm>
          <a:prstGeom prst="wedgeRoundRectCallout">
            <a:avLst>
              <a:gd name="adj1" fmla="val -64294"/>
              <a:gd name="adj2" fmla="val 6319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“Choose File(s) to Add”</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7462286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保存したデータの読み込み</a:t>
            </a:r>
            <a:endParaRPr kumimoji="1" lang="ja-JP" altLang="en-US"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2204864"/>
            <a:ext cx="575310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1619672" y="4437112"/>
            <a:ext cx="1584176"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3419872" y="1462764"/>
            <a:ext cx="5508104" cy="2736304"/>
          </a:xfrm>
          <a:prstGeom prst="wedgeRoundRectCallout">
            <a:avLst>
              <a:gd name="adj1" fmla="val -67245"/>
              <a:gd name="adj2" fmla="val 53087"/>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“Look in”</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MedicalInformatics</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“Slicer4minute”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myNewScene.mrml</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Open</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0541500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保存したデータの読み込み</a:t>
            </a:r>
            <a:endParaRPr kumimoji="1" lang="ja-JP" altLang="en-US"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角丸四角形吹き出し 3"/>
          <p:cNvSpPr/>
          <p:nvPr/>
        </p:nvSpPr>
        <p:spPr>
          <a:xfrm>
            <a:off x="1187624" y="5485434"/>
            <a:ext cx="3240360" cy="1008112"/>
          </a:xfrm>
          <a:prstGeom prst="wedgeRoundRectCallout">
            <a:avLst>
              <a:gd name="adj1" fmla="val 63996"/>
              <a:gd name="adj2" fmla="val -5527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保存したデータ</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表示</a:t>
            </a: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されます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01664711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Model</a:t>
            </a:r>
            <a:r>
              <a:rPr lang="ja-JP" altLang="en-US" dirty="0"/>
              <a:t>の色を変えてみる</a:t>
            </a:r>
            <a:endParaRPr kumimoji="1" lang="ja-JP" alt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1331640" y="1683335"/>
            <a:ext cx="1368152" cy="1489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344166" y="2683868"/>
            <a:ext cx="1368152" cy="1489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吹き出し 6"/>
          <p:cNvSpPr/>
          <p:nvPr/>
        </p:nvSpPr>
        <p:spPr>
          <a:xfrm>
            <a:off x="3107254" y="1555368"/>
            <a:ext cx="3985026" cy="1368152"/>
          </a:xfrm>
          <a:prstGeom prst="wedgeRoundRectCallout">
            <a:avLst>
              <a:gd name="adj1" fmla="val -68020"/>
              <a:gd name="adj2" fmla="val -34686"/>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モジュールのメニュー</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”Models”</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56246532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Model</a:t>
            </a:r>
            <a:r>
              <a:rPr lang="ja-JP" altLang="en-US" dirty="0" smtClean="0"/>
              <a:t>の色を変えてみる</a:t>
            </a:r>
            <a:endParaRPr kumimoji="1" lang="ja-JP" altLang="en-US"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角丸四角形吹き出し 3"/>
          <p:cNvSpPr/>
          <p:nvPr/>
        </p:nvSpPr>
        <p:spPr>
          <a:xfrm>
            <a:off x="2123728" y="1772816"/>
            <a:ext cx="6840760" cy="1008112"/>
          </a:xfrm>
          <a:prstGeom prst="wedgeRoundRectCallout">
            <a:avLst>
              <a:gd name="adj1" fmla="val -59297"/>
              <a:gd name="adj2" fmla="val 59033"/>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好きなモデルを選んで，</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Display</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Color</a:t>
            </a:r>
          </a:p>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で色を選んで</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OK</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00254734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再度</a:t>
            </a:r>
            <a:r>
              <a:rPr kumimoji="1" lang="ja-JP" altLang="en-US" dirty="0" smtClean="0"/>
              <a:t>保存して終了します</a:t>
            </a:r>
            <a:endParaRPr kumimoji="1" lang="ja-JP" altLang="en-US" dirty="0"/>
          </a:p>
        </p:txBody>
      </p:sp>
      <p:pic>
        <p:nvPicPr>
          <p:cNvPr id="1229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角丸四角形吹き出し 3"/>
          <p:cNvSpPr/>
          <p:nvPr/>
        </p:nvSpPr>
        <p:spPr>
          <a:xfrm>
            <a:off x="1691680" y="2324111"/>
            <a:ext cx="3888432" cy="720080"/>
          </a:xfrm>
          <a:prstGeom prst="wedgeRoundRectCallout">
            <a:avLst>
              <a:gd name="adj1" fmla="val -59059"/>
              <a:gd name="adj2" fmla="val -5701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File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Save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23364092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3D Slicer</a:t>
            </a:r>
            <a:endParaRPr kumimoji="1" lang="ja-JP" altLang="en-US" dirty="0"/>
          </a:p>
        </p:txBody>
      </p:sp>
      <p:sp>
        <p:nvSpPr>
          <p:cNvPr id="3" name="コンテンツ プレースホルダー 2"/>
          <p:cNvSpPr>
            <a:spLocks noGrp="1"/>
          </p:cNvSpPr>
          <p:nvPr>
            <p:ph idx="1"/>
          </p:nvPr>
        </p:nvSpPr>
        <p:spPr>
          <a:xfrm>
            <a:off x="323528" y="3284984"/>
            <a:ext cx="8820472" cy="3390285"/>
          </a:xfrm>
        </p:spPr>
        <p:txBody>
          <a:bodyPr>
            <a:normAutofit fontScale="92500" lnSpcReduction="10000"/>
          </a:bodyPr>
          <a:lstStyle/>
          <a:p>
            <a:r>
              <a:rPr kumimoji="1" lang="en-US" altLang="ja-JP" dirty="0" smtClean="0"/>
              <a:t>3</a:t>
            </a:r>
            <a:r>
              <a:rPr kumimoji="1" lang="ja-JP" altLang="en-US" dirty="0" smtClean="0"/>
              <a:t>次元医用画像処理に特化した</a:t>
            </a:r>
            <a:r>
              <a:rPr lang="ja-JP" altLang="en-US" dirty="0" smtClean="0"/>
              <a:t>フリーソフト</a:t>
            </a:r>
            <a:endParaRPr lang="en-US" altLang="ja-JP" dirty="0" smtClean="0"/>
          </a:p>
          <a:p>
            <a:pPr lvl="1"/>
            <a:r>
              <a:rPr lang="en-US" altLang="ja-JP" dirty="0"/>
              <a:t>http://www.slicer.org/</a:t>
            </a:r>
          </a:p>
          <a:p>
            <a:r>
              <a:rPr kumimoji="1" lang="ja-JP" altLang="en-US" dirty="0" smtClean="0"/>
              <a:t>複数</a:t>
            </a:r>
            <a:r>
              <a:rPr kumimoji="1" lang="ja-JP" altLang="en-US" dirty="0"/>
              <a:t>の機関の</a:t>
            </a:r>
            <a:r>
              <a:rPr kumimoji="1" lang="ja-JP" altLang="en-US" dirty="0" smtClean="0"/>
              <a:t>研究者</a:t>
            </a:r>
            <a:r>
              <a:rPr kumimoji="1" lang="ja-JP" altLang="en-US" dirty="0"/>
              <a:t>により</a:t>
            </a:r>
            <a:r>
              <a:rPr kumimoji="1" lang="ja-JP" altLang="en-US" dirty="0" smtClean="0"/>
              <a:t>開発</a:t>
            </a:r>
            <a:r>
              <a:rPr kumimoji="1" lang="en-US" altLang="ja-JP" dirty="0" smtClean="0"/>
              <a:t>(1997</a:t>
            </a:r>
            <a:r>
              <a:rPr kumimoji="1" lang="ja-JP" altLang="en-US" dirty="0" smtClean="0"/>
              <a:t>年～</a:t>
            </a:r>
            <a:r>
              <a:rPr kumimoji="1" lang="en-US" altLang="ja-JP" dirty="0" smtClean="0"/>
              <a:t>)</a:t>
            </a:r>
          </a:p>
          <a:p>
            <a:pPr lvl="1"/>
            <a:r>
              <a:rPr lang="ja-JP" altLang="en-US" dirty="0"/>
              <a:t>ハーバード</a:t>
            </a:r>
            <a:r>
              <a:rPr lang="ja-JP" altLang="en-US" dirty="0" smtClean="0"/>
              <a:t>大学 </a:t>
            </a:r>
            <a:r>
              <a:rPr lang="en-US" altLang="ja-JP" dirty="0" smtClean="0"/>
              <a:t>Surgical Planning Laboratory</a:t>
            </a:r>
          </a:p>
          <a:p>
            <a:pPr lvl="1"/>
            <a:r>
              <a:rPr lang="ja-JP" altLang="en-US" dirty="0"/>
              <a:t>マサチューセッツ工科</a:t>
            </a:r>
            <a:r>
              <a:rPr lang="ja-JP" altLang="en-US" dirty="0" smtClean="0"/>
              <a:t>大学</a:t>
            </a:r>
            <a:endParaRPr lang="en-US" altLang="ja-JP" dirty="0" smtClean="0"/>
          </a:p>
          <a:p>
            <a:r>
              <a:rPr lang="ja-JP" altLang="en-US" dirty="0"/>
              <a:t>マルチプラットフォーム</a:t>
            </a:r>
            <a:r>
              <a:rPr lang="ja-JP" altLang="en-US" dirty="0" smtClean="0"/>
              <a:t>対応</a:t>
            </a:r>
            <a:endParaRPr lang="en-US" altLang="ja-JP" dirty="0" smtClean="0"/>
          </a:p>
          <a:p>
            <a:pPr lvl="1"/>
            <a:r>
              <a:rPr kumimoji="1" lang="en-US" altLang="ja-JP" dirty="0" smtClean="0"/>
              <a:t>Windows / mac / Linux</a:t>
            </a:r>
            <a:endParaRPr kumimoji="1" lang="ja-JP" altLang="en-US" dirty="0"/>
          </a:p>
        </p:txBody>
      </p:sp>
      <p:pic>
        <p:nvPicPr>
          <p:cNvPr id="3075" name="Picture 3" descr="C:\Program Files\Slicer 4.3.1\bin\SlicerSplashScreen.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582" b="24879"/>
          <a:stretch/>
        </p:blipFill>
        <p:spPr bwMode="auto">
          <a:xfrm>
            <a:off x="2268055" y="980728"/>
            <a:ext cx="4607890" cy="210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16986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再度保存して終了します</a:t>
            </a:r>
            <a:endParaRPr kumimoji="1" lang="ja-JP" altLang="en-US" dirty="0"/>
          </a:p>
        </p:txBody>
      </p:sp>
      <p:pic>
        <p:nvPicPr>
          <p:cNvPr id="1331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4423" y="1534864"/>
            <a:ext cx="6219825" cy="29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671042" y="2229916"/>
            <a:ext cx="300558"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539552" y="4077072"/>
            <a:ext cx="4464496"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1679887" y="1410677"/>
            <a:ext cx="5184576" cy="1035263"/>
          </a:xfrm>
          <a:prstGeom prst="wedgeRoundRectCallout">
            <a:avLst>
              <a:gd name="adj1" fmla="val -64535"/>
              <a:gd name="adj2" fmla="val 34373"/>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一番上の□</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して全ての□を☑にします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吹き出し 8"/>
          <p:cNvSpPr/>
          <p:nvPr/>
        </p:nvSpPr>
        <p:spPr>
          <a:xfrm>
            <a:off x="1115616" y="4511368"/>
            <a:ext cx="7396403" cy="1643908"/>
          </a:xfrm>
          <a:prstGeom prst="wedgeRoundRectCallout">
            <a:avLst>
              <a:gd name="adj1" fmla="val -54541"/>
              <a:gd name="adj2" fmla="val -51935"/>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(1)“Change directory for selected files”</a:t>
            </a:r>
          </a:p>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を選択して</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C:\MedicalInformatics</a:t>
            </a:r>
          </a:p>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Slicer4minute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を設定する．</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角丸四角形吹き出し 9"/>
          <p:cNvSpPr/>
          <p:nvPr/>
        </p:nvSpPr>
        <p:spPr>
          <a:xfrm>
            <a:off x="6156176" y="3472691"/>
            <a:ext cx="1944216" cy="601132"/>
          </a:xfrm>
          <a:prstGeom prst="wedgeRoundRectCallout">
            <a:avLst>
              <a:gd name="adj1" fmla="val -70333"/>
              <a:gd name="adj2" fmla="val 4895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(3)Save</a:t>
            </a:r>
          </a:p>
        </p:txBody>
      </p:sp>
    </p:spTree>
    <p:extLst>
      <p:ext uri="{BB962C8B-B14F-4D97-AF65-F5344CB8AC3E}">
        <p14:creationId xmlns:p14="http://schemas.microsoft.com/office/powerpoint/2010/main" val="274294686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再度保存して終了します</a:t>
            </a:r>
            <a:endParaRPr kumimoji="1" lang="ja-JP" altLang="en-US"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角丸四角形吹き出し 6"/>
          <p:cNvSpPr/>
          <p:nvPr/>
        </p:nvSpPr>
        <p:spPr>
          <a:xfrm>
            <a:off x="5148065" y="4293096"/>
            <a:ext cx="3816424" cy="1080120"/>
          </a:xfrm>
          <a:prstGeom prst="wedgeRoundRectCallout">
            <a:avLst>
              <a:gd name="adj1" fmla="val -60121"/>
              <a:gd name="adj2" fmla="val -58023"/>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上書きの確認があるので</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Yes to All</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6309683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終了します</a:t>
            </a:r>
            <a:endParaRPr kumimoji="1" lang="ja-JP" altLang="en-US"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0" y="2420888"/>
            <a:ext cx="1331640"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1115616" y="2708920"/>
            <a:ext cx="3888432" cy="720080"/>
          </a:xfrm>
          <a:prstGeom prst="wedgeRoundRectCallout">
            <a:avLst>
              <a:gd name="adj1" fmla="val -59059"/>
              <a:gd name="adj2" fmla="val -5701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File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Exit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3612288"/>
            <a:ext cx="2247900"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角丸四角形吹き出し 7"/>
          <p:cNvSpPr/>
          <p:nvPr/>
        </p:nvSpPr>
        <p:spPr>
          <a:xfrm>
            <a:off x="5508104" y="4532238"/>
            <a:ext cx="3096344" cy="1462905"/>
          </a:xfrm>
          <a:prstGeom prst="wedgeRoundRectCallout">
            <a:avLst>
              <a:gd name="adj1" fmla="val -66852"/>
              <a:gd name="adj2" fmla="val -4689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終了確認のメッセージが表示されるので</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OK</a:t>
            </a:r>
          </a:p>
        </p:txBody>
      </p:sp>
    </p:spTree>
    <p:extLst>
      <p:ext uri="{BB962C8B-B14F-4D97-AF65-F5344CB8AC3E}">
        <p14:creationId xmlns:p14="http://schemas.microsoft.com/office/powerpoint/2010/main" val="156103733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小休止</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何かわからないこと</a:t>
            </a:r>
            <a:r>
              <a:rPr lang="ja-JP" altLang="en-US" dirty="0"/>
              <a:t>があれば，</a:t>
            </a:r>
            <a:r>
              <a:rPr kumimoji="1" lang="ja-JP" altLang="en-US" dirty="0" smtClean="0"/>
              <a:t>このタイミングで質問して下さい．</a:t>
            </a:r>
            <a:endParaRPr kumimoji="1" lang="en-US" altLang="ja-JP" dirty="0" smtClean="0"/>
          </a:p>
          <a:p>
            <a:endParaRPr lang="en-US" altLang="ja-JP" dirty="0"/>
          </a:p>
          <a:p>
            <a:r>
              <a:rPr lang="ja-JP" altLang="en-US" dirty="0"/>
              <a:t>ソフトウェア</a:t>
            </a:r>
            <a:r>
              <a:rPr lang="ja-JP" altLang="en-US" dirty="0" smtClean="0"/>
              <a:t>が強制終了した人はいますか？</a:t>
            </a:r>
            <a:endParaRPr lang="en-US" altLang="ja-JP" dirty="0" smtClean="0"/>
          </a:p>
          <a:p>
            <a:endParaRPr kumimoji="1" lang="en-US" altLang="ja-JP" dirty="0"/>
          </a:p>
          <a:p>
            <a:r>
              <a:rPr lang="ja-JP" altLang="en-US" dirty="0" smtClean="0"/>
              <a:t>これからの作業</a:t>
            </a:r>
            <a:endParaRPr lang="en-US" altLang="ja-JP" dirty="0" smtClean="0"/>
          </a:p>
          <a:p>
            <a:pPr lvl="1"/>
            <a:r>
              <a:rPr kumimoji="1" lang="ja-JP" altLang="en-US" dirty="0" smtClean="0"/>
              <a:t>患者</a:t>
            </a:r>
            <a:r>
              <a:rPr kumimoji="1" lang="en-US" altLang="ja-JP" dirty="0" smtClean="0"/>
              <a:t>MRI</a:t>
            </a:r>
            <a:r>
              <a:rPr kumimoji="1" lang="ja-JP" altLang="en-US" dirty="0" smtClean="0"/>
              <a:t>から腫瘍部分を選択して</a:t>
            </a:r>
            <a:r>
              <a:rPr kumimoji="1" lang="en-US" altLang="ja-JP" dirty="0" smtClean="0"/>
              <a:t>Model</a:t>
            </a:r>
            <a:r>
              <a:rPr kumimoji="1" lang="ja-JP" altLang="en-US" dirty="0" smtClean="0"/>
              <a:t>を作成する</a:t>
            </a:r>
            <a:endParaRPr lang="en-US" altLang="ja-JP" dirty="0"/>
          </a:p>
          <a:p>
            <a:endParaRPr kumimoji="1" lang="ja-JP" altLang="en-US" dirty="0"/>
          </a:p>
        </p:txBody>
      </p:sp>
    </p:spTree>
    <p:extLst>
      <p:ext uri="{BB962C8B-B14F-4D97-AF65-F5344CB8AC3E}">
        <p14:creationId xmlns:p14="http://schemas.microsoft.com/office/powerpoint/2010/main" val="108859911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今日の目標</a:t>
            </a:r>
            <a:endParaRPr kumimoji="1" lang="ja-JP" altLang="en-US"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58159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Model</a:t>
            </a:r>
            <a:r>
              <a:rPr kumimoji="1" lang="ja-JP" altLang="en-US" dirty="0" smtClean="0"/>
              <a:t>の作成</a:t>
            </a:r>
            <a:endParaRPr kumimoji="1" lang="ja-JP" altLang="en-US" dirty="0"/>
          </a:p>
        </p:txBody>
      </p:sp>
      <p:sp>
        <p:nvSpPr>
          <p:cNvPr id="3" name="コンテンツ プレースホルダー 2"/>
          <p:cNvSpPr>
            <a:spLocks noGrp="1"/>
          </p:cNvSpPr>
          <p:nvPr>
            <p:ph idx="1"/>
          </p:nvPr>
        </p:nvSpPr>
        <p:spPr>
          <a:xfrm>
            <a:off x="701824" y="1196751"/>
            <a:ext cx="7740352" cy="5478518"/>
          </a:xfrm>
        </p:spPr>
        <p:txBody>
          <a:bodyPr/>
          <a:lstStyle/>
          <a:p>
            <a:r>
              <a:rPr kumimoji="1" lang="en-US" altLang="ja-JP" dirty="0" smtClean="0"/>
              <a:t>Model</a:t>
            </a:r>
            <a:r>
              <a:rPr kumimoji="1" lang="ja-JP" altLang="en-US" dirty="0" smtClean="0"/>
              <a:t>の作成方法</a:t>
            </a:r>
            <a:endParaRPr kumimoji="1" lang="en-US" altLang="ja-JP" dirty="0" smtClean="0"/>
          </a:p>
          <a:p>
            <a:pPr lvl="1"/>
            <a:r>
              <a:rPr lang="ja-JP" altLang="en-US" dirty="0"/>
              <a:t>対象</a:t>
            </a:r>
            <a:r>
              <a:rPr lang="ja-JP" altLang="en-US" dirty="0" smtClean="0"/>
              <a:t>領域に色を塗る→コンピュータで計算</a:t>
            </a:r>
            <a:endParaRPr lang="en-US" altLang="ja-JP" dirty="0" smtClean="0"/>
          </a:p>
          <a:p>
            <a:pPr lvl="1"/>
            <a:endParaRPr kumimoji="1" lang="en-US" altLang="ja-JP" dirty="0" smtClean="0"/>
          </a:p>
          <a:p>
            <a:r>
              <a:rPr kumimoji="1" lang="ja-JP" altLang="en-US" dirty="0" smtClean="0"/>
              <a:t>対象領域の色塗りの方法</a:t>
            </a:r>
            <a:endParaRPr kumimoji="1" lang="en-US" altLang="ja-JP" dirty="0" smtClean="0"/>
          </a:p>
          <a:p>
            <a:pPr lvl="1"/>
            <a:r>
              <a:rPr lang="ja-JP" altLang="en-US" dirty="0" smtClean="0"/>
              <a:t>手動で一生懸命</a:t>
            </a:r>
            <a:r>
              <a:rPr kumimoji="1" lang="ja-JP" altLang="en-US" dirty="0" smtClean="0"/>
              <a:t>色塗りをする</a:t>
            </a:r>
            <a:endParaRPr lang="en-US" altLang="ja-JP" dirty="0"/>
          </a:p>
          <a:p>
            <a:pPr lvl="1"/>
            <a:r>
              <a:rPr kumimoji="1" lang="ja-JP" altLang="en-US" dirty="0" smtClean="0"/>
              <a:t>コンピュータに色塗りをさせる</a:t>
            </a:r>
            <a:endParaRPr kumimoji="1" lang="en-US" altLang="ja-JP" dirty="0" smtClean="0"/>
          </a:p>
          <a:p>
            <a:pPr lvl="1"/>
            <a:r>
              <a:rPr lang="ja-JP" altLang="en-US" dirty="0"/>
              <a:t>輝度値</a:t>
            </a:r>
            <a:r>
              <a:rPr lang="en-US" altLang="ja-JP" dirty="0"/>
              <a:t>(</a:t>
            </a:r>
            <a:r>
              <a:rPr lang="ja-JP" altLang="en-US" dirty="0"/>
              <a:t>色の濃さ</a:t>
            </a:r>
            <a:r>
              <a:rPr lang="en-US" altLang="ja-JP" dirty="0"/>
              <a:t>)</a:t>
            </a:r>
            <a:r>
              <a:rPr lang="ja-JP" altLang="en-US" dirty="0"/>
              <a:t>で指定する</a:t>
            </a:r>
            <a:endParaRPr kumimoji="1" lang="en-US" altLang="ja-JP" dirty="0" smtClean="0"/>
          </a:p>
          <a:p>
            <a:endParaRPr kumimoji="1" lang="ja-JP" altLang="en-US" dirty="0"/>
          </a:p>
        </p:txBody>
      </p:sp>
    </p:spTree>
    <p:extLst>
      <p:ext uri="{BB962C8B-B14F-4D97-AF65-F5344CB8AC3E}">
        <p14:creationId xmlns:p14="http://schemas.microsoft.com/office/powerpoint/2010/main" val="82904763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3D Slicer</a:t>
            </a:r>
            <a:r>
              <a:rPr lang="ja-JP" altLang="en-US" dirty="0" smtClean="0"/>
              <a:t>を起動します</a:t>
            </a:r>
            <a:endParaRPr kumimoji="1" lang="ja-JP" alt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12553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データの読み込み</a:t>
            </a:r>
            <a:endParaRPr kumimoji="1" lang="ja-JP" alt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2644944" y="2060848"/>
            <a:ext cx="4248472" cy="792088"/>
          </a:xfrm>
          <a:prstGeom prst="wedgeRoundRectCallout">
            <a:avLst>
              <a:gd name="adj1" fmla="val -62027"/>
              <a:gd name="adj2" fmla="val 60602"/>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“Load Data”</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203" y="4077071"/>
            <a:ext cx="4515966" cy="259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角丸四角形吹き出し 6"/>
          <p:cNvSpPr/>
          <p:nvPr/>
        </p:nvSpPr>
        <p:spPr>
          <a:xfrm>
            <a:off x="4427984" y="3068960"/>
            <a:ext cx="4608512" cy="1008112"/>
          </a:xfrm>
          <a:prstGeom prst="wedgeRoundRectCallout">
            <a:avLst>
              <a:gd name="adj1" fmla="val -64294"/>
              <a:gd name="adj2" fmla="val 6319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“Choose File(s) to Add”</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1619672" y="3025302"/>
            <a:ext cx="1728192"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457184" y="4221088"/>
            <a:ext cx="754776" cy="200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4269129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844824"/>
            <a:ext cx="575310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kumimoji="1" lang="ja-JP" altLang="en-US" dirty="0" smtClean="0"/>
              <a:t>データの読み込み</a:t>
            </a:r>
            <a:endParaRPr kumimoji="1" lang="ja-JP" altLang="en-US" dirty="0"/>
          </a:p>
        </p:txBody>
      </p:sp>
      <p:sp>
        <p:nvSpPr>
          <p:cNvPr id="5" name="角丸四角形吹き出し 4"/>
          <p:cNvSpPr/>
          <p:nvPr/>
        </p:nvSpPr>
        <p:spPr>
          <a:xfrm>
            <a:off x="2843808" y="3140968"/>
            <a:ext cx="6300192" cy="2736304"/>
          </a:xfrm>
          <a:prstGeom prst="wedgeRoundRectCallout">
            <a:avLst>
              <a:gd name="adj1" fmla="val -62026"/>
              <a:gd name="adj2" fmla="val -5860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“Look in”</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MedicalInformatics</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WhiteMatterExplorationData</a:t>
            </a:r>
            <a:r>
              <a:rPr lang="en-US" altLang="ja-JP"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BaselineVolume.nrrd</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Open</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1691680" y="2276872"/>
            <a:ext cx="1512168"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4026338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0125" y="1124744"/>
            <a:ext cx="7143750"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ja-JP" altLang="en-US" dirty="0" smtClean="0"/>
              <a:t>データ</a:t>
            </a:r>
            <a:r>
              <a:rPr lang="ja-JP" altLang="en-US" dirty="0"/>
              <a:t>の読み込み</a:t>
            </a:r>
            <a:endParaRPr kumimoji="1" lang="ja-JP" altLang="en-US" dirty="0"/>
          </a:p>
        </p:txBody>
      </p:sp>
      <p:sp>
        <p:nvSpPr>
          <p:cNvPr id="5" name="角丸四角形吹き出し 4"/>
          <p:cNvSpPr/>
          <p:nvPr/>
        </p:nvSpPr>
        <p:spPr>
          <a:xfrm>
            <a:off x="2795986" y="2708920"/>
            <a:ext cx="6048672" cy="1728192"/>
          </a:xfrm>
          <a:prstGeom prst="wedgeRoundRectCallout">
            <a:avLst>
              <a:gd name="adj1" fmla="val -62026"/>
              <a:gd name="adj2" fmla="val -5860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選択したファイルが表示され☑がついているのを確認．</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OK</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43608" y="1854484"/>
            <a:ext cx="6984776" cy="6384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444208" y="4797152"/>
            <a:ext cx="792088"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396730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目的</a:t>
            </a:r>
            <a:endParaRPr kumimoji="1" lang="ja-JP" altLang="en-US" dirty="0"/>
          </a:p>
        </p:txBody>
      </p:sp>
      <p:sp>
        <p:nvSpPr>
          <p:cNvPr id="3" name="コンテンツ プレースホルダー 2"/>
          <p:cNvSpPr>
            <a:spLocks noGrp="1"/>
          </p:cNvSpPr>
          <p:nvPr>
            <p:ph idx="1"/>
          </p:nvPr>
        </p:nvSpPr>
        <p:spPr>
          <a:xfrm>
            <a:off x="845840" y="1124744"/>
            <a:ext cx="7452320" cy="5478518"/>
          </a:xfrm>
        </p:spPr>
        <p:txBody>
          <a:bodyPr/>
          <a:lstStyle/>
          <a:p>
            <a:r>
              <a:rPr kumimoji="1" lang="en-US" altLang="ja-JP" dirty="0" smtClean="0"/>
              <a:t>3</a:t>
            </a:r>
            <a:r>
              <a:rPr kumimoji="1" lang="ja-JP" altLang="en-US" dirty="0" smtClean="0"/>
              <a:t>次元医用画像の扱いに慣れる</a:t>
            </a:r>
            <a:endParaRPr kumimoji="1" lang="en-US" altLang="ja-JP" dirty="0" smtClean="0"/>
          </a:p>
          <a:p>
            <a:pPr lvl="1"/>
            <a:r>
              <a:rPr kumimoji="1" lang="ja-JP" altLang="en-US" dirty="0" smtClean="0"/>
              <a:t>医用画像の読み込み</a:t>
            </a:r>
            <a:endParaRPr kumimoji="1" lang="en-US" altLang="ja-JP" dirty="0" smtClean="0"/>
          </a:p>
          <a:p>
            <a:pPr lvl="1"/>
            <a:r>
              <a:rPr lang="ja-JP" altLang="en-US" dirty="0"/>
              <a:t>目的部位</a:t>
            </a:r>
            <a:r>
              <a:rPr lang="ja-JP" altLang="en-US" dirty="0" smtClean="0"/>
              <a:t>の</a:t>
            </a:r>
            <a:r>
              <a:rPr lang="en-US" altLang="ja-JP" dirty="0" smtClean="0"/>
              <a:t>3</a:t>
            </a:r>
            <a:r>
              <a:rPr lang="ja-JP" altLang="en-US" dirty="0" smtClean="0"/>
              <a:t>次元モデル作成</a:t>
            </a:r>
            <a:endParaRPr lang="en-US" altLang="ja-JP" dirty="0" smtClean="0"/>
          </a:p>
          <a:p>
            <a:pPr lvl="1"/>
            <a:r>
              <a:rPr lang="ja-JP" altLang="en-US" dirty="0"/>
              <a:t>脳の神経繊維</a:t>
            </a:r>
            <a:r>
              <a:rPr lang="ja-JP" altLang="en-US" dirty="0" smtClean="0"/>
              <a:t>の</a:t>
            </a:r>
            <a:r>
              <a:rPr lang="ja-JP" altLang="en-US" dirty="0"/>
              <a:t>描画</a:t>
            </a:r>
            <a:endParaRPr lang="en-US" altLang="ja-JP" dirty="0" smtClean="0"/>
          </a:p>
          <a:p>
            <a:endParaRPr kumimoji="1" lang="en-US" altLang="ja-JP" dirty="0" smtClean="0"/>
          </a:p>
          <a:p>
            <a:r>
              <a:rPr lang="ja-JP" altLang="en-US" dirty="0" smtClean="0"/>
              <a:t>第</a:t>
            </a:r>
            <a:r>
              <a:rPr lang="en-US" altLang="ja-JP" dirty="0" smtClean="0"/>
              <a:t>1</a:t>
            </a:r>
            <a:r>
              <a:rPr lang="ja-JP" altLang="en-US" dirty="0" smtClean="0"/>
              <a:t>回</a:t>
            </a:r>
            <a:r>
              <a:rPr lang="ja-JP" altLang="en-US" dirty="0" smtClean="0"/>
              <a:t>：</a:t>
            </a:r>
            <a:r>
              <a:rPr lang="en-US" altLang="ja-JP" dirty="0" smtClean="0"/>
              <a:t>5</a:t>
            </a:r>
            <a:r>
              <a:rPr lang="ja-JP" altLang="en-US" dirty="0" smtClean="0"/>
              <a:t>月</a:t>
            </a:r>
            <a:r>
              <a:rPr lang="en-US" altLang="ja-JP" dirty="0" smtClean="0"/>
              <a:t>20</a:t>
            </a:r>
            <a:r>
              <a:rPr lang="ja-JP" altLang="en-US" dirty="0" smtClean="0"/>
              <a:t>日</a:t>
            </a:r>
            <a:r>
              <a:rPr lang="en-US" altLang="ja-JP" dirty="0"/>
              <a:t>(</a:t>
            </a:r>
            <a:r>
              <a:rPr lang="ja-JP" altLang="en-US" dirty="0"/>
              <a:t>水</a:t>
            </a:r>
            <a:r>
              <a:rPr lang="en-US" altLang="ja-JP" dirty="0" smtClean="0"/>
              <a:t>)</a:t>
            </a:r>
          </a:p>
          <a:p>
            <a:pPr lvl="1"/>
            <a:r>
              <a:rPr lang="ja-JP" altLang="en-US" dirty="0" smtClean="0"/>
              <a:t>基本的な使い方，腫瘍領域の抽出</a:t>
            </a:r>
            <a:endParaRPr lang="en-US" altLang="ja-JP" dirty="0" smtClean="0"/>
          </a:p>
          <a:p>
            <a:r>
              <a:rPr lang="ja-JP" altLang="en-US" dirty="0" smtClean="0"/>
              <a:t>第</a:t>
            </a:r>
            <a:r>
              <a:rPr lang="en-US" altLang="ja-JP" dirty="0" smtClean="0"/>
              <a:t>2</a:t>
            </a:r>
            <a:r>
              <a:rPr lang="ja-JP" altLang="en-US" dirty="0" smtClean="0"/>
              <a:t>回</a:t>
            </a:r>
            <a:r>
              <a:rPr lang="ja-JP" altLang="en-US" dirty="0" smtClean="0"/>
              <a:t>：</a:t>
            </a:r>
            <a:r>
              <a:rPr lang="en-US" altLang="ja-JP" dirty="0" smtClean="0"/>
              <a:t>5</a:t>
            </a:r>
            <a:r>
              <a:rPr lang="ja-JP" altLang="en-US" dirty="0" smtClean="0"/>
              <a:t>月</a:t>
            </a:r>
            <a:r>
              <a:rPr lang="en-US" altLang="ja-JP" dirty="0" smtClean="0"/>
              <a:t>27</a:t>
            </a:r>
            <a:r>
              <a:rPr lang="ja-JP" altLang="en-US" dirty="0" smtClean="0"/>
              <a:t>日</a:t>
            </a:r>
            <a:r>
              <a:rPr lang="en-US" altLang="ja-JP" dirty="0" smtClean="0"/>
              <a:t>(</a:t>
            </a:r>
            <a:r>
              <a:rPr lang="ja-JP" altLang="en-US" dirty="0" smtClean="0"/>
              <a:t>水</a:t>
            </a:r>
            <a:r>
              <a:rPr lang="en-US" altLang="ja-JP" dirty="0" smtClean="0"/>
              <a:t>)</a:t>
            </a:r>
          </a:p>
          <a:p>
            <a:pPr lvl="1"/>
            <a:r>
              <a:rPr lang="ja-JP" altLang="en-US" dirty="0"/>
              <a:t>腫瘍領域の</a:t>
            </a:r>
            <a:r>
              <a:rPr lang="ja-JP" altLang="en-US" dirty="0" smtClean="0"/>
              <a:t>抽出，</a:t>
            </a:r>
            <a:r>
              <a:rPr kumimoji="1" lang="ja-JP" altLang="en-US" dirty="0" smtClean="0"/>
              <a:t>神経線維描出</a:t>
            </a:r>
            <a:endParaRPr kumimoji="1" lang="ja-JP" altLang="en-US" dirty="0"/>
          </a:p>
        </p:txBody>
      </p:sp>
    </p:spTree>
    <p:extLst>
      <p:ext uri="{BB962C8B-B14F-4D97-AF65-F5344CB8AC3E}">
        <p14:creationId xmlns:p14="http://schemas.microsoft.com/office/powerpoint/2010/main" val="421712749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データの読み込み</a:t>
            </a:r>
            <a:endParaRPr kumimoji="1" lang="ja-JP" alt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角丸四角形吹き出し 5"/>
          <p:cNvSpPr/>
          <p:nvPr/>
        </p:nvSpPr>
        <p:spPr>
          <a:xfrm>
            <a:off x="3635896" y="4653136"/>
            <a:ext cx="5328592" cy="1728192"/>
          </a:xfrm>
          <a:prstGeom prst="wedgeRoundRectCallout">
            <a:avLst>
              <a:gd name="adj1" fmla="val -62026"/>
              <a:gd name="adj2" fmla="val -5860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画鋲アイコンから      をクリックして</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断面</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をリンクする．</a:t>
            </a: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BaselineVolume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732240" y="4690714"/>
            <a:ext cx="598168" cy="588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470326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表示画面の変更</a:t>
            </a:r>
            <a:endParaRPr kumimoji="1" lang="ja-JP" alt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467544" y="2155418"/>
            <a:ext cx="3888432" cy="2353702"/>
          </a:xfrm>
          <a:prstGeom prst="wedgeRoundRectCallout">
            <a:avLst>
              <a:gd name="adj1" fmla="val 61493"/>
              <a:gd name="adj2" fmla="val -3870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ツールバーの　　アイコンから</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“Red slicer only”</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958639" y="2270648"/>
            <a:ext cx="652205" cy="612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4825602" y="3043908"/>
            <a:ext cx="1296144"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543496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kumimoji="1" lang="ja-JP" altLang="en-US" dirty="0" smtClean="0"/>
              <a:t>対象領域の色塗り</a:t>
            </a:r>
            <a:endParaRPr kumimoji="1" lang="ja-JP" altLang="en-US" dirty="0"/>
          </a:p>
        </p:txBody>
      </p:sp>
      <p:sp>
        <p:nvSpPr>
          <p:cNvPr id="5" name="角丸四角形吹き出し 4"/>
          <p:cNvSpPr/>
          <p:nvPr/>
        </p:nvSpPr>
        <p:spPr>
          <a:xfrm>
            <a:off x="4499992" y="1052736"/>
            <a:ext cx="4536504" cy="1152128"/>
          </a:xfrm>
          <a:prstGeom prst="wedgeRoundRectCallout">
            <a:avLst>
              <a:gd name="adj1" fmla="val -37918"/>
              <a:gd name="adj2" fmla="val 64551"/>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スクロール</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して眼球の見えるスライスまで移動</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吹き出し 7"/>
          <p:cNvSpPr/>
          <p:nvPr/>
        </p:nvSpPr>
        <p:spPr>
          <a:xfrm>
            <a:off x="2568169" y="3372683"/>
            <a:ext cx="4320480" cy="1152128"/>
          </a:xfrm>
          <a:prstGeom prst="wedgeRoundRectCallout">
            <a:avLst>
              <a:gd name="adj1" fmla="val -59662"/>
              <a:gd name="adj2" fmla="val -50693"/>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モジュールメニュー</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Editor</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391122" y="2373932"/>
            <a:ext cx="1296144"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9363916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対象領域の色塗り</a:t>
            </a:r>
            <a:endParaRPr kumimoji="1" lang="ja-JP" altLang="en-US"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2088" y="2362634"/>
            <a:ext cx="4679823" cy="213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3059832" y="4365104"/>
            <a:ext cx="5832648" cy="1512168"/>
          </a:xfrm>
          <a:prstGeom prst="wedgeRoundRectCallout">
            <a:avLst>
              <a:gd name="adj1" fmla="val -55367"/>
              <a:gd name="adj2" fmla="val -51521"/>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色塗りのパレットを選択．初期設定の</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GenericAnatomyColors</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を選択して</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Apply</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63441467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色塗りの方法</a:t>
            </a:r>
            <a:endParaRPr kumimoji="1" lang="ja-JP" altLang="en-US" dirty="0"/>
          </a:p>
        </p:txBody>
      </p:sp>
      <p:sp>
        <p:nvSpPr>
          <p:cNvPr id="3" name="コンテンツ プレースホルダー 2"/>
          <p:cNvSpPr>
            <a:spLocks noGrp="1"/>
          </p:cNvSpPr>
          <p:nvPr>
            <p:ph idx="1"/>
          </p:nvPr>
        </p:nvSpPr>
        <p:spPr>
          <a:xfrm>
            <a:off x="1115616" y="1556792"/>
            <a:ext cx="6912768" cy="2736305"/>
          </a:xfrm>
        </p:spPr>
        <p:txBody>
          <a:bodyPr/>
          <a:lstStyle/>
          <a:p>
            <a:r>
              <a:rPr lang="ja-JP" altLang="en-US" dirty="0"/>
              <a:t>対象領域の色塗りの方法</a:t>
            </a:r>
            <a:endParaRPr lang="en-US" altLang="ja-JP" dirty="0"/>
          </a:p>
          <a:p>
            <a:pPr lvl="1"/>
            <a:r>
              <a:rPr lang="ja-JP" altLang="en-US" dirty="0"/>
              <a:t>手動で一生懸命色塗りをする</a:t>
            </a:r>
            <a:endParaRPr lang="en-US" altLang="ja-JP" dirty="0"/>
          </a:p>
          <a:p>
            <a:pPr lvl="1"/>
            <a:r>
              <a:rPr lang="ja-JP" altLang="en-US" dirty="0"/>
              <a:t>コンピュータに色塗りをさせる</a:t>
            </a:r>
            <a:endParaRPr lang="en-US" altLang="ja-JP" dirty="0"/>
          </a:p>
          <a:p>
            <a:pPr lvl="1"/>
            <a:r>
              <a:rPr lang="ja-JP" altLang="en-US" dirty="0"/>
              <a:t>輝度値</a:t>
            </a:r>
            <a:r>
              <a:rPr lang="en-US" altLang="ja-JP" dirty="0"/>
              <a:t>(</a:t>
            </a:r>
            <a:r>
              <a:rPr lang="ja-JP" altLang="en-US" dirty="0"/>
              <a:t>色の濃さ</a:t>
            </a:r>
            <a:r>
              <a:rPr lang="en-US" altLang="ja-JP" dirty="0"/>
              <a:t>)</a:t>
            </a:r>
            <a:r>
              <a:rPr lang="ja-JP" altLang="en-US" dirty="0"/>
              <a:t>で指定する</a:t>
            </a:r>
            <a:endParaRPr lang="en-US" altLang="ja-JP" dirty="0"/>
          </a:p>
          <a:p>
            <a:endParaRPr kumimoji="1" lang="ja-JP" altLang="en-US" dirty="0"/>
          </a:p>
        </p:txBody>
      </p:sp>
      <p:sp>
        <p:nvSpPr>
          <p:cNvPr id="4" name="正方形/長方形 3"/>
          <p:cNvSpPr/>
          <p:nvPr/>
        </p:nvSpPr>
        <p:spPr>
          <a:xfrm>
            <a:off x="1907704" y="2160762"/>
            <a:ext cx="5053086" cy="4620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3733906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手作業による色塗り</a:t>
            </a:r>
            <a:endParaRPr kumimoji="1" lang="ja-JP" altLang="en-US"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3059832" y="4365104"/>
            <a:ext cx="5832648" cy="1512168"/>
          </a:xfrm>
          <a:prstGeom prst="wedgeRoundRectCallout">
            <a:avLst>
              <a:gd name="adj1" fmla="val -55367"/>
              <a:gd name="adj2" fmla="val -51521"/>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“Edit Selected Label Map”</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a:t>
            </a: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DefaultTool</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の色表示をクリック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77878337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手動による色塗り</a:t>
            </a:r>
            <a:endParaRPr kumimoji="1" lang="ja-JP" altLang="en-US" dirty="0"/>
          </a:p>
        </p:txBody>
      </p:sp>
      <p:pic>
        <p:nvPicPr>
          <p:cNvPr id="1126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196975"/>
            <a:ext cx="2407085" cy="547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角丸四角形吹き出し 5"/>
          <p:cNvSpPr/>
          <p:nvPr/>
        </p:nvSpPr>
        <p:spPr>
          <a:xfrm>
            <a:off x="3088165" y="1628800"/>
            <a:ext cx="3860099" cy="648072"/>
          </a:xfrm>
          <a:prstGeom prst="wedgeRoundRectCallout">
            <a:avLst>
              <a:gd name="adj1" fmla="val -57639"/>
              <a:gd name="adj2" fmla="val -47655"/>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Search</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eye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を入力</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126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47864" y="2708921"/>
            <a:ext cx="2933700" cy="3817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角丸四角形吹き出し 7"/>
          <p:cNvSpPr/>
          <p:nvPr/>
        </p:nvSpPr>
        <p:spPr>
          <a:xfrm>
            <a:off x="4814715" y="3969418"/>
            <a:ext cx="3717726" cy="1043758"/>
          </a:xfrm>
          <a:prstGeom prst="wedgeRoundRectCallout">
            <a:avLst>
              <a:gd name="adj1" fmla="val -61682"/>
              <a:gd name="adj2" fmla="val -48855"/>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“138 right eyeball”</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5478327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手動による色塗り</a:t>
            </a:r>
            <a:endParaRPr kumimoji="1" lang="ja-JP" altLang="en-US"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976252" y="3140968"/>
            <a:ext cx="3860099" cy="936104"/>
          </a:xfrm>
          <a:prstGeom prst="wedgeRoundRectCallout">
            <a:avLst>
              <a:gd name="adj1" fmla="val -54718"/>
              <a:gd name="adj2" fmla="val 50918"/>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左から</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個目の</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Paint Effect”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80749130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手動による色塗り</a:t>
            </a:r>
            <a:endParaRPr kumimoji="1" lang="ja-JP" altLang="en-US"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683568" y="2060848"/>
            <a:ext cx="4436163" cy="648072"/>
          </a:xfrm>
          <a:prstGeom prst="wedgeRoundRectCallout">
            <a:avLst>
              <a:gd name="adj1" fmla="val 53990"/>
              <a:gd name="adj2" fmla="val 39321"/>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右の眼球の部分を色塗り</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テキスト ボックス 3"/>
          <p:cNvSpPr txBox="1"/>
          <p:nvPr/>
        </p:nvSpPr>
        <p:spPr>
          <a:xfrm>
            <a:off x="8318909" y="3284984"/>
            <a:ext cx="476412" cy="923330"/>
          </a:xfrm>
          <a:prstGeom prst="rect">
            <a:avLst/>
          </a:prstGeom>
          <a:noFill/>
        </p:spPr>
        <p:txBody>
          <a:bodyPr wrap="none" rtlCol="0">
            <a:spAutoFit/>
          </a:bodyPr>
          <a:lstStyle/>
          <a:p>
            <a:r>
              <a:rPr kumimoji="1" lang="en-US" altLang="ja-JP" sz="5400" dirty="0" smtClean="0">
                <a:solidFill>
                  <a:schemeClr val="bg1"/>
                </a:solidFill>
              </a:rPr>
              <a:t>L</a:t>
            </a:r>
            <a:endParaRPr kumimoji="1" lang="ja-JP" altLang="en-US" sz="5400" dirty="0">
              <a:solidFill>
                <a:schemeClr val="bg1"/>
              </a:solidFill>
            </a:endParaRPr>
          </a:p>
        </p:txBody>
      </p:sp>
      <p:sp>
        <p:nvSpPr>
          <p:cNvPr id="7" name="テキスト ボックス 6"/>
          <p:cNvSpPr txBox="1"/>
          <p:nvPr/>
        </p:nvSpPr>
        <p:spPr>
          <a:xfrm>
            <a:off x="3563888" y="3284984"/>
            <a:ext cx="561372" cy="923330"/>
          </a:xfrm>
          <a:prstGeom prst="rect">
            <a:avLst/>
          </a:prstGeom>
          <a:noFill/>
        </p:spPr>
        <p:txBody>
          <a:bodyPr wrap="none" rtlCol="0">
            <a:spAutoFit/>
          </a:bodyPr>
          <a:lstStyle/>
          <a:p>
            <a:r>
              <a:rPr kumimoji="1" lang="en-US" altLang="ja-JP" sz="5400" dirty="0" smtClean="0">
                <a:solidFill>
                  <a:schemeClr val="bg1"/>
                </a:solidFill>
              </a:rPr>
              <a:t>R</a:t>
            </a:r>
            <a:endParaRPr kumimoji="1" lang="ja-JP" altLang="en-US" sz="5400" dirty="0">
              <a:solidFill>
                <a:schemeClr val="bg1"/>
              </a:solidFill>
            </a:endParaRPr>
          </a:p>
        </p:txBody>
      </p:sp>
      <p:sp>
        <p:nvSpPr>
          <p:cNvPr id="8" name="角丸四角形吹き出し 7"/>
          <p:cNvSpPr/>
          <p:nvPr/>
        </p:nvSpPr>
        <p:spPr>
          <a:xfrm>
            <a:off x="1259632" y="4314598"/>
            <a:ext cx="4680520" cy="648072"/>
          </a:xfrm>
          <a:prstGeom prst="wedgeRoundRectCallout">
            <a:avLst>
              <a:gd name="adj1" fmla="val -57408"/>
              <a:gd name="adj2" fmla="val 48985"/>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ペンの太さは</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Radius</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で調整</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331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228389" y="4962670"/>
            <a:ext cx="2933700" cy="1757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角丸四角形吹き出し 9"/>
          <p:cNvSpPr/>
          <p:nvPr/>
        </p:nvSpPr>
        <p:spPr>
          <a:xfrm>
            <a:off x="5878099" y="3429000"/>
            <a:ext cx="3240360" cy="1512168"/>
          </a:xfrm>
          <a:prstGeom prst="wedgeRoundRectCallout">
            <a:avLst>
              <a:gd name="adj1" fmla="val 2182"/>
              <a:gd name="adj2" fmla="val 102552"/>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間違えたときは</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”Background”</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で上塗り</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755576" y="5445224"/>
            <a:ext cx="4813059" cy="1412776"/>
          </a:xfrm>
          <a:prstGeom prst="roundRect">
            <a:avLst>
              <a:gd name="adj" fmla="val 9540"/>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スライス</a:t>
            </a: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枚分</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画像が歪んでいますが，ここでは気にする必要はありません</a:t>
            </a:r>
            <a:r>
              <a:rPr kumimoji="1"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30834686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3517" y="1196975"/>
            <a:ext cx="2407085" cy="547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ja-JP" altLang="en-US" dirty="0"/>
              <a:t>手動による色塗り</a:t>
            </a:r>
            <a:endParaRPr kumimoji="1" lang="ja-JP" altLang="en-US" dirty="0"/>
          </a:p>
        </p:txBody>
      </p:sp>
      <p:sp>
        <p:nvSpPr>
          <p:cNvPr id="5" name="角丸四角形吹き出し 4"/>
          <p:cNvSpPr/>
          <p:nvPr/>
        </p:nvSpPr>
        <p:spPr>
          <a:xfrm>
            <a:off x="3088165" y="1628800"/>
            <a:ext cx="3860099" cy="648072"/>
          </a:xfrm>
          <a:prstGeom prst="wedgeRoundRectCallout">
            <a:avLst>
              <a:gd name="adj1" fmla="val -57639"/>
              <a:gd name="adj2" fmla="val -47655"/>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Search</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eye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を入力</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47864" y="2708921"/>
            <a:ext cx="2933700" cy="3817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角丸四角形吹き出し 6"/>
          <p:cNvSpPr/>
          <p:nvPr/>
        </p:nvSpPr>
        <p:spPr>
          <a:xfrm>
            <a:off x="4814715" y="3969418"/>
            <a:ext cx="3357686" cy="1115765"/>
          </a:xfrm>
          <a:prstGeom prst="wedgeRoundRectCallout">
            <a:avLst>
              <a:gd name="adj1" fmla="val -57639"/>
              <a:gd name="adj2" fmla="val -47655"/>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“139 left eyeball”</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7251725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3D Slicer 4.3.1</a:t>
            </a:r>
            <a:r>
              <a:rPr lang="ja-JP" altLang="en-US" dirty="0" smtClean="0"/>
              <a:t>を起動してみる</a:t>
            </a:r>
            <a:endParaRPr kumimoji="1" lang="ja-JP" altLang="en-US" dirty="0"/>
          </a:p>
        </p:txBody>
      </p:sp>
      <p:pic>
        <p:nvPicPr>
          <p:cNvPr id="205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 4"/>
          <p:cNvSpPr/>
          <p:nvPr/>
        </p:nvSpPr>
        <p:spPr>
          <a:xfrm>
            <a:off x="3347864" y="3789040"/>
            <a:ext cx="4392488" cy="1584176"/>
          </a:xfrm>
          <a:prstGeom prst="roundRect">
            <a:avLst>
              <a:gd name="adj" fmla="val 9540"/>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kumimoji="1" lang="ja-JP" altLang="en-US" sz="3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起動時には</a:t>
            </a:r>
            <a:r>
              <a:rPr kumimoji="1" lang="en-US" altLang="ja-JP" sz="3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Welcome</a:t>
            </a:r>
            <a:r>
              <a:rPr lang="ja-JP" altLang="en-US" sz="3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モジュール</a:t>
            </a:r>
            <a:r>
              <a:rPr lang="ja-JP" altLang="en-US" sz="3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が開きます</a:t>
            </a:r>
            <a:endParaRPr kumimoji="1" lang="ja-JP" altLang="en-US" sz="3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7809732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手動による色塗り</a:t>
            </a:r>
            <a:endParaRPr kumimoji="1" lang="ja-JP" alt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1259632" y="2004797"/>
            <a:ext cx="4796203" cy="648072"/>
          </a:xfrm>
          <a:prstGeom prst="wedgeRoundRectCallout">
            <a:avLst>
              <a:gd name="adj1" fmla="val 60484"/>
              <a:gd name="adj2" fmla="val 48985"/>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左</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の眼球の部分を色塗り</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角丸四角形 5"/>
          <p:cNvSpPr/>
          <p:nvPr/>
        </p:nvSpPr>
        <p:spPr>
          <a:xfrm>
            <a:off x="3806870" y="5157192"/>
            <a:ext cx="4797578" cy="1412776"/>
          </a:xfrm>
          <a:prstGeom prst="roundRect">
            <a:avLst>
              <a:gd name="adj" fmla="val 9540"/>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スライス</a:t>
            </a: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枚分</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画像が歪んでいますが，ここでは気にする必要はありません</a:t>
            </a:r>
            <a:r>
              <a:rPr kumimoji="1"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736087" y="3717032"/>
            <a:ext cx="1296144"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吹き出し 7"/>
          <p:cNvSpPr/>
          <p:nvPr/>
        </p:nvSpPr>
        <p:spPr>
          <a:xfrm>
            <a:off x="166077" y="4149080"/>
            <a:ext cx="3325803" cy="2304256"/>
          </a:xfrm>
          <a:prstGeom prst="wedgeRoundRectCallout">
            <a:avLst>
              <a:gd name="adj1" fmla="val 3295"/>
              <a:gd name="adj2" fmla="val -60702"/>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色塗り</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終了したら，</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”Per-Structure Volumes”</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”Split Merge Volume”</a:t>
            </a:r>
          </a:p>
          <a:p>
            <a:pPr algn="ct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99443251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手動による色塗り</a:t>
            </a:r>
            <a:endParaRPr kumimoji="1" lang="ja-JP" alt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107503" y="3976182"/>
            <a:ext cx="2898743" cy="4705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2915816" y="2752046"/>
            <a:ext cx="4158042" cy="1224136"/>
          </a:xfrm>
          <a:prstGeom prst="wedgeRoundRectCallout">
            <a:avLst>
              <a:gd name="adj1" fmla="val -66382"/>
              <a:gd name="adj2" fmla="val 4801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138</a:t>
            </a:r>
            <a:r>
              <a:rPr lang="ja-JP" altLang="en-US" sz="24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139</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Volume</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表示されているのを確認</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2096095" y="4437112"/>
            <a:ext cx="819722" cy="2352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吹き出し 7"/>
          <p:cNvSpPr/>
          <p:nvPr/>
        </p:nvSpPr>
        <p:spPr>
          <a:xfrm>
            <a:off x="3087172" y="4672391"/>
            <a:ext cx="4158042" cy="988857"/>
          </a:xfrm>
          <a:prstGeom prst="wedgeRoundRectCallout">
            <a:avLst>
              <a:gd name="adj1" fmla="val -55537"/>
              <a:gd name="adj2" fmla="val -46120"/>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“Merge and Build”</a:t>
            </a:r>
            <a:b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20747893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手動による色塗り</a:t>
            </a:r>
            <a:endParaRPr kumimoji="1" lang="ja-JP" alt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 4"/>
          <p:cNvSpPr/>
          <p:nvPr/>
        </p:nvSpPr>
        <p:spPr>
          <a:xfrm>
            <a:off x="683568" y="980728"/>
            <a:ext cx="7560840" cy="504056"/>
          </a:xfrm>
          <a:prstGeom prst="roundRect">
            <a:avLst>
              <a:gd name="adj" fmla="val 9540"/>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kumimoji="1"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画面レイアウトを</a:t>
            </a:r>
            <a:r>
              <a:rPr kumimoji="1"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Conventional Widescreen</a:t>
            </a:r>
            <a:r>
              <a:rPr kumimoji="1"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に変更</a:t>
            </a:r>
            <a:endPar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角丸四角形吹き出し 5"/>
          <p:cNvSpPr/>
          <p:nvPr/>
        </p:nvSpPr>
        <p:spPr>
          <a:xfrm>
            <a:off x="2123728" y="4634997"/>
            <a:ext cx="3149930" cy="494428"/>
          </a:xfrm>
          <a:prstGeom prst="wedgeRoundRectCallout">
            <a:avLst>
              <a:gd name="adj1" fmla="val 56829"/>
              <a:gd name="adj2" fmla="val -44853"/>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Model</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が表示される</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30186500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ja-JP" altLang="en-US" dirty="0"/>
              <a:t>手動による色塗り</a:t>
            </a:r>
            <a:endParaRPr kumimoji="1" lang="ja-JP" altLang="en-US" dirty="0"/>
          </a:p>
        </p:txBody>
      </p:sp>
      <p:sp>
        <p:nvSpPr>
          <p:cNvPr id="5" name="角丸四角形吹き出し 4"/>
          <p:cNvSpPr/>
          <p:nvPr/>
        </p:nvSpPr>
        <p:spPr>
          <a:xfrm>
            <a:off x="2758874" y="1196752"/>
            <a:ext cx="4158042" cy="1584176"/>
          </a:xfrm>
          <a:prstGeom prst="wedgeRoundRectCallout">
            <a:avLst>
              <a:gd name="adj1" fmla="val 63589"/>
              <a:gd name="adj2" fmla="val 2462"/>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赤のスライスで目玉のアイコンをクリックして</a:t>
            </a: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次元ビューアにスライスを表示</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00681735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ここで一度保存しましょう</a:t>
            </a:r>
            <a:endParaRPr kumimoji="1" lang="ja-JP" alt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24744"/>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1547664" y="1923978"/>
            <a:ext cx="3888432" cy="720080"/>
          </a:xfrm>
          <a:prstGeom prst="wedgeRoundRectCallout">
            <a:avLst>
              <a:gd name="adj1" fmla="val -59059"/>
              <a:gd name="adj2" fmla="val -5701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File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Save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79821326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8375" y="1340768"/>
            <a:ext cx="7562850" cy="370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ja-JP" altLang="en-US" dirty="0"/>
              <a:t>ここで一度保存しましょう</a:t>
            </a:r>
            <a:endParaRPr kumimoji="1" lang="ja-JP" altLang="en-US" dirty="0"/>
          </a:p>
        </p:txBody>
      </p:sp>
      <p:sp>
        <p:nvSpPr>
          <p:cNvPr id="5" name="角丸四角形吹き出し 4"/>
          <p:cNvSpPr/>
          <p:nvPr/>
        </p:nvSpPr>
        <p:spPr>
          <a:xfrm>
            <a:off x="1121579" y="4869160"/>
            <a:ext cx="8022421" cy="1787924"/>
          </a:xfrm>
          <a:prstGeom prst="wedgeRoundRectCallout">
            <a:avLst>
              <a:gd name="adj1" fmla="val -54541"/>
              <a:gd name="adj2" fmla="val -51935"/>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(2)“Change directory for selected files”</a:t>
            </a:r>
          </a:p>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を選択して</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a:t>
            </a: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MedicalInformatics</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WhiteMatterExplorationData</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角丸四角形吹き出し 5"/>
          <p:cNvSpPr/>
          <p:nvPr/>
        </p:nvSpPr>
        <p:spPr>
          <a:xfrm>
            <a:off x="7192821" y="3933056"/>
            <a:ext cx="1944216" cy="601132"/>
          </a:xfrm>
          <a:prstGeom prst="wedgeRoundRectCallout">
            <a:avLst>
              <a:gd name="adj1" fmla="val -70333"/>
              <a:gd name="adj2" fmla="val 4895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(3)Save</a:t>
            </a:r>
          </a:p>
        </p:txBody>
      </p:sp>
      <p:sp>
        <p:nvSpPr>
          <p:cNvPr id="10" name="角丸四角形吹き出し 9"/>
          <p:cNvSpPr/>
          <p:nvPr/>
        </p:nvSpPr>
        <p:spPr>
          <a:xfrm>
            <a:off x="2123728" y="1268760"/>
            <a:ext cx="5400600" cy="936104"/>
          </a:xfrm>
          <a:prstGeom prst="wedgeRoundRectCallout">
            <a:avLst>
              <a:gd name="adj1" fmla="val -60592"/>
              <a:gd name="adj2" fmla="val 5564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2015-05-20-</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Scene.mrml</a:t>
            </a:r>
          </a:p>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というファイルを確認</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41215718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終了します</a:t>
            </a:r>
            <a:endParaRPr kumimoji="1" lang="ja-JP" alt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3612288"/>
            <a:ext cx="2247900"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角丸四角形吹き出し 5"/>
          <p:cNvSpPr/>
          <p:nvPr/>
        </p:nvSpPr>
        <p:spPr>
          <a:xfrm>
            <a:off x="1626340" y="2348880"/>
            <a:ext cx="2225579" cy="601132"/>
          </a:xfrm>
          <a:prstGeom prst="wedgeRoundRectCallout">
            <a:avLst>
              <a:gd name="adj1" fmla="val -66852"/>
              <a:gd name="adj2" fmla="val -4689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File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Exit</a:t>
            </a:r>
          </a:p>
        </p:txBody>
      </p:sp>
      <p:sp>
        <p:nvSpPr>
          <p:cNvPr id="7" name="角丸四角形吹き出し 6"/>
          <p:cNvSpPr/>
          <p:nvPr/>
        </p:nvSpPr>
        <p:spPr>
          <a:xfrm>
            <a:off x="5508104" y="4532238"/>
            <a:ext cx="3096344" cy="1462905"/>
          </a:xfrm>
          <a:prstGeom prst="wedgeRoundRectCallout">
            <a:avLst>
              <a:gd name="adj1" fmla="val -66852"/>
              <a:gd name="adj2" fmla="val -4689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終了確認のメッセージが表示されるので</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OK</a:t>
            </a:r>
          </a:p>
        </p:txBody>
      </p:sp>
    </p:spTree>
    <p:extLst>
      <p:ext uri="{BB962C8B-B14F-4D97-AF65-F5344CB8AC3E}">
        <p14:creationId xmlns:p14="http://schemas.microsoft.com/office/powerpoint/2010/main" val="284429304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第</a:t>
            </a:r>
            <a:r>
              <a:rPr kumimoji="1" lang="en-US" altLang="ja-JP" dirty="0" smtClean="0"/>
              <a:t>1</a:t>
            </a:r>
            <a:r>
              <a:rPr kumimoji="1" lang="ja-JP" altLang="en-US" dirty="0" smtClean="0"/>
              <a:t>回はここまで</a:t>
            </a:r>
            <a:endParaRPr kumimoji="1" lang="ja-JP" altLang="en-US" dirty="0"/>
          </a:p>
        </p:txBody>
      </p:sp>
      <p:sp>
        <p:nvSpPr>
          <p:cNvPr id="3" name="コンテンツ プレースホルダー 2"/>
          <p:cNvSpPr>
            <a:spLocks noGrp="1"/>
          </p:cNvSpPr>
          <p:nvPr>
            <p:ph idx="1"/>
          </p:nvPr>
        </p:nvSpPr>
        <p:spPr>
          <a:xfrm>
            <a:off x="737828" y="1844824"/>
            <a:ext cx="7668344" cy="4104456"/>
          </a:xfrm>
        </p:spPr>
        <p:txBody>
          <a:bodyPr/>
          <a:lstStyle/>
          <a:p>
            <a:r>
              <a:rPr kumimoji="1" lang="ja-JP" altLang="en-US" dirty="0" smtClean="0"/>
              <a:t>今日のまとめ</a:t>
            </a:r>
            <a:endParaRPr kumimoji="1" lang="en-US" altLang="ja-JP" dirty="0" smtClean="0"/>
          </a:p>
          <a:p>
            <a:pPr lvl="1"/>
            <a:r>
              <a:rPr lang="en-US" altLang="ja-JP" dirty="0" smtClean="0"/>
              <a:t>Slicer</a:t>
            </a:r>
            <a:r>
              <a:rPr lang="ja-JP" altLang="en-US" dirty="0" smtClean="0"/>
              <a:t>の基本的な操作方法</a:t>
            </a:r>
            <a:endParaRPr lang="en-US" altLang="ja-JP" dirty="0" smtClean="0"/>
          </a:p>
          <a:p>
            <a:pPr lvl="1"/>
            <a:r>
              <a:rPr kumimoji="1" lang="ja-JP" altLang="en-US" dirty="0"/>
              <a:t>手動に</a:t>
            </a:r>
            <a:r>
              <a:rPr kumimoji="1" lang="ja-JP" altLang="en-US" dirty="0" smtClean="0"/>
              <a:t>よる</a:t>
            </a:r>
            <a:r>
              <a:rPr kumimoji="1" lang="ja-JP" altLang="en-US" dirty="0"/>
              <a:t>色塗りで</a:t>
            </a:r>
            <a:r>
              <a:rPr kumimoji="1" lang="ja-JP" altLang="en-US" dirty="0" smtClean="0"/>
              <a:t>の</a:t>
            </a:r>
            <a:r>
              <a:rPr kumimoji="1" lang="en-US" altLang="ja-JP" dirty="0" smtClean="0"/>
              <a:t>Model</a:t>
            </a:r>
            <a:r>
              <a:rPr kumimoji="1" lang="ja-JP" altLang="en-US" dirty="0" smtClean="0"/>
              <a:t>作成</a:t>
            </a:r>
            <a:endParaRPr kumimoji="1" lang="en-US" altLang="ja-JP" dirty="0" smtClean="0"/>
          </a:p>
          <a:p>
            <a:endParaRPr lang="en-US" altLang="ja-JP" dirty="0" smtClean="0"/>
          </a:p>
          <a:p>
            <a:r>
              <a:rPr lang="ja-JP" altLang="en-US" dirty="0" smtClean="0"/>
              <a:t>次回</a:t>
            </a:r>
            <a:r>
              <a:rPr lang="ja-JP" altLang="en-US" dirty="0"/>
              <a:t>の</a:t>
            </a:r>
            <a:r>
              <a:rPr lang="ja-JP" altLang="en-US" dirty="0" smtClean="0"/>
              <a:t>予定</a:t>
            </a:r>
            <a:endParaRPr lang="en-US" altLang="ja-JP" dirty="0" smtClean="0"/>
          </a:p>
          <a:p>
            <a:pPr lvl="1"/>
            <a:r>
              <a:rPr kumimoji="1" lang="ja-JP" altLang="en-US" dirty="0"/>
              <a:t>コンピュータによる</a:t>
            </a:r>
            <a:r>
              <a:rPr kumimoji="1" lang="ja-JP" altLang="en-US" dirty="0" smtClean="0"/>
              <a:t>色塗り</a:t>
            </a:r>
            <a:endParaRPr kumimoji="1" lang="en-US" altLang="ja-JP" dirty="0" smtClean="0"/>
          </a:p>
          <a:p>
            <a:pPr lvl="1"/>
            <a:r>
              <a:rPr lang="ja-JP" altLang="en-US" dirty="0"/>
              <a:t>脳の神経繊維</a:t>
            </a:r>
            <a:r>
              <a:rPr lang="ja-JP" altLang="en-US" dirty="0" smtClean="0"/>
              <a:t>の</a:t>
            </a:r>
            <a:r>
              <a:rPr lang="ja-JP" altLang="en-US" dirty="0"/>
              <a:t>描出</a:t>
            </a:r>
            <a:endParaRPr kumimoji="1" lang="ja-JP" altLang="en-US" dirty="0"/>
          </a:p>
        </p:txBody>
      </p:sp>
    </p:spTree>
    <p:extLst>
      <p:ext uri="{BB962C8B-B14F-4D97-AF65-F5344CB8AC3E}">
        <p14:creationId xmlns:p14="http://schemas.microsoft.com/office/powerpoint/2010/main" val="32237329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052737"/>
            <a:ext cx="7772400" cy="1470025"/>
          </a:xfrm>
        </p:spPr>
        <p:txBody>
          <a:bodyPr>
            <a:normAutofit/>
          </a:bodyPr>
          <a:lstStyle/>
          <a:p>
            <a:r>
              <a:rPr lang="en-US" altLang="zh-CN" sz="4800" dirty="0">
                <a:latin typeface="メイリオ" panose="020B0604030504040204" pitchFamily="50" charset="-128"/>
                <a:ea typeface="メイリオ" panose="020B0604030504040204" pitchFamily="50" charset="-128"/>
                <a:cs typeface="メイリオ" panose="020B0604030504040204" pitchFamily="50" charset="-128"/>
              </a:rPr>
              <a:t>3</a:t>
            </a:r>
            <a:r>
              <a:rPr lang="zh-CN" altLang="en-US" sz="4800" dirty="0">
                <a:latin typeface="メイリオ" panose="020B0604030504040204" pitchFamily="50" charset="-128"/>
                <a:ea typeface="メイリオ" panose="020B0604030504040204" pitchFamily="50" charset="-128"/>
                <a:cs typeface="メイリオ" panose="020B0604030504040204" pitchFamily="50" charset="-128"/>
              </a:rPr>
              <a:t>次元医用画像</a:t>
            </a:r>
            <a:r>
              <a:rPr lang="zh-CN" altLang="en-US" sz="4800" dirty="0" smtClean="0">
                <a:latin typeface="メイリオ" panose="020B0604030504040204" pitchFamily="50" charset="-128"/>
                <a:ea typeface="メイリオ" panose="020B0604030504040204" pitchFamily="50" charset="-128"/>
                <a:cs typeface="メイリオ" panose="020B0604030504040204" pitchFamily="50" charset="-128"/>
              </a:rPr>
              <a:t>処理</a:t>
            </a:r>
            <a:r>
              <a:rPr lang="en-US" altLang="ja-JP" sz="4800" dirty="0" smtClean="0">
                <a:latin typeface="メイリオ" panose="020B0604030504040204" pitchFamily="50" charset="-128"/>
                <a:ea typeface="メイリオ" panose="020B0604030504040204" pitchFamily="50" charset="-128"/>
                <a:cs typeface="メイリオ" panose="020B0604030504040204" pitchFamily="50" charset="-128"/>
              </a:rPr>
              <a:t>(2)</a:t>
            </a:r>
            <a:endParaRPr kumimoji="1" lang="ja-JP" altLang="en-US" sz="4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サブタイトル 2"/>
          <p:cNvSpPr>
            <a:spLocks noGrp="1"/>
          </p:cNvSpPr>
          <p:nvPr>
            <p:ph type="subTitle" idx="1"/>
          </p:nvPr>
        </p:nvSpPr>
        <p:spPr>
          <a:xfrm>
            <a:off x="1371600" y="3573016"/>
            <a:ext cx="6400800" cy="2592288"/>
          </a:xfrm>
        </p:spPr>
        <p:txBody>
          <a:bodyPr>
            <a:normAutofit/>
          </a:bodyPr>
          <a:lstStyle/>
          <a:p>
            <a:r>
              <a:rPr lang="ja-JP" altLang="en-US" sz="2800" dirty="0">
                <a:solidFill>
                  <a:schemeClr val="tx1"/>
                </a:solidFill>
              </a:rPr>
              <a:t>公益財団法人</a:t>
            </a:r>
            <a:r>
              <a:rPr lang="en-US" altLang="ja-JP" sz="2800" dirty="0">
                <a:solidFill>
                  <a:schemeClr val="tx1"/>
                </a:solidFill>
              </a:rPr>
              <a:t> </a:t>
            </a:r>
            <a:r>
              <a:rPr lang="ja-JP" altLang="en-US" sz="2800" dirty="0">
                <a:solidFill>
                  <a:schemeClr val="tx1"/>
                </a:solidFill>
              </a:rPr>
              <a:t>医療機器センター</a:t>
            </a:r>
            <a:endParaRPr lang="en-US" altLang="ja-JP" sz="2800" dirty="0">
              <a:solidFill>
                <a:schemeClr val="tx1"/>
              </a:solidFill>
            </a:endParaRPr>
          </a:p>
          <a:p>
            <a:r>
              <a:rPr lang="ja-JP" altLang="en-US" sz="2800" dirty="0">
                <a:solidFill>
                  <a:schemeClr val="tx1"/>
                </a:solidFill>
              </a:rPr>
              <a:t>医療機器産業研究所</a:t>
            </a:r>
            <a:endParaRPr lang="en-US" altLang="ja-JP" sz="2800" dirty="0">
              <a:solidFill>
                <a:schemeClr val="tx1"/>
              </a:solidFill>
            </a:endParaRPr>
          </a:p>
          <a:p>
            <a:r>
              <a:rPr lang="ja-JP" altLang="en-US" sz="2800" dirty="0">
                <a:solidFill>
                  <a:schemeClr val="tx1"/>
                </a:solidFill>
              </a:rPr>
              <a:t>主任研究員</a:t>
            </a:r>
            <a:r>
              <a:rPr lang="en-US" altLang="ja-JP" sz="2800" dirty="0">
                <a:solidFill>
                  <a:schemeClr val="tx1"/>
                </a:solidFill>
              </a:rPr>
              <a:t> </a:t>
            </a:r>
            <a:r>
              <a:rPr lang="ja-JP" altLang="en-US" sz="2800" dirty="0">
                <a:solidFill>
                  <a:schemeClr val="tx1"/>
                </a:solidFill>
              </a:rPr>
              <a:t>鈴木孝司</a:t>
            </a:r>
            <a:endParaRPr lang="en-US" altLang="ja-JP" sz="2800" dirty="0">
              <a:solidFill>
                <a:schemeClr val="tx1"/>
              </a:solidFill>
            </a:endParaRPr>
          </a:p>
          <a:p>
            <a:r>
              <a:rPr lang="en-US" altLang="ja-JP" sz="2800" dirty="0" err="1">
                <a:solidFill>
                  <a:schemeClr val="tx1"/>
                </a:solidFill>
              </a:rPr>
              <a:t>suzuki@jaame.or.jp</a:t>
            </a:r>
            <a:endParaRPr lang="en-US" altLang="ja-JP" sz="2800" dirty="0">
              <a:solidFill>
                <a:schemeClr val="tx1"/>
              </a:solidFill>
            </a:endParaRPr>
          </a:p>
        </p:txBody>
      </p:sp>
    </p:spTree>
    <p:extLst>
      <p:ext uri="{BB962C8B-B14F-4D97-AF65-F5344CB8AC3E}">
        <p14:creationId xmlns:p14="http://schemas.microsoft.com/office/powerpoint/2010/main" val="74917187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今回の目標</a:t>
            </a:r>
            <a:endParaRPr kumimoji="1" lang="ja-JP" alt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24744"/>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5485667" y="4521264"/>
            <a:ext cx="3096344" cy="576063"/>
          </a:xfrm>
          <a:prstGeom prst="wedgeRoundRectCallout">
            <a:avLst>
              <a:gd name="adj1" fmla="val -66852"/>
              <a:gd name="adj2" fmla="val -4689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神経線維の描出</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2570389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3D Slicer 4.3.1</a:t>
            </a:r>
            <a:endParaRPr kumimoji="1" lang="ja-JP" altLang="en-US" dirty="0"/>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3203848" y="2348880"/>
            <a:ext cx="5328592" cy="2880320"/>
          </a:xfrm>
          <a:prstGeom prst="wedgeRoundRectCallout">
            <a:avLst>
              <a:gd name="adj1" fmla="val -62152"/>
              <a:gd name="adj2" fmla="val -2067"/>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各モジュールに</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はいくつかのタブがあり，それぞれが異なる機能を持っています．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クリックするとタブの中身が表示されます．</a:t>
            </a:r>
            <a:endPar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61367844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色塗りの方法</a:t>
            </a:r>
            <a:endParaRPr kumimoji="1" lang="ja-JP" altLang="en-US" dirty="0"/>
          </a:p>
        </p:txBody>
      </p:sp>
      <p:sp>
        <p:nvSpPr>
          <p:cNvPr id="3" name="コンテンツ プレースホルダー 2"/>
          <p:cNvSpPr>
            <a:spLocks noGrp="1"/>
          </p:cNvSpPr>
          <p:nvPr>
            <p:ph idx="1"/>
          </p:nvPr>
        </p:nvSpPr>
        <p:spPr>
          <a:xfrm>
            <a:off x="1115616" y="1556792"/>
            <a:ext cx="6912768" cy="2736305"/>
          </a:xfrm>
        </p:spPr>
        <p:txBody>
          <a:bodyPr/>
          <a:lstStyle/>
          <a:p>
            <a:r>
              <a:rPr lang="ja-JP" altLang="en-US" dirty="0"/>
              <a:t>対象領域の色塗りの方法</a:t>
            </a:r>
            <a:endParaRPr lang="en-US" altLang="ja-JP" dirty="0"/>
          </a:p>
          <a:p>
            <a:pPr lvl="1"/>
            <a:r>
              <a:rPr lang="ja-JP" altLang="en-US" dirty="0"/>
              <a:t>手動で一生懸命色塗りをする</a:t>
            </a:r>
            <a:endParaRPr lang="en-US" altLang="ja-JP" dirty="0"/>
          </a:p>
          <a:p>
            <a:pPr lvl="1"/>
            <a:r>
              <a:rPr lang="ja-JP" altLang="en-US" dirty="0"/>
              <a:t>コンピュータに色塗りをさせる</a:t>
            </a:r>
            <a:endParaRPr lang="en-US" altLang="ja-JP" dirty="0"/>
          </a:p>
          <a:p>
            <a:pPr lvl="1"/>
            <a:r>
              <a:rPr lang="ja-JP" altLang="en-US" dirty="0"/>
              <a:t>輝度値</a:t>
            </a:r>
            <a:r>
              <a:rPr lang="en-US" altLang="ja-JP" dirty="0"/>
              <a:t>(</a:t>
            </a:r>
            <a:r>
              <a:rPr lang="ja-JP" altLang="en-US" dirty="0"/>
              <a:t>色の濃さ</a:t>
            </a:r>
            <a:r>
              <a:rPr lang="en-US" altLang="ja-JP" dirty="0"/>
              <a:t>)</a:t>
            </a:r>
            <a:r>
              <a:rPr lang="ja-JP" altLang="en-US" dirty="0"/>
              <a:t>で指定する</a:t>
            </a:r>
            <a:endParaRPr lang="en-US" altLang="ja-JP" dirty="0"/>
          </a:p>
          <a:p>
            <a:endParaRPr kumimoji="1" lang="ja-JP" altLang="en-US" dirty="0"/>
          </a:p>
        </p:txBody>
      </p:sp>
      <p:sp>
        <p:nvSpPr>
          <p:cNvPr id="4" name="正方形/長方形 3"/>
          <p:cNvSpPr/>
          <p:nvPr/>
        </p:nvSpPr>
        <p:spPr>
          <a:xfrm>
            <a:off x="1907704" y="2635621"/>
            <a:ext cx="5197102" cy="4620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3753318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データの読み込み</a:t>
            </a:r>
            <a:endParaRPr kumimoji="1" lang="ja-JP" alt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2644944" y="2060848"/>
            <a:ext cx="4248472" cy="792088"/>
          </a:xfrm>
          <a:prstGeom prst="wedgeRoundRectCallout">
            <a:avLst>
              <a:gd name="adj1" fmla="val -62027"/>
              <a:gd name="adj2" fmla="val 60602"/>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“Load Data”</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203" y="4077071"/>
            <a:ext cx="4515966" cy="259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角丸四角形吹き出し 6"/>
          <p:cNvSpPr/>
          <p:nvPr/>
        </p:nvSpPr>
        <p:spPr>
          <a:xfrm>
            <a:off x="4427984" y="3068960"/>
            <a:ext cx="4608512" cy="1008112"/>
          </a:xfrm>
          <a:prstGeom prst="wedgeRoundRectCallout">
            <a:avLst>
              <a:gd name="adj1" fmla="val -64294"/>
              <a:gd name="adj2" fmla="val 6319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“Choose File(s) to Add”</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1619672" y="3025302"/>
            <a:ext cx="1728192"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457184" y="4221088"/>
            <a:ext cx="754776" cy="200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3109205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844824"/>
            <a:ext cx="575310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kumimoji="1" lang="ja-JP" altLang="en-US" dirty="0" smtClean="0"/>
              <a:t>データの読み込み</a:t>
            </a:r>
            <a:endParaRPr kumimoji="1" lang="ja-JP" altLang="en-US" dirty="0"/>
          </a:p>
        </p:txBody>
      </p:sp>
      <p:sp>
        <p:nvSpPr>
          <p:cNvPr id="5" name="角丸四角形吹き出し 4"/>
          <p:cNvSpPr/>
          <p:nvPr/>
        </p:nvSpPr>
        <p:spPr>
          <a:xfrm>
            <a:off x="2843808" y="3140968"/>
            <a:ext cx="6300192" cy="2736304"/>
          </a:xfrm>
          <a:prstGeom prst="wedgeRoundRectCallout">
            <a:avLst>
              <a:gd name="adj1" fmla="val -62026"/>
              <a:gd name="adj2" fmla="val -5860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“Look in”</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MedicalInformatics</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WhiteMatterExplorationData</a:t>
            </a:r>
            <a:r>
              <a:rPr lang="en-US" altLang="ja-JP"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2015-05-20-</a:t>
            </a:r>
            <a:r>
              <a:rPr lang="en-US" altLang="ja-JP"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Scene.mrml”</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Open</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1691680" y="2276872"/>
            <a:ext cx="1512168"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2009189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0125" y="1376362"/>
            <a:ext cx="7143750"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ja-JP" altLang="en-US" dirty="0" smtClean="0"/>
              <a:t>データ</a:t>
            </a:r>
            <a:r>
              <a:rPr lang="ja-JP" altLang="en-US" dirty="0"/>
              <a:t>の読み込み</a:t>
            </a:r>
            <a:endParaRPr kumimoji="1" lang="ja-JP" altLang="en-US" dirty="0"/>
          </a:p>
        </p:txBody>
      </p:sp>
      <p:sp>
        <p:nvSpPr>
          <p:cNvPr id="5" name="角丸四角形吹き出し 4"/>
          <p:cNvSpPr/>
          <p:nvPr/>
        </p:nvSpPr>
        <p:spPr>
          <a:xfrm>
            <a:off x="2795986" y="2708920"/>
            <a:ext cx="6048672" cy="1728192"/>
          </a:xfrm>
          <a:prstGeom prst="wedgeRoundRectCallout">
            <a:avLst>
              <a:gd name="adj1" fmla="val -62026"/>
              <a:gd name="adj2" fmla="val -5860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選択したファイルが表示され☑がついているのを確認．</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OK</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43608" y="2145382"/>
            <a:ext cx="6984776" cy="3192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481786" y="5063280"/>
            <a:ext cx="792088"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1922991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コンピュータによる色塗り</a:t>
            </a:r>
            <a:endParaRPr kumimoji="1" lang="ja-JP" alt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1053719" y="3068843"/>
            <a:ext cx="3312368" cy="1273582"/>
          </a:xfrm>
          <a:prstGeom prst="wedgeRoundRectCallout">
            <a:avLst>
              <a:gd name="adj1" fmla="val 61493"/>
              <a:gd name="adj2" fmla="val -3870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“Red slicer only”</a:t>
            </a:r>
            <a:b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4825602" y="3043908"/>
            <a:ext cx="1296144"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706072" y="5733256"/>
            <a:ext cx="3666511" cy="1008112"/>
          </a:xfrm>
          <a:prstGeom prst="wedgeRoundRectCallout">
            <a:avLst>
              <a:gd name="adj1" fmla="val 58292"/>
              <a:gd name="adj2" fmla="val -42663"/>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前回終了時の様子が</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再現されます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88191331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コンピュータによる色塗り</a:t>
            </a:r>
            <a:endParaRPr kumimoji="1" lang="ja-JP" alt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1403648" y="3320988"/>
            <a:ext cx="1296144"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179512" y="3861048"/>
            <a:ext cx="4032448" cy="1080120"/>
          </a:xfrm>
          <a:prstGeom prst="wedgeRoundRectCallout">
            <a:avLst>
              <a:gd name="adj1" fmla="val -2502"/>
              <a:gd name="adj2" fmla="val -82293"/>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モジュールのメニュー</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”Volumes”</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吹き出し 6"/>
          <p:cNvSpPr/>
          <p:nvPr/>
        </p:nvSpPr>
        <p:spPr>
          <a:xfrm>
            <a:off x="4577897" y="1124744"/>
            <a:ext cx="4320480" cy="1152128"/>
          </a:xfrm>
          <a:prstGeom prst="wedgeRoundRectCallout">
            <a:avLst>
              <a:gd name="adj1" fmla="val -37918"/>
              <a:gd name="adj2" fmla="val 64551"/>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スクロールして腫瘍が見えるスライスまで移動</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29640213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コンピュータによる色塗り</a:t>
            </a:r>
            <a:endParaRPr kumimoji="1" lang="ja-JP" alt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a:xfrm>
            <a:off x="0" y="3254985"/>
            <a:ext cx="2627784" cy="1740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5408" y="4196036"/>
            <a:ext cx="2612376" cy="2979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吹き出し 7"/>
          <p:cNvSpPr/>
          <p:nvPr/>
        </p:nvSpPr>
        <p:spPr>
          <a:xfrm>
            <a:off x="467544" y="4631801"/>
            <a:ext cx="4320480" cy="1800200"/>
          </a:xfrm>
          <a:prstGeom prst="wedgeRoundRectCallout">
            <a:avLst>
              <a:gd name="adj1" fmla="val -57450"/>
              <a:gd name="adj2" fmla="val -56183"/>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難しければ</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“Display”</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タブの中で</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W:2600</a:t>
            </a:r>
            <a:r>
              <a:rPr lang="ja-JP" altLang="en-US"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L:1400</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に設定</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467544" y="2790456"/>
            <a:ext cx="2160240"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吹き出し 9"/>
          <p:cNvSpPr/>
          <p:nvPr/>
        </p:nvSpPr>
        <p:spPr>
          <a:xfrm>
            <a:off x="690531" y="1504803"/>
            <a:ext cx="4500500" cy="989402"/>
          </a:xfrm>
          <a:prstGeom prst="wedgeRoundRectCallout">
            <a:avLst>
              <a:gd name="adj1" fmla="val -57012"/>
              <a:gd name="adj2" fmla="val 51842"/>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(1)Active Volume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BaselineVolume</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吹き出し 10"/>
          <p:cNvSpPr/>
          <p:nvPr/>
        </p:nvSpPr>
        <p:spPr>
          <a:xfrm>
            <a:off x="5148064" y="4462364"/>
            <a:ext cx="3923062" cy="1679726"/>
          </a:xfrm>
          <a:prstGeom prst="wedgeRoundRectCallout">
            <a:avLst>
              <a:gd name="adj1" fmla="val -309"/>
              <a:gd name="adj2" fmla="val -69641"/>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輝度値を調整して，赤囲み領域で右上見本のような輝度値に調整</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円/楕円 3"/>
          <p:cNvSpPr/>
          <p:nvPr/>
        </p:nvSpPr>
        <p:spPr>
          <a:xfrm>
            <a:off x="5580112" y="2414775"/>
            <a:ext cx="1080120" cy="1158241"/>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268083" y="2114146"/>
            <a:ext cx="1803043" cy="2054106"/>
          </a:xfrm>
          <a:prstGeom prst="rect">
            <a:avLst/>
          </a:prstGeom>
          <a:noFill/>
          <a:ln w="381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5393542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ja-JP" altLang="en-US" dirty="0"/>
              <a:t>コンピュータによる色塗り</a:t>
            </a:r>
            <a:endParaRPr kumimoji="1" lang="ja-JP" altLang="en-US" dirty="0"/>
          </a:p>
        </p:txBody>
      </p:sp>
      <p:sp>
        <p:nvSpPr>
          <p:cNvPr id="9" name="正方形/長方形 8"/>
          <p:cNvSpPr/>
          <p:nvPr/>
        </p:nvSpPr>
        <p:spPr>
          <a:xfrm>
            <a:off x="1321595" y="2383310"/>
            <a:ext cx="1313017"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吹き出し 14"/>
          <p:cNvSpPr/>
          <p:nvPr/>
        </p:nvSpPr>
        <p:spPr>
          <a:xfrm>
            <a:off x="2603397" y="2599334"/>
            <a:ext cx="4320480" cy="1152128"/>
          </a:xfrm>
          <a:prstGeom prst="wedgeRoundRectCallout">
            <a:avLst>
              <a:gd name="adj1" fmla="val -59662"/>
              <a:gd name="adj2" fmla="val -50693"/>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モジュールメニューから</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Editor</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38425707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コンピュータによる色塗り</a:t>
            </a:r>
            <a:endParaRPr kumimoji="1" lang="ja-JP" altLang="en-US"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2655418"/>
            <a:ext cx="388620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8956" y="4817593"/>
            <a:ext cx="3657600"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0" y="3320988"/>
            <a:ext cx="3275856"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516216" y="4293096"/>
            <a:ext cx="755576"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5364087" y="6093296"/>
            <a:ext cx="1650487" cy="2198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吹き出し 9"/>
          <p:cNvSpPr/>
          <p:nvPr/>
        </p:nvSpPr>
        <p:spPr>
          <a:xfrm>
            <a:off x="689553" y="2470822"/>
            <a:ext cx="6300702" cy="620211"/>
          </a:xfrm>
          <a:prstGeom prst="wedgeRoundRectCallout">
            <a:avLst>
              <a:gd name="adj1" fmla="val -57608"/>
              <a:gd name="adj2" fmla="val 47803"/>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(1)Merge Volume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Set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吹き出し 10"/>
          <p:cNvSpPr/>
          <p:nvPr/>
        </p:nvSpPr>
        <p:spPr>
          <a:xfrm>
            <a:off x="1403648" y="4091002"/>
            <a:ext cx="4785682" cy="620211"/>
          </a:xfrm>
          <a:prstGeom prst="wedgeRoundRectCallout">
            <a:avLst>
              <a:gd name="adj1" fmla="val 55114"/>
              <a:gd name="adj2" fmla="val -6727"/>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(2)Create New</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角丸四角形吹き出し 11"/>
          <p:cNvSpPr/>
          <p:nvPr/>
        </p:nvSpPr>
        <p:spPr>
          <a:xfrm>
            <a:off x="1187624" y="5838518"/>
            <a:ext cx="3915601" cy="620211"/>
          </a:xfrm>
          <a:prstGeom prst="wedgeRoundRectCallout">
            <a:avLst>
              <a:gd name="adj1" fmla="val 55114"/>
              <a:gd name="adj2" fmla="val -6727"/>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(3)Apply</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29306815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ja-JP" altLang="en-US" dirty="0"/>
              <a:t>コンピュータによる色塗り</a:t>
            </a:r>
            <a:endParaRPr kumimoji="1" lang="ja-JP" altLang="en-US" dirty="0"/>
          </a:p>
        </p:txBody>
      </p:sp>
      <p:sp>
        <p:nvSpPr>
          <p:cNvPr id="4" name="角丸四角形吹き出し 3"/>
          <p:cNvSpPr/>
          <p:nvPr/>
        </p:nvSpPr>
        <p:spPr>
          <a:xfrm>
            <a:off x="976252" y="3429000"/>
            <a:ext cx="4171812" cy="648072"/>
          </a:xfrm>
          <a:prstGeom prst="wedgeRoundRectCallout">
            <a:avLst>
              <a:gd name="adj1" fmla="val -54718"/>
              <a:gd name="adj2" fmla="val 50918"/>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Paint Effect”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角丸四角形吹き出し 5"/>
          <p:cNvSpPr/>
          <p:nvPr/>
        </p:nvSpPr>
        <p:spPr>
          <a:xfrm>
            <a:off x="2339752" y="5742117"/>
            <a:ext cx="3428051" cy="648072"/>
          </a:xfrm>
          <a:prstGeom prst="wedgeRoundRectCallout">
            <a:avLst>
              <a:gd name="adj1" fmla="val -59261"/>
              <a:gd name="adj2" fmla="val -68916"/>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色</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293</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吹き出し 8"/>
          <p:cNvSpPr/>
          <p:nvPr/>
        </p:nvSpPr>
        <p:spPr>
          <a:xfrm>
            <a:off x="5580112" y="3785372"/>
            <a:ext cx="3428051" cy="1011780"/>
          </a:xfrm>
          <a:prstGeom prst="wedgeRoundRectCallout">
            <a:avLst>
              <a:gd name="adj1" fmla="val -23087"/>
              <a:gd name="adj2" fmla="val -90177"/>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高輝度</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の部分を</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少しだけ塗る</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7896524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3D Slicer 4.3.1</a:t>
            </a:r>
            <a:endParaRPr kumimoji="1" lang="ja-JP" alt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3203848" y="2564904"/>
            <a:ext cx="5328592" cy="2664296"/>
          </a:xfrm>
          <a:prstGeom prst="wedgeRoundRectCallout">
            <a:avLst>
              <a:gd name="adj1" fmla="val -62152"/>
              <a:gd name="adj2" fmla="val -2067"/>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Welcome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モジュールの</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”The Main Window”</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タブに</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Slicer</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のインターフェイスについて基本的な説明があります．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86909077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ja-JP" altLang="en-US" dirty="0"/>
              <a:t>コンピュータによる色塗り</a:t>
            </a:r>
            <a:endParaRPr kumimoji="1" lang="ja-JP" altLang="en-US" dirty="0"/>
          </a:p>
        </p:txBody>
      </p:sp>
      <p:sp>
        <p:nvSpPr>
          <p:cNvPr id="6" name="角丸四角形吹き出し 5"/>
          <p:cNvSpPr/>
          <p:nvPr/>
        </p:nvSpPr>
        <p:spPr>
          <a:xfrm>
            <a:off x="2051720" y="5742117"/>
            <a:ext cx="2996003" cy="648072"/>
          </a:xfrm>
          <a:prstGeom prst="wedgeRoundRectCallout">
            <a:avLst>
              <a:gd name="adj1" fmla="val -59261"/>
              <a:gd name="adj2" fmla="val -68916"/>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 </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色</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吹き出し 8"/>
          <p:cNvSpPr/>
          <p:nvPr/>
        </p:nvSpPr>
        <p:spPr>
          <a:xfrm>
            <a:off x="5580112" y="3785372"/>
            <a:ext cx="3428051" cy="1011780"/>
          </a:xfrm>
          <a:prstGeom prst="wedgeRoundRectCallout">
            <a:avLst>
              <a:gd name="adj1" fmla="val -23087"/>
              <a:gd name="adj2" fmla="val -90177"/>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低輝度</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の部分を</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少しだけ塗る</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35043738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60" y="1412776"/>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ja-JP" altLang="en-US" dirty="0"/>
              <a:t>コンピュータによる色塗り</a:t>
            </a:r>
            <a:endParaRPr kumimoji="1" lang="ja-JP" altLang="en-US" dirty="0"/>
          </a:p>
        </p:txBody>
      </p:sp>
      <p:sp>
        <p:nvSpPr>
          <p:cNvPr id="5" name="角丸四角形吹き出し 4"/>
          <p:cNvSpPr/>
          <p:nvPr/>
        </p:nvSpPr>
        <p:spPr>
          <a:xfrm>
            <a:off x="2051720" y="5742117"/>
            <a:ext cx="3240360" cy="648072"/>
          </a:xfrm>
          <a:prstGeom prst="wedgeRoundRectCallout">
            <a:avLst>
              <a:gd name="adj1" fmla="val -59261"/>
              <a:gd name="adj2" fmla="val -68916"/>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色</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295</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吹き出し 7"/>
          <p:cNvSpPr/>
          <p:nvPr/>
        </p:nvSpPr>
        <p:spPr>
          <a:xfrm>
            <a:off x="4644008" y="4185084"/>
            <a:ext cx="4176464" cy="648072"/>
          </a:xfrm>
          <a:prstGeom prst="wedgeRoundRectCallout">
            <a:avLst>
              <a:gd name="adj1" fmla="val -3684"/>
              <a:gd name="adj2" fmla="val -10177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周辺</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をグルリと囲む</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0788542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40768"/>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ja-JP" altLang="en-US" dirty="0"/>
              <a:t>コンピュータによる色塗り</a:t>
            </a:r>
            <a:endParaRPr kumimoji="1" lang="ja-JP" altLang="en-US" dirty="0"/>
          </a:p>
        </p:txBody>
      </p:sp>
      <p:sp>
        <p:nvSpPr>
          <p:cNvPr id="6" name="角丸四角形吹き出し 5"/>
          <p:cNvSpPr/>
          <p:nvPr/>
        </p:nvSpPr>
        <p:spPr>
          <a:xfrm>
            <a:off x="1115616" y="4221088"/>
            <a:ext cx="4032448" cy="936104"/>
          </a:xfrm>
          <a:prstGeom prst="wedgeRoundRectCallout">
            <a:avLst>
              <a:gd name="adj1" fmla="val -58662"/>
              <a:gd name="adj2" fmla="val -51521"/>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段目左から</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個目の</a:t>
            </a:r>
            <a:r>
              <a:rPr lang="en-US" altLang="ja-JP"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GrowCutEffect</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吹き出し 8"/>
          <p:cNvSpPr/>
          <p:nvPr/>
        </p:nvSpPr>
        <p:spPr>
          <a:xfrm>
            <a:off x="1403648" y="5666961"/>
            <a:ext cx="5040560" cy="648072"/>
          </a:xfrm>
          <a:prstGeom prst="wedgeRoundRectCallout">
            <a:avLst>
              <a:gd name="adj1" fmla="val -58662"/>
              <a:gd name="adj2" fmla="val -51521"/>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Apply</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を選択．しばらく待つ．</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7619004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コンピュータによる色塗り</a:t>
            </a:r>
            <a:endParaRPr kumimoji="1" lang="ja-JP" altLang="en-US"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2987824" y="4120331"/>
            <a:ext cx="2160240" cy="648072"/>
          </a:xfrm>
          <a:prstGeom prst="wedgeRoundRectCallout">
            <a:avLst>
              <a:gd name="adj1" fmla="val 62121"/>
              <a:gd name="adj2" fmla="val -5345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色塗り終了</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56420335"/>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ja-JP" altLang="en-US" dirty="0"/>
              <a:t>コンピュータによる色塗り</a:t>
            </a:r>
            <a:endParaRPr kumimoji="1" lang="ja-JP" altLang="en-US" dirty="0"/>
          </a:p>
        </p:txBody>
      </p:sp>
      <p:sp>
        <p:nvSpPr>
          <p:cNvPr id="7" name="正方形/長方形 6"/>
          <p:cNvSpPr/>
          <p:nvPr/>
        </p:nvSpPr>
        <p:spPr>
          <a:xfrm>
            <a:off x="0" y="3429000"/>
            <a:ext cx="3275856" cy="15121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688032" y="3704506"/>
            <a:ext cx="1529408"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吹き出し 8"/>
          <p:cNvSpPr/>
          <p:nvPr/>
        </p:nvSpPr>
        <p:spPr>
          <a:xfrm>
            <a:off x="19022" y="2204864"/>
            <a:ext cx="5198011" cy="1008112"/>
          </a:xfrm>
          <a:prstGeom prst="wedgeRoundRectCallout">
            <a:avLst>
              <a:gd name="adj1" fmla="val -802"/>
              <a:gd name="adj2" fmla="val 93371"/>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”Per-Structure Volumes”</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”Split Merge Volume”</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85587916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ja-JP" altLang="en-US" dirty="0"/>
              <a:t>コンピュータによる色塗り</a:t>
            </a:r>
            <a:endParaRPr kumimoji="1" lang="ja-JP" altLang="en-US" dirty="0"/>
          </a:p>
        </p:txBody>
      </p:sp>
      <p:sp>
        <p:nvSpPr>
          <p:cNvPr id="5" name="正方形/長方形 4"/>
          <p:cNvSpPr/>
          <p:nvPr/>
        </p:nvSpPr>
        <p:spPr>
          <a:xfrm>
            <a:off x="0" y="3933056"/>
            <a:ext cx="3275856"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1259632" y="4527626"/>
            <a:ext cx="6264696" cy="1008112"/>
          </a:xfrm>
          <a:prstGeom prst="wedgeRoundRectCallout">
            <a:avLst>
              <a:gd name="adj1" fmla="val -61769"/>
              <a:gd name="adj2" fmla="val -5448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色塗りの結果が各々示されてクリックして選択すると色塗りの結果が表示される</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吹き出し 8"/>
          <p:cNvSpPr/>
          <p:nvPr/>
        </p:nvSpPr>
        <p:spPr>
          <a:xfrm>
            <a:off x="1259632" y="5714512"/>
            <a:ext cx="6264696" cy="450792"/>
          </a:xfrm>
          <a:prstGeom prst="wedgeRoundRectCallout">
            <a:avLst>
              <a:gd name="adj1" fmla="val -59796"/>
              <a:gd name="adj2" fmla="val -59753"/>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色塗りの結果を確認したら，</a:t>
            </a: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region3</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15633797"/>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色塗りの方法</a:t>
            </a:r>
            <a:endParaRPr kumimoji="1" lang="ja-JP" altLang="en-US" dirty="0"/>
          </a:p>
        </p:txBody>
      </p:sp>
      <p:sp>
        <p:nvSpPr>
          <p:cNvPr id="3" name="コンテンツ プレースホルダー 2"/>
          <p:cNvSpPr>
            <a:spLocks noGrp="1"/>
          </p:cNvSpPr>
          <p:nvPr>
            <p:ph idx="1"/>
          </p:nvPr>
        </p:nvSpPr>
        <p:spPr>
          <a:xfrm>
            <a:off x="1115616" y="1556792"/>
            <a:ext cx="6912768" cy="2736305"/>
          </a:xfrm>
        </p:spPr>
        <p:txBody>
          <a:bodyPr/>
          <a:lstStyle/>
          <a:p>
            <a:r>
              <a:rPr lang="ja-JP" altLang="en-US" dirty="0"/>
              <a:t>対象領域の色塗りの方法</a:t>
            </a:r>
            <a:endParaRPr lang="en-US" altLang="ja-JP" dirty="0"/>
          </a:p>
          <a:p>
            <a:pPr lvl="1"/>
            <a:r>
              <a:rPr lang="ja-JP" altLang="en-US" dirty="0"/>
              <a:t>手動で一生懸命色塗りをする</a:t>
            </a:r>
            <a:endParaRPr lang="en-US" altLang="ja-JP" dirty="0"/>
          </a:p>
          <a:p>
            <a:pPr lvl="1"/>
            <a:r>
              <a:rPr lang="ja-JP" altLang="en-US" dirty="0"/>
              <a:t>コンピュータに色塗りをさせる</a:t>
            </a:r>
            <a:endParaRPr lang="en-US" altLang="ja-JP" dirty="0"/>
          </a:p>
          <a:p>
            <a:pPr lvl="1"/>
            <a:r>
              <a:rPr lang="ja-JP" altLang="en-US" dirty="0"/>
              <a:t>輝度値</a:t>
            </a:r>
            <a:r>
              <a:rPr lang="en-US" altLang="ja-JP" dirty="0"/>
              <a:t>(</a:t>
            </a:r>
            <a:r>
              <a:rPr lang="ja-JP" altLang="en-US" dirty="0"/>
              <a:t>色の濃さ</a:t>
            </a:r>
            <a:r>
              <a:rPr lang="en-US" altLang="ja-JP" dirty="0"/>
              <a:t>)</a:t>
            </a:r>
            <a:r>
              <a:rPr lang="ja-JP" altLang="en-US" dirty="0"/>
              <a:t>で指定する</a:t>
            </a:r>
            <a:endParaRPr lang="en-US" altLang="ja-JP" dirty="0"/>
          </a:p>
          <a:p>
            <a:endParaRPr kumimoji="1" lang="ja-JP" altLang="en-US" dirty="0"/>
          </a:p>
        </p:txBody>
      </p:sp>
      <p:sp>
        <p:nvSpPr>
          <p:cNvPr id="4" name="正方形/長方形 3"/>
          <p:cNvSpPr/>
          <p:nvPr/>
        </p:nvSpPr>
        <p:spPr>
          <a:xfrm>
            <a:off x="1907704" y="3172928"/>
            <a:ext cx="5197102" cy="4620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18787422"/>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輝度値に</a:t>
            </a:r>
            <a:r>
              <a:rPr lang="ja-JP" altLang="en-US" dirty="0"/>
              <a:t>よる色塗り</a:t>
            </a:r>
            <a:endParaRPr kumimoji="1" lang="ja-JP" altLang="en-US"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1026651" y="5705293"/>
            <a:ext cx="323528" cy="2520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1979712" y="6142895"/>
            <a:ext cx="4032448" cy="450792"/>
          </a:xfrm>
          <a:prstGeom prst="wedgeRoundRectCallout">
            <a:avLst>
              <a:gd name="adj1" fmla="val -59796"/>
              <a:gd name="adj2" fmla="val -59753"/>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Threshold Effect</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吹き出し 6"/>
          <p:cNvSpPr/>
          <p:nvPr/>
        </p:nvSpPr>
        <p:spPr>
          <a:xfrm>
            <a:off x="3131840" y="2699548"/>
            <a:ext cx="2289173" cy="1458904"/>
          </a:xfrm>
          <a:prstGeom prst="wedgeRoundRectCallout">
            <a:avLst>
              <a:gd name="adj1" fmla="val 68184"/>
              <a:gd name="adj2" fmla="val 76857"/>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ここからは</a:t>
            </a: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脳室の部分を</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色塗りします．</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164357219"/>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輝度値による色塗り</a:t>
            </a:r>
            <a:endParaRPr kumimoji="1" lang="ja-JP" altLang="en-US" dirty="0"/>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35496" y="4923812"/>
            <a:ext cx="1152128" cy="3648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1187624" y="3970017"/>
            <a:ext cx="4147664" cy="851570"/>
          </a:xfrm>
          <a:prstGeom prst="wedgeRoundRectCallout">
            <a:avLst>
              <a:gd name="adj1" fmla="val -56396"/>
              <a:gd name="adj2" fmla="val 53026"/>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Threshold Range</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a:t>
            </a: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1700</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に設定して</a:t>
            </a: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Apply</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40608" y="5550820"/>
            <a:ext cx="3207256" cy="1824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9811276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ja-JP" altLang="en-US" dirty="0"/>
              <a:t>輝度値による色塗り</a:t>
            </a:r>
            <a:endParaRPr kumimoji="1" lang="ja-JP" altLang="en-US" dirty="0"/>
          </a:p>
        </p:txBody>
      </p:sp>
      <p:sp>
        <p:nvSpPr>
          <p:cNvPr id="5" name="角丸四角形吹き出し 4"/>
          <p:cNvSpPr/>
          <p:nvPr/>
        </p:nvSpPr>
        <p:spPr>
          <a:xfrm>
            <a:off x="22170" y="1628800"/>
            <a:ext cx="5719314" cy="1944216"/>
          </a:xfrm>
          <a:prstGeom prst="wedgeRoundRectCallout">
            <a:avLst>
              <a:gd name="adj1" fmla="val 58070"/>
              <a:gd name="adj2" fmla="val 55087"/>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脳室の部分に色が塗られましたが，それ以外の部分も色が塗られています．</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必要な部分</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だけ</a:t>
            </a:r>
            <a:r>
              <a:rPr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を指定</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して，</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不要な部分</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を削除する</a:t>
            </a:r>
            <a:r>
              <a:rPr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作業を</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します</a:t>
            </a:r>
            <a:r>
              <a:rPr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2411759" y="4293096"/>
            <a:ext cx="360041" cy="3648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吹き出し 8"/>
          <p:cNvSpPr/>
          <p:nvPr/>
        </p:nvSpPr>
        <p:spPr>
          <a:xfrm>
            <a:off x="166453" y="4869160"/>
            <a:ext cx="4392488" cy="504106"/>
          </a:xfrm>
          <a:prstGeom prst="wedgeRoundRectCallout">
            <a:avLst>
              <a:gd name="adj1" fmla="val 5973"/>
              <a:gd name="adj2" fmla="val -80022"/>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4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SaveIslandEffect</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円/楕円 6"/>
          <p:cNvSpPr/>
          <p:nvPr/>
        </p:nvSpPr>
        <p:spPr>
          <a:xfrm>
            <a:off x="5724128" y="4221088"/>
            <a:ext cx="486700" cy="504056"/>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吹き出し 10"/>
          <p:cNvSpPr/>
          <p:nvPr/>
        </p:nvSpPr>
        <p:spPr>
          <a:xfrm>
            <a:off x="4716016" y="4995236"/>
            <a:ext cx="3674823" cy="954044"/>
          </a:xfrm>
          <a:prstGeom prst="wedgeRoundRectCallout">
            <a:avLst>
              <a:gd name="adj1" fmla="val -13456"/>
              <a:gd name="adj2" fmla="val -7870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脳室の部分をクリック</a:t>
            </a: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して，しばらく待ちます</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11578641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サンプルデータの読み込み</a:t>
            </a:r>
            <a:endParaRPr kumimoji="1" lang="ja-JP" alt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2644944" y="2060848"/>
            <a:ext cx="4248472" cy="792088"/>
          </a:xfrm>
          <a:prstGeom prst="wedgeRoundRectCallout">
            <a:avLst>
              <a:gd name="adj1" fmla="val -62027"/>
              <a:gd name="adj2" fmla="val 60602"/>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“Load Data”</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203" y="4077071"/>
            <a:ext cx="4515966" cy="259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角丸四角形吹き出し 6"/>
          <p:cNvSpPr/>
          <p:nvPr/>
        </p:nvSpPr>
        <p:spPr>
          <a:xfrm>
            <a:off x="4427984" y="3068960"/>
            <a:ext cx="4608512" cy="1008112"/>
          </a:xfrm>
          <a:prstGeom prst="wedgeRoundRectCallout">
            <a:avLst>
              <a:gd name="adj1" fmla="val -64294"/>
              <a:gd name="adj2" fmla="val 6319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右側の</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Choose File(s) to Add”</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512068875"/>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輝度値による色塗り</a:t>
            </a:r>
            <a:endParaRPr kumimoji="1" lang="ja-JP" altLang="en-US" dirty="0"/>
          </a:p>
        </p:txBody>
      </p:sp>
      <p:pic>
        <p:nvPicPr>
          <p:cNvPr id="2048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角丸四角形吹き出し 6"/>
          <p:cNvSpPr/>
          <p:nvPr/>
        </p:nvSpPr>
        <p:spPr>
          <a:xfrm>
            <a:off x="3923928" y="5003415"/>
            <a:ext cx="4320480" cy="954044"/>
          </a:xfrm>
          <a:prstGeom prst="wedgeRoundRectCallout">
            <a:avLst>
              <a:gd name="adj1" fmla="val -5957"/>
              <a:gd name="adj2" fmla="val -76083"/>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脳室の部分だけが残って</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他</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の場所は削除されます</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076254249"/>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Model</a:t>
            </a:r>
            <a:r>
              <a:rPr kumimoji="1" lang="ja-JP" altLang="en-US" dirty="0" smtClean="0"/>
              <a:t>の作成</a:t>
            </a:r>
            <a:endParaRPr kumimoji="1" lang="ja-JP" altLang="en-US" dirty="0"/>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395536" y="3861049"/>
            <a:ext cx="5616624" cy="936104"/>
          </a:xfrm>
          <a:prstGeom prst="wedgeRoundRectCallout">
            <a:avLst>
              <a:gd name="adj1" fmla="val -5957"/>
              <a:gd name="adj2" fmla="val -76083"/>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色塗りの結果から</a:t>
            </a: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Model</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を作成します．</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Merge and Build</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650549369"/>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Model</a:t>
            </a:r>
            <a:r>
              <a:rPr lang="ja-JP" altLang="en-US" dirty="0"/>
              <a:t>の作成</a:t>
            </a:r>
            <a:endParaRPr kumimoji="1" lang="ja-JP" altLang="en-US" dirty="0"/>
          </a:p>
        </p:txBody>
      </p:sp>
      <p:pic>
        <p:nvPicPr>
          <p:cNvPr id="2253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角丸四角形吹き出し 7"/>
          <p:cNvSpPr/>
          <p:nvPr/>
        </p:nvSpPr>
        <p:spPr>
          <a:xfrm>
            <a:off x="880903" y="3501008"/>
            <a:ext cx="4717032" cy="1368152"/>
          </a:xfrm>
          <a:prstGeom prst="wedgeRoundRectCallout">
            <a:avLst>
              <a:gd name="adj1" fmla="val 56934"/>
              <a:gd name="adj2" fmla="val -50660"/>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少し待つと，コンピュータによる色塗りと輝度値による色塗りの結果が表示されます．</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 8"/>
          <p:cNvSpPr/>
          <p:nvPr/>
        </p:nvSpPr>
        <p:spPr>
          <a:xfrm>
            <a:off x="3707904" y="5877271"/>
            <a:ext cx="5112568" cy="866661"/>
          </a:xfrm>
          <a:prstGeom prst="roundRect">
            <a:avLst>
              <a:gd name="adj" fmla="val 9540"/>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kumimoji="1"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画面のレイアウトを</a:t>
            </a:r>
            <a:r>
              <a:rPr kumimoji="1"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Conventional Widescreen</a:t>
            </a:r>
            <a:r>
              <a:rPr kumimoji="1"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に切り替えます</a:t>
            </a:r>
            <a:endPar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588528686"/>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Model</a:t>
            </a:r>
            <a:r>
              <a:rPr lang="ja-JP" altLang="en-US" dirty="0"/>
              <a:t>の作成</a:t>
            </a:r>
            <a:endParaRPr kumimoji="1" lang="ja-JP" alt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1907704" y="4747643"/>
            <a:ext cx="5328592" cy="1201637"/>
          </a:xfrm>
          <a:prstGeom prst="wedgeRoundRectCallout">
            <a:avLst>
              <a:gd name="adj1" fmla="val 55040"/>
              <a:gd name="adj2" fmla="val -3831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画鋲アイコンから      をクリックして</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断面</a:t>
            </a: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の表示を消す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004048" y="4797153"/>
            <a:ext cx="576064" cy="551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46962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kumimoji="1" lang="en-US" altLang="ja-JP" dirty="0" smtClean="0"/>
              <a:t>Model</a:t>
            </a:r>
            <a:r>
              <a:rPr kumimoji="1" lang="ja-JP" altLang="en-US" dirty="0" smtClean="0"/>
              <a:t>の作成</a:t>
            </a:r>
            <a:endParaRPr kumimoji="1" lang="ja-JP" altLang="en-US" dirty="0"/>
          </a:p>
        </p:txBody>
      </p:sp>
      <p:sp>
        <p:nvSpPr>
          <p:cNvPr id="5" name="角丸四角形吹き出し 4"/>
          <p:cNvSpPr/>
          <p:nvPr/>
        </p:nvSpPr>
        <p:spPr>
          <a:xfrm>
            <a:off x="179512" y="5445224"/>
            <a:ext cx="4717032" cy="1025344"/>
          </a:xfrm>
          <a:prstGeom prst="wedgeRoundRectCallout">
            <a:avLst>
              <a:gd name="adj1" fmla="val 56934"/>
              <a:gd name="adj2" fmla="val -50660"/>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マウスでドラッグして</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様々な方向</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から観察</a:t>
            </a:r>
            <a:r>
              <a:rPr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しましょう</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069905876"/>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en-US" altLang="ja-JP" dirty="0"/>
              <a:t>Model</a:t>
            </a:r>
            <a:r>
              <a:rPr lang="ja-JP" altLang="en-US" dirty="0" smtClean="0"/>
              <a:t>の表示</a:t>
            </a:r>
            <a:endParaRPr kumimoji="1" lang="ja-JP" altLang="en-US" dirty="0"/>
          </a:p>
        </p:txBody>
      </p:sp>
      <p:sp>
        <p:nvSpPr>
          <p:cNvPr id="5" name="角丸四角形吹き出し 4"/>
          <p:cNvSpPr/>
          <p:nvPr/>
        </p:nvSpPr>
        <p:spPr>
          <a:xfrm>
            <a:off x="2699792" y="2821936"/>
            <a:ext cx="3985092" cy="1025344"/>
          </a:xfrm>
          <a:prstGeom prst="wedgeRoundRectCallout">
            <a:avLst>
              <a:gd name="adj1" fmla="val -55924"/>
              <a:gd name="adj2" fmla="val -44552"/>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モジュールメニューから</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Models</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をクリック</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87202131"/>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en-US" altLang="ja-JP" dirty="0"/>
              <a:t>Model</a:t>
            </a:r>
            <a:r>
              <a:rPr lang="ja-JP" altLang="en-US" dirty="0"/>
              <a:t>の表示</a:t>
            </a:r>
            <a:endParaRPr kumimoji="1" lang="ja-JP" altLang="en-US" dirty="0"/>
          </a:p>
        </p:txBody>
      </p:sp>
      <p:sp>
        <p:nvSpPr>
          <p:cNvPr id="5" name="角丸四角形吹き出し 4"/>
          <p:cNvSpPr/>
          <p:nvPr/>
        </p:nvSpPr>
        <p:spPr>
          <a:xfrm>
            <a:off x="323528" y="2276872"/>
            <a:ext cx="3985092" cy="720080"/>
          </a:xfrm>
          <a:prstGeom prst="wedgeRoundRectCallout">
            <a:avLst>
              <a:gd name="adj1" fmla="val 3169"/>
              <a:gd name="adj2" fmla="val 82434"/>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 Model_7_mass</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吹き出し 8"/>
          <p:cNvSpPr/>
          <p:nvPr/>
        </p:nvSpPr>
        <p:spPr>
          <a:xfrm>
            <a:off x="1043608" y="5517232"/>
            <a:ext cx="3528392" cy="576064"/>
          </a:xfrm>
          <a:prstGeom prst="wedgeRoundRectCallout">
            <a:avLst>
              <a:gd name="adj1" fmla="val -56867"/>
              <a:gd name="adj2" fmla="val -48031"/>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(2)Opacity</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a:t>
            </a: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0.7</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に設定</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角丸四角形吹き出し 9"/>
          <p:cNvSpPr/>
          <p:nvPr/>
        </p:nvSpPr>
        <p:spPr>
          <a:xfrm>
            <a:off x="5724128" y="4077072"/>
            <a:ext cx="3265012" cy="1224136"/>
          </a:xfrm>
          <a:prstGeom prst="wedgeRoundRectCallout">
            <a:avLst>
              <a:gd name="adj1" fmla="val -56867"/>
              <a:gd name="adj2" fmla="val -48031"/>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複雑</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に入り組んだ腫瘍部分と嚢胞部分</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が透過</a:t>
            </a:r>
            <a:r>
              <a:rPr lang="ja-JP" altLang="en-US"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して見えます</a:t>
            </a:r>
            <a:endParaRPr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790123235"/>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Model</a:t>
            </a:r>
            <a:r>
              <a:rPr lang="ja-JP" altLang="en-US" dirty="0"/>
              <a:t>の表示</a:t>
            </a:r>
            <a:endParaRPr kumimoji="1" lang="ja-JP" altLang="en-US"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1619672" y="1196752"/>
            <a:ext cx="5328592" cy="1584176"/>
          </a:xfrm>
          <a:prstGeom prst="wedgeRoundRectCallout">
            <a:avLst>
              <a:gd name="adj1" fmla="val 59977"/>
              <a:gd name="adj2" fmla="val 15891"/>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画鋲アイコンから      　　</a:t>
            </a:r>
            <a:r>
              <a:rPr lang="ja-JP" altLang="en-US" sz="28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クリックして</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axial</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の赤いスライスのみ表示します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4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88024" y="1205380"/>
            <a:ext cx="546876" cy="554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424408" y="1230432"/>
            <a:ext cx="546877" cy="554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0335495"/>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Model</a:t>
            </a:r>
            <a:r>
              <a:rPr lang="ja-JP" altLang="en-US" dirty="0"/>
              <a:t>の表示</a:t>
            </a:r>
            <a:endParaRPr kumimoji="1" lang="ja-JP" altLang="en-US"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33" y="1268760"/>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角丸四角形吹き出し 3"/>
          <p:cNvSpPr/>
          <p:nvPr/>
        </p:nvSpPr>
        <p:spPr>
          <a:xfrm>
            <a:off x="0" y="5445224"/>
            <a:ext cx="4645024" cy="1080120"/>
          </a:xfrm>
          <a:prstGeom prst="wedgeRoundRectCallout">
            <a:avLst>
              <a:gd name="adj1" fmla="val 56202"/>
              <a:gd name="adj2" fmla="val -47892"/>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断面とモデルの位置関係が</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よくわかります</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09104281"/>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5712"/>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kumimoji="1" lang="ja-JP" altLang="en-US" dirty="0" smtClean="0"/>
              <a:t>保存しましょう</a:t>
            </a:r>
            <a:endParaRPr kumimoji="1" lang="ja-JP" altLang="en-US" dirty="0"/>
          </a:p>
        </p:txBody>
      </p:sp>
      <p:sp>
        <p:nvSpPr>
          <p:cNvPr id="4" name="角丸四角形吹き出し 3"/>
          <p:cNvSpPr/>
          <p:nvPr/>
        </p:nvSpPr>
        <p:spPr>
          <a:xfrm>
            <a:off x="827584" y="1840577"/>
            <a:ext cx="3888432" cy="720080"/>
          </a:xfrm>
          <a:prstGeom prst="wedgeRoundRectCallout">
            <a:avLst>
              <a:gd name="adj1" fmla="val -59059"/>
              <a:gd name="adj2" fmla="val -57019"/>
              <a:gd name="adj3" fmla="val 16667"/>
            </a:avLst>
          </a:prstGeom>
          <a:solidFill>
            <a:srgbClr val="66FF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File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Save</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を選択</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7880975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10459</TotalTime>
  <Words>3007</Words>
  <Application>Microsoft Macintosh PowerPoint</Application>
  <PresentationFormat>画面に合わせる (4:3)</PresentationFormat>
  <Paragraphs>500</Paragraphs>
  <Slides>132</Slides>
  <Notes>0</Notes>
  <HiddenSlides>0</HiddenSlides>
  <MMClips>0</MMClips>
  <ScaleCrop>false</ScaleCrop>
  <HeadingPairs>
    <vt:vector size="4" baseType="variant">
      <vt:variant>
        <vt:lpstr>テーマ</vt:lpstr>
      </vt:variant>
      <vt:variant>
        <vt:i4>1</vt:i4>
      </vt:variant>
      <vt:variant>
        <vt:lpstr>スライド タイトル</vt:lpstr>
      </vt:variant>
      <vt:variant>
        <vt:i4>132</vt:i4>
      </vt:variant>
    </vt:vector>
  </HeadingPairs>
  <TitlesOfParts>
    <vt:vector size="133" baseType="lpstr">
      <vt:lpstr>Office ​​テーマ</vt:lpstr>
      <vt:lpstr>3次元医用画像処理(1)</vt:lpstr>
      <vt:lpstr>PowerPoint プレゼンテーション</vt:lpstr>
      <vt:lpstr>今日の目標</vt:lpstr>
      <vt:lpstr>3D Slicer</vt:lpstr>
      <vt:lpstr>目的</vt:lpstr>
      <vt:lpstr>3D Slicer 4.3.1を起動してみる</vt:lpstr>
      <vt:lpstr>3D Slicer 4.3.1</vt:lpstr>
      <vt:lpstr>3D Slicer 4.3.1</vt:lpstr>
      <vt:lpstr>サンプルデータの読み込み</vt:lpstr>
      <vt:lpstr>サンプルデータの読み込み</vt:lpstr>
      <vt:lpstr>サンプルデータの読み込み</vt:lpstr>
      <vt:lpstr>サンプルデータの読み込み</vt:lpstr>
      <vt:lpstr>ユーザーインタフェース</vt:lpstr>
      <vt:lpstr>画面のレイアウト変更</vt:lpstr>
      <vt:lpstr>画面のレイアウト変更</vt:lpstr>
      <vt:lpstr>マウスでの操作</vt:lpstr>
      <vt:lpstr>マウスでの操作</vt:lpstr>
      <vt:lpstr>マウスでの操作</vt:lpstr>
      <vt:lpstr>マウスでの操作</vt:lpstr>
      <vt:lpstr>マウスでの操作</vt:lpstr>
      <vt:lpstr>Modelの操作</vt:lpstr>
      <vt:lpstr>Modelの操作</vt:lpstr>
      <vt:lpstr>Modelの操作</vt:lpstr>
      <vt:lpstr>Modelの操作</vt:lpstr>
      <vt:lpstr>Modelの操作</vt:lpstr>
      <vt:lpstr>Modelの操作</vt:lpstr>
      <vt:lpstr>Modelの操作</vt:lpstr>
      <vt:lpstr>Modelの操作</vt:lpstr>
      <vt:lpstr>Modelの操作</vt:lpstr>
      <vt:lpstr>Modelの操作</vt:lpstr>
      <vt:lpstr>一度保存しておきましょう</vt:lpstr>
      <vt:lpstr>保存対象の選択</vt:lpstr>
      <vt:lpstr>一度終了します</vt:lpstr>
      <vt:lpstr>保存したデータの読み込み</vt:lpstr>
      <vt:lpstr>保存したデータの読み込み</vt:lpstr>
      <vt:lpstr>保存したデータの読み込み</vt:lpstr>
      <vt:lpstr>Modelの色を変えてみる</vt:lpstr>
      <vt:lpstr>Modelの色を変えてみる</vt:lpstr>
      <vt:lpstr>再度保存して終了します</vt:lpstr>
      <vt:lpstr>再度保存して終了します</vt:lpstr>
      <vt:lpstr>再度保存して終了します</vt:lpstr>
      <vt:lpstr>終了します</vt:lpstr>
      <vt:lpstr>小休止</vt:lpstr>
      <vt:lpstr>今日の目標</vt:lpstr>
      <vt:lpstr>Modelの作成</vt:lpstr>
      <vt:lpstr>3D Slicerを起動します</vt:lpstr>
      <vt:lpstr>データの読み込み</vt:lpstr>
      <vt:lpstr>データの読み込み</vt:lpstr>
      <vt:lpstr>データの読み込み</vt:lpstr>
      <vt:lpstr>データの読み込み</vt:lpstr>
      <vt:lpstr>表示画面の変更</vt:lpstr>
      <vt:lpstr>対象領域の色塗り</vt:lpstr>
      <vt:lpstr>対象領域の色塗り</vt:lpstr>
      <vt:lpstr>色塗りの方法</vt:lpstr>
      <vt:lpstr>手作業による色塗り</vt:lpstr>
      <vt:lpstr>手動による色塗り</vt:lpstr>
      <vt:lpstr>手動による色塗り</vt:lpstr>
      <vt:lpstr>手動による色塗り</vt:lpstr>
      <vt:lpstr>手動による色塗り</vt:lpstr>
      <vt:lpstr>手動による色塗り</vt:lpstr>
      <vt:lpstr>手動による色塗り</vt:lpstr>
      <vt:lpstr>手動による色塗り</vt:lpstr>
      <vt:lpstr>手動による色塗り</vt:lpstr>
      <vt:lpstr>ここで一度保存しましょう</vt:lpstr>
      <vt:lpstr>ここで一度保存しましょう</vt:lpstr>
      <vt:lpstr>終了します</vt:lpstr>
      <vt:lpstr>第1回はここまで</vt:lpstr>
      <vt:lpstr>3次元医用画像処理(2)</vt:lpstr>
      <vt:lpstr>今回の目標</vt:lpstr>
      <vt:lpstr>色塗りの方法</vt:lpstr>
      <vt:lpstr>データの読み込み</vt:lpstr>
      <vt:lpstr>データの読み込み</vt:lpstr>
      <vt:lpstr>データの読み込み</vt:lpstr>
      <vt:lpstr>コンピュータによる色塗り</vt:lpstr>
      <vt:lpstr>コンピュータによる色塗り</vt:lpstr>
      <vt:lpstr>コンピュータによる色塗り</vt:lpstr>
      <vt:lpstr>コンピュータによる色塗り</vt:lpstr>
      <vt:lpstr>コンピュータによる色塗り</vt:lpstr>
      <vt:lpstr>コンピュータによる色塗り</vt:lpstr>
      <vt:lpstr>コンピュータによる色塗り</vt:lpstr>
      <vt:lpstr>コンピュータによる色塗り</vt:lpstr>
      <vt:lpstr>コンピュータによる色塗り</vt:lpstr>
      <vt:lpstr>コンピュータによる色塗り</vt:lpstr>
      <vt:lpstr>コンピュータによる色塗り</vt:lpstr>
      <vt:lpstr>コンピュータによる色塗り</vt:lpstr>
      <vt:lpstr>色塗りの方法</vt:lpstr>
      <vt:lpstr>輝度値による色塗り</vt:lpstr>
      <vt:lpstr>輝度値による色塗り</vt:lpstr>
      <vt:lpstr>輝度値による色塗り</vt:lpstr>
      <vt:lpstr>輝度値による色塗り</vt:lpstr>
      <vt:lpstr>Modelの作成</vt:lpstr>
      <vt:lpstr>Modelの作成</vt:lpstr>
      <vt:lpstr>Modelの作成</vt:lpstr>
      <vt:lpstr>Modelの作成</vt:lpstr>
      <vt:lpstr>Modelの表示</vt:lpstr>
      <vt:lpstr>Modelの表示</vt:lpstr>
      <vt:lpstr>Modelの表示</vt:lpstr>
      <vt:lpstr>Modelの表示</vt:lpstr>
      <vt:lpstr>保存しましょう</vt:lpstr>
      <vt:lpstr>保存しましょう</vt:lpstr>
      <vt:lpstr>保存しましょう</vt:lpstr>
      <vt:lpstr>小休止</vt:lpstr>
      <vt:lpstr>Tractographyとは</vt:lpstr>
      <vt:lpstr>データの読み込み</vt:lpstr>
      <vt:lpstr>データの読み込み</vt:lpstr>
      <vt:lpstr>データの読み込み</vt:lpstr>
      <vt:lpstr>神経線維を描出する領域の指定</vt:lpstr>
      <vt:lpstr>神経線維を描出する領域の指定</vt:lpstr>
      <vt:lpstr>神経線維を描出する領域の指定</vt:lpstr>
      <vt:lpstr>神経線維を描出する領域の指定</vt:lpstr>
      <vt:lpstr>神経線維を描出する領域の指定</vt:lpstr>
      <vt:lpstr>神経線維を描出する領域の指定</vt:lpstr>
      <vt:lpstr>神経線維を描出する領域の指定</vt:lpstr>
      <vt:lpstr>指定の領域を通る神経線維の描出</vt:lpstr>
      <vt:lpstr>指定の領域を通る神経線維の描出</vt:lpstr>
      <vt:lpstr>指定の領域を通る神経線維の描出</vt:lpstr>
      <vt:lpstr>指定の領域を通る神経線維の描出</vt:lpstr>
      <vt:lpstr>指定の領域を通る神経線維の描出</vt:lpstr>
      <vt:lpstr>指定した点を通る神経線維の描出</vt:lpstr>
      <vt:lpstr>指定した点を通る神経線維の描出</vt:lpstr>
      <vt:lpstr>指定した点を通る神経線維の描出</vt:lpstr>
      <vt:lpstr>指定した点を通る神経線維の描出</vt:lpstr>
      <vt:lpstr>指定した点を通る神経線維の描出</vt:lpstr>
      <vt:lpstr>指定した点を通る神経線維の描出</vt:lpstr>
      <vt:lpstr>指定した点を通る神経線維の描出</vt:lpstr>
      <vt:lpstr>指定した点を通る神経線維の描出</vt:lpstr>
      <vt:lpstr>保存します</vt:lpstr>
      <vt:lpstr>保存します</vt:lpstr>
      <vt:lpstr>保存します</vt:lpstr>
      <vt:lpstr>終了します</vt:lpstr>
      <vt:lpstr>3D Slicerを用いた3次元医用画像処理</vt:lpstr>
      <vt:lpstr>謝辞</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3次元医用画像処理(1)(2)</dc:title>
  <dc:creator>suzuki</dc:creator>
  <cp:lastModifiedBy>suzuki takashi</cp:lastModifiedBy>
  <cp:revision>179</cp:revision>
  <cp:lastPrinted>2014-06-10T01:33:41Z</cp:lastPrinted>
  <dcterms:created xsi:type="dcterms:W3CDTF">2014-05-15T09:00:19Z</dcterms:created>
  <dcterms:modified xsi:type="dcterms:W3CDTF">2015-05-04T23:18:16Z</dcterms:modified>
</cp:coreProperties>
</file>