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72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70" autoAdjust="0"/>
  </p:normalViewPr>
  <p:slideViewPr>
    <p:cSldViewPr>
      <p:cViewPr varScale="1">
        <p:scale>
          <a:sx n="134" d="100"/>
          <a:sy n="134" d="100"/>
        </p:scale>
        <p:origin x="-120" y="-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2B5C0-FFCE-4D5C-84D6-3F4F20A6E249}" type="datetimeFigureOut">
              <a:rPr lang="en-US" smtClean="0"/>
              <a:t>2/1/12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5242-7344-415D-9087-F3BB0071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5242-7344-415D-9087-F3BB0071FB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AF2B-7498-4EEC-9408-27FA67CC64C6}" type="datetime1">
              <a:rPr lang="en-US" smtClean="0"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10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AAE-4581-4160-9606-20C703BFE1A4}" type="datetime1">
              <a:rPr lang="en-US" smtClean="0"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253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7F0-5B1E-46F5-9F4A-09D6CBD03F96}" type="datetime1">
              <a:rPr lang="en-US" smtClean="0"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600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70C-B314-477E-AA62-DAEB14B9BF36}" type="datetime1">
              <a:rPr lang="en-US" smtClean="0"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74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B06-1D62-4C06-9CD5-A03D41895156}" type="datetime1">
              <a:rPr lang="en-US" smtClean="0"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12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76C-3EF7-4E92-9CCD-32D6BEE34951}" type="datetime1">
              <a:rPr lang="en-US" smtClean="0"/>
              <a:t>2/1/12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476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7FD8-B7CC-4645-BB69-9DF556D8BABC}" type="datetime1">
              <a:rPr lang="en-US" smtClean="0"/>
              <a:t>2/1/12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731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CAD-14BE-4311-8BE4-C7E8B5CA839C}" type="datetime1">
              <a:rPr lang="en-US" smtClean="0"/>
              <a:t>2/1/12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462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F0FD-161B-406E-883A-1E101859EF5D}" type="datetime1">
              <a:rPr lang="en-US" smtClean="0"/>
              <a:t>2/1/12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644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CC3-8E7F-46E0-AD67-236F9809ABAC}" type="datetime1">
              <a:rPr lang="en-US" smtClean="0"/>
              <a:t>2/1/12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889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121B-530F-4F51-946D-FED8E958D4E6}" type="datetime1">
              <a:rPr lang="en-US" smtClean="0"/>
              <a:t>2/1/12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03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131A164E-284C-4C82-8F84-26F61AAD627D}" type="datetime1">
              <a:rPr lang="en-US" smtClean="0"/>
              <a:t>2/1/12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095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dl.handle.net/1926/175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890783"/>
            <a:ext cx="5562600" cy="1524000"/>
          </a:xfrm>
        </p:spPr>
        <p:txBody>
          <a:bodyPr/>
          <a:lstStyle/>
          <a:p>
            <a:r>
              <a:rPr lang="en-US" dirty="0" smtClean="0"/>
              <a:t>DICOM to NRRD Conversion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396" y="37338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Martin </a:t>
            </a:r>
            <a:r>
              <a:rPr lang="en-US" dirty="0" smtClean="0"/>
              <a:t>Styner</a:t>
            </a:r>
            <a:endParaRPr lang="en-US" dirty="0"/>
          </a:p>
          <a:p>
            <a:r>
              <a:rPr lang="en-US" dirty="0" smtClean="0"/>
              <a:t>Jean</a:t>
            </a:r>
            <a:r>
              <a:rPr lang="en-US" dirty="0" smtClean="0"/>
              <a:t>-Baptiste Berger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</a:t>
            </a:fld>
            <a:endParaRPr kumimoji="0"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383"/>
            <a:ext cx="148181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0444"/>
            <a:ext cx="309008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60444"/>
            <a:ext cx="1797762" cy="1584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4673052"/>
            <a:ext cx="600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of North Carolina</a:t>
            </a:r>
          </a:p>
          <a:p>
            <a:pPr algn="ctr"/>
            <a:r>
              <a:rPr lang="en-US" dirty="0" err="1"/>
              <a:t>Neuro</a:t>
            </a:r>
            <a:r>
              <a:rPr lang="en-US" dirty="0"/>
              <a:t> Image Research and Analysis Lab</a:t>
            </a:r>
          </a:p>
        </p:txBody>
      </p:sp>
      <p:pic>
        <p:nvPicPr>
          <p:cNvPr id="10" name="Picture 9" descr="UNC_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6591702" y="4557383"/>
            <a:ext cx="59213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1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DWI NRRD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8095853" cy="45516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026" y="2438400"/>
            <a:ext cx="4343400" cy="167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Left click on file menu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Left click on Add Volume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10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76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err="1" smtClean="0"/>
              <a:t>Nrrd</a:t>
            </a:r>
            <a:r>
              <a:rPr lang="en-US" dirty="0" smtClean="0"/>
              <a:t>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153400" cy="45840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498449"/>
            <a:ext cx="8229600" cy="60960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Select your previously created </a:t>
            </a:r>
            <a:r>
              <a:rPr lang="en-US" dirty="0" err="1" smtClean="0"/>
              <a:t>Nrrd</a:t>
            </a:r>
            <a:r>
              <a:rPr lang="en-US" dirty="0" smtClean="0"/>
              <a:t> volume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11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77200" cy="4541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97886"/>
            <a:ext cx="5943600" cy="654914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Left click on the volume icon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38" y="2697886"/>
            <a:ext cx="540661" cy="6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12</a:t>
            </a:fld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620000" cy="5140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200400"/>
            <a:ext cx="6400800" cy="10668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Select the volume you just opened in the “Active Volume” Section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13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050085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14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1676400"/>
            <a:ext cx="67818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Choose the </a:t>
            </a:r>
            <a:r>
              <a:rPr lang="en-US" sz="3200" dirty="0"/>
              <a:t>L</a:t>
            </a:r>
            <a:r>
              <a:rPr lang="en-US" sz="3200" dirty="0" smtClean="0"/>
              <a:t>ookup Table that suits best your needs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3227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590800"/>
            <a:ext cx="45720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tutorial guided you through the conversion from DICOM to NRRD file using Slicer 4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15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7717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Alliance for Medical Image Computing</a:t>
            </a:r>
            <a:br>
              <a:rPr lang="en-US" b="1" dirty="0"/>
            </a:br>
            <a:r>
              <a:rPr lang="en-US" dirty="0"/>
              <a:t>NIH U54EB005149 </a:t>
            </a:r>
            <a:endParaRPr lang="en-US" dirty="0" smtClean="0"/>
          </a:p>
          <a:p>
            <a:r>
              <a:rPr lang="en-US" dirty="0" smtClean="0"/>
              <a:t>UNC: Jean-Baptiste Berger, Clement </a:t>
            </a:r>
            <a:r>
              <a:rPr lang="en-US" dirty="0" err="1" smtClean="0"/>
              <a:t>Vachet</a:t>
            </a:r>
            <a:r>
              <a:rPr lang="en-US" dirty="0" smtClean="0"/>
              <a:t>, </a:t>
            </a:r>
            <a:r>
              <a:rPr lang="en-US" dirty="0" err="1" smtClean="0"/>
              <a:t>Zhexing</a:t>
            </a:r>
            <a:r>
              <a:rPr lang="en-US" smtClean="0"/>
              <a:t> Liu</a:t>
            </a:r>
            <a:endParaRPr lang="en-US" dirty="0"/>
          </a:p>
          <a:p>
            <a:r>
              <a:rPr lang="en-US" dirty="0" smtClean="0"/>
              <a:t>Utah: Guido </a:t>
            </a:r>
            <a:r>
              <a:rPr lang="en-US" dirty="0" err="1" smtClean="0"/>
              <a:t>Gerig</a:t>
            </a:r>
            <a:r>
              <a:rPr lang="en-US" dirty="0" smtClean="0"/>
              <a:t>, Sylvain </a:t>
            </a:r>
            <a:r>
              <a:rPr lang="en-US" dirty="0" err="1" smtClean="0"/>
              <a:t>Gouttard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0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 smtClean="0"/>
              <a:t>DICOM to NRRD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495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tutorial guides you through the process of converting DICOM files from a DWI acquisition into a NRRD volume, load that DWI volume into 3D Slicer for further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53540"/>
            <a:ext cx="27717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8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tutorial you will need some DICOM data files that can be found on this link 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http://hdl.handle.net/1926/1759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62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Slicer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5448300" cy="4378545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Linux/Mac users :</a:t>
            </a:r>
          </a:p>
          <a:p>
            <a:pPr marL="0" indent="0">
              <a:buNone/>
            </a:pPr>
            <a:r>
              <a:rPr lang="en-US" dirty="0" smtClean="0"/>
              <a:t>Launch the Slicer</a:t>
            </a:r>
          </a:p>
          <a:p>
            <a:pPr marL="0" indent="0">
              <a:buNone/>
            </a:pPr>
            <a:r>
              <a:rPr lang="en-US" dirty="0" smtClean="0"/>
              <a:t>executable located in</a:t>
            </a:r>
          </a:p>
          <a:p>
            <a:pPr marL="0" indent="0">
              <a:buNone/>
            </a:pPr>
            <a:r>
              <a:rPr lang="en-US" dirty="0" smtClean="0"/>
              <a:t>the Slicer4 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Windows users :</a:t>
            </a:r>
          </a:p>
          <a:p>
            <a:pPr marL="0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Start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Programs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Slicer4.0.1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l</a:t>
            </a:r>
            <a:r>
              <a:rPr lang="en-US" dirty="0" smtClean="0"/>
              <a:t>aunch the Slicer executable from Slicer4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96" y="1295400"/>
            <a:ext cx="5486400" cy="35784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18402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8229600" cy="4855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590800"/>
            <a:ext cx="5105400" cy="2895599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The Slicer Welcome module is the </a:t>
            </a:r>
          </a:p>
          <a:p>
            <a:pPr marL="0" indent="0" algn="just">
              <a:buNone/>
            </a:pPr>
            <a:r>
              <a:rPr lang="en-US" dirty="0" smtClean="0"/>
              <a:t>module displayed by default. </a:t>
            </a:r>
          </a:p>
          <a:p>
            <a:pPr marL="0" indent="0" algn="just">
              <a:buNone/>
            </a:pPr>
            <a:r>
              <a:rPr lang="en-US" dirty="0" smtClean="0"/>
              <a:t>This module gives an overview of the </a:t>
            </a:r>
          </a:p>
          <a:p>
            <a:pPr marL="0" indent="0" algn="just">
              <a:buNone/>
            </a:pPr>
            <a:r>
              <a:rPr lang="en-US" dirty="0" smtClean="0"/>
              <a:t>GUI of Slicer4, and data loading &amp; saving </a:t>
            </a:r>
          </a:p>
          <a:p>
            <a:pPr marL="0" indent="0" algn="just">
              <a:buNone/>
            </a:pPr>
            <a:r>
              <a:rPr lang="en-US" dirty="0" smtClean="0"/>
              <a:t>functionality.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3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1193874"/>
            <a:ext cx="6324600" cy="3555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4038600" cy="32766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Left click on the menu Modules and </a:t>
            </a:r>
          </a:p>
          <a:p>
            <a:pPr marL="0" indent="0" algn="just">
              <a:buNone/>
            </a:pPr>
            <a:r>
              <a:rPr lang="en-US" dirty="0" smtClean="0"/>
              <a:t>select All Modules to display the list </a:t>
            </a:r>
          </a:p>
          <a:p>
            <a:pPr marL="0" indent="0" algn="just">
              <a:buNone/>
            </a:pPr>
            <a:r>
              <a:rPr lang="en-US" dirty="0" smtClean="0"/>
              <a:t>of modules available for image </a:t>
            </a:r>
          </a:p>
          <a:p>
            <a:pPr marL="0" indent="0" algn="just">
              <a:buNone/>
            </a:pPr>
            <a:r>
              <a:rPr lang="en-US" dirty="0" smtClean="0"/>
              <a:t>analysis and 3D visualization.</a:t>
            </a:r>
          </a:p>
          <a:p>
            <a:pPr marL="0" indent="0" algn="just">
              <a:buNone/>
            </a:pPr>
            <a:r>
              <a:rPr lang="en-US" dirty="0" smtClean="0"/>
              <a:t>Select the module </a:t>
            </a:r>
            <a:r>
              <a:rPr lang="en-US" dirty="0" err="1" smtClean="0"/>
              <a:t>Dicom</a:t>
            </a:r>
            <a:r>
              <a:rPr lang="en-US" dirty="0" smtClean="0"/>
              <a:t> to </a:t>
            </a:r>
            <a:r>
              <a:rPr lang="en-US" dirty="0" err="1" smtClean="0"/>
              <a:t>Nrrd</a:t>
            </a:r>
            <a:r>
              <a:rPr lang="en-US" dirty="0" smtClean="0"/>
              <a:t> converter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6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7315200" cy="41127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70" y="2057400"/>
            <a:ext cx="3962400" cy="3048000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Select the Input DICOM directory</a:t>
            </a:r>
          </a:p>
          <a:p>
            <a:pPr marL="0" indent="0" algn="just">
              <a:buNone/>
            </a:pPr>
            <a:r>
              <a:rPr lang="en-US" dirty="0" smtClean="0"/>
              <a:t>Select the Output directory</a:t>
            </a:r>
          </a:p>
          <a:p>
            <a:pPr marL="0" indent="0" algn="just">
              <a:buNone/>
            </a:pPr>
            <a:r>
              <a:rPr lang="en-US" dirty="0" smtClean="0"/>
              <a:t>Choose an Output name for your </a:t>
            </a:r>
            <a:r>
              <a:rPr lang="en-US" dirty="0" err="1" smtClean="0"/>
              <a:t>Nrrd</a:t>
            </a:r>
            <a:r>
              <a:rPr lang="en-US" dirty="0" smtClean="0"/>
              <a:t>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0" y="1447800"/>
            <a:ext cx="8686801" cy="48839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895600"/>
            <a:ext cx="4953000" cy="3200399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Left click on Output Option to get it extended</a:t>
            </a:r>
          </a:p>
          <a:p>
            <a:pPr marL="0" indent="0" algn="just">
              <a:buNone/>
            </a:pPr>
            <a:r>
              <a:rPr lang="en-US" dirty="0" smtClean="0"/>
              <a:t>Left click on the 3</a:t>
            </a:r>
            <a:r>
              <a:rPr lang="en-US" baseline="30000" dirty="0" smtClean="0"/>
              <a:t>rd</a:t>
            </a:r>
            <a:r>
              <a:rPr lang="en-US" dirty="0" smtClean="0"/>
              <a:t> check box (If you leave the mouse near it, it will display the ToolTip)</a:t>
            </a:r>
          </a:p>
          <a:p>
            <a:pPr marL="0" indent="0" algn="just">
              <a:buNone/>
            </a:pPr>
            <a:r>
              <a:rPr lang="en-US" dirty="0" smtClean="0"/>
              <a:t>Left click on Apply button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8</a:t>
            </a:fld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3</a:t>
            </a:r>
            <a:r>
              <a:rPr lang="en-US" baseline="30000" dirty="0" smtClean="0"/>
              <a:t>rd</a:t>
            </a:r>
            <a:r>
              <a:rPr lang="en-US" dirty="0" smtClean="0"/>
              <a:t> box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Uses B-matrix to compute the diffusion gradient information</a:t>
            </a:r>
          </a:p>
          <a:p>
            <a:pPr lvl="1"/>
            <a:r>
              <a:rPr lang="en-US" dirty="0" smtClean="0"/>
              <a:t>B-Matrix is the actual diffusion matrix applied during acquisition</a:t>
            </a:r>
          </a:p>
          <a:p>
            <a:pPr lvl="1"/>
            <a:r>
              <a:rPr lang="en-US" dirty="0" smtClean="0"/>
              <a:t>Principal eigenvector of B-Matrix is the diffusion gradient direction</a:t>
            </a:r>
          </a:p>
          <a:p>
            <a:r>
              <a:rPr lang="en-US" dirty="0" smtClean="0"/>
              <a:t>Potential for incorrect/inadequate information in the diffusion gradient direction</a:t>
            </a:r>
          </a:p>
          <a:p>
            <a:pPr lvl="1"/>
            <a:r>
              <a:rPr lang="en-US" dirty="0" smtClean="0"/>
              <a:t>B-Matrix use is safest, if present</a:t>
            </a:r>
          </a:p>
          <a:p>
            <a:pPr lvl="1"/>
            <a:r>
              <a:rPr lang="en-US" dirty="0" smtClean="0"/>
              <a:t>Siemens DICOM provide B-Matrix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649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388</Words>
  <Application>Microsoft Macintosh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DICOM to NRRD Conversion Tutorial</vt:lpstr>
      <vt:lpstr>DICOM to NRRD Tutorial</vt:lpstr>
      <vt:lpstr>Dataset</vt:lpstr>
      <vt:lpstr>Start Slicer 4</vt:lpstr>
      <vt:lpstr>Welcome Module</vt:lpstr>
      <vt:lpstr>DICOMtoNRRD Module</vt:lpstr>
      <vt:lpstr>DICOMtoNRRD Module</vt:lpstr>
      <vt:lpstr>DICOMtoNRRD Module</vt:lpstr>
      <vt:lpstr>What does this 3rd box do?</vt:lpstr>
      <vt:lpstr>Loading DWI NRRD Volume</vt:lpstr>
      <vt:lpstr>Adding Nrrd Volume</vt:lpstr>
      <vt:lpstr>Volumes</vt:lpstr>
      <vt:lpstr>Volumes</vt:lpstr>
      <vt:lpstr>Volumes</vt:lpstr>
      <vt:lpstr>Conclusion</vt:lpstr>
      <vt:lpstr>Acknowledgment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Djib</dc:creator>
  <cp:lastModifiedBy>Martin Styner</cp:lastModifiedBy>
  <cp:revision>32</cp:revision>
  <dcterms:created xsi:type="dcterms:W3CDTF">2012-01-25T14:00:17Z</dcterms:created>
  <dcterms:modified xsi:type="dcterms:W3CDTF">2012-02-01T18:56:32Z</dcterms:modified>
</cp:coreProperties>
</file>