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5"/>
  </p:notesMasterIdLst>
  <p:sldIdLst>
    <p:sldId id="257" r:id="rId2"/>
    <p:sldId id="259" r:id="rId3"/>
    <p:sldId id="258" r:id="rId4"/>
    <p:sldId id="266" r:id="rId5"/>
    <p:sldId id="267" r:id="rId6"/>
    <p:sldId id="262" r:id="rId7"/>
    <p:sldId id="268" r:id="rId8"/>
    <p:sldId id="265" r:id="rId9"/>
    <p:sldId id="269" r:id="rId10"/>
    <p:sldId id="263" r:id="rId11"/>
    <p:sldId id="264" r:id="rId12"/>
    <p:sldId id="260" r:id="rId13"/>
    <p:sldId id="25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0D69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1228" autoAdjust="0"/>
  </p:normalViewPr>
  <p:slideViewPr>
    <p:cSldViewPr snapToGrid="0" snapToObjects="1">
      <p:cViewPr varScale="1">
        <p:scale>
          <a:sx n="106" d="100"/>
          <a:sy n="106" d="100"/>
        </p:scale>
        <p:origin x="-5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37E5F-138E-7147-9DD6-E7BE5D1F5E94}" type="datetimeFigureOut">
              <a:rPr lang="en-US" smtClean="0"/>
              <a:t>1/11/11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77C98-8A34-3245-8788-DBF53FA85D4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statistical power of comparisons benefit from subject-specific analysis, and allow one to apply time-series analysis (9, 32-35). Second, the availability of longitudinal data presents an opportunity to leverage images at multiple time points for segmentation (36-40) and evaluations of shape and function (41-43), and thus adds a dynamic aspect to the process that can be useful in recognition </a:t>
            </a:r>
            <a:endParaRPr lang="en-US" dirty="0"/>
          </a:p>
        </p:txBody>
      </p:sp>
      <p:sp>
        <p:nvSpPr>
          <p:cNvPr id="4" name="Slide Number Placeholder 3"/>
          <p:cNvSpPr>
            <a:spLocks noGrp="1"/>
          </p:cNvSpPr>
          <p:nvPr>
            <p:ph type="sldNum" sz="quarter" idx="10"/>
          </p:nvPr>
        </p:nvSpPr>
        <p:spPr/>
        <p:txBody>
          <a:bodyPr/>
          <a:lstStyle/>
          <a:p>
            <a:fld id="{98D77C98-8A34-3245-8788-DBF53FA85D46}"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First, when the progression or time behavior of a condition is an important component of the differences between groups, the statistical power of comparisons benefit from subject-specific analysis, and allow one to apply time-series analysis (9, 32-35). Second, the availability of longitudinal data presents an opportunity to leverage images at multiple time points for segmentation (36-40) and evaluations of shape and function (41-43), and thus adds a dynamic aspect to the process that can be useful in recognition (44). Longitudinal image analysis is important for all four </a:t>
            </a:r>
            <a:r>
              <a:rPr lang="en-US" sz="1200" kern="1200" dirty="0" err="1" smtClean="0">
                <a:solidFill>
                  <a:schemeClr val="tx1"/>
                </a:solidFill>
                <a:latin typeface="+mn-lt"/>
                <a:ea typeface="+mn-ea"/>
                <a:cs typeface="+mn-cs"/>
              </a:rPr>
              <a:t>DBPs</a:t>
            </a:r>
            <a:r>
              <a:rPr lang="en-US" sz="1200" kern="1200" dirty="0" smtClean="0">
                <a:solidFill>
                  <a:schemeClr val="tx1"/>
                </a:solidFill>
                <a:latin typeface="+mn-lt"/>
                <a:ea typeface="+mn-ea"/>
                <a:cs typeface="+mn-cs"/>
              </a:rPr>
              <a:t> in this project. The TBI DBP, for instance, will monitor the progress of patients during recovery, and tools for systematically analyzing these changes will be essential. Likewise, the Head and Neck Cancer DBP, the </a:t>
            </a:r>
            <a:r>
              <a:rPr lang="en-US" sz="1200" kern="1200" dirty="0" err="1" smtClean="0">
                <a:solidFill>
                  <a:schemeClr val="tx1"/>
                </a:solidFill>
                <a:latin typeface="+mn-lt"/>
                <a:ea typeface="+mn-ea"/>
                <a:cs typeface="+mn-cs"/>
              </a:rPr>
              <a:t>Atrial</a:t>
            </a:r>
            <a:r>
              <a:rPr lang="en-US" sz="1200" kern="1200" dirty="0" smtClean="0">
                <a:solidFill>
                  <a:schemeClr val="tx1"/>
                </a:solidFill>
                <a:latin typeface="+mn-lt"/>
                <a:ea typeface="+mn-ea"/>
                <a:cs typeface="+mn-cs"/>
              </a:rPr>
              <a:t> Fibrillation DBP, and the Huntington's Disease DBP all will require comparisons of patients across multiple time points (45, 46), and the ability to consolidate these longitudinal models across collections of patients in comparison to healthy controls.</a:t>
            </a:r>
            <a:endParaRPr lang="en-US" dirty="0" smtClean="0"/>
          </a:p>
          <a:p>
            <a:endParaRPr lang="en-US" dirty="0"/>
          </a:p>
        </p:txBody>
      </p:sp>
      <p:sp>
        <p:nvSpPr>
          <p:cNvPr id="4" name="Slide Number Placeholder 3"/>
          <p:cNvSpPr>
            <a:spLocks noGrp="1"/>
          </p:cNvSpPr>
          <p:nvPr>
            <p:ph type="sldNum" sz="quarter" idx="10"/>
          </p:nvPr>
        </p:nvSpPr>
        <p:spPr/>
        <p:txBody>
          <a:bodyPr/>
          <a:lstStyle/>
          <a:p>
            <a:fld id="{98D77C98-8A34-3245-8788-DBF53FA85D46}"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77C98-8A34-3245-8788-DBF53FA85D46}"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D7A5C5A9-60EB-7A4D-9CEF-A5B6B6E61A18}" type="slidenum">
              <a:rPr lang="en-US"/>
              <a:pPr/>
              <a:t>5</a:t>
            </a:fld>
            <a:endParaRPr lang="en-US"/>
          </a:p>
        </p:txBody>
      </p:sp>
      <p:sp>
        <p:nvSpPr>
          <p:cNvPr id="9219" name="Rectangle 2"/>
          <p:cNvSpPr>
            <a:spLocks noChangeArrowheads="1" noTextEdit="1"/>
          </p:cNvSpPr>
          <p:nvPr>
            <p:ph type="sldImg"/>
          </p:nvPr>
        </p:nvSpPr>
        <p:spPr/>
      </p:sp>
      <p:sp>
        <p:nvSpPr>
          <p:cNvPr id="9220" name="Rectangle 3"/>
          <p:cNvSpPr>
            <a:spLocks noGrp="1" noChangeArrowheads="1"/>
          </p:cNvSpPr>
          <p:nvPr>
            <p:ph type="body" idx="1"/>
          </p:nvPr>
        </p:nvSpPr>
        <p:spPr>
          <a:noFill/>
          <a:ln/>
        </p:spPr>
        <p:txBody>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8D77C98-8A34-3245-8788-DBF53FA85D46}"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93675" y="422275"/>
            <a:ext cx="8382000" cy="1141413"/>
          </a:xfrm>
          <a:prstGeom prst="rect">
            <a:avLst/>
          </a:prstGeom>
          <a:noFill/>
        </p:spPr>
      </p:pic>
      <p:sp>
        <p:nvSpPr>
          <p:cNvPr id="31747" name="Rectangle 3"/>
          <p:cNvSpPr>
            <a:spLocks noGrp="1" noChangeArrowheads="1"/>
          </p:cNvSpPr>
          <p:nvPr>
            <p:ph type="ctrTitle"/>
          </p:nvPr>
        </p:nvSpPr>
        <p:spPr>
          <a:xfrm>
            <a:off x="1371600" y="1981200"/>
            <a:ext cx="7086600" cy="1752600"/>
          </a:xfrm>
        </p:spPr>
        <p:txBody>
          <a:bodyPr/>
          <a:lstStyle>
            <a:lvl1pPr>
              <a:defRPr/>
            </a:lvl1pPr>
          </a:lstStyle>
          <a:p>
            <a:r>
              <a:rPr lang="en-US" smtClean="0"/>
              <a:t>Click to edit Master title style</a:t>
            </a:r>
            <a:endParaRPr lang="en-US"/>
          </a:p>
        </p:txBody>
      </p:sp>
      <p:sp>
        <p:nvSpPr>
          <p:cNvPr id="31748" name="Rectangle 4"/>
          <p:cNvSpPr>
            <a:spLocks noGrp="1" noChangeArrowheads="1"/>
          </p:cNvSpPr>
          <p:nvPr>
            <p:ph type="subTitle" idx="1"/>
          </p:nvPr>
        </p:nvSpPr>
        <p:spPr>
          <a:xfrm>
            <a:off x="1371600" y="4114800"/>
            <a:ext cx="7086600" cy="1752600"/>
          </a:xfrm>
        </p:spPr>
        <p:txBody>
          <a:bodyPr/>
          <a:lstStyle>
            <a:lvl1pPr marL="0" indent="0">
              <a:buFontTx/>
              <a:buNone/>
              <a:defRPr/>
            </a:lvl1pPr>
          </a:lstStyle>
          <a:p>
            <a:r>
              <a:rPr lang="en-US" smtClean="0"/>
              <a:t>Click to edit Master subtitle style</a:t>
            </a:r>
            <a:endParaRPr lang="en-US"/>
          </a:p>
        </p:txBody>
      </p:sp>
      <p:sp>
        <p:nvSpPr>
          <p:cNvPr id="31749" name="Line 5"/>
          <p:cNvSpPr>
            <a:spLocks noChangeShapeType="1"/>
          </p:cNvSpPr>
          <p:nvPr/>
        </p:nvSpPr>
        <p:spPr bwMode="auto">
          <a:xfrm>
            <a:off x="498475" y="6172200"/>
            <a:ext cx="8153400" cy="0"/>
          </a:xfrm>
          <a:prstGeom prst="line">
            <a:avLst/>
          </a:prstGeom>
          <a:noFill/>
          <a:ln w="25400">
            <a:solidFill>
              <a:srgbClr val="0050A8"/>
            </a:solidFill>
            <a:round/>
            <a:headEnd/>
            <a:tailEnd/>
          </a:ln>
          <a:effectLst/>
        </p:spPr>
        <p:txBody>
          <a:bodyPr wrap="none" anchor="ctr">
            <a:prstTxWarp prst="textNoShape">
              <a:avLst/>
            </a:prstTxWarp>
          </a:bodyPr>
          <a:lstStyle/>
          <a:p>
            <a:endParaRPr lang="en-US"/>
          </a:p>
        </p:txBody>
      </p:sp>
      <p:sp>
        <p:nvSpPr>
          <p:cNvPr id="31750" name="Text Box 6"/>
          <p:cNvSpPr txBox="1">
            <a:spLocks noChangeArrowheads="1"/>
          </p:cNvSpPr>
          <p:nvPr/>
        </p:nvSpPr>
        <p:spPr bwMode="auto">
          <a:xfrm>
            <a:off x="1354138" y="381000"/>
            <a:ext cx="6070600" cy="1096963"/>
          </a:xfrm>
          <a:prstGeom prst="rect">
            <a:avLst/>
          </a:prstGeom>
          <a:noFill/>
          <a:ln w="9525">
            <a:noFill/>
            <a:miter lim="800000"/>
            <a:headEnd/>
            <a:tailEnd/>
          </a:ln>
          <a:effectLst/>
        </p:spPr>
        <p:txBody>
          <a:bodyPr wrap="none">
            <a:prstTxWarp prst="textNoShape">
              <a:avLst/>
            </a:prstTxWarp>
            <a:spAutoFit/>
          </a:bodyPr>
          <a:lstStyle/>
          <a:p>
            <a:r>
              <a:rPr lang="en-US" sz="2200" i="1">
                <a:solidFill>
                  <a:schemeClr val="bg2"/>
                </a:solidFill>
                <a:latin typeface="Arial" charset="0"/>
              </a:rPr>
              <a:t>NA-MIC</a:t>
            </a:r>
          </a:p>
          <a:p>
            <a:r>
              <a:rPr lang="en-US" sz="2200" i="1">
                <a:solidFill>
                  <a:schemeClr val="bg2"/>
                </a:solidFill>
                <a:latin typeface="Arial" charset="0"/>
              </a:rPr>
              <a:t>National Alliance for Medical Image Computing </a:t>
            </a:r>
            <a:br>
              <a:rPr lang="en-US" sz="2200" i="1">
                <a:solidFill>
                  <a:schemeClr val="bg2"/>
                </a:solidFill>
                <a:latin typeface="Arial" charset="0"/>
              </a:rPr>
            </a:br>
            <a:r>
              <a:rPr lang="en-US" sz="2200" i="1">
                <a:solidFill>
                  <a:schemeClr val="bg2"/>
                </a:solidFill>
                <a:latin typeface="Arial" charset="0"/>
              </a:rPr>
              <a:t>http://na-mic.org</a:t>
            </a:r>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18097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2768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76400"/>
            <a:ext cx="3543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676400"/>
            <a:ext cx="3543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3886200"/>
            <a:ext cx="3543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76400"/>
            <a:ext cx="3543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76400"/>
            <a:ext cx="3543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764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6248400"/>
            <a:ext cx="1905000" cy="457200"/>
          </a:xfrm>
          <a:prstGeom prst="rect">
            <a:avLst/>
          </a:prstGeom>
        </p:spPr>
        <p:txBody>
          <a:bodyPr/>
          <a:lstStyle>
            <a:lvl1pPr>
              <a:defRPr smtClean="0"/>
            </a:lvl1pPr>
          </a:lstStyle>
          <a:p>
            <a:fld id="{CE267C76-AB9B-3749-9FEF-4CB5B192ADB1}" type="slidenum">
              <a:rPr lang="en-US" smtClean="0"/>
              <a:pPr/>
              <a:t>‹#›</a:t>
            </a:fld>
            <a:endParaRPr lang="en-US"/>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15"/>
          <a:srcRect/>
          <a:stretch>
            <a:fillRect/>
          </a:stretch>
        </p:blipFill>
        <p:spPr bwMode="auto">
          <a:xfrm>
            <a:off x="193675" y="228600"/>
            <a:ext cx="8382000" cy="1141413"/>
          </a:xfrm>
          <a:prstGeom prst="rect">
            <a:avLst/>
          </a:prstGeom>
          <a:noFill/>
        </p:spPr>
      </p:pic>
      <p:sp>
        <p:nvSpPr>
          <p:cNvPr id="30723" name="Rectangle 3"/>
          <p:cNvSpPr>
            <a:spLocks noGrp="1" noChangeArrowheads="1"/>
          </p:cNvSpPr>
          <p:nvPr>
            <p:ph type="title"/>
          </p:nvPr>
        </p:nvSpPr>
        <p:spPr bwMode="auto">
          <a:xfrm>
            <a:off x="1219200" y="304800"/>
            <a:ext cx="7239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30724" name="Rectangle 4"/>
          <p:cNvSpPr>
            <a:spLocks noGrp="1" noChangeArrowheads="1"/>
          </p:cNvSpPr>
          <p:nvPr>
            <p:ph type="body" idx="1"/>
          </p:nvPr>
        </p:nvSpPr>
        <p:spPr bwMode="auto">
          <a:xfrm>
            <a:off x="1219200" y="1676400"/>
            <a:ext cx="7239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726" name="Line 6"/>
          <p:cNvSpPr>
            <a:spLocks noChangeShapeType="1"/>
          </p:cNvSpPr>
          <p:nvPr/>
        </p:nvSpPr>
        <p:spPr bwMode="auto">
          <a:xfrm>
            <a:off x="498475" y="6172200"/>
            <a:ext cx="8153400" cy="0"/>
          </a:xfrm>
          <a:prstGeom prst="line">
            <a:avLst/>
          </a:prstGeom>
          <a:noFill/>
          <a:ln w="25400">
            <a:solidFill>
              <a:srgbClr val="0050A8"/>
            </a:solidFill>
            <a:round/>
            <a:headEnd/>
            <a:tailEnd/>
          </a:ln>
          <a:effectLst/>
        </p:spPr>
        <p:txBody>
          <a:bodyPr wrap="none" anchor="ctr">
            <a:prstTxWarp prst="textNoShape">
              <a:avLst/>
            </a:prstTxWarp>
          </a:bodyPr>
          <a:lstStyle/>
          <a:p>
            <a:endParaRPr lang="en-US"/>
          </a:p>
        </p:txBody>
      </p:sp>
      <p:sp>
        <p:nvSpPr>
          <p:cNvPr id="30727" name="Text Box 7"/>
          <p:cNvSpPr txBox="1">
            <a:spLocks noChangeArrowheads="1"/>
          </p:cNvSpPr>
          <p:nvPr/>
        </p:nvSpPr>
        <p:spPr bwMode="auto">
          <a:xfrm>
            <a:off x="1203325" y="6251575"/>
            <a:ext cx="3394075" cy="457200"/>
          </a:xfrm>
          <a:prstGeom prst="rect">
            <a:avLst/>
          </a:prstGeom>
          <a:noFill/>
          <a:ln w="9525">
            <a:noFill/>
            <a:miter lim="800000"/>
            <a:headEnd/>
            <a:tailEnd/>
          </a:ln>
          <a:effectLst/>
        </p:spPr>
        <p:txBody>
          <a:bodyPr wrap="none">
            <a:prstTxWarp prst="textNoShape">
              <a:avLst/>
            </a:prstTxWarp>
            <a:spAutoFit/>
          </a:bodyPr>
          <a:lstStyle/>
          <a:p>
            <a:r>
              <a:rPr lang="en-US" sz="1200" i="1">
                <a:solidFill>
                  <a:schemeClr val="bg2"/>
                </a:solidFill>
                <a:latin typeface="Arial" charset="0"/>
              </a:rPr>
              <a:t>National Alliance for Medical Image Computing </a:t>
            </a:r>
            <a:br>
              <a:rPr lang="en-US" sz="1200" i="1">
                <a:solidFill>
                  <a:schemeClr val="bg2"/>
                </a:solidFill>
                <a:latin typeface="Arial" charset="0"/>
              </a:rPr>
            </a:br>
            <a:r>
              <a:rPr lang="en-US" sz="1200" i="1">
                <a:solidFill>
                  <a:schemeClr val="bg2"/>
                </a:solidFill>
                <a:latin typeface="Arial" charset="0"/>
              </a:rPr>
              <a:t>http://na-mic.org</a:t>
            </a:r>
          </a:p>
        </p:txBody>
      </p:sp>
      <p:sp>
        <p:nvSpPr>
          <p:cNvPr id="9" name="TextBox 8"/>
          <p:cNvSpPr txBox="1"/>
          <p:nvPr/>
        </p:nvSpPr>
        <p:spPr>
          <a:xfrm>
            <a:off x="7732157" y="6351383"/>
            <a:ext cx="948697" cy="338554"/>
          </a:xfrm>
          <a:prstGeom prst="rect">
            <a:avLst/>
          </a:prstGeom>
          <a:noFill/>
        </p:spPr>
        <p:txBody>
          <a:bodyPr wrap="none" rtlCol="0">
            <a:spAutoFit/>
          </a:bodyPr>
          <a:lstStyle/>
          <a:p>
            <a:r>
              <a:rPr lang="en-US" sz="1600" dirty="0" smtClean="0">
                <a:latin typeface="+mn-lt"/>
              </a:rPr>
              <a:t>Slide </a:t>
            </a:r>
            <a:fld id="{77A81EBB-0AB4-164D-909D-335F00021CE9}" type="slidenum">
              <a:rPr lang="en-US" sz="1600" smtClean="0">
                <a:latin typeface="+mn-lt"/>
              </a:rPr>
              <a:pPr/>
              <a:t>‹#›</a:t>
            </a:fld>
            <a:endParaRPr lang="en-US" sz="1600" dirty="0">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cover/>
  </p:transition>
  <p:txStyles>
    <p:titleStyle>
      <a:lvl1pPr algn="l" rtl="0" eaLnBrk="1" fontAlgn="base" hangingPunct="1">
        <a:spcBef>
          <a:spcPct val="0"/>
        </a:spcBef>
        <a:spcAft>
          <a:spcPct val="0"/>
        </a:spcAft>
        <a:defRPr sz="4200" b="1">
          <a:solidFill>
            <a:schemeClr val="tx1"/>
          </a:solidFill>
          <a:latin typeface="+mj-lt"/>
          <a:ea typeface="+mj-ea"/>
          <a:cs typeface="+mj-cs"/>
        </a:defRPr>
      </a:lvl1pPr>
      <a:lvl2pPr algn="l" rtl="0" eaLnBrk="1" fontAlgn="base" hangingPunct="1">
        <a:spcBef>
          <a:spcPct val="0"/>
        </a:spcBef>
        <a:spcAft>
          <a:spcPct val="0"/>
        </a:spcAft>
        <a:defRPr sz="4200" b="1">
          <a:solidFill>
            <a:schemeClr val="tx1"/>
          </a:solidFill>
          <a:latin typeface="Arial" charset="0"/>
        </a:defRPr>
      </a:lvl2pPr>
      <a:lvl3pPr algn="l" rtl="0" eaLnBrk="1" fontAlgn="base" hangingPunct="1">
        <a:spcBef>
          <a:spcPct val="0"/>
        </a:spcBef>
        <a:spcAft>
          <a:spcPct val="0"/>
        </a:spcAft>
        <a:defRPr sz="4200" b="1">
          <a:solidFill>
            <a:schemeClr val="tx1"/>
          </a:solidFill>
          <a:latin typeface="Arial" charset="0"/>
        </a:defRPr>
      </a:lvl3pPr>
      <a:lvl4pPr algn="l" rtl="0" eaLnBrk="1" fontAlgn="base" hangingPunct="1">
        <a:spcBef>
          <a:spcPct val="0"/>
        </a:spcBef>
        <a:spcAft>
          <a:spcPct val="0"/>
        </a:spcAft>
        <a:defRPr sz="4200" b="1">
          <a:solidFill>
            <a:schemeClr val="tx1"/>
          </a:solidFill>
          <a:latin typeface="Arial" charset="0"/>
        </a:defRPr>
      </a:lvl4pPr>
      <a:lvl5pPr algn="l" rtl="0" eaLnBrk="1" fontAlgn="base" hangingPunct="1">
        <a:spcBef>
          <a:spcPct val="0"/>
        </a:spcBef>
        <a:spcAft>
          <a:spcPct val="0"/>
        </a:spcAft>
        <a:defRPr sz="4200" b="1">
          <a:solidFill>
            <a:schemeClr val="tx1"/>
          </a:solidFill>
          <a:latin typeface="Arial" charset="0"/>
        </a:defRPr>
      </a:lvl5pPr>
      <a:lvl6pPr marL="457200" algn="l" rtl="0" eaLnBrk="1" fontAlgn="base" hangingPunct="1">
        <a:spcBef>
          <a:spcPct val="0"/>
        </a:spcBef>
        <a:spcAft>
          <a:spcPct val="0"/>
        </a:spcAft>
        <a:defRPr sz="4200" b="1">
          <a:solidFill>
            <a:schemeClr val="tx1"/>
          </a:solidFill>
          <a:latin typeface="Arial" charset="0"/>
        </a:defRPr>
      </a:lvl6pPr>
      <a:lvl7pPr marL="914400" algn="l" rtl="0" eaLnBrk="1" fontAlgn="base" hangingPunct="1">
        <a:spcBef>
          <a:spcPct val="0"/>
        </a:spcBef>
        <a:spcAft>
          <a:spcPct val="0"/>
        </a:spcAft>
        <a:defRPr sz="4200" b="1">
          <a:solidFill>
            <a:schemeClr val="tx1"/>
          </a:solidFill>
          <a:latin typeface="Arial" charset="0"/>
        </a:defRPr>
      </a:lvl7pPr>
      <a:lvl8pPr marL="1371600" algn="l" rtl="0" eaLnBrk="1" fontAlgn="base" hangingPunct="1">
        <a:spcBef>
          <a:spcPct val="0"/>
        </a:spcBef>
        <a:spcAft>
          <a:spcPct val="0"/>
        </a:spcAft>
        <a:defRPr sz="4200" b="1">
          <a:solidFill>
            <a:schemeClr val="tx1"/>
          </a:solidFill>
          <a:latin typeface="Arial" charset="0"/>
        </a:defRPr>
      </a:lvl8pPr>
      <a:lvl9pPr marL="1828800" algn="l" rtl="0" eaLnBrk="1" fontAlgn="base" hangingPunct="1">
        <a:spcBef>
          <a:spcPct val="0"/>
        </a:spcBef>
        <a:spcAft>
          <a:spcPct val="0"/>
        </a:spcAft>
        <a:defRPr sz="4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Longitudinal and</a:t>
            </a:r>
            <a:r>
              <a:rPr lang="en-US" dirty="0" smtClean="0"/>
              <a:t> Time-Series Analysis</a:t>
            </a:r>
            <a:endParaRPr lang="en-US" dirty="0"/>
          </a:p>
        </p:txBody>
      </p:sp>
      <p:sp>
        <p:nvSpPr>
          <p:cNvPr id="3" name="Subtitle 2"/>
          <p:cNvSpPr>
            <a:spLocks noGrp="1"/>
          </p:cNvSpPr>
          <p:nvPr>
            <p:ph type="subTitle" idx="1"/>
          </p:nvPr>
        </p:nvSpPr>
        <p:spPr/>
        <p:txBody>
          <a:bodyPr/>
          <a:lstStyle/>
          <a:p>
            <a:r>
              <a:rPr lang="en-US" dirty="0" smtClean="0"/>
              <a:t>Everyone in NA-MIC Core 1 and 2</a:t>
            </a:r>
            <a:endParaRPr lang="en-US" dirty="0"/>
          </a:p>
        </p:txBody>
      </p:sp>
    </p:spTree>
  </p:cSld>
  <p:clrMapOvr>
    <a:masterClrMapping/>
  </p:clrMapOvr>
  <p:transition>
    <p:cove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Evaluation of Shape</a:t>
            </a:r>
            <a:endParaRPr lang="en-US" dirty="0"/>
          </a:p>
        </p:txBody>
      </p:sp>
      <p:sp>
        <p:nvSpPr>
          <p:cNvPr id="3" name="Content Placeholder 2"/>
          <p:cNvSpPr>
            <a:spLocks noGrp="1"/>
          </p:cNvSpPr>
          <p:nvPr>
            <p:ph idx="1"/>
          </p:nvPr>
        </p:nvSpPr>
        <p:spPr>
          <a:xfrm>
            <a:off x="1219199" y="1676400"/>
            <a:ext cx="6328419" cy="3524856"/>
          </a:xfrm>
        </p:spPr>
        <p:txBody>
          <a:bodyPr/>
          <a:lstStyle/>
          <a:p>
            <a:r>
              <a:rPr lang="en-US" sz="2800" dirty="0" smtClean="0"/>
              <a:t>Particle shape correspondence </a:t>
            </a:r>
          </a:p>
          <a:p>
            <a:pPr lvl="1"/>
            <a:r>
              <a:rPr lang="en-US" sz="2400" dirty="0" smtClean="0"/>
              <a:t>Intra-subject &amp; inter-subject</a:t>
            </a:r>
          </a:p>
          <a:p>
            <a:pPr lvl="1"/>
            <a:r>
              <a:rPr lang="en-US" sz="2400" dirty="0" smtClean="0"/>
              <a:t>Linear mixed-effect model of shape</a:t>
            </a:r>
          </a:p>
          <a:p>
            <a:pPr lvl="1"/>
            <a:r>
              <a:rPr lang="en-US" sz="2400" dirty="0" smtClean="0"/>
              <a:t>C</a:t>
            </a:r>
            <a:r>
              <a:rPr lang="en-US" sz="2400" dirty="0" smtClean="0"/>
              <a:t>orrespondence on residuals</a:t>
            </a:r>
          </a:p>
          <a:p>
            <a:pPr lvl="1"/>
            <a:r>
              <a:rPr lang="en-US" sz="2400" dirty="0" smtClean="0"/>
              <a:t>Iterate over correspondence and stats</a:t>
            </a:r>
          </a:p>
          <a:p>
            <a:pPr lvl="1"/>
            <a:r>
              <a:rPr lang="en-US" sz="2400" dirty="0" smtClean="0"/>
              <a:t>Brain change: 10 </a:t>
            </a:r>
            <a:r>
              <a:rPr lang="en-US" sz="2400" dirty="0" err="1" smtClean="0"/>
              <a:t>x</a:t>
            </a:r>
            <a:r>
              <a:rPr lang="en-US" sz="2400" dirty="0" smtClean="0"/>
              <a:t> 0-2 years</a:t>
            </a:r>
            <a:endParaRPr lang="en-US" sz="2400" dirty="0"/>
          </a:p>
        </p:txBody>
      </p:sp>
      <p:pic>
        <p:nvPicPr>
          <p:cNvPr id="4" name="Picture 3"/>
          <p:cNvPicPr>
            <a:picLocks noChangeAspect="1"/>
          </p:cNvPicPr>
          <p:nvPr/>
        </p:nvPicPr>
        <p:blipFill>
          <a:blip r:embed="rId2">
            <a:clrChange>
              <a:clrFrom>
                <a:srgbClr val="FFFFFF"/>
              </a:clrFrom>
              <a:clrTo>
                <a:srgbClr val="FFFFFF">
                  <a:alpha val="0"/>
                </a:srgbClr>
              </a:clrTo>
            </a:clrChange>
          </a:blip>
          <a:srcRect r="52813"/>
          <a:stretch>
            <a:fillRect/>
          </a:stretch>
        </p:blipFill>
        <p:spPr>
          <a:xfrm>
            <a:off x="812800" y="4642456"/>
            <a:ext cx="3547697" cy="558800"/>
          </a:xfrm>
          <a:prstGeom prst="rect">
            <a:avLst/>
          </a:prstGeom>
        </p:spPr>
      </p:pic>
      <p:pic>
        <p:nvPicPr>
          <p:cNvPr id="5" name="Picture 4"/>
          <p:cNvPicPr>
            <a:picLocks noChangeAspect="1"/>
          </p:cNvPicPr>
          <p:nvPr/>
        </p:nvPicPr>
        <p:blipFill>
          <a:blip r:embed="rId3"/>
          <a:stretch>
            <a:fillRect/>
          </a:stretch>
        </p:blipFill>
        <p:spPr>
          <a:xfrm>
            <a:off x="7113800" y="1530756"/>
            <a:ext cx="1976782" cy="1413629"/>
          </a:xfrm>
          <a:prstGeom prst="rect">
            <a:avLst/>
          </a:prstGeom>
        </p:spPr>
      </p:pic>
      <p:pic>
        <p:nvPicPr>
          <p:cNvPr id="7" name="Picture 6"/>
          <p:cNvPicPr>
            <a:picLocks noChangeAspect="1"/>
          </p:cNvPicPr>
          <p:nvPr/>
        </p:nvPicPr>
        <p:blipFill>
          <a:blip r:embed="rId4"/>
          <a:stretch>
            <a:fillRect/>
          </a:stretch>
        </p:blipFill>
        <p:spPr>
          <a:xfrm>
            <a:off x="7363152" y="3098273"/>
            <a:ext cx="1394950" cy="1307765"/>
          </a:xfrm>
          <a:prstGeom prst="rect">
            <a:avLst/>
          </a:prstGeom>
        </p:spPr>
      </p:pic>
      <p:sp>
        <p:nvSpPr>
          <p:cNvPr id="8" name="TextBox 7"/>
          <p:cNvSpPr txBox="1"/>
          <p:nvPr/>
        </p:nvSpPr>
        <p:spPr>
          <a:xfrm>
            <a:off x="7349893" y="1447800"/>
            <a:ext cx="1172116" cy="307777"/>
          </a:xfrm>
          <a:prstGeom prst="rect">
            <a:avLst/>
          </a:prstGeom>
          <a:noFill/>
        </p:spPr>
        <p:txBody>
          <a:bodyPr wrap="none" rtlCol="0">
            <a:spAutoFit/>
          </a:bodyPr>
          <a:lstStyle/>
          <a:p>
            <a:r>
              <a:rPr lang="en-US" sz="1400" dirty="0" smtClean="0"/>
              <a:t>Mixed Effect</a:t>
            </a:r>
            <a:endParaRPr lang="en-US" sz="1400" dirty="0"/>
          </a:p>
        </p:txBody>
      </p:sp>
      <p:sp>
        <p:nvSpPr>
          <p:cNvPr id="9" name="TextBox 8"/>
          <p:cNvSpPr txBox="1"/>
          <p:nvPr/>
        </p:nvSpPr>
        <p:spPr>
          <a:xfrm>
            <a:off x="7389179" y="2944385"/>
            <a:ext cx="1559895" cy="307777"/>
          </a:xfrm>
          <a:prstGeom prst="rect">
            <a:avLst/>
          </a:prstGeom>
          <a:noFill/>
        </p:spPr>
        <p:txBody>
          <a:bodyPr wrap="square" rtlCol="0">
            <a:spAutoFit/>
          </a:bodyPr>
          <a:lstStyle/>
          <a:p>
            <a:r>
              <a:rPr lang="en-US" sz="1400" dirty="0" smtClean="0"/>
              <a:t>Random Effect</a:t>
            </a:r>
            <a:endParaRPr lang="en-US" sz="1400" dirty="0"/>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4590646" y="4406039"/>
            <a:ext cx="4404636" cy="1761854"/>
          </a:xfrm>
          <a:prstGeom prst="rect">
            <a:avLst/>
          </a:prstGeom>
        </p:spPr>
      </p:pic>
      <p:pic>
        <p:nvPicPr>
          <p:cNvPr id="11" name="Picture 10"/>
          <p:cNvPicPr>
            <a:picLocks noChangeAspect="1"/>
          </p:cNvPicPr>
          <p:nvPr/>
        </p:nvPicPr>
        <p:blipFill>
          <a:blip r:embed="rId2">
            <a:clrChange>
              <a:clrFrom>
                <a:srgbClr val="FFFFFF"/>
              </a:clrFrom>
              <a:clrTo>
                <a:srgbClr val="FFFFFF">
                  <a:alpha val="0"/>
                </a:srgbClr>
              </a:clrTo>
            </a:clrChange>
          </a:blip>
          <a:srcRect l="52813"/>
          <a:stretch>
            <a:fillRect/>
          </a:stretch>
        </p:blipFill>
        <p:spPr>
          <a:xfrm>
            <a:off x="812800" y="5074256"/>
            <a:ext cx="3547697" cy="558800"/>
          </a:xfrm>
          <a:prstGeom prst="rect">
            <a:avLst/>
          </a:prstGeom>
        </p:spPr>
      </p:pic>
    </p:spTree>
  </p:cSld>
  <p:clrMapOvr>
    <a:masterClrMapping/>
  </p:clrMapOvr>
  <p:transition>
    <p:cove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Atrial</a:t>
            </a:r>
            <a:r>
              <a:rPr lang="en-US" dirty="0" smtClean="0"/>
              <a:t> Fibrillation</a:t>
            </a:r>
            <a:endParaRPr lang="en-US" dirty="0"/>
          </a:p>
        </p:txBody>
      </p:sp>
      <p:sp>
        <p:nvSpPr>
          <p:cNvPr id="3" name="Content Placeholder 2"/>
          <p:cNvSpPr>
            <a:spLocks noGrp="1"/>
          </p:cNvSpPr>
          <p:nvPr>
            <p:ph idx="1"/>
          </p:nvPr>
        </p:nvSpPr>
        <p:spPr>
          <a:xfrm>
            <a:off x="1219200" y="1676400"/>
            <a:ext cx="7239000" cy="2049895"/>
          </a:xfrm>
        </p:spPr>
        <p:txBody>
          <a:bodyPr/>
          <a:lstStyle/>
          <a:p>
            <a:r>
              <a:rPr lang="en-US" dirty="0" smtClean="0"/>
              <a:t>L</a:t>
            </a:r>
            <a:r>
              <a:rPr lang="en-US" dirty="0" smtClean="0"/>
              <a:t>eft atrium shape change after successful fibrillation</a:t>
            </a:r>
          </a:p>
          <a:p>
            <a:pPr lvl="1"/>
            <a:r>
              <a:rPr lang="en-US" dirty="0" smtClean="0"/>
              <a:t>12 </a:t>
            </a:r>
            <a:r>
              <a:rPr lang="en-US" dirty="0" err="1" smtClean="0"/>
              <a:t>x</a:t>
            </a:r>
            <a:r>
              <a:rPr lang="en-US" dirty="0" smtClean="0"/>
              <a:t> pre-ablation + 3mo </a:t>
            </a:r>
            <a:r>
              <a:rPr lang="en-US" dirty="0" err="1" smtClean="0"/>
              <a:t>postablation</a:t>
            </a:r>
            <a:endParaRPr lang="en-US" dirty="0" smtClean="0"/>
          </a:p>
          <a:p>
            <a:r>
              <a:rPr lang="en-US" dirty="0" smtClean="0"/>
              <a:t>Same mixed effect model</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1360" y="3774223"/>
            <a:ext cx="7569200" cy="2628900"/>
          </a:xfrm>
          <a:prstGeom prst="rect">
            <a:avLst/>
          </a:prstGeom>
        </p:spPr>
      </p:pic>
      <p:sp>
        <p:nvSpPr>
          <p:cNvPr id="5" name="TextBox 4"/>
          <p:cNvSpPr txBox="1"/>
          <p:nvPr/>
        </p:nvSpPr>
        <p:spPr>
          <a:xfrm>
            <a:off x="6114837" y="5842107"/>
            <a:ext cx="325730"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3033060" y="5842107"/>
            <a:ext cx="261535" cy="369332"/>
          </a:xfrm>
          <a:prstGeom prst="rect">
            <a:avLst/>
          </a:prstGeom>
          <a:noFill/>
        </p:spPr>
        <p:txBody>
          <a:bodyPr wrap="none" rtlCol="0">
            <a:spAutoFit/>
          </a:bodyPr>
          <a:lstStyle/>
          <a:p>
            <a:r>
              <a:rPr lang="en-US" dirty="0" smtClean="0"/>
              <a:t>-</a:t>
            </a:r>
            <a:endParaRPr lang="en-US" dirty="0"/>
          </a:p>
        </p:txBody>
      </p:sp>
      <p:sp>
        <p:nvSpPr>
          <p:cNvPr id="14" name="Freeform 13"/>
          <p:cNvSpPr/>
          <p:nvPr/>
        </p:nvSpPr>
        <p:spPr bwMode="auto">
          <a:xfrm>
            <a:off x="599017" y="3949953"/>
            <a:ext cx="1625334" cy="603076"/>
          </a:xfrm>
          <a:custGeom>
            <a:avLst/>
            <a:gdLst>
              <a:gd name="connsiteX0" fmla="*/ 0 w 1996724"/>
              <a:gd name="connsiteY0" fmla="*/ 938562 h 938562"/>
              <a:gd name="connsiteX1" fmla="*/ 383371 w 1996724"/>
              <a:gd name="connsiteY1" fmla="*/ 363443 h 938562"/>
              <a:gd name="connsiteX2" fmla="*/ 1281897 w 1996724"/>
              <a:gd name="connsiteY2" fmla="*/ 15975 h 938562"/>
              <a:gd name="connsiteX3" fmla="*/ 1880914 w 1996724"/>
              <a:gd name="connsiteY3" fmla="*/ 267590 h 938562"/>
              <a:gd name="connsiteX4" fmla="*/ 1976757 w 1996724"/>
              <a:gd name="connsiteY4" fmla="*/ 507223 h 93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724" h="938562">
                <a:moveTo>
                  <a:pt x="0" y="938562"/>
                </a:moveTo>
                <a:cubicBezTo>
                  <a:pt x="84861" y="727884"/>
                  <a:pt x="169722" y="517207"/>
                  <a:pt x="383371" y="363443"/>
                </a:cubicBezTo>
                <a:cubicBezTo>
                  <a:pt x="597020" y="209679"/>
                  <a:pt x="1032307" y="31950"/>
                  <a:pt x="1281897" y="15975"/>
                </a:cubicBezTo>
                <a:cubicBezTo>
                  <a:pt x="1531487" y="0"/>
                  <a:pt x="1765104" y="185715"/>
                  <a:pt x="1880914" y="267590"/>
                </a:cubicBezTo>
                <a:cubicBezTo>
                  <a:pt x="1996724" y="349465"/>
                  <a:pt x="1976757" y="507223"/>
                  <a:pt x="1976757" y="507223"/>
                </a:cubicBezTo>
              </a:path>
            </a:pathLst>
          </a:cu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p:cNvSpPr txBox="1"/>
          <p:nvPr/>
        </p:nvSpPr>
        <p:spPr>
          <a:xfrm rot="16200000">
            <a:off x="-531149" y="4924460"/>
            <a:ext cx="1891000" cy="369332"/>
          </a:xfrm>
          <a:prstGeom prst="rect">
            <a:avLst/>
          </a:prstGeom>
          <a:noFill/>
        </p:spPr>
        <p:txBody>
          <a:bodyPr wrap="none" rtlCol="0">
            <a:spAutoFit/>
          </a:bodyPr>
          <a:lstStyle/>
          <a:p>
            <a:r>
              <a:rPr lang="en-US" dirty="0" smtClean="0"/>
              <a:t>Pulmonary veins</a:t>
            </a:r>
            <a:endParaRPr lang="en-US" dirty="0"/>
          </a:p>
        </p:txBody>
      </p:sp>
    </p:spTree>
  </p:cSld>
  <p:clrMapOvr>
    <a:masterClrMapping/>
  </p:clrMapOvr>
  <p:transition>
    <p:cove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Longitudinal/Time series analysis crucial to </a:t>
            </a:r>
            <a:r>
              <a:rPr lang="en-US" dirty="0" err="1" smtClean="0"/>
              <a:t>DBP’s</a:t>
            </a:r>
            <a:endParaRPr lang="en-US" dirty="0" smtClean="0"/>
          </a:p>
          <a:p>
            <a:r>
              <a:rPr lang="en-US" dirty="0" smtClean="0"/>
              <a:t>Not same old, new methods needed</a:t>
            </a:r>
          </a:p>
          <a:p>
            <a:r>
              <a:rPr lang="en-US" dirty="0" smtClean="0"/>
              <a:t>NA-MIC solutions are on the way to save the day…</a:t>
            </a:r>
          </a:p>
          <a:p>
            <a:pPr lvl="1"/>
            <a:r>
              <a:rPr lang="en-US" dirty="0" smtClean="0"/>
              <a:t>Jointly across NA-MIC (Core 1 &amp; 2)</a:t>
            </a:r>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Longitudinal and time-series analysis</a:t>
            </a:r>
            <a:endParaRPr lang="en-US" dirty="0"/>
          </a:p>
        </p:txBody>
      </p:sp>
      <p:sp>
        <p:nvSpPr>
          <p:cNvPr id="5" name="Content Placeholder 4"/>
          <p:cNvSpPr>
            <a:spLocks noGrp="1"/>
          </p:cNvSpPr>
          <p:nvPr>
            <p:ph idx="1"/>
          </p:nvPr>
        </p:nvSpPr>
        <p:spPr/>
        <p:txBody>
          <a:bodyPr>
            <a:normAutofit/>
          </a:bodyPr>
          <a:lstStyle/>
          <a:p>
            <a:pPr>
              <a:buNone/>
            </a:pPr>
            <a:endParaRPr lang="en-US" sz="2000" dirty="0" smtClean="0"/>
          </a:p>
          <a:p>
            <a:r>
              <a:rPr lang="en-US" sz="2000" dirty="0" smtClean="0"/>
              <a:t>Content:</a:t>
            </a:r>
            <a:endParaRPr lang="en-US" sz="2000" dirty="0" smtClean="0"/>
          </a:p>
          <a:p>
            <a:pPr lvl="1"/>
            <a:r>
              <a:rPr lang="en-US" sz="1800" dirty="0" smtClean="0"/>
              <a:t>Guido</a:t>
            </a:r>
            <a:r>
              <a:rPr lang="en-US" sz="1800" dirty="0" smtClean="0"/>
              <a:t>/?: images </a:t>
            </a:r>
            <a:r>
              <a:rPr lang="en-US" sz="1800" dirty="0"/>
              <a:t>at multiple time points for </a:t>
            </a:r>
            <a:r>
              <a:rPr lang="en-US" sz="1800" dirty="0" smtClean="0"/>
              <a:t>segmentation &amp; analysis (DBP UCLA &amp; Iowa</a:t>
            </a:r>
            <a:r>
              <a:rPr lang="en-US" sz="1800" dirty="0" smtClean="0"/>
              <a:t>), DTI &amp; tissue segmentation</a:t>
            </a:r>
          </a:p>
          <a:p>
            <a:pPr lvl="1"/>
            <a:r>
              <a:rPr lang="en-US" sz="1800" dirty="0" smtClean="0"/>
              <a:t>Ross/Martin:  longitudinal shape correspondence for improved analysis (Application to DBP Iowa (</a:t>
            </a:r>
            <a:r>
              <a:rPr lang="en-US" sz="1800" dirty="0" err="1" smtClean="0"/>
              <a:t>subcortical</a:t>
            </a:r>
            <a:r>
              <a:rPr lang="en-US" sz="1800" dirty="0" smtClean="0"/>
              <a:t> structures) &amp; UCLA (ventricles) &amp; Utah (</a:t>
            </a:r>
            <a:r>
              <a:rPr lang="en-US" sz="1800" dirty="0" err="1" smtClean="0"/>
              <a:t>atrial</a:t>
            </a:r>
            <a:r>
              <a:rPr lang="en-US" sz="1800" dirty="0" smtClean="0"/>
              <a:t> shape) </a:t>
            </a:r>
            <a:r>
              <a:rPr lang="en-US" sz="1800" dirty="0" smtClean="0"/>
              <a:t>)</a:t>
            </a:r>
          </a:p>
          <a:p>
            <a:pPr lvl="1"/>
            <a:r>
              <a:rPr lang="en-US" sz="1800" dirty="0" smtClean="0"/>
              <a:t>Guido</a:t>
            </a:r>
            <a:r>
              <a:rPr lang="en-US" sz="1800" dirty="0" smtClean="0"/>
              <a:t>/Martin: longitudinal DTI atlas (DBP Iowa</a:t>
            </a:r>
            <a:r>
              <a:rPr lang="en-US" sz="1800" dirty="0" smtClean="0"/>
              <a:t>), Prelim data from Monkey.</a:t>
            </a:r>
            <a:endParaRPr lang="en-US" sz="1800" dirty="0" smtClean="0"/>
          </a:p>
        </p:txBody>
      </p:sp>
    </p:spTree>
  </p:cSld>
  <p:clrMapOvr>
    <a:masterClrMapping/>
  </p:clrMapOvr>
  <p:transition>
    <p:cove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goal</a:t>
            </a:r>
            <a:endParaRPr lang="en-US" dirty="0"/>
          </a:p>
        </p:txBody>
      </p:sp>
      <p:sp>
        <p:nvSpPr>
          <p:cNvPr id="3" name="Content Placeholder 2"/>
          <p:cNvSpPr>
            <a:spLocks noGrp="1"/>
          </p:cNvSpPr>
          <p:nvPr>
            <p:ph idx="1"/>
          </p:nvPr>
        </p:nvSpPr>
        <p:spPr/>
        <p:txBody>
          <a:bodyPr/>
          <a:lstStyle/>
          <a:p>
            <a:pPr>
              <a:buNone/>
            </a:pPr>
            <a:r>
              <a:rPr lang="en-US" dirty="0" smtClean="0"/>
              <a:t>“Methods and tools </a:t>
            </a:r>
            <a:r>
              <a:rPr lang="en-US" dirty="0" smtClean="0"/>
              <a:t>for statistical and geometric analysis that operate on </a:t>
            </a:r>
            <a:r>
              <a:rPr lang="en-US" dirty="0" smtClean="0">
                <a:solidFill>
                  <a:srgbClr val="FF6600"/>
                </a:solidFill>
              </a:rPr>
              <a:t>multiple images</a:t>
            </a:r>
            <a:r>
              <a:rPr lang="en-US" dirty="0" smtClean="0">
                <a:solidFill>
                  <a:srgbClr val="FF6600"/>
                </a:solidFill>
              </a:rPr>
              <a:t> acquired </a:t>
            </a:r>
            <a:r>
              <a:rPr lang="en-US" dirty="0" smtClean="0">
                <a:solidFill>
                  <a:srgbClr val="FF6600"/>
                </a:solidFill>
              </a:rPr>
              <a:t>over time</a:t>
            </a:r>
            <a:r>
              <a:rPr lang="en-US" dirty="0" smtClean="0"/>
              <a:t>.”</a:t>
            </a:r>
          </a:p>
          <a:p>
            <a:pPr>
              <a:buNone/>
            </a:pPr>
            <a:endParaRPr lang="en-US" dirty="0" smtClean="0"/>
          </a:p>
          <a:p>
            <a:pPr lvl="1"/>
            <a:r>
              <a:rPr lang="en-US" dirty="0" smtClean="0"/>
              <a:t>Longitudinal &amp; Time series </a:t>
            </a:r>
            <a:r>
              <a:rPr lang="en-US" dirty="0" smtClean="0">
                <a:solidFill>
                  <a:srgbClr val="FF6600"/>
                </a:solidFill>
              </a:rPr>
              <a:t>analysis</a:t>
            </a:r>
          </a:p>
          <a:p>
            <a:pPr lvl="1"/>
            <a:r>
              <a:rPr lang="en-US" dirty="0" smtClean="0"/>
              <a:t>Joint </a:t>
            </a:r>
            <a:r>
              <a:rPr lang="en-US" dirty="0" smtClean="0">
                <a:solidFill>
                  <a:srgbClr val="FF6600"/>
                </a:solidFill>
              </a:rPr>
              <a:t>segmentation </a:t>
            </a:r>
            <a:r>
              <a:rPr lang="en-US" dirty="0" smtClean="0"/>
              <a:t>at multiple </a:t>
            </a:r>
            <a:r>
              <a:rPr lang="en-US" dirty="0" smtClean="0"/>
              <a:t>times</a:t>
            </a:r>
            <a:endParaRPr lang="en-US" dirty="0" smtClean="0">
              <a:solidFill>
                <a:srgbClr val="FF6600"/>
              </a:solidFill>
            </a:endParaRPr>
          </a:p>
          <a:p>
            <a:pPr lvl="1"/>
            <a:r>
              <a:rPr lang="en-US" dirty="0" smtClean="0"/>
              <a:t>Joint </a:t>
            </a:r>
            <a:r>
              <a:rPr lang="en-US" dirty="0" smtClean="0">
                <a:solidFill>
                  <a:srgbClr val="FF6600"/>
                </a:solidFill>
              </a:rPr>
              <a:t>evaluation </a:t>
            </a:r>
            <a:r>
              <a:rPr lang="en-US" dirty="0" smtClean="0"/>
              <a:t>of shape and function</a:t>
            </a:r>
          </a:p>
          <a:p>
            <a:endParaRPr lang="en-US" dirty="0" smtClean="0"/>
          </a:p>
          <a:p>
            <a:endParaRPr lang="en-US" dirty="0"/>
          </a:p>
        </p:txBody>
      </p:sp>
    </p:spTree>
  </p:cSld>
  <p:clrMapOvr>
    <a:masterClrMapping/>
  </p:clrMapOvr>
  <p:transition>
    <p:cove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DBP Goals </a:t>
            </a:r>
            <a:endParaRPr lang="en-US" dirty="0"/>
          </a:p>
        </p:txBody>
      </p:sp>
      <p:sp>
        <p:nvSpPr>
          <p:cNvPr id="3" name="Content Placeholder 2"/>
          <p:cNvSpPr>
            <a:spLocks noGrp="1"/>
          </p:cNvSpPr>
          <p:nvPr>
            <p:ph idx="1"/>
          </p:nvPr>
        </p:nvSpPr>
        <p:spPr/>
        <p:txBody>
          <a:bodyPr/>
          <a:lstStyle/>
          <a:p>
            <a:r>
              <a:rPr lang="en-US" dirty="0" smtClean="0"/>
              <a:t>In all </a:t>
            </a:r>
            <a:r>
              <a:rPr lang="en-US" dirty="0" err="1" smtClean="0"/>
              <a:t>DPB’s</a:t>
            </a:r>
            <a:r>
              <a:rPr lang="en-US" dirty="0" smtClean="0"/>
              <a:t> </a:t>
            </a:r>
          </a:p>
          <a:p>
            <a:pPr lvl="1"/>
            <a:r>
              <a:rPr lang="en-US" dirty="0" smtClean="0"/>
              <a:t>L</a:t>
            </a:r>
            <a:r>
              <a:rPr lang="en-US" dirty="0" smtClean="0"/>
              <a:t>ongitudinal data</a:t>
            </a:r>
          </a:p>
          <a:p>
            <a:pPr lvl="1"/>
            <a:r>
              <a:rPr lang="en-US" dirty="0" smtClean="0"/>
              <a:t>Monitor change across time </a:t>
            </a:r>
          </a:p>
          <a:p>
            <a:pPr lvl="2"/>
            <a:r>
              <a:rPr lang="en-US" sz="2000" dirty="0" smtClean="0"/>
              <a:t>Analysis of recovery for each patient (TBI)</a:t>
            </a:r>
          </a:p>
          <a:p>
            <a:pPr lvl="2"/>
            <a:r>
              <a:rPr lang="en-US" sz="2000" dirty="0" smtClean="0"/>
              <a:t>Predict onset of clinical symptoms (HD)</a:t>
            </a:r>
          </a:p>
          <a:p>
            <a:pPr lvl="2"/>
            <a:r>
              <a:rPr lang="en-US" sz="2000" dirty="0" smtClean="0"/>
              <a:t>Effect of treatment (Cancer/</a:t>
            </a:r>
            <a:r>
              <a:rPr lang="en-US" sz="2000" dirty="0" err="1" smtClean="0"/>
              <a:t>Atrial</a:t>
            </a:r>
            <a:r>
              <a:rPr lang="en-US" sz="2000" dirty="0" smtClean="0"/>
              <a:t> Fib)</a:t>
            </a:r>
          </a:p>
          <a:p>
            <a:pPr lvl="1"/>
            <a:r>
              <a:rPr lang="en-US" dirty="0" smtClean="0"/>
              <a:t>Consolidate individual changes into a population model of change.</a:t>
            </a:r>
          </a:p>
        </p:txBody>
      </p:sp>
      <p:grpSp>
        <p:nvGrpSpPr>
          <p:cNvPr id="7" name="Group 6"/>
          <p:cNvGrpSpPr/>
          <p:nvPr/>
        </p:nvGrpSpPr>
        <p:grpSpPr>
          <a:xfrm>
            <a:off x="6633486" y="1459783"/>
            <a:ext cx="2305614" cy="1739322"/>
            <a:chOff x="6709166" y="4650177"/>
            <a:chExt cx="1990334" cy="1445289"/>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6709166" y="4650177"/>
              <a:ext cx="1990334" cy="1445289"/>
            </a:xfrm>
            <a:prstGeom prst="rect">
              <a:avLst/>
            </a:prstGeom>
          </p:spPr>
        </p:pic>
        <p:sp>
          <p:nvSpPr>
            <p:cNvPr id="6" name="Rectangle 5"/>
            <p:cNvSpPr/>
            <p:nvPr/>
          </p:nvSpPr>
          <p:spPr bwMode="auto">
            <a:xfrm>
              <a:off x="6902434" y="4650177"/>
              <a:ext cx="220878" cy="2094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924800" cy="1143000"/>
          </a:xfrm>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000000"/>
                </a:solidFill>
              </a:rPr>
              <a:t>Longitudinal DTI Analysis</a:t>
            </a:r>
            <a:endParaRPr lang="en-US" sz="3600" dirty="0"/>
          </a:p>
        </p:txBody>
      </p:sp>
      <p:grpSp>
        <p:nvGrpSpPr>
          <p:cNvPr id="3" name="Group 4"/>
          <p:cNvGrpSpPr>
            <a:grpSpLocks/>
          </p:cNvGrpSpPr>
          <p:nvPr/>
        </p:nvGrpSpPr>
        <p:grpSpPr bwMode="auto">
          <a:xfrm>
            <a:off x="609600" y="1676400"/>
            <a:ext cx="2895600" cy="3124200"/>
            <a:chOff x="3667" y="1318"/>
            <a:chExt cx="2303" cy="2382"/>
          </a:xfrm>
        </p:grpSpPr>
        <p:sp>
          <p:nvSpPr>
            <p:cNvPr id="3079" name="AutoShape 5"/>
            <p:cNvSpPr>
              <a:spLocks noChangeArrowheads="1"/>
            </p:cNvSpPr>
            <p:nvPr/>
          </p:nvSpPr>
          <p:spPr bwMode="auto">
            <a:xfrm>
              <a:off x="4399" y="2051"/>
              <a:ext cx="735" cy="829"/>
            </a:xfrm>
            <a:prstGeom prst="roundRect">
              <a:avLst>
                <a:gd name="adj" fmla="val 16667"/>
              </a:avLst>
            </a:prstGeom>
            <a:solidFill>
              <a:srgbClr val="C0C0C0"/>
            </a:solidFill>
            <a:ln w="18360">
              <a:solidFill>
                <a:srgbClr val="800000"/>
              </a:solidFill>
              <a:miter lim="800000"/>
              <a:headEnd/>
              <a:tailEnd/>
            </a:ln>
          </p:spPr>
          <p:txBody>
            <a:bodyPr wrap="none" anchor="ctr">
              <a:prstTxWarp prst="textNoShape">
                <a:avLst/>
              </a:prstTxWarp>
            </a:bodyPr>
            <a:lstStyle/>
            <a:p>
              <a:endParaRPr lang="en-US"/>
            </a:p>
          </p:txBody>
        </p:sp>
        <p:sp>
          <p:nvSpPr>
            <p:cNvPr id="3080" name="AutoShape 6"/>
            <p:cNvSpPr>
              <a:spLocks noChangeArrowheads="1"/>
            </p:cNvSpPr>
            <p:nvPr/>
          </p:nvSpPr>
          <p:spPr bwMode="auto">
            <a:xfrm>
              <a:off x="4583" y="2154"/>
              <a:ext cx="459" cy="518"/>
            </a:xfrm>
            <a:prstGeom prst="roundRect">
              <a:avLst>
                <a:gd name="adj" fmla="val 139"/>
              </a:avLst>
            </a:prstGeom>
            <a:solidFill>
              <a:srgbClr val="808080"/>
            </a:solidFill>
            <a:ln w="18360">
              <a:solidFill>
                <a:srgbClr val="800000"/>
              </a:solidFill>
              <a:miter lim="800000"/>
              <a:headEnd/>
              <a:tailEnd/>
            </a:ln>
          </p:spPr>
          <p:txBody>
            <a:bodyPr wrap="none" anchor="ctr">
              <a:prstTxWarp prst="textNoShape">
                <a:avLst/>
              </a:prstTxWarp>
            </a:bodyPr>
            <a:lstStyle/>
            <a:p>
              <a:endParaRPr lang="en-US"/>
            </a:p>
          </p:txBody>
        </p:sp>
        <p:sp>
          <p:nvSpPr>
            <p:cNvPr id="3081" name="AutoShape 7"/>
            <p:cNvSpPr>
              <a:spLocks noChangeArrowheads="1"/>
            </p:cNvSpPr>
            <p:nvPr/>
          </p:nvSpPr>
          <p:spPr bwMode="auto">
            <a:xfrm>
              <a:off x="3915" y="1318"/>
              <a:ext cx="551" cy="622"/>
            </a:xfrm>
            <a:prstGeom prst="roundRect">
              <a:avLst>
                <a:gd name="adj" fmla="val 116"/>
              </a:avLst>
            </a:prstGeom>
            <a:solidFill>
              <a:srgbClr val="C0C0C0"/>
            </a:solidFill>
            <a:ln w="18360">
              <a:solidFill>
                <a:srgbClr val="800000"/>
              </a:solidFill>
              <a:miter lim="800000"/>
              <a:headEnd/>
              <a:tailEnd/>
            </a:ln>
          </p:spPr>
          <p:txBody>
            <a:bodyPr lIns="7920" tIns="44964" rIns="7920" bIns="7920" anchor="ctr" anchorCtr="1">
              <a:prstTxWarp prst="textNoShape">
                <a:avLst/>
              </a:prstTxWarp>
            </a:bodyPr>
            <a:lstStyle/>
            <a:p>
              <a:pPr hangingPunct="1">
                <a:lnSpc>
                  <a:spcPct val="86000"/>
                </a:lnSpc>
                <a:tabLst>
                  <a:tab pos="723900" algn="l"/>
                </a:tabLst>
              </a:pPr>
              <a:r>
                <a:rPr lang="en-GB" sz="2100">
                  <a:solidFill>
                    <a:srgbClr val="000000"/>
                  </a:solidFill>
                  <a:latin typeface="Times New Roman" charset="0"/>
                </a:rPr>
                <a:t>I</a:t>
              </a:r>
              <a:r>
                <a:rPr lang="en-GB" sz="2100">
                  <a:solidFill>
                    <a:srgbClr val="00FEDF"/>
                  </a:solidFill>
                  <a:latin typeface="Times New Roman" charset="0"/>
                </a:rPr>
                <a:t>1</a:t>
              </a:r>
            </a:p>
          </p:txBody>
        </p:sp>
        <p:sp>
          <p:nvSpPr>
            <p:cNvPr id="3082" name="AutoShape 8"/>
            <p:cNvSpPr>
              <a:spLocks noChangeArrowheads="1"/>
            </p:cNvSpPr>
            <p:nvPr/>
          </p:nvSpPr>
          <p:spPr bwMode="auto">
            <a:xfrm>
              <a:off x="3667" y="2451"/>
              <a:ext cx="551" cy="622"/>
            </a:xfrm>
            <a:prstGeom prst="roundRect">
              <a:avLst>
                <a:gd name="adj" fmla="val 116"/>
              </a:avLst>
            </a:prstGeom>
            <a:solidFill>
              <a:srgbClr val="C0C0C0"/>
            </a:solidFill>
            <a:ln w="18360">
              <a:solidFill>
                <a:srgbClr val="800000"/>
              </a:solidFill>
              <a:miter lim="800000"/>
              <a:headEnd/>
              <a:tailEnd/>
            </a:ln>
          </p:spPr>
          <p:txBody>
            <a:bodyPr lIns="7920" tIns="44964" rIns="7920" bIns="7920" anchor="ctr" anchorCtr="1">
              <a:prstTxWarp prst="textNoShape">
                <a:avLst/>
              </a:prstTxWarp>
            </a:bodyPr>
            <a:lstStyle/>
            <a:p>
              <a:pPr hangingPunct="1">
                <a:lnSpc>
                  <a:spcPct val="86000"/>
                </a:lnSpc>
                <a:tabLst>
                  <a:tab pos="723900" algn="l"/>
                </a:tabLst>
              </a:pPr>
              <a:r>
                <a:rPr lang="en-GB" sz="2100">
                  <a:solidFill>
                    <a:srgbClr val="000000"/>
                  </a:solidFill>
                  <a:latin typeface="Times New Roman" charset="0"/>
                </a:rPr>
                <a:t>I</a:t>
              </a:r>
              <a:r>
                <a:rPr lang="en-GB" sz="2100">
                  <a:solidFill>
                    <a:srgbClr val="00FEDF"/>
                  </a:solidFill>
                  <a:latin typeface="Times New Roman" charset="0"/>
                </a:rPr>
                <a:t>5</a:t>
              </a:r>
            </a:p>
          </p:txBody>
        </p:sp>
        <p:sp>
          <p:nvSpPr>
            <p:cNvPr id="3083" name="AutoShape 9"/>
            <p:cNvSpPr>
              <a:spLocks noChangeArrowheads="1"/>
            </p:cNvSpPr>
            <p:nvPr/>
          </p:nvSpPr>
          <p:spPr bwMode="auto">
            <a:xfrm>
              <a:off x="5181" y="1324"/>
              <a:ext cx="551" cy="622"/>
            </a:xfrm>
            <a:prstGeom prst="roundRect">
              <a:avLst>
                <a:gd name="adj" fmla="val 116"/>
              </a:avLst>
            </a:prstGeom>
            <a:solidFill>
              <a:srgbClr val="C0C0C0"/>
            </a:solidFill>
            <a:ln w="18360">
              <a:solidFill>
                <a:srgbClr val="800000"/>
              </a:solidFill>
              <a:miter lim="800000"/>
              <a:headEnd/>
              <a:tailEnd/>
            </a:ln>
          </p:spPr>
          <p:txBody>
            <a:bodyPr lIns="7920" tIns="44964" rIns="7920" bIns="7920" anchor="ctr" anchorCtr="1">
              <a:prstTxWarp prst="textNoShape">
                <a:avLst/>
              </a:prstTxWarp>
            </a:bodyPr>
            <a:lstStyle/>
            <a:p>
              <a:pPr hangingPunct="1">
                <a:lnSpc>
                  <a:spcPct val="86000"/>
                </a:lnSpc>
                <a:tabLst>
                  <a:tab pos="723900" algn="l"/>
                </a:tabLst>
              </a:pPr>
              <a:r>
                <a:rPr lang="en-GB" sz="2100">
                  <a:solidFill>
                    <a:srgbClr val="000000"/>
                  </a:solidFill>
                  <a:latin typeface="Times New Roman" charset="0"/>
                </a:rPr>
                <a:t>I</a:t>
              </a:r>
              <a:r>
                <a:rPr lang="en-GB" sz="2100">
                  <a:solidFill>
                    <a:srgbClr val="00FEDF"/>
                  </a:solidFill>
                  <a:latin typeface="Times New Roman" charset="0"/>
                </a:rPr>
                <a:t>2</a:t>
              </a:r>
            </a:p>
          </p:txBody>
        </p:sp>
        <p:sp>
          <p:nvSpPr>
            <p:cNvPr id="3084" name="AutoShape 10"/>
            <p:cNvSpPr>
              <a:spLocks noChangeArrowheads="1"/>
            </p:cNvSpPr>
            <p:nvPr/>
          </p:nvSpPr>
          <p:spPr bwMode="auto">
            <a:xfrm>
              <a:off x="5420" y="2443"/>
              <a:ext cx="550" cy="622"/>
            </a:xfrm>
            <a:prstGeom prst="roundRect">
              <a:avLst>
                <a:gd name="adj" fmla="val 116"/>
              </a:avLst>
            </a:prstGeom>
            <a:solidFill>
              <a:srgbClr val="C0C0C0"/>
            </a:solidFill>
            <a:ln w="18360">
              <a:solidFill>
                <a:srgbClr val="800000"/>
              </a:solidFill>
              <a:miter lim="800000"/>
              <a:headEnd/>
              <a:tailEnd/>
            </a:ln>
          </p:spPr>
          <p:txBody>
            <a:bodyPr lIns="7920" tIns="44964" rIns="7920" bIns="7920" anchor="ctr" anchorCtr="1">
              <a:prstTxWarp prst="textNoShape">
                <a:avLst/>
              </a:prstTxWarp>
            </a:bodyPr>
            <a:lstStyle/>
            <a:p>
              <a:pPr hangingPunct="1">
                <a:lnSpc>
                  <a:spcPct val="86000"/>
                </a:lnSpc>
                <a:tabLst>
                  <a:tab pos="723900" algn="l"/>
                </a:tabLst>
              </a:pPr>
              <a:r>
                <a:rPr lang="en-GB" sz="2100">
                  <a:solidFill>
                    <a:srgbClr val="000000"/>
                  </a:solidFill>
                  <a:latin typeface="Times New Roman" charset="0"/>
                </a:rPr>
                <a:t>I</a:t>
              </a:r>
              <a:r>
                <a:rPr lang="en-GB" sz="2100">
                  <a:solidFill>
                    <a:srgbClr val="00FEDF"/>
                  </a:solidFill>
                  <a:latin typeface="Times New Roman" charset="0"/>
                </a:rPr>
                <a:t>3</a:t>
              </a:r>
            </a:p>
          </p:txBody>
        </p:sp>
        <p:sp>
          <p:nvSpPr>
            <p:cNvPr id="3085" name="AutoShape 11"/>
            <p:cNvSpPr>
              <a:spLocks noChangeArrowheads="1"/>
            </p:cNvSpPr>
            <p:nvPr/>
          </p:nvSpPr>
          <p:spPr bwMode="auto">
            <a:xfrm>
              <a:off x="4534" y="3078"/>
              <a:ext cx="551" cy="622"/>
            </a:xfrm>
            <a:prstGeom prst="roundRect">
              <a:avLst>
                <a:gd name="adj" fmla="val 116"/>
              </a:avLst>
            </a:prstGeom>
            <a:solidFill>
              <a:srgbClr val="C0C0C0"/>
            </a:solidFill>
            <a:ln w="18360">
              <a:solidFill>
                <a:srgbClr val="800000"/>
              </a:solidFill>
              <a:miter lim="800000"/>
              <a:headEnd/>
              <a:tailEnd/>
            </a:ln>
          </p:spPr>
          <p:txBody>
            <a:bodyPr lIns="7920" tIns="44964" rIns="7920" bIns="7920" anchor="ctr" anchorCtr="1">
              <a:prstTxWarp prst="textNoShape">
                <a:avLst/>
              </a:prstTxWarp>
            </a:bodyPr>
            <a:lstStyle/>
            <a:p>
              <a:pPr hangingPunct="1">
                <a:lnSpc>
                  <a:spcPct val="86000"/>
                </a:lnSpc>
                <a:tabLst>
                  <a:tab pos="723900" algn="l"/>
                </a:tabLst>
              </a:pPr>
              <a:r>
                <a:rPr lang="en-GB" sz="2100">
                  <a:solidFill>
                    <a:srgbClr val="000000"/>
                  </a:solidFill>
                  <a:latin typeface="Times New Roman" charset="0"/>
                </a:rPr>
                <a:t>I</a:t>
              </a:r>
              <a:r>
                <a:rPr lang="en-GB" sz="2100">
                  <a:solidFill>
                    <a:srgbClr val="00FEDF"/>
                  </a:solidFill>
                  <a:latin typeface="Times New Roman" charset="0"/>
                </a:rPr>
                <a:t>4</a:t>
              </a:r>
            </a:p>
          </p:txBody>
        </p:sp>
        <p:sp>
          <p:nvSpPr>
            <p:cNvPr id="3086" name="AutoShape 12"/>
            <p:cNvSpPr>
              <a:spLocks noChangeArrowheads="1"/>
            </p:cNvSpPr>
            <p:nvPr/>
          </p:nvSpPr>
          <p:spPr bwMode="auto">
            <a:xfrm>
              <a:off x="4491" y="2258"/>
              <a:ext cx="459" cy="518"/>
            </a:xfrm>
            <a:prstGeom prst="roundRect">
              <a:avLst>
                <a:gd name="adj" fmla="val 139"/>
              </a:avLst>
            </a:prstGeom>
            <a:solidFill>
              <a:srgbClr val="808080"/>
            </a:solidFill>
            <a:ln w="18360">
              <a:solidFill>
                <a:srgbClr val="800000"/>
              </a:solidFill>
              <a:miter lim="800000"/>
              <a:headEnd/>
              <a:tailEnd/>
            </a:ln>
          </p:spPr>
          <p:txBody>
            <a:bodyPr lIns="7920" tIns="44964" rIns="7920" bIns="7920" anchor="ctr" anchorCtr="1">
              <a:prstTxWarp prst="textNoShape">
                <a:avLst/>
              </a:prstTxWarp>
            </a:bodyPr>
            <a:lstStyle/>
            <a:p>
              <a:pPr hangingPunct="1">
                <a:lnSpc>
                  <a:spcPct val="86000"/>
                </a:lnSpc>
                <a:tabLst>
                  <a:tab pos="723900" algn="l"/>
                </a:tabLst>
              </a:pPr>
              <a:r>
                <a:rPr lang="en-GB" sz="2100">
                  <a:solidFill>
                    <a:srgbClr val="000000"/>
                  </a:solidFill>
                  <a:latin typeface="Times New Roman" charset="0"/>
                </a:rPr>
                <a:t>Î</a:t>
              </a:r>
            </a:p>
          </p:txBody>
        </p:sp>
        <p:sp>
          <p:nvSpPr>
            <p:cNvPr id="3087" name="Text Box 13"/>
            <p:cNvSpPr txBox="1">
              <a:spLocks noChangeArrowheads="1"/>
            </p:cNvSpPr>
            <p:nvPr/>
          </p:nvSpPr>
          <p:spPr bwMode="auto">
            <a:xfrm>
              <a:off x="4653" y="1808"/>
              <a:ext cx="253" cy="153"/>
            </a:xfrm>
            <a:prstGeom prst="rect">
              <a:avLst/>
            </a:prstGeom>
            <a:noFill/>
            <a:ln w="9525">
              <a:noFill/>
              <a:round/>
              <a:headEnd/>
              <a:tailEnd/>
            </a:ln>
          </p:spPr>
          <p:txBody>
            <a:bodyPr wrap="none" lIns="0" tIns="33516" rIns="0" bIns="0">
              <a:prstTxWarp prst="textNoShape">
                <a:avLst/>
              </a:prstTxWarp>
            </a:bodyPr>
            <a:lstStyle/>
            <a:p>
              <a:pPr hangingPunct="1">
                <a:lnSpc>
                  <a:spcPct val="86000"/>
                </a:lnSpc>
              </a:pPr>
              <a:r>
                <a:rPr lang="en-GB" sz="1900">
                  <a:solidFill>
                    <a:srgbClr val="000000"/>
                  </a:solidFill>
                  <a:latin typeface="Times New Roman" charset="0"/>
                </a:rPr>
                <a:t>Atlas</a:t>
              </a:r>
            </a:p>
          </p:txBody>
        </p:sp>
        <p:sp>
          <p:nvSpPr>
            <p:cNvPr id="3088" name="Line 14"/>
            <p:cNvSpPr>
              <a:spLocks noChangeShapeType="1"/>
            </p:cNvSpPr>
            <p:nvPr/>
          </p:nvSpPr>
          <p:spPr bwMode="auto">
            <a:xfrm flipV="1">
              <a:off x="5134" y="1946"/>
              <a:ext cx="184" cy="210"/>
            </a:xfrm>
            <a:prstGeom prst="line">
              <a:avLst/>
            </a:prstGeom>
            <a:noFill/>
            <a:ln w="93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3089" name="Line 15"/>
            <p:cNvSpPr>
              <a:spLocks noChangeShapeType="1"/>
            </p:cNvSpPr>
            <p:nvPr/>
          </p:nvSpPr>
          <p:spPr bwMode="auto">
            <a:xfrm flipV="1">
              <a:off x="4216" y="2480"/>
              <a:ext cx="183" cy="194"/>
            </a:xfrm>
            <a:prstGeom prst="line">
              <a:avLst/>
            </a:prstGeom>
            <a:noFill/>
            <a:ln w="93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3090" name="Line 16"/>
            <p:cNvSpPr>
              <a:spLocks noChangeShapeType="1"/>
            </p:cNvSpPr>
            <p:nvPr/>
          </p:nvSpPr>
          <p:spPr bwMode="auto">
            <a:xfrm>
              <a:off x="4216" y="1947"/>
              <a:ext cx="183" cy="174"/>
            </a:xfrm>
            <a:prstGeom prst="line">
              <a:avLst/>
            </a:prstGeom>
            <a:noFill/>
            <a:ln w="93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3091" name="Line 17"/>
            <p:cNvSpPr>
              <a:spLocks noChangeShapeType="1"/>
            </p:cNvSpPr>
            <p:nvPr/>
          </p:nvSpPr>
          <p:spPr bwMode="auto">
            <a:xfrm flipH="1" flipV="1">
              <a:off x="5132" y="2464"/>
              <a:ext cx="279" cy="210"/>
            </a:xfrm>
            <a:prstGeom prst="line">
              <a:avLst/>
            </a:prstGeom>
            <a:noFill/>
            <a:ln w="9360">
              <a:solidFill>
                <a:srgbClr val="000000"/>
              </a:solidFill>
              <a:miter lim="800000"/>
              <a:headEnd type="triangle" w="med" len="med"/>
              <a:tailEnd type="triangle" w="med" len="med"/>
            </a:ln>
          </p:spPr>
          <p:txBody>
            <a:bodyPr>
              <a:prstTxWarp prst="textNoShape">
                <a:avLst/>
              </a:prstTxWarp>
            </a:bodyPr>
            <a:lstStyle/>
            <a:p>
              <a:endParaRPr lang="en-US"/>
            </a:p>
          </p:txBody>
        </p:sp>
        <p:sp>
          <p:nvSpPr>
            <p:cNvPr id="3092" name="Line 18"/>
            <p:cNvSpPr>
              <a:spLocks noChangeShapeType="1"/>
            </p:cNvSpPr>
            <p:nvPr/>
          </p:nvSpPr>
          <p:spPr bwMode="auto">
            <a:xfrm>
              <a:off x="4767" y="2880"/>
              <a:ext cx="1" cy="207"/>
            </a:xfrm>
            <a:prstGeom prst="line">
              <a:avLst/>
            </a:prstGeom>
            <a:noFill/>
            <a:ln w="9360">
              <a:solidFill>
                <a:srgbClr val="000000"/>
              </a:solidFill>
              <a:miter lim="800000"/>
              <a:headEnd type="triangle" w="med" len="med"/>
              <a:tailEnd type="triangle" w="med" len="med"/>
            </a:ln>
          </p:spPr>
          <p:txBody>
            <a:bodyPr>
              <a:prstTxWarp prst="textNoShape">
                <a:avLst/>
              </a:prstTxWarp>
            </a:bodyPr>
            <a:lstStyle/>
            <a:p>
              <a:endParaRPr lang="en-US"/>
            </a:p>
          </p:txBody>
        </p:sp>
        <p:pic>
          <p:nvPicPr>
            <p:cNvPr id="3093" name="Picture 19"/>
            <p:cNvPicPr>
              <a:picLocks noChangeAspect="1" noChangeArrowheads="1"/>
            </p:cNvPicPr>
            <p:nvPr/>
          </p:nvPicPr>
          <p:blipFill>
            <a:blip r:embed="rId3">
              <a:lum bright="30000" contrast="30000"/>
            </a:blip>
            <a:srcRect/>
            <a:stretch>
              <a:fillRect/>
            </a:stretch>
          </p:blipFill>
          <p:spPr bwMode="auto">
            <a:xfrm>
              <a:off x="3945" y="1354"/>
              <a:ext cx="490" cy="552"/>
            </a:xfrm>
            <a:prstGeom prst="rect">
              <a:avLst/>
            </a:prstGeom>
            <a:noFill/>
            <a:ln w="9525">
              <a:noFill/>
              <a:round/>
              <a:headEnd/>
              <a:tailEnd/>
            </a:ln>
          </p:spPr>
        </p:pic>
        <p:pic>
          <p:nvPicPr>
            <p:cNvPr id="3094" name="Picture 20"/>
            <p:cNvPicPr>
              <a:picLocks noChangeAspect="1" noChangeArrowheads="1"/>
            </p:cNvPicPr>
            <p:nvPr/>
          </p:nvPicPr>
          <p:blipFill>
            <a:blip r:embed="rId4">
              <a:lum bright="30000" contrast="30000"/>
            </a:blip>
            <a:srcRect/>
            <a:stretch>
              <a:fillRect/>
            </a:stretch>
          </p:blipFill>
          <p:spPr bwMode="auto">
            <a:xfrm>
              <a:off x="5211" y="1360"/>
              <a:ext cx="490" cy="552"/>
            </a:xfrm>
            <a:prstGeom prst="rect">
              <a:avLst/>
            </a:prstGeom>
            <a:noFill/>
            <a:ln w="9525">
              <a:noFill/>
              <a:round/>
              <a:headEnd/>
              <a:tailEnd/>
            </a:ln>
          </p:spPr>
        </p:pic>
        <p:pic>
          <p:nvPicPr>
            <p:cNvPr id="3095" name="Picture 21"/>
            <p:cNvPicPr>
              <a:picLocks noChangeAspect="1" noChangeArrowheads="1"/>
            </p:cNvPicPr>
            <p:nvPr/>
          </p:nvPicPr>
          <p:blipFill>
            <a:blip r:embed="rId5">
              <a:lum bright="30000" contrast="30000"/>
            </a:blip>
            <a:srcRect/>
            <a:stretch>
              <a:fillRect/>
            </a:stretch>
          </p:blipFill>
          <p:spPr bwMode="auto">
            <a:xfrm>
              <a:off x="5449" y="2478"/>
              <a:ext cx="490" cy="553"/>
            </a:xfrm>
            <a:prstGeom prst="rect">
              <a:avLst/>
            </a:prstGeom>
            <a:noFill/>
            <a:ln w="9525">
              <a:noFill/>
              <a:round/>
              <a:headEnd/>
              <a:tailEnd/>
            </a:ln>
          </p:spPr>
        </p:pic>
        <p:pic>
          <p:nvPicPr>
            <p:cNvPr id="3096" name="Picture 22"/>
            <p:cNvPicPr>
              <a:picLocks noChangeAspect="1" noChangeArrowheads="1"/>
            </p:cNvPicPr>
            <p:nvPr/>
          </p:nvPicPr>
          <p:blipFill>
            <a:blip r:embed="rId6">
              <a:lum bright="30000" contrast="30000"/>
            </a:blip>
            <a:srcRect/>
            <a:stretch>
              <a:fillRect/>
            </a:stretch>
          </p:blipFill>
          <p:spPr bwMode="auto">
            <a:xfrm>
              <a:off x="4565" y="3113"/>
              <a:ext cx="490" cy="553"/>
            </a:xfrm>
            <a:prstGeom prst="rect">
              <a:avLst/>
            </a:prstGeom>
            <a:noFill/>
            <a:ln w="9525">
              <a:noFill/>
              <a:round/>
              <a:headEnd/>
              <a:tailEnd/>
            </a:ln>
          </p:spPr>
        </p:pic>
        <p:pic>
          <p:nvPicPr>
            <p:cNvPr id="3097" name="Picture 23"/>
            <p:cNvPicPr>
              <a:picLocks noChangeAspect="1" noChangeArrowheads="1"/>
            </p:cNvPicPr>
            <p:nvPr/>
          </p:nvPicPr>
          <p:blipFill>
            <a:blip r:embed="rId7">
              <a:lum bright="30000" contrast="30000"/>
            </a:blip>
            <a:srcRect/>
            <a:stretch>
              <a:fillRect/>
            </a:stretch>
          </p:blipFill>
          <p:spPr bwMode="auto">
            <a:xfrm>
              <a:off x="3697" y="2487"/>
              <a:ext cx="490" cy="552"/>
            </a:xfrm>
            <a:prstGeom prst="rect">
              <a:avLst/>
            </a:prstGeom>
            <a:noFill/>
            <a:ln w="9525">
              <a:noFill/>
              <a:round/>
              <a:headEnd/>
              <a:tailEnd/>
            </a:ln>
          </p:spPr>
        </p:pic>
      </p:grpSp>
      <p:pic>
        <p:nvPicPr>
          <p:cNvPr id="3076" name="Picture 2"/>
          <p:cNvPicPr>
            <a:picLocks noChangeAspect="1" noChangeArrowheads="1"/>
          </p:cNvPicPr>
          <p:nvPr/>
        </p:nvPicPr>
        <p:blipFill>
          <a:blip r:embed="rId8"/>
          <a:srcRect/>
          <a:stretch>
            <a:fillRect/>
          </a:stretch>
        </p:blipFill>
        <p:spPr bwMode="auto">
          <a:xfrm>
            <a:off x="4419600" y="1600200"/>
            <a:ext cx="4165600" cy="3108325"/>
          </a:xfrm>
          <a:prstGeom prst="rect">
            <a:avLst/>
          </a:prstGeom>
          <a:noFill/>
          <a:ln w="9525">
            <a:noFill/>
            <a:miter lim="800000"/>
            <a:headEnd/>
            <a:tailEnd/>
          </a:ln>
        </p:spPr>
      </p:pic>
      <p:sp>
        <p:nvSpPr>
          <p:cNvPr id="27" name="TextBox 26"/>
          <p:cNvSpPr txBox="1"/>
          <p:nvPr/>
        </p:nvSpPr>
        <p:spPr>
          <a:xfrm>
            <a:off x="381000" y="4953000"/>
            <a:ext cx="4038600" cy="1016000"/>
          </a:xfrm>
          <a:prstGeom prst="rect">
            <a:avLst/>
          </a:prstGeom>
          <a:noFill/>
        </p:spPr>
        <p:txBody>
          <a:bodyPr>
            <a:spAutoFit/>
          </a:bodyPr>
          <a:lstStyle/>
          <a:p>
            <a:pPr>
              <a:defRPr/>
            </a:pPr>
            <a:r>
              <a:rPr lang="en-US" sz="2000" b="1" dirty="0">
                <a:latin typeface="+mj-lt"/>
              </a:rPr>
              <a:t>Step 1:</a:t>
            </a:r>
            <a:r>
              <a:rPr lang="en-US" sz="2000" b="1" dirty="0" smtClean="0">
                <a:latin typeface="+mj-lt"/>
              </a:rPr>
              <a:t> Atlas Building </a:t>
            </a:r>
            <a:r>
              <a:rPr lang="en-US" sz="2000" dirty="0" smtClean="0">
                <a:latin typeface="+mj-lt"/>
              </a:rPr>
              <a:t>Mapping </a:t>
            </a:r>
            <a:r>
              <a:rPr lang="en-US" sz="2000" dirty="0">
                <a:latin typeface="+mj-lt"/>
              </a:rPr>
              <a:t>DWI into common unbiased atlas coordinate </a:t>
            </a:r>
            <a:r>
              <a:rPr lang="en-US" sz="2000" dirty="0" smtClean="0">
                <a:latin typeface="+mj-lt"/>
              </a:rPr>
              <a:t>frame </a:t>
            </a:r>
            <a:endParaRPr lang="en-US" sz="2000" dirty="0">
              <a:latin typeface="+mj-lt"/>
            </a:endParaRPr>
          </a:p>
        </p:txBody>
      </p:sp>
      <p:sp>
        <p:nvSpPr>
          <p:cNvPr id="28" name="TextBox 27"/>
          <p:cNvSpPr txBox="1"/>
          <p:nvPr/>
        </p:nvSpPr>
        <p:spPr>
          <a:xfrm>
            <a:off x="4800600" y="4953000"/>
            <a:ext cx="4038600" cy="1015663"/>
          </a:xfrm>
          <a:prstGeom prst="rect">
            <a:avLst/>
          </a:prstGeom>
          <a:noFill/>
        </p:spPr>
        <p:txBody>
          <a:bodyPr>
            <a:spAutoFit/>
          </a:bodyPr>
          <a:lstStyle/>
          <a:p>
            <a:pPr>
              <a:defRPr/>
            </a:pPr>
            <a:r>
              <a:rPr lang="en-US" sz="2000" b="1" dirty="0">
                <a:latin typeface="+mj-lt"/>
              </a:rPr>
              <a:t>Step 2</a:t>
            </a:r>
            <a:r>
              <a:rPr lang="en-US" sz="2000" b="1" dirty="0" smtClean="0">
                <a:latin typeface="+mj-lt"/>
              </a:rPr>
              <a:t>: Tract measurement </a:t>
            </a:r>
            <a:r>
              <a:rPr lang="en-US" sz="2000" dirty="0">
                <a:latin typeface="+mj-lt"/>
              </a:rPr>
              <a:t>Definition of wm tracts of interest,</a:t>
            </a:r>
            <a:r>
              <a:rPr lang="en-US" sz="2000" dirty="0" smtClean="0">
                <a:latin typeface="+mj-lt"/>
              </a:rPr>
              <a:t> map back to </a:t>
            </a:r>
            <a:r>
              <a:rPr lang="en-US" sz="2000" dirty="0">
                <a:latin typeface="+mj-lt"/>
              </a:rPr>
              <a:t>collect</a:t>
            </a:r>
            <a:r>
              <a:rPr lang="en-US" sz="2000" dirty="0" smtClean="0">
                <a:latin typeface="+mj-lt"/>
              </a:rPr>
              <a:t> subject info</a:t>
            </a:r>
            <a:endParaRPr lang="en-US" sz="2000" dirty="0">
              <a:latin typeface="+mj-lt"/>
            </a:endParaRP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304800"/>
            <a:ext cx="7696200" cy="762000"/>
          </a:xfrm>
        </p:spPr>
        <p:txBody>
          <a:bodyPr/>
          <a:lstStyle/>
          <a:p>
            <a:r>
              <a:rPr lang="en-US" sz="3600" dirty="0"/>
              <a:t>Trajectory of</a:t>
            </a:r>
            <a:r>
              <a:rPr lang="en-US" sz="3600" dirty="0" smtClean="0"/>
              <a:t> Change </a:t>
            </a:r>
            <a:r>
              <a:rPr lang="en-US" sz="3600" dirty="0"/>
              <a:t>via</a:t>
            </a:r>
            <a:r>
              <a:rPr lang="en-US" sz="3600" dirty="0" smtClean="0"/>
              <a:t> Regression </a:t>
            </a:r>
            <a:r>
              <a:rPr lang="en-US" sz="3600" dirty="0"/>
              <a:t>of</a:t>
            </a:r>
            <a:r>
              <a:rPr lang="en-US" sz="3600" dirty="0" smtClean="0"/>
              <a:t> Tract </a:t>
            </a:r>
            <a:r>
              <a:rPr lang="en-US" sz="3600" dirty="0"/>
              <a:t>functions</a:t>
            </a:r>
          </a:p>
        </p:txBody>
      </p:sp>
      <p:pic>
        <p:nvPicPr>
          <p:cNvPr id="38920" name="Picture 8" descr="D:\files-Dell-laptop\talks-presentations\2009\2009-09-USTAR\movie_neonate.gif"/>
          <p:cNvPicPr>
            <a:picLocks noChangeAspect="1" noChangeArrowheads="1" noCrop="1"/>
          </p:cNvPicPr>
          <p:nvPr/>
        </p:nvPicPr>
        <p:blipFill>
          <a:blip r:embed="rId3"/>
          <a:srcRect/>
          <a:stretch>
            <a:fillRect/>
          </a:stretch>
        </p:blipFill>
        <p:spPr bwMode="auto">
          <a:xfrm>
            <a:off x="228600" y="3345126"/>
            <a:ext cx="8724900" cy="2181225"/>
          </a:xfrm>
          <a:prstGeom prst="rect">
            <a:avLst/>
          </a:prstGeom>
          <a:noFill/>
          <a:ln w="9525">
            <a:noFill/>
            <a:miter lim="800000"/>
            <a:headEnd/>
            <a:tailEnd/>
          </a:ln>
        </p:spPr>
      </p:pic>
      <p:pic>
        <p:nvPicPr>
          <p:cNvPr id="4100" name="Picture 2"/>
          <p:cNvPicPr>
            <a:picLocks noChangeAspect="1" noChangeArrowheads="1"/>
          </p:cNvPicPr>
          <p:nvPr/>
        </p:nvPicPr>
        <p:blipFill>
          <a:blip r:embed="rId4">
            <a:lum bright="20000"/>
          </a:blip>
          <a:srcRect/>
          <a:stretch>
            <a:fillRect/>
          </a:stretch>
        </p:blipFill>
        <p:spPr bwMode="auto">
          <a:xfrm>
            <a:off x="228600" y="1524000"/>
            <a:ext cx="2514600" cy="1695450"/>
          </a:xfrm>
          <a:prstGeom prst="rect">
            <a:avLst/>
          </a:prstGeom>
          <a:noFill/>
          <a:ln w="9525">
            <a:noFill/>
            <a:round/>
            <a:headEnd/>
            <a:tailEnd/>
          </a:ln>
        </p:spPr>
      </p:pic>
      <p:pic>
        <p:nvPicPr>
          <p:cNvPr id="4101" name="Picture 3"/>
          <p:cNvPicPr>
            <a:picLocks noChangeAspect="1" noChangeArrowheads="1"/>
          </p:cNvPicPr>
          <p:nvPr/>
        </p:nvPicPr>
        <p:blipFill>
          <a:blip r:embed="rId5"/>
          <a:srcRect/>
          <a:stretch>
            <a:fillRect/>
          </a:stretch>
        </p:blipFill>
        <p:spPr bwMode="auto">
          <a:xfrm>
            <a:off x="2819400" y="1524000"/>
            <a:ext cx="3429000" cy="1643063"/>
          </a:xfrm>
          <a:prstGeom prst="rect">
            <a:avLst/>
          </a:prstGeom>
          <a:noFill/>
          <a:ln w="9525">
            <a:noFill/>
            <a:round/>
            <a:headEnd/>
            <a:tailEnd/>
          </a:ln>
        </p:spPr>
      </p:pic>
      <p:pic>
        <p:nvPicPr>
          <p:cNvPr id="4102" name="Picture 3"/>
          <p:cNvPicPr>
            <a:picLocks noChangeAspect="1" noChangeArrowheads="1"/>
          </p:cNvPicPr>
          <p:nvPr/>
        </p:nvPicPr>
        <p:blipFill>
          <a:blip r:embed="rId6"/>
          <a:srcRect/>
          <a:stretch>
            <a:fillRect/>
          </a:stretch>
        </p:blipFill>
        <p:spPr bwMode="auto">
          <a:xfrm>
            <a:off x="6172200" y="1524000"/>
            <a:ext cx="2657475" cy="1752600"/>
          </a:xfrm>
          <a:prstGeom prst="rect">
            <a:avLst/>
          </a:prstGeom>
          <a:noFill/>
          <a:ln w="9525">
            <a:noFill/>
            <a:round/>
            <a:headEnd/>
            <a:tailEnd/>
          </a:ln>
        </p:spPr>
      </p:pic>
      <p:sp>
        <p:nvSpPr>
          <p:cNvPr id="9" name="TextBox 8"/>
          <p:cNvSpPr txBox="1"/>
          <p:nvPr/>
        </p:nvSpPr>
        <p:spPr>
          <a:xfrm>
            <a:off x="3352800" y="1371600"/>
            <a:ext cx="5562600" cy="400050"/>
          </a:xfrm>
          <a:prstGeom prst="rect">
            <a:avLst/>
          </a:prstGeom>
          <a:noFill/>
        </p:spPr>
        <p:txBody>
          <a:bodyPr>
            <a:spAutoFit/>
          </a:bodyPr>
          <a:lstStyle/>
          <a:p>
            <a:pPr>
              <a:defRPr/>
            </a:pPr>
            <a:r>
              <a:rPr lang="en-US" sz="2000" dirty="0">
                <a:latin typeface="+mn-lt"/>
              </a:rPr>
              <a:t>Diffusivity along tract as function of time</a:t>
            </a:r>
          </a:p>
        </p:txBody>
      </p:sp>
      <p:sp>
        <p:nvSpPr>
          <p:cNvPr id="10" name="TextBox 9"/>
          <p:cNvSpPr txBox="1"/>
          <p:nvPr/>
        </p:nvSpPr>
        <p:spPr>
          <a:xfrm>
            <a:off x="228600" y="5511306"/>
            <a:ext cx="8686800" cy="830263"/>
          </a:xfrm>
          <a:prstGeom prst="rect">
            <a:avLst/>
          </a:prstGeom>
          <a:noFill/>
        </p:spPr>
        <p:txBody>
          <a:bodyPr>
            <a:spAutoFit/>
          </a:bodyPr>
          <a:lstStyle/>
          <a:p>
            <a:pPr>
              <a:defRPr/>
            </a:pPr>
            <a:r>
              <a:rPr lang="en-US" dirty="0">
                <a:latin typeface="+mn-lt"/>
              </a:rPr>
              <a:t>Constrained data decomposition and regression (c-PCA) for modeling longitudinal change (here infants 0 to 2 years)  </a:t>
            </a:r>
          </a:p>
        </p:txBody>
      </p:sp>
      <p:cxnSp>
        <p:nvCxnSpPr>
          <p:cNvPr id="4105" name="Straight Arrow Connector 11"/>
          <p:cNvCxnSpPr>
            <a:cxnSpLocks noChangeShapeType="1"/>
          </p:cNvCxnSpPr>
          <p:nvPr/>
        </p:nvCxnSpPr>
        <p:spPr bwMode="auto">
          <a:xfrm rot="10800000">
            <a:off x="6248400" y="2895600"/>
            <a:ext cx="1524000" cy="304800"/>
          </a:xfrm>
          <a:prstGeom prst="straightConnector1">
            <a:avLst/>
          </a:prstGeom>
          <a:noFill/>
          <a:ln w="9525">
            <a:solidFill>
              <a:schemeClr val="tx1"/>
            </a:solidFill>
            <a:round/>
            <a:headEnd/>
            <a:tailEnd type="arrow" w="med" len="med"/>
          </a:ln>
        </p:spPr>
      </p:cxnSp>
      <p:sp>
        <p:nvSpPr>
          <p:cNvPr id="13" name="TextBox 12"/>
          <p:cNvSpPr txBox="1"/>
          <p:nvPr/>
        </p:nvSpPr>
        <p:spPr>
          <a:xfrm>
            <a:off x="6248400" y="2971800"/>
            <a:ext cx="762000" cy="338138"/>
          </a:xfrm>
          <a:prstGeom prst="rect">
            <a:avLst/>
          </a:prstGeom>
          <a:noFill/>
        </p:spPr>
        <p:txBody>
          <a:bodyPr>
            <a:spAutoFit/>
          </a:bodyPr>
          <a:lstStyle/>
          <a:p>
            <a:pPr>
              <a:defRPr/>
            </a:pPr>
            <a:r>
              <a:rPr lang="en-US" sz="1600" dirty="0">
                <a:latin typeface="+mj-lt"/>
              </a:rPr>
              <a:t>time</a:t>
            </a:r>
          </a:p>
        </p:txBody>
      </p:sp>
      <p:cxnSp>
        <p:nvCxnSpPr>
          <p:cNvPr id="4107" name="Straight Arrow Connector 13"/>
          <p:cNvCxnSpPr>
            <a:cxnSpLocks noChangeShapeType="1"/>
          </p:cNvCxnSpPr>
          <p:nvPr/>
        </p:nvCxnSpPr>
        <p:spPr bwMode="auto">
          <a:xfrm rot="16200000" flipV="1">
            <a:off x="2247900" y="2324100"/>
            <a:ext cx="1447800" cy="0"/>
          </a:xfrm>
          <a:prstGeom prst="straightConnector1">
            <a:avLst/>
          </a:prstGeom>
          <a:noFill/>
          <a:ln w="9525">
            <a:solidFill>
              <a:schemeClr val="tx1"/>
            </a:solidFill>
            <a:round/>
            <a:headEnd/>
            <a:tailEnd type="arrow" w="med" len="med"/>
          </a:ln>
        </p:spPr>
      </p:cxnSp>
      <p:sp>
        <p:nvSpPr>
          <p:cNvPr id="15" name="TextBox 14"/>
          <p:cNvSpPr txBox="1"/>
          <p:nvPr/>
        </p:nvSpPr>
        <p:spPr>
          <a:xfrm>
            <a:off x="2971800" y="1752600"/>
            <a:ext cx="762000" cy="338138"/>
          </a:xfrm>
          <a:prstGeom prst="rect">
            <a:avLst/>
          </a:prstGeom>
          <a:noFill/>
        </p:spPr>
        <p:txBody>
          <a:bodyPr>
            <a:spAutoFit/>
          </a:bodyPr>
          <a:lstStyle/>
          <a:p>
            <a:pPr>
              <a:defRPr/>
            </a:pPr>
            <a:r>
              <a:rPr lang="en-US" sz="1600" dirty="0">
                <a:latin typeface="+mj-lt"/>
              </a:rPr>
              <a:t>time</a:t>
            </a:r>
          </a:p>
        </p:txBody>
      </p:sp>
      <p:sp>
        <p:nvSpPr>
          <p:cNvPr id="17" name="TextBox 16"/>
          <p:cNvSpPr txBox="1"/>
          <p:nvPr/>
        </p:nvSpPr>
        <p:spPr>
          <a:xfrm>
            <a:off x="3886200" y="2895600"/>
            <a:ext cx="1371600" cy="338138"/>
          </a:xfrm>
          <a:prstGeom prst="rect">
            <a:avLst/>
          </a:prstGeom>
          <a:noFill/>
        </p:spPr>
        <p:txBody>
          <a:bodyPr>
            <a:spAutoFit/>
          </a:bodyPr>
          <a:lstStyle/>
          <a:p>
            <a:pPr>
              <a:defRPr/>
            </a:pPr>
            <a:r>
              <a:rPr lang="en-US" sz="1600" dirty="0">
                <a:latin typeface="+mj-lt"/>
              </a:rPr>
              <a:t>arc-length</a:t>
            </a:r>
          </a:p>
        </p:txBody>
      </p:sp>
      <p:sp>
        <p:nvSpPr>
          <p:cNvPr id="18" name="TextBox 17"/>
          <p:cNvSpPr txBox="1"/>
          <p:nvPr/>
        </p:nvSpPr>
        <p:spPr>
          <a:xfrm>
            <a:off x="8001000" y="2743200"/>
            <a:ext cx="1143000" cy="338138"/>
          </a:xfrm>
          <a:prstGeom prst="rect">
            <a:avLst/>
          </a:prstGeom>
          <a:noFill/>
        </p:spPr>
        <p:txBody>
          <a:bodyPr>
            <a:spAutoFit/>
          </a:bodyPr>
          <a:lstStyle/>
          <a:p>
            <a:pPr>
              <a:defRPr/>
            </a:pPr>
            <a:r>
              <a:rPr lang="en-US" sz="1600" dirty="0">
                <a:latin typeface="+mj-lt"/>
              </a:rPr>
              <a:t>arc-length</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blinds(horizontal)">
                                      <p:cBhvr>
                                        <p:cTn id="7"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Atlases</a:t>
            </a:r>
            <a:endParaRPr lang="en-US" dirty="0"/>
          </a:p>
        </p:txBody>
      </p:sp>
      <p:sp>
        <p:nvSpPr>
          <p:cNvPr id="3" name="Content Placeholder 2"/>
          <p:cNvSpPr>
            <a:spLocks noGrp="1"/>
          </p:cNvSpPr>
          <p:nvPr>
            <p:ph idx="1"/>
          </p:nvPr>
        </p:nvSpPr>
        <p:spPr>
          <a:xfrm>
            <a:off x="1219200" y="1676400"/>
            <a:ext cx="7239000" cy="588133"/>
          </a:xfrm>
        </p:spPr>
        <p:txBody>
          <a:bodyPr/>
          <a:lstStyle/>
          <a:p>
            <a:r>
              <a:rPr lang="en-US" dirty="0" smtClean="0"/>
              <a:t>Replace 3D atlas by 4D atlas</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425660" y="2264533"/>
            <a:ext cx="6369385" cy="2810491"/>
          </a:xfrm>
          <a:prstGeom prst="rect">
            <a:avLst/>
          </a:prstGeom>
        </p:spPr>
      </p:pic>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Brain Change</a:t>
            </a:r>
            <a:endParaRPr lang="en-US" dirty="0"/>
          </a:p>
        </p:txBody>
      </p:sp>
      <p:sp>
        <p:nvSpPr>
          <p:cNvPr id="3" name="Content Placeholder 2"/>
          <p:cNvSpPr>
            <a:spLocks noGrp="1"/>
          </p:cNvSpPr>
          <p:nvPr>
            <p:ph idx="1"/>
          </p:nvPr>
        </p:nvSpPr>
        <p:spPr>
          <a:xfrm>
            <a:off x="1219200" y="1676400"/>
            <a:ext cx="7239000" cy="743894"/>
          </a:xfrm>
        </p:spPr>
        <p:txBody>
          <a:bodyPr/>
          <a:lstStyle/>
          <a:p>
            <a:r>
              <a:rPr lang="en-US" sz="2400" dirty="0" smtClean="0"/>
              <a:t>Here: Macaque brain development</a:t>
            </a:r>
          </a:p>
          <a:p>
            <a:pPr lvl="1"/>
            <a:r>
              <a:rPr lang="en-US" sz="2000" dirty="0" smtClean="0"/>
              <a:t>Model includes age, gender, birth weight</a:t>
            </a:r>
          </a:p>
          <a:p>
            <a:r>
              <a:rPr lang="en-US" sz="2400" dirty="0" smtClean="0"/>
              <a:t>NA-MIC: HD brain change</a:t>
            </a:r>
            <a:endParaRPr lang="en-US" sz="2400" dirty="0"/>
          </a:p>
        </p:txBody>
      </p:sp>
      <p:sp>
        <p:nvSpPr>
          <p:cNvPr id="9" name="TextBox 8"/>
          <p:cNvSpPr txBox="1"/>
          <p:nvPr/>
        </p:nvSpPr>
        <p:spPr>
          <a:xfrm>
            <a:off x="8141346" y="5463826"/>
            <a:ext cx="633707" cy="369332"/>
          </a:xfrm>
          <a:prstGeom prst="rect">
            <a:avLst/>
          </a:prstGeom>
          <a:noFill/>
        </p:spPr>
        <p:txBody>
          <a:bodyPr wrap="none" rtlCol="0">
            <a:spAutoFit/>
          </a:bodyPr>
          <a:lstStyle/>
          <a:p>
            <a:r>
              <a:rPr lang="en-US" dirty="0" smtClean="0"/>
              <a:t>Size</a:t>
            </a:r>
            <a:endParaRPr lang="en-US" dirty="0"/>
          </a:p>
        </p:txBody>
      </p:sp>
      <p:sp>
        <p:nvSpPr>
          <p:cNvPr id="12" name="TextBox 11"/>
          <p:cNvSpPr txBox="1"/>
          <p:nvPr/>
        </p:nvSpPr>
        <p:spPr>
          <a:xfrm>
            <a:off x="8095994" y="4448163"/>
            <a:ext cx="994294" cy="646331"/>
          </a:xfrm>
          <a:prstGeom prst="rect">
            <a:avLst/>
          </a:prstGeom>
          <a:noFill/>
        </p:spPr>
        <p:txBody>
          <a:bodyPr wrap="square" rtlCol="0">
            <a:spAutoFit/>
          </a:bodyPr>
          <a:lstStyle/>
          <a:p>
            <a:r>
              <a:rPr lang="en-US" dirty="0" smtClean="0"/>
              <a:t>FA change</a:t>
            </a:r>
            <a:endParaRPr lang="en-US" dirty="0"/>
          </a:p>
        </p:txBody>
      </p:sp>
      <p:pic>
        <p:nvPicPr>
          <p:cNvPr id="13" name="Picture 2"/>
          <p:cNvPicPr>
            <a:picLocks noChangeAspect="1" noChangeArrowheads="1"/>
          </p:cNvPicPr>
          <p:nvPr/>
        </p:nvPicPr>
        <p:blipFill>
          <a:blip r:embed="rId2" cstate="print"/>
          <a:srcRect b="24761"/>
          <a:stretch>
            <a:fillRect/>
          </a:stretch>
        </p:blipFill>
        <p:spPr bwMode="auto">
          <a:xfrm>
            <a:off x="1219199" y="3238603"/>
            <a:ext cx="6946749" cy="2838177"/>
          </a:xfrm>
          <a:prstGeom prst="rect">
            <a:avLst/>
          </a:prstGeom>
          <a:noFill/>
          <a:ln w="9525">
            <a:noFill/>
            <a:miter lim="800000"/>
            <a:headEnd/>
            <a:tailEnd/>
          </a:ln>
        </p:spPr>
      </p:pic>
    </p:spTree>
  </p:cSld>
  <p:clrMapOvr>
    <a:masterClrMapping/>
  </p:clrMapOvr>
  <p:transition>
    <p:cove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1219200" y="152400"/>
            <a:ext cx="7772400" cy="1143000"/>
          </a:xfrm>
        </p:spPr>
        <p:txBody>
          <a:bodyPr/>
          <a:lstStyle/>
          <a:p>
            <a:r>
              <a:rPr lang="en-US" dirty="0" smtClean="0"/>
              <a:t>Segmentation </a:t>
            </a:r>
            <a:r>
              <a:rPr lang="en-US" dirty="0"/>
              <a:t>of</a:t>
            </a:r>
            <a:r>
              <a:rPr lang="en-US" dirty="0" smtClean="0"/>
              <a:t> </a:t>
            </a:r>
            <a:r>
              <a:rPr lang="en-US" dirty="0" smtClean="0"/>
              <a:t>4D </a:t>
            </a:r>
            <a:r>
              <a:rPr lang="en-US" dirty="0" smtClean="0"/>
              <a:t>MRI</a:t>
            </a:r>
            <a:endParaRPr lang="en-US" dirty="0"/>
          </a:p>
        </p:txBody>
      </p:sp>
      <p:pic>
        <p:nvPicPr>
          <p:cNvPr id="5123" name="Picture 3" descr="C:\gerig\files-Dell-laptop\Project-Follow-Ups\ACE-network\3timepoints-6mo-1yr-2yr-April2010\T2-6mo-1yr-2yr-reg-labels.jpg"/>
          <p:cNvPicPr>
            <a:picLocks noChangeAspect="1" noChangeArrowheads="1"/>
          </p:cNvPicPr>
          <p:nvPr/>
        </p:nvPicPr>
        <p:blipFill>
          <a:blip r:embed="rId2"/>
          <a:srcRect/>
          <a:stretch>
            <a:fillRect/>
          </a:stretch>
        </p:blipFill>
        <p:spPr bwMode="auto">
          <a:xfrm>
            <a:off x="4286250" y="3433763"/>
            <a:ext cx="4759325" cy="1671637"/>
          </a:xfrm>
          <a:prstGeom prst="rect">
            <a:avLst/>
          </a:prstGeom>
          <a:noFill/>
          <a:ln w="9525">
            <a:noFill/>
            <a:miter lim="800000"/>
            <a:headEnd/>
            <a:tailEnd/>
          </a:ln>
        </p:spPr>
      </p:pic>
      <p:sp>
        <p:nvSpPr>
          <p:cNvPr id="5" name="TextBox 4"/>
          <p:cNvSpPr txBox="1"/>
          <p:nvPr/>
        </p:nvSpPr>
        <p:spPr>
          <a:xfrm>
            <a:off x="304800" y="1524000"/>
            <a:ext cx="3886200" cy="4084851"/>
          </a:xfrm>
          <a:prstGeom prst="rect">
            <a:avLst/>
          </a:prstGeom>
          <a:noFill/>
        </p:spPr>
        <p:txBody>
          <a:bodyPr lIns="82945" tIns="41473" rIns="82945" bIns="41473">
            <a:prstTxWarp prst="textNoShape">
              <a:avLst/>
            </a:prstTxWarp>
            <a:spAutoFit/>
          </a:bodyPr>
          <a:lstStyle/>
          <a:p>
            <a:pPr>
              <a:buFont typeface="Times New Roman" charset="0"/>
              <a:buNone/>
            </a:pPr>
            <a:r>
              <a:rPr lang="en-US" sz="2000" b="1" dirty="0">
                <a:latin typeface="Arial" charset="0"/>
                <a:ea typeface="Arial" charset="0"/>
                <a:cs typeface="Arial" charset="0"/>
              </a:rPr>
              <a:t>Problem: </a:t>
            </a:r>
            <a:endParaRPr lang="en-US" sz="2000" b="1" dirty="0" smtClean="0">
              <a:latin typeface="Arial" charset="0"/>
              <a:ea typeface="Arial" charset="0"/>
              <a:cs typeface="Arial" charset="0"/>
            </a:endParaRPr>
          </a:p>
          <a:p>
            <a:pPr marL="168275" indent="-168275">
              <a:buFont typeface="Arial" charset="0"/>
              <a:buChar char="•"/>
            </a:pPr>
            <a:r>
              <a:rPr lang="en-US" sz="2000" dirty="0" smtClean="0">
                <a:latin typeface="Arial" charset="0"/>
                <a:ea typeface="Arial" charset="0"/>
                <a:cs typeface="Arial" charset="0"/>
              </a:rPr>
              <a:t>Serial data </a:t>
            </a:r>
            <a:r>
              <a:rPr lang="en-US" sz="2000" dirty="0">
                <a:latin typeface="Arial" charset="0"/>
                <a:ea typeface="Arial" charset="0"/>
                <a:cs typeface="Arial" charset="0"/>
              </a:rPr>
              <a:t>often segmented independently</a:t>
            </a:r>
          </a:p>
          <a:p>
            <a:pPr marL="168275" indent="-168275">
              <a:buFont typeface="Arial" charset="0"/>
              <a:buChar char="•"/>
            </a:pPr>
            <a:r>
              <a:rPr lang="en-US" sz="2000" dirty="0">
                <a:latin typeface="Arial" charset="0"/>
                <a:ea typeface="Arial" charset="0"/>
                <a:cs typeface="Arial" charset="0"/>
              </a:rPr>
              <a:t>No use of inherent subject-specific correlation</a:t>
            </a:r>
          </a:p>
          <a:p>
            <a:pPr marL="168275" indent="-168275">
              <a:buFont typeface="Arial" charset="0"/>
              <a:buChar char="•"/>
            </a:pPr>
            <a:r>
              <a:rPr lang="en-US" sz="2000" b="1" dirty="0">
                <a:latin typeface="Arial" charset="0"/>
                <a:ea typeface="Arial" charset="0"/>
                <a:cs typeface="Arial" charset="0"/>
              </a:rPr>
              <a:t>New</a:t>
            </a:r>
            <a:r>
              <a:rPr lang="en-US" sz="2000" dirty="0">
                <a:latin typeface="Arial" charset="0"/>
                <a:ea typeface="Arial" charset="0"/>
                <a:cs typeface="Arial" charset="0"/>
              </a:rPr>
              <a:t>: 4D segmentation using joint priors across time </a:t>
            </a:r>
            <a:r>
              <a:rPr lang="en-US" sz="2000" dirty="0" smtClean="0">
                <a:latin typeface="Arial" charset="0"/>
                <a:ea typeface="Arial" charset="0"/>
                <a:cs typeface="Arial" charset="0"/>
              </a:rPr>
              <a:t>points</a:t>
            </a:r>
          </a:p>
          <a:p>
            <a:pPr marL="168275" indent="-168275">
              <a:buFont typeface="Arial" charset="0"/>
              <a:buChar char="•"/>
            </a:pPr>
            <a:endParaRPr lang="en-US" sz="2000" dirty="0" smtClean="0">
              <a:latin typeface="Arial" charset="0"/>
              <a:ea typeface="Arial" charset="0"/>
              <a:cs typeface="Arial" charset="0"/>
            </a:endParaRPr>
          </a:p>
          <a:p>
            <a:pPr marL="168275" indent="-168275">
              <a:buFont typeface="Arial" charset="0"/>
              <a:buChar char="•"/>
            </a:pPr>
            <a:r>
              <a:rPr lang="en-US" sz="2000" b="1" dirty="0">
                <a:latin typeface="Arial" charset="0"/>
                <a:ea typeface="Arial" charset="0"/>
                <a:cs typeface="Arial" charset="0"/>
              </a:rPr>
              <a:t>Example shown</a:t>
            </a:r>
            <a:r>
              <a:rPr lang="en-US" sz="2000" dirty="0">
                <a:latin typeface="Arial" charset="0"/>
                <a:ea typeface="Arial" charset="0"/>
                <a:cs typeface="Arial" charset="0"/>
              </a:rPr>
              <a:t>: Early development of infant brain</a:t>
            </a:r>
          </a:p>
          <a:p>
            <a:pPr marL="168275" indent="-168275">
              <a:buFont typeface="Arial" charset="0"/>
              <a:buChar char="•"/>
            </a:pPr>
            <a:r>
              <a:rPr lang="en-US" sz="2000" b="1" dirty="0" smtClean="0">
                <a:latin typeface="Arial" charset="0"/>
                <a:ea typeface="Arial" charset="0"/>
                <a:cs typeface="Arial" charset="0"/>
              </a:rPr>
              <a:t>NAMIC</a:t>
            </a:r>
            <a:r>
              <a:rPr lang="en-US" sz="2000" dirty="0" smtClean="0">
                <a:latin typeface="Arial" charset="0"/>
                <a:ea typeface="Arial" charset="0"/>
                <a:cs typeface="Arial" charset="0"/>
              </a:rPr>
              <a:t>:</a:t>
            </a:r>
            <a:endParaRPr lang="en-US" sz="2000" dirty="0">
              <a:latin typeface="Arial" charset="0"/>
              <a:ea typeface="Arial" charset="0"/>
              <a:cs typeface="Arial" charset="0"/>
            </a:endParaRPr>
          </a:p>
          <a:p>
            <a:pPr marL="693738" lvl="1" indent="-236538">
              <a:buFont typeface="Arial" charset="0"/>
              <a:buChar char="•"/>
            </a:pPr>
            <a:r>
              <a:rPr lang="en-US" sz="2000" dirty="0">
                <a:latin typeface="Arial" charset="0"/>
                <a:ea typeface="Arial" charset="0"/>
                <a:cs typeface="Arial" charset="0"/>
              </a:rPr>
              <a:t>Acute </a:t>
            </a:r>
            <a:r>
              <a:rPr lang="en-US" sz="2000" dirty="0" smtClean="0">
                <a:latin typeface="Times New Roman" charset="0"/>
                <a:ea typeface="Times New Roman" charset="0"/>
                <a:cs typeface="Times New Roman" charset="0"/>
              </a:rPr>
              <a:t>→ </a:t>
            </a:r>
            <a:r>
              <a:rPr lang="en-US" sz="2000" dirty="0" smtClean="0">
                <a:latin typeface="Arial" charset="0"/>
                <a:ea typeface="Arial" charset="0"/>
                <a:cs typeface="Arial" charset="0"/>
              </a:rPr>
              <a:t>follow</a:t>
            </a:r>
            <a:r>
              <a:rPr lang="en-US" sz="2000" dirty="0">
                <a:latin typeface="Arial" charset="0"/>
                <a:ea typeface="Arial" charset="0"/>
                <a:cs typeface="Arial" charset="0"/>
              </a:rPr>
              <a:t>-up in TBI</a:t>
            </a:r>
          </a:p>
          <a:p>
            <a:pPr marL="693738" lvl="1" indent="-236538">
              <a:buFont typeface="Arial" charset="0"/>
              <a:buChar char="•"/>
            </a:pPr>
            <a:r>
              <a:rPr lang="en-US" sz="2000" dirty="0">
                <a:latin typeface="Arial" charset="0"/>
                <a:ea typeface="Arial" charset="0"/>
                <a:cs typeface="Arial" charset="0"/>
              </a:rPr>
              <a:t>Serial MRI</a:t>
            </a:r>
            <a:r>
              <a:rPr lang="en-US" sz="2000" dirty="0" smtClean="0">
                <a:latin typeface="Arial" charset="0"/>
                <a:ea typeface="Arial" charset="0"/>
                <a:cs typeface="Arial" charset="0"/>
              </a:rPr>
              <a:t> in HD</a:t>
            </a:r>
            <a:endParaRPr lang="en-US" sz="2000" dirty="0">
              <a:latin typeface="Arial" charset="0"/>
              <a:ea typeface="Arial" charset="0"/>
              <a:cs typeface="Arial" charset="0"/>
            </a:endParaRPr>
          </a:p>
        </p:txBody>
      </p:sp>
      <p:sp>
        <p:nvSpPr>
          <p:cNvPr id="5126" name="TextBox 5"/>
          <p:cNvSpPr txBox="1">
            <a:spLocks noChangeArrowheads="1"/>
          </p:cNvSpPr>
          <p:nvPr/>
        </p:nvSpPr>
        <p:spPr bwMode="auto">
          <a:xfrm>
            <a:off x="4286250" y="5110163"/>
            <a:ext cx="5086350" cy="452437"/>
          </a:xfrm>
          <a:prstGeom prst="rect">
            <a:avLst/>
          </a:prstGeom>
          <a:noFill/>
          <a:ln w="9525">
            <a:noFill/>
            <a:miter lim="800000"/>
            <a:headEnd/>
            <a:tailEnd/>
          </a:ln>
        </p:spPr>
        <p:txBody>
          <a:bodyPr lIns="82945" tIns="41473" rIns="82945" bIns="41473">
            <a:spAutoFit/>
          </a:bodyPr>
          <a:lstStyle/>
          <a:p>
            <a:pPr>
              <a:tabLst>
                <a:tab pos="1611384" algn="l"/>
                <a:tab pos="3208367" algn="l"/>
              </a:tabLst>
              <a:defRPr/>
            </a:pPr>
            <a:r>
              <a:rPr lang="en-US" dirty="0">
                <a:latin typeface="+mj-lt"/>
              </a:rPr>
              <a:t>6 month	12 month	24 month</a:t>
            </a:r>
          </a:p>
        </p:txBody>
      </p:sp>
      <p:pic>
        <p:nvPicPr>
          <p:cNvPr id="2" name="Picture 4" descr="C:\gerig\files-Dell-laptop\Project-Follow-Ups\ACE-network\3timepoints-6mo-1yr-2yr-April2010\T1-6mo-1yr-2yr-registered.jpg"/>
          <p:cNvPicPr>
            <a:picLocks noChangeAspect="1" noChangeArrowheads="1"/>
          </p:cNvPicPr>
          <p:nvPr/>
        </p:nvPicPr>
        <p:blipFill>
          <a:blip r:embed="rId3"/>
          <a:srcRect/>
          <a:stretch>
            <a:fillRect/>
          </a:stretch>
        </p:blipFill>
        <p:spPr bwMode="auto">
          <a:xfrm>
            <a:off x="4286250" y="1719263"/>
            <a:ext cx="4705350" cy="1658937"/>
          </a:xfrm>
          <a:prstGeom prst="rect">
            <a:avLst/>
          </a:prstGeom>
          <a:noFill/>
          <a:ln w="9525">
            <a:noFill/>
            <a:miter lim="800000"/>
            <a:headEnd/>
            <a:tailEnd/>
          </a:ln>
        </p:spPr>
      </p:pic>
      <p:sp>
        <p:nvSpPr>
          <p:cNvPr id="5130" name="TextBox 10"/>
          <p:cNvSpPr txBox="1">
            <a:spLocks noChangeArrowheads="1"/>
          </p:cNvSpPr>
          <p:nvPr/>
        </p:nvSpPr>
        <p:spPr bwMode="auto">
          <a:xfrm>
            <a:off x="7729538" y="3429000"/>
            <a:ext cx="1414462" cy="638175"/>
          </a:xfrm>
          <a:prstGeom prst="rect">
            <a:avLst/>
          </a:prstGeom>
          <a:solidFill>
            <a:schemeClr val="bg1">
              <a:lumMod val="85000"/>
              <a:alpha val="63000"/>
            </a:schemeClr>
          </a:solidFill>
          <a:ln w="9525">
            <a:noFill/>
            <a:miter lim="800000"/>
            <a:headEnd/>
            <a:tailEnd/>
          </a:ln>
        </p:spPr>
        <p:txBody>
          <a:bodyPr lIns="82945" tIns="41473" rIns="82945" bIns="41473">
            <a:spAutoFit/>
          </a:bodyPr>
          <a:lstStyle/>
          <a:p>
            <a:pPr algn="r">
              <a:defRPr/>
            </a:pPr>
            <a:r>
              <a:rPr lang="en-US" sz="1800" dirty="0">
                <a:latin typeface="+mj-lt"/>
              </a:rPr>
              <a:t>Tissue Segment.</a:t>
            </a:r>
          </a:p>
        </p:txBody>
      </p:sp>
      <p:sp>
        <p:nvSpPr>
          <p:cNvPr id="11" name="TextBox 10"/>
          <p:cNvSpPr txBox="1">
            <a:spLocks noChangeArrowheads="1"/>
          </p:cNvSpPr>
          <p:nvPr/>
        </p:nvSpPr>
        <p:spPr bwMode="auto">
          <a:xfrm>
            <a:off x="8153400" y="1752600"/>
            <a:ext cx="762000" cy="360363"/>
          </a:xfrm>
          <a:prstGeom prst="rect">
            <a:avLst/>
          </a:prstGeom>
          <a:solidFill>
            <a:schemeClr val="bg1">
              <a:lumMod val="85000"/>
              <a:alpha val="63000"/>
            </a:schemeClr>
          </a:solidFill>
          <a:ln w="9525">
            <a:noFill/>
            <a:miter lim="800000"/>
            <a:headEnd/>
            <a:tailEnd/>
          </a:ln>
        </p:spPr>
        <p:txBody>
          <a:bodyPr lIns="82945" tIns="41473" rIns="82945" bIns="41473">
            <a:spAutoFit/>
          </a:bodyPr>
          <a:lstStyle/>
          <a:p>
            <a:pPr algn="r">
              <a:defRPr/>
            </a:pPr>
            <a:r>
              <a:rPr lang="en-US" sz="1800" dirty="0">
                <a:latin typeface="+mj-lt"/>
              </a:rPr>
              <a:t>T1</a:t>
            </a: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1219200" y="76200"/>
            <a:ext cx="7742100" cy="1143000"/>
          </a:xfrm>
        </p:spPr>
        <p:txBody>
          <a:bodyPr/>
          <a:lstStyle/>
          <a:p>
            <a:pPr eaLnBrk="1"/>
            <a:r>
              <a:rPr lang="en-US" dirty="0" smtClean="0"/>
              <a:t>4D Segmentation to Analysis</a:t>
            </a:r>
            <a:endParaRPr lang="en-US" dirty="0"/>
          </a:p>
        </p:txBody>
      </p:sp>
      <p:sp>
        <p:nvSpPr>
          <p:cNvPr id="6147" name="TextBox 4"/>
          <p:cNvSpPr txBox="1">
            <a:spLocks noChangeArrowheads="1"/>
          </p:cNvSpPr>
          <p:nvPr/>
        </p:nvSpPr>
        <p:spPr bwMode="auto">
          <a:xfrm>
            <a:off x="304800" y="1524000"/>
            <a:ext cx="3886200" cy="700088"/>
          </a:xfrm>
          <a:prstGeom prst="rect">
            <a:avLst/>
          </a:prstGeom>
          <a:noFill/>
          <a:ln w="9525">
            <a:noFill/>
            <a:miter lim="800000"/>
            <a:headEnd/>
            <a:tailEnd/>
          </a:ln>
        </p:spPr>
        <p:txBody>
          <a:bodyPr lIns="82945" tIns="41473" rIns="82945" bIns="41473">
            <a:prstTxWarp prst="textNoShape">
              <a:avLst/>
            </a:prstTxWarp>
            <a:spAutoFit/>
          </a:bodyPr>
          <a:lstStyle/>
          <a:p>
            <a:pPr>
              <a:buFont typeface="Times New Roman" charset="0"/>
              <a:buNone/>
            </a:pPr>
            <a:r>
              <a:rPr lang="en-US" sz="2000" b="1">
                <a:latin typeface="Arial" charset="0"/>
                <a:ea typeface="Arial" charset="0"/>
                <a:cs typeface="Arial" charset="0"/>
              </a:rPr>
              <a:t>4D Segmentation results in sets of 3D models:</a:t>
            </a:r>
            <a:endParaRPr lang="en-US" sz="2000">
              <a:latin typeface="Arial" charset="0"/>
              <a:ea typeface="Arial" charset="0"/>
              <a:cs typeface="Arial" charset="0"/>
            </a:endParaRPr>
          </a:p>
        </p:txBody>
      </p:sp>
      <p:pic>
        <p:nvPicPr>
          <p:cNvPr id="6148" name="Picture 2"/>
          <p:cNvPicPr>
            <a:picLocks noChangeAspect="1" noChangeArrowheads="1"/>
          </p:cNvPicPr>
          <p:nvPr/>
        </p:nvPicPr>
        <p:blipFill>
          <a:blip r:embed="rId2"/>
          <a:srcRect/>
          <a:stretch>
            <a:fillRect/>
          </a:stretch>
        </p:blipFill>
        <p:spPr bwMode="auto">
          <a:xfrm>
            <a:off x="304800" y="3581400"/>
            <a:ext cx="3709988" cy="1144588"/>
          </a:xfrm>
          <a:prstGeom prst="rect">
            <a:avLst/>
          </a:prstGeom>
          <a:noFill/>
          <a:ln w="9525">
            <a:noFill/>
            <a:round/>
            <a:headEnd/>
            <a:tailEnd/>
          </a:ln>
        </p:spPr>
      </p:pic>
      <p:pic>
        <p:nvPicPr>
          <p:cNvPr id="6149" name="Picture 3"/>
          <p:cNvPicPr>
            <a:picLocks noChangeAspect="1" noChangeArrowheads="1"/>
          </p:cNvPicPr>
          <p:nvPr/>
        </p:nvPicPr>
        <p:blipFill>
          <a:blip r:embed="rId3"/>
          <a:srcRect/>
          <a:stretch>
            <a:fillRect/>
          </a:stretch>
        </p:blipFill>
        <p:spPr bwMode="auto">
          <a:xfrm>
            <a:off x="304800" y="2286000"/>
            <a:ext cx="3709988" cy="1236663"/>
          </a:xfrm>
          <a:prstGeom prst="rect">
            <a:avLst/>
          </a:prstGeom>
          <a:noFill/>
          <a:ln w="9525">
            <a:noFill/>
            <a:round/>
            <a:headEnd/>
            <a:tailEnd/>
          </a:ln>
        </p:spPr>
      </p:pic>
      <p:pic>
        <p:nvPicPr>
          <p:cNvPr id="6150" name="Picture 4"/>
          <p:cNvPicPr>
            <a:picLocks noChangeAspect="1" noChangeArrowheads="1"/>
          </p:cNvPicPr>
          <p:nvPr/>
        </p:nvPicPr>
        <p:blipFill>
          <a:blip r:embed="rId4"/>
          <a:srcRect/>
          <a:stretch>
            <a:fillRect/>
          </a:stretch>
        </p:blipFill>
        <p:spPr bwMode="auto">
          <a:xfrm>
            <a:off x="304800" y="4724400"/>
            <a:ext cx="3709988" cy="1144588"/>
          </a:xfrm>
          <a:prstGeom prst="rect">
            <a:avLst/>
          </a:prstGeom>
          <a:noFill/>
          <a:ln w="9525">
            <a:noFill/>
            <a:round/>
            <a:headEnd/>
            <a:tailEnd/>
          </a:ln>
        </p:spPr>
      </p:pic>
      <p:pic>
        <p:nvPicPr>
          <p:cNvPr id="6151" name="Picture 2"/>
          <p:cNvPicPr>
            <a:picLocks noChangeAspect="1" noChangeArrowheads="1"/>
          </p:cNvPicPr>
          <p:nvPr/>
        </p:nvPicPr>
        <p:blipFill>
          <a:blip r:embed="rId5"/>
          <a:srcRect/>
          <a:stretch>
            <a:fillRect/>
          </a:stretch>
        </p:blipFill>
        <p:spPr bwMode="auto">
          <a:xfrm>
            <a:off x="4457700" y="2743200"/>
            <a:ext cx="4229100" cy="2611438"/>
          </a:xfrm>
          <a:prstGeom prst="rect">
            <a:avLst/>
          </a:prstGeom>
          <a:noFill/>
          <a:ln w="9525">
            <a:noFill/>
            <a:miter lim="800000"/>
            <a:headEnd/>
            <a:tailEnd/>
          </a:ln>
        </p:spPr>
      </p:pic>
      <p:sp>
        <p:nvSpPr>
          <p:cNvPr id="6152" name="TextBox 12"/>
          <p:cNvSpPr txBox="1">
            <a:spLocks noChangeArrowheads="1"/>
          </p:cNvSpPr>
          <p:nvPr/>
        </p:nvSpPr>
        <p:spPr bwMode="auto">
          <a:xfrm>
            <a:off x="4724400" y="1524000"/>
            <a:ext cx="3886200" cy="700088"/>
          </a:xfrm>
          <a:prstGeom prst="rect">
            <a:avLst/>
          </a:prstGeom>
          <a:noFill/>
          <a:ln w="9525">
            <a:noFill/>
            <a:miter lim="800000"/>
            <a:headEnd/>
            <a:tailEnd/>
          </a:ln>
        </p:spPr>
        <p:txBody>
          <a:bodyPr lIns="82945" tIns="41473" rIns="82945" bIns="41473">
            <a:prstTxWarp prst="textNoShape">
              <a:avLst/>
            </a:prstTxWarp>
            <a:spAutoFit/>
          </a:bodyPr>
          <a:lstStyle/>
          <a:p>
            <a:pPr>
              <a:buFont typeface="Times New Roman" charset="0"/>
              <a:buNone/>
            </a:pPr>
            <a:r>
              <a:rPr lang="en-US" sz="2000" b="1">
                <a:latin typeface="Arial" charset="0"/>
                <a:ea typeface="Arial" charset="0"/>
                <a:cs typeface="Arial" charset="0"/>
              </a:rPr>
              <a:t>Quantitative analysis of subject-specific trajectories</a:t>
            </a:r>
            <a:endParaRPr lang="en-US" sz="2000">
              <a:latin typeface="Arial" charset="0"/>
              <a:ea typeface="Arial" charset="0"/>
              <a:cs typeface="Arial" charset="0"/>
            </a:endParaRPr>
          </a:p>
        </p:txBody>
      </p:sp>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NA-MIC-template-2004-08">
  <a:themeElements>
    <a:clrScheme name="NA-MIC-template-2004-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MIC-template-2004-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NA-MIC-template-2004-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MIC-template-2004-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MIC-template-2004-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MIC-template-2004-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MIC-template-2004-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MIC-template-2004-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MIC-template-2004-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MIC-template-2004-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MIC-template-2004-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MIC-template-2004-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MIC-template-2004-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MIC-template-2004-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2010_NAMICAHM_StynerValidation.pptx</Template>
  <TotalTime>2758</TotalTime>
  <Words>771</Words>
  <Application>Microsoft Macintosh PowerPoint</Application>
  <PresentationFormat>On-screen Show (4:3)</PresentationFormat>
  <Paragraphs>91</Paragraphs>
  <Slides>13</Slides>
  <Notes>5</Notes>
  <HiddenSlides>1</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NA-MIC-template-2004-08</vt:lpstr>
      <vt:lpstr>Longitudinal and Time-Series Analysis</vt:lpstr>
      <vt:lpstr>Main goal</vt:lpstr>
      <vt:lpstr>DBP Goals </vt:lpstr>
      <vt:lpstr>Longitudinal DTI Analysis</vt:lpstr>
      <vt:lpstr>Trajectory of Change via Regression of Tract functions</vt:lpstr>
      <vt:lpstr>Longitudinal Atlases</vt:lpstr>
      <vt:lpstr>Longitudinal Brain Change</vt:lpstr>
      <vt:lpstr>Segmentation of 4D MRI</vt:lpstr>
      <vt:lpstr>4D Segmentation to Analysis</vt:lpstr>
      <vt:lpstr>Joint Evaluation of Shape</vt:lpstr>
      <vt:lpstr>Atrial Fibrillation</vt:lpstr>
      <vt:lpstr>Conclusions</vt:lpstr>
      <vt:lpstr>Longitudinal and time-series analysis</vt:lpstr>
    </vt:vector>
  </TitlesOfParts>
  <Company>UNC-CH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and time-series analysis</dc:title>
  <dc:creator>Martin Styner</dc:creator>
  <cp:lastModifiedBy>Martin Styner</cp:lastModifiedBy>
  <cp:revision>16</cp:revision>
  <dcterms:created xsi:type="dcterms:W3CDTF">2011-01-10T21:31:01Z</dcterms:created>
  <dcterms:modified xsi:type="dcterms:W3CDTF">2011-01-12T19:17:01Z</dcterms:modified>
</cp:coreProperties>
</file>