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39"/>
  </p:notesMasterIdLst>
  <p:sldIdLst>
    <p:sldId id="437" r:id="rId2"/>
    <p:sldId id="532" r:id="rId3"/>
    <p:sldId id="533" r:id="rId4"/>
    <p:sldId id="531" r:id="rId5"/>
    <p:sldId id="521" r:id="rId6"/>
    <p:sldId id="522" r:id="rId7"/>
    <p:sldId id="525" r:id="rId8"/>
    <p:sldId id="526" r:id="rId9"/>
    <p:sldId id="527" r:id="rId10"/>
    <p:sldId id="524" r:id="rId11"/>
    <p:sldId id="528" r:id="rId12"/>
    <p:sldId id="529" r:id="rId13"/>
    <p:sldId id="568" r:id="rId14"/>
    <p:sldId id="586" r:id="rId15"/>
    <p:sldId id="587" r:id="rId16"/>
    <p:sldId id="588" r:id="rId17"/>
    <p:sldId id="591" r:id="rId18"/>
    <p:sldId id="593" r:id="rId19"/>
    <p:sldId id="534" r:id="rId20"/>
    <p:sldId id="318" r:id="rId21"/>
    <p:sldId id="603" r:id="rId22"/>
    <p:sldId id="604" r:id="rId23"/>
    <p:sldId id="457" r:id="rId24"/>
    <p:sldId id="501" r:id="rId25"/>
    <p:sldId id="595" r:id="rId26"/>
    <p:sldId id="570" r:id="rId27"/>
    <p:sldId id="571" r:id="rId28"/>
    <p:sldId id="583" r:id="rId29"/>
    <p:sldId id="569" r:id="rId30"/>
    <p:sldId id="572" r:id="rId31"/>
    <p:sldId id="480" r:id="rId32"/>
    <p:sldId id="479" r:id="rId33"/>
    <p:sldId id="483" r:id="rId34"/>
    <p:sldId id="464" r:id="rId35"/>
    <p:sldId id="509" r:id="rId36"/>
    <p:sldId id="484" r:id="rId37"/>
    <p:sldId id="486" r:id="rId38"/>
    <p:sldId id="420" r:id="rId39"/>
    <p:sldId id="487" r:id="rId40"/>
    <p:sldId id="488" r:id="rId41"/>
    <p:sldId id="489" r:id="rId42"/>
    <p:sldId id="421" r:id="rId43"/>
    <p:sldId id="502" r:id="rId44"/>
    <p:sldId id="503" r:id="rId45"/>
    <p:sldId id="519" r:id="rId46"/>
    <p:sldId id="490" r:id="rId47"/>
    <p:sldId id="491" r:id="rId48"/>
    <p:sldId id="492" r:id="rId49"/>
    <p:sldId id="493" r:id="rId50"/>
    <p:sldId id="513" r:id="rId51"/>
    <p:sldId id="514" r:id="rId52"/>
    <p:sldId id="510" r:id="rId53"/>
    <p:sldId id="511" r:id="rId54"/>
    <p:sldId id="494" r:id="rId55"/>
    <p:sldId id="515" r:id="rId56"/>
    <p:sldId id="496" r:id="rId57"/>
    <p:sldId id="537" r:id="rId58"/>
    <p:sldId id="498" r:id="rId59"/>
    <p:sldId id="516" r:id="rId60"/>
    <p:sldId id="497" r:id="rId61"/>
    <p:sldId id="499" r:id="rId62"/>
    <p:sldId id="573" r:id="rId63"/>
    <p:sldId id="349" r:id="rId64"/>
    <p:sldId id="538" r:id="rId65"/>
    <p:sldId id="574" r:id="rId66"/>
    <p:sldId id="576" r:id="rId67"/>
    <p:sldId id="540" r:id="rId68"/>
    <p:sldId id="541" r:id="rId69"/>
    <p:sldId id="542" r:id="rId70"/>
    <p:sldId id="543" r:id="rId71"/>
    <p:sldId id="544" r:id="rId72"/>
    <p:sldId id="545" r:id="rId73"/>
    <p:sldId id="546" r:id="rId74"/>
    <p:sldId id="547" r:id="rId75"/>
    <p:sldId id="548" r:id="rId76"/>
    <p:sldId id="549" r:id="rId77"/>
    <p:sldId id="550" r:id="rId78"/>
    <p:sldId id="551" r:id="rId79"/>
    <p:sldId id="552" r:id="rId80"/>
    <p:sldId id="553" r:id="rId81"/>
    <p:sldId id="554" r:id="rId82"/>
    <p:sldId id="555" r:id="rId83"/>
    <p:sldId id="556" r:id="rId84"/>
    <p:sldId id="557" r:id="rId85"/>
    <p:sldId id="558" r:id="rId86"/>
    <p:sldId id="559" r:id="rId87"/>
    <p:sldId id="560" r:id="rId88"/>
    <p:sldId id="561" r:id="rId89"/>
    <p:sldId id="600" r:id="rId90"/>
    <p:sldId id="358" r:id="rId91"/>
    <p:sldId id="441" r:id="rId92"/>
    <p:sldId id="359" r:id="rId93"/>
    <p:sldId id="360" r:id="rId94"/>
    <p:sldId id="361" r:id="rId95"/>
    <p:sldId id="362" r:id="rId96"/>
    <p:sldId id="387" r:id="rId97"/>
    <p:sldId id="577" r:id="rId98"/>
    <p:sldId id="388" r:id="rId99"/>
    <p:sldId id="389" r:id="rId100"/>
    <p:sldId id="390" r:id="rId101"/>
    <p:sldId id="391" r:id="rId102"/>
    <p:sldId id="392" r:id="rId103"/>
    <p:sldId id="393" r:id="rId104"/>
    <p:sldId id="394" r:id="rId105"/>
    <p:sldId id="395" r:id="rId106"/>
    <p:sldId id="396" r:id="rId107"/>
    <p:sldId id="397" r:id="rId108"/>
    <p:sldId id="398" r:id="rId109"/>
    <p:sldId id="399" r:id="rId110"/>
    <p:sldId id="400" r:id="rId111"/>
    <p:sldId id="401" r:id="rId112"/>
    <p:sldId id="402" r:id="rId113"/>
    <p:sldId id="439" r:id="rId114"/>
    <p:sldId id="442" r:id="rId115"/>
    <p:sldId id="471" r:id="rId116"/>
    <p:sldId id="505" r:id="rId117"/>
    <p:sldId id="578" r:id="rId118"/>
    <p:sldId id="469" r:id="rId119"/>
    <p:sldId id="470" r:id="rId120"/>
    <p:sldId id="446" r:id="rId121"/>
    <p:sldId id="472" r:id="rId122"/>
    <p:sldId id="599" r:id="rId123"/>
    <p:sldId id="448" r:id="rId124"/>
    <p:sldId id="597" r:id="rId125"/>
    <p:sldId id="473" r:id="rId126"/>
    <p:sldId id="598" r:id="rId127"/>
    <p:sldId id="450" r:id="rId128"/>
    <p:sldId id="451" r:id="rId129"/>
    <p:sldId id="453" r:id="rId130"/>
    <p:sldId id="365" r:id="rId131"/>
    <p:sldId id="562" r:id="rId132"/>
    <p:sldId id="585" r:id="rId133"/>
    <p:sldId id="580" r:id="rId134"/>
    <p:sldId id="581" r:id="rId135"/>
    <p:sldId id="582" r:id="rId136"/>
    <p:sldId id="363" r:id="rId137"/>
    <p:sldId id="475" r:id="rId138"/>
  </p:sldIdLst>
  <p:sldSz cx="9144000" cy="5143500" type="screen16x9"/>
  <p:notesSz cx="6858000" cy="91440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DD5C"/>
    <a:srgbClr val="FFFDB1"/>
    <a:srgbClr val="A7FF24"/>
    <a:srgbClr val="B4C6F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16027" autoAdjust="0"/>
    <p:restoredTop sz="94660"/>
  </p:normalViewPr>
  <p:slideViewPr>
    <p:cSldViewPr>
      <p:cViewPr>
        <p:scale>
          <a:sx n="134" d="100"/>
          <a:sy n="134" d="100"/>
        </p:scale>
        <p:origin x="-1168" y="-48"/>
      </p:cViewPr>
      <p:guideLst>
        <p:guide orient="horz" pos="1620"/>
        <p:guide pos="2880"/>
      </p:guideLst>
    </p:cSldViewPr>
  </p:slideViewPr>
  <p:outlineViewPr>
    <p:cViewPr>
      <p:scale>
        <a:sx n="33" d="100"/>
        <a:sy n="33" d="100"/>
      </p:scale>
      <p:origin x="0" y="26352"/>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printerSettings" Target="printerSettings/printerSettings1.bin"/><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mn-ea"/>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A5ACB0EF-FCF2-364F-8C05-1375260CEA0A}" type="slidenum">
              <a:rPr lang="en-US"/>
              <a:pPr>
                <a:defRPr/>
              </a:pPr>
              <a:t>‹#›</a:t>
            </a:fld>
            <a:endParaRPr lang="en-US"/>
          </a:p>
        </p:txBody>
      </p:sp>
    </p:spTree>
    <p:extLst>
      <p:ext uri="{BB962C8B-B14F-4D97-AF65-F5344CB8AC3E}">
        <p14:creationId xmlns:p14="http://schemas.microsoft.com/office/powerpoint/2010/main" val="17642234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5ACB0EF-FCF2-364F-8C05-1375260CEA0A}" type="slidenum">
              <a:rPr lang="en-US" smtClean="0"/>
              <a:pPr>
                <a:defRPr/>
              </a:pPr>
              <a:t>3</a:t>
            </a:fld>
            <a:endParaRPr lang="en-US"/>
          </a:p>
        </p:txBody>
      </p:sp>
    </p:spTree>
    <p:extLst>
      <p:ext uri="{BB962C8B-B14F-4D97-AF65-F5344CB8AC3E}">
        <p14:creationId xmlns:p14="http://schemas.microsoft.com/office/powerpoint/2010/main" val="152768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xfrm>
            <a:off x="381000" y="685800"/>
            <a:ext cx="6096000" cy="3429000"/>
          </a:xfrm>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DACBD5D2-30C2-E543-8FF1-D42774B0A586}" type="slidenum">
              <a:rPr lang="en-US" sz="1200">
                <a:latin typeface="Times New Roman" charset="0"/>
              </a:rPr>
              <a:pPr eaLnBrk="1" hangingPunct="1"/>
              <a:t>96</a:t>
            </a:fld>
            <a:endParaRPr lang="en-US" sz="1200">
              <a:latin typeface="Times New Roman" charset="0"/>
            </a:endParaRPr>
          </a:p>
        </p:txBody>
      </p:sp>
      <p:sp>
        <p:nvSpPr>
          <p:cNvPr id="247813" name="Footer Placeholder 4"/>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00">
                <a:latin typeface="Times New Roman" charset="0"/>
              </a:rPr>
              <a:t>3D Visualization course - Pujol S, Shaffer 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xfrm>
            <a:off x="381000" y="685800"/>
            <a:ext cx="6096000" cy="3429000"/>
          </a:xfrm>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DACBD5D2-30C2-E543-8FF1-D42774B0A586}" type="slidenum">
              <a:rPr lang="en-US" sz="1200">
                <a:latin typeface="Times New Roman" charset="0"/>
              </a:rPr>
              <a:pPr eaLnBrk="1" hangingPunct="1"/>
              <a:t>97</a:t>
            </a:fld>
            <a:endParaRPr lang="en-US" sz="1200">
              <a:latin typeface="Times New Roman" charset="0"/>
            </a:endParaRPr>
          </a:p>
        </p:txBody>
      </p:sp>
      <p:sp>
        <p:nvSpPr>
          <p:cNvPr id="247813" name="Footer Placeholder 4"/>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00">
                <a:latin typeface="Times New Roman" charset="0"/>
              </a:rPr>
              <a:t>3D Visualization course - Pujol S, Shaffer 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xfrm>
            <a:off x="381000" y="685800"/>
            <a:ext cx="6096000" cy="3429000"/>
          </a:xfrm>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B6BA258F-49F9-8841-BE23-87F161FC9775}" type="slidenum">
              <a:rPr lang="en-US" sz="1200">
                <a:latin typeface="Times New Roman" charset="0"/>
              </a:rPr>
              <a:pPr eaLnBrk="1" hangingPunct="1"/>
              <a:t>98</a:t>
            </a:fld>
            <a:endParaRPr lang="en-US" sz="1200">
              <a:latin typeface="Times New Roman" charset="0"/>
            </a:endParaRPr>
          </a:p>
        </p:txBody>
      </p:sp>
      <p:sp>
        <p:nvSpPr>
          <p:cNvPr id="248837" name="Footer Placeholder 4"/>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00">
                <a:latin typeface="Times New Roman" charset="0"/>
              </a:rPr>
              <a:t>3D Visualization course - Pujol S, Shaffer 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xfrm>
            <a:off x="381000" y="685800"/>
            <a:ext cx="6096000" cy="3429000"/>
          </a:xfrm>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51B06089-8F81-CC4C-A1B7-F6EBCE5B1366}" type="slidenum">
              <a:rPr lang="en-US" sz="1200">
                <a:latin typeface="Times New Roman" charset="0"/>
              </a:rPr>
              <a:pPr eaLnBrk="1" hangingPunct="1"/>
              <a:t>99</a:t>
            </a:fld>
            <a:endParaRPr lang="en-US" sz="1200">
              <a:latin typeface="Times New Roman" charset="0"/>
            </a:endParaRPr>
          </a:p>
        </p:txBody>
      </p:sp>
      <p:sp>
        <p:nvSpPr>
          <p:cNvPr id="249861" name="Footer Placeholder 4"/>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00">
                <a:latin typeface="Times New Roman" charset="0"/>
              </a:rPr>
              <a:t>3D Visualization course - Pujol S, Shaffer 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xfrm>
            <a:off x="381000" y="685800"/>
            <a:ext cx="6096000" cy="3429000"/>
          </a:xfrm>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83F696C7-57C6-C94A-9C10-CBA837DA6823}" type="slidenum">
              <a:rPr lang="en-US" sz="1200">
                <a:latin typeface="Times New Roman" charset="0"/>
              </a:rPr>
              <a:pPr eaLnBrk="1" hangingPunct="1"/>
              <a:t>100</a:t>
            </a:fld>
            <a:endParaRPr lang="en-US" sz="1200">
              <a:latin typeface="Times New Roman" charset="0"/>
            </a:endParaRPr>
          </a:p>
        </p:txBody>
      </p:sp>
      <p:sp>
        <p:nvSpPr>
          <p:cNvPr id="250885" name="Footer Placeholder 4"/>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00">
                <a:latin typeface="Times New Roman" charset="0"/>
              </a:rPr>
              <a:t>3D Visualization course - Pujol S, Shaffer 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xfrm>
            <a:off x="381000" y="685800"/>
            <a:ext cx="6096000" cy="3429000"/>
          </a:xfrm>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0217CABD-20A6-D14A-B832-ACF866AFB5D4}" type="slidenum">
              <a:rPr lang="en-US" sz="1200">
                <a:latin typeface="Times New Roman" charset="0"/>
              </a:rPr>
              <a:pPr eaLnBrk="1" hangingPunct="1"/>
              <a:t>101</a:t>
            </a:fld>
            <a:endParaRPr lang="en-US" sz="1200">
              <a:latin typeface="Times New Roman" charset="0"/>
            </a:endParaRPr>
          </a:p>
        </p:txBody>
      </p:sp>
      <p:sp>
        <p:nvSpPr>
          <p:cNvPr id="251909" name="Footer Placeholder 4"/>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00">
                <a:latin typeface="Times New Roman" charset="0"/>
              </a:rPr>
              <a:t>3D Visualization course - Pujol S, Shaffer 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FB58E57B-781D-444C-9620-BC7EBDD3E130}" type="slidenum">
              <a:rPr lang="en-US" sz="1200">
                <a:latin typeface="Times New Roman" charset="0"/>
              </a:rPr>
              <a:pPr eaLnBrk="1" hangingPunct="1"/>
              <a:t>102</a:t>
            </a:fld>
            <a:endParaRPr lang="en-US" sz="1200">
              <a:latin typeface="Times New Roman" charset="0"/>
            </a:endParaRPr>
          </a:p>
        </p:txBody>
      </p:sp>
      <p:sp>
        <p:nvSpPr>
          <p:cNvPr id="70658" name="Slide Image Placeholder 1"/>
          <p:cNvSpPr>
            <a:spLocks noGrp="1" noRot="1" noChangeAspect="1" noTextEdit="1"/>
          </p:cNvSpPr>
          <p:nvPr>
            <p:ph type="sldImg"/>
          </p:nvPr>
        </p:nvSpPr>
        <p:spPr>
          <a:xfrm>
            <a:off x="381000" y="685800"/>
            <a:ext cx="6096000" cy="3429000"/>
          </a:xfrm>
          <a:ln/>
        </p:spPr>
      </p:sp>
      <p:sp>
        <p:nvSpPr>
          <p:cNvPr id="70659"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706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8B558EDB-E34B-8442-AC58-300B7740ED24}" type="slidenum">
              <a:rPr lang="en-US" sz="1200">
                <a:latin typeface="Calibri" charset="0"/>
              </a:rPr>
              <a:pPr algn="r" eaLnBrk="1" hangingPunct="1"/>
              <a:t>102</a:t>
            </a:fld>
            <a:endParaRPr lang="en-US" sz="1200">
              <a:latin typeface="Calibri" charset="0"/>
            </a:endParaRPr>
          </a:p>
        </p:txBody>
      </p:sp>
      <p:sp>
        <p:nvSpPr>
          <p:cNvPr id="252934" name="Footer Placeholder 5"/>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00">
                <a:latin typeface="Times New Roman" charset="0"/>
              </a:rPr>
              <a:t>3D Visualization course - Pujol S, Shaffer 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137AF094-735D-A740-B178-B05868001BA5}" type="slidenum">
              <a:rPr lang="en-US" sz="1200">
                <a:latin typeface="Times New Roman" charset="0"/>
              </a:rPr>
              <a:pPr eaLnBrk="1" hangingPunct="1"/>
              <a:t>103</a:t>
            </a:fld>
            <a:endParaRPr lang="en-US" sz="1200">
              <a:latin typeface="Times New Roman" charset="0"/>
            </a:endParaRPr>
          </a:p>
        </p:txBody>
      </p:sp>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727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E06AD5B6-C768-8843-A8D4-2FAD76E792D5}" type="slidenum">
              <a:rPr lang="en-US" sz="1200">
                <a:latin typeface="Calibri" charset="0"/>
              </a:rPr>
              <a:pPr algn="r" eaLnBrk="1" hangingPunct="1"/>
              <a:t>103</a:t>
            </a:fld>
            <a:endParaRPr lang="en-US" sz="1200">
              <a:latin typeface="Calibri" charset="0"/>
            </a:endParaRPr>
          </a:p>
        </p:txBody>
      </p:sp>
      <p:sp>
        <p:nvSpPr>
          <p:cNvPr id="72709"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a:latin typeface="Times New Roman" charset="0"/>
              </a:rPr>
              <a:t>3D Visualization course - Pujol S, Shaffer K</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A856F3B1-98D9-A54C-A4BE-361856786066}" type="slidenum">
              <a:rPr lang="en-US" sz="1200">
                <a:latin typeface="Times New Roman" charset="0"/>
              </a:rPr>
              <a:pPr eaLnBrk="1" hangingPunct="1"/>
              <a:t>104</a:t>
            </a:fld>
            <a:endParaRPr lang="en-US" sz="1200">
              <a:latin typeface="Times New Roman" charset="0"/>
            </a:endParaRPr>
          </a:p>
        </p:txBody>
      </p:sp>
      <p:sp>
        <p:nvSpPr>
          <p:cNvPr id="74754" name="Slide Image Placeholder 1"/>
          <p:cNvSpPr>
            <a:spLocks noGrp="1" noRot="1" noChangeAspect="1" noTextEdit="1"/>
          </p:cNvSpPr>
          <p:nvPr>
            <p:ph type="sldImg"/>
          </p:nvPr>
        </p:nvSpPr>
        <p:spPr>
          <a:xfrm>
            <a:off x="381000" y="685800"/>
            <a:ext cx="6096000" cy="3429000"/>
          </a:xfrm>
          <a:ln/>
        </p:spPr>
      </p:sp>
      <p:sp>
        <p:nvSpPr>
          <p:cNvPr id="74755"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747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92EEDBE0-3348-544B-86BF-2A20B855A428}" type="slidenum">
              <a:rPr lang="en-US" sz="1200">
                <a:latin typeface="Calibri" charset="0"/>
              </a:rPr>
              <a:pPr algn="r" eaLnBrk="1" hangingPunct="1"/>
              <a:t>104</a:t>
            </a:fld>
            <a:endParaRPr lang="en-US" sz="1200">
              <a:latin typeface="Calibri" charset="0"/>
            </a:endParaRPr>
          </a:p>
        </p:txBody>
      </p:sp>
      <p:sp>
        <p:nvSpPr>
          <p:cNvPr id="74757"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a:latin typeface="Times New Roman" charset="0"/>
              </a:rPr>
              <a:t>3D Visualization course - Pujol S, Shaffer 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F477DE5A-C849-E74D-AFD8-05C1A2BC6BA4}" type="slidenum">
              <a:rPr lang="en-US" sz="1200">
                <a:latin typeface="Times New Roman" charset="0"/>
              </a:rPr>
              <a:pPr eaLnBrk="1" hangingPunct="1"/>
              <a:t>105</a:t>
            </a:fld>
            <a:endParaRPr lang="en-US" sz="1200">
              <a:latin typeface="Times New Roman" charset="0"/>
            </a:endParaRPr>
          </a:p>
        </p:txBody>
      </p:sp>
      <p:sp>
        <p:nvSpPr>
          <p:cNvPr id="76802" name="Slide Image Placeholder 1"/>
          <p:cNvSpPr>
            <a:spLocks noGrp="1" noRot="1" noChangeAspect="1" noTextEdit="1"/>
          </p:cNvSpPr>
          <p:nvPr>
            <p:ph type="sldImg"/>
          </p:nvPr>
        </p:nvSpPr>
        <p:spPr>
          <a:xfrm>
            <a:off x="381000" y="685800"/>
            <a:ext cx="6096000" cy="3429000"/>
          </a:xfrm>
          <a:ln/>
        </p:spPr>
      </p:sp>
      <p:sp>
        <p:nvSpPr>
          <p:cNvPr id="76803"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768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CAD89716-0CF7-D44F-AE8C-333D6D8A5C39}" type="slidenum">
              <a:rPr lang="en-US" sz="1200">
                <a:latin typeface="Calibri" charset="0"/>
              </a:rPr>
              <a:pPr algn="r" eaLnBrk="1" hangingPunct="1"/>
              <a:t>105</a:t>
            </a:fld>
            <a:endParaRPr lang="en-US" sz="1200">
              <a:latin typeface="Calibri" charset="0"/>
            </a:endParaRPr>
          </a:p>
        </p:txBody>
      </p:sp>
      <p:sp>
        <p:nvSpPr>
          <p:cNvPr id="76805"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a:latin typeface="Times New Roman" charset="0"/>
              </a:rPr>
              <a:t>3D Visualization course - Pujol S, Shaffer 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5ACB0EF-FCF2-364F-8C05-1375260CEA0A}" type="slidenum">
              <a:rPr lang="en-US" smtClean="0"/>
              <a:pPr>
                <a:defRPr/>
              </a:pPr>
              <a:t>4</a:t>
            </a:fld>
            <a:endParaRPr lang="en-US"/>
          </a:p>
        </p:txBody>
      </p:sp>
    </p:spTree>
    <p:extLst>
      <p:ext uri="{BB962C8B-B14F-4D97-AF65-F5344CB8AC3E}">
        <p14:creationId xmlns:p14="http://schemas.microsoft.com/office/powerpoint/2010/main" val="152768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D73C0F77-E74F-8C40-B2CC-D2E5758349D5}" type="slidenum">
              <a:rPr lang="en-US" sz="1200">
                <a:latin typeface="Times New Roman" charset="0"/>
              </a:rPr>
              <a:pPr algn="r" eaLnBrk="1" hangingPunct="1"/>
              <a:t>106</a:t>
            </a:fld>
            <a:endParaRPr lang="en-US" sz="1200">
              <a:latin typeface="Times New Roman" charset="0"/>
            </a:endParaRPr>
          </a:p>
        </p:txBody>
      </p:sp>
      <p:sp>
        <p:nvSpPr>
          <p:cNvPr id="78850" name="Slide Image Placeholder 1"/>
          <p:cNvSpPr>
            <a:spLocks noGrp="1" noRot="1" noChangeAspect="1" noTextEdit="1"/>
          </p:cNvSpPr>
          <p:nvPr>
            <p:ph type="sldImg"/>
          </p:nvPr>
        </p:nvSpPr>
        <p:spPr>
          <a:xfrm>
            <a:off x="381000" y="685800"/>
            <a:ext cx="6096000" cy="3429000"/>
          </a:xfrm>
          <a:ln/>
        </p:spPr>
      </p:sp>
      <p:sp>
        <p:nvSpPr>
          <p:cNvPr id="78851"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788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8DB39E24-C28F-A644-8374-5E4AFF79837C}" type="slidenum">
              <a:rPr lang="en-US" sz="1200">
                <a:latin typeface="Calibri" charset="0"/>
              </a:rPr>
              <a:pPr algn="r" eaLnBrk="1" hangingPunct="1"/>
              <a:t>106</a:t>
            </a:fld>
            <a:endParaRPr lang="en-US" sz="1200">
              <a:latin typeface="Calibri" charset="0"/>
            </a:endParaRPr>
          </a:p>
        </p:txBody>
      </p:sp>
      <p:sp>
        <p:nvSpPr>
          <p:cNvPr id="78853"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a:latin typeface="Times New Roman" charset="0"/>
              </a:rPr>
              <a:t>3D Visualization course - Pujol S, Shaffer K</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21190DF4-384A-4D41-A20A-06B46073AE69}" type="slidenum">
              <a:rPr lang="en-US" sz="1200">
                <a:latin typeface="Times New Roman" charset="0"/>
              </a:rPr>
              <a:pPr algn="r" eaLnBrk="1" hangingPunct="1"/>
              <a:t>107</a:t>
            </a:fld>
            <a:endParaRPr lang="en-US" sz="1200">
              <a:latin typeface="Times New Roman" charset="0"/>
            </a:endParaRPr>
          </a:p>
        </p:txBody>
      </p:sp>
      <p:sp>
        <p:nvSpPr>
          <p:cNvPr id="80898" name="Slide Image Placeholder 1"/>
          <p:cNvSpPr>
            <a:spLocks noGrp="1" noRot="1" noChangeAspect="1" noTextEdit="1"/>
          </p:cNvSpPr>
          <p:nvPr>
            <p:ph type="sldImg"/>
          </p:nvPr>
        </p:nvSpPr>
        <p:spPr>
          <a:xfrm>
            <a:off x="381000" y="685800"/>
            <a:ext cx="6096000" cy="3429000"/>
          </a:xfrm>
          <a:ln/>
        </p:spPr>
      </p:sp>
      <p:sp>
        <p:nvSpPr>
          <p:cNvPr id="80899"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809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60851F47-0309-C54F-9903-1C556E9E5DEB}" type="slidenum">
              <a:rPr lang="en-US" sz="1200">
                <a:latin typeface="Calibri" charset="0"/>
              </a:rPr>
              <a:pPr algn="r" eaLnBrk="1" hangingPunct="1"/>
              <a:t>107</a:t>
            </a:fld>
            <a:endParaRPr lang="en-US" sz="1200">
              <a:latin typeface="Calibri" charset="0"/>
            </a:endParaRPr>
          </a:p>
        </p:txBody>
      </p:sp>
      <p:sp>
        <p:nvSpPr>
          <p:cNvPr id="80901"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a:latin typeface="Times New Roman" charset="0"/>
              </a:rPr>
              <a:t>3D Visualization course - Pujol S, Shaffer 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6864E58F-FFF6-9E46-B85D-D7A7029351EA}" type="slidenum">
              <a:rPr lang="en-US" sz="1200">
                <a:latin typeface="Times New Roman" charset="0"/>
              </a:rPr>
              <a:pPr eaLnBrk="1" hangingPunct="1"/>
              <a:t>108</a:t>
            </a:fld>
            <a:endParaRPr lang="en-US" sz="1200">
              <a:latin typeface="Times New Roman" charset="0"/>
            </a:endParaRPr>
          </a:p>
        </p:txBody>
      </p:sp>
      <p:sp>
        <p:nvSpPr>
          <p:cNvPr id="82946" name="Slide Image Placeholder 1"/>
          <p:cNvSpPr>
            <a:spLocks noGrp="1" noRot="1" noChangeAspect="1" noTextEdit="1"/>
          </p:cNvSpPr>
          <p:nvPr>
            <p:ph type="sldImg"/>
          </p:nvPr>
        </p:nvSpPr>
        <p:spPr>
          <a:xfrm>
            <a:off x="381000" y="685800"/>
            <a:ext cx="6096000" cy="3429000"/>
          </a:xfrm>
          <a:ln/>
        </p:spPr>
      </p:sp>
      <p:sp>
        <p:nvSpPr>
          <p:cNvPr id="82947"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829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A8A2DF05-A0CF-0643-8BFD-E681C2693BF1}" type="slidenum">
              <a:rPr lang="en-US" sz="1200">
                <a:latin typeface="Calibri" charset="0"/>
              </a:rPr>
              <a:pPr algn="r" eaLnBrk="1" hangingPunct="1"/>
              <a:t>108</a:t>
            </a:fld>
            <a:endParaRPr lang="en-US" sz="1200">
              <a:latin typeface="Calibri" charset="0"/>
            </a:endParaRPr>
          </a:p>
        </p:txBody>
      </p:sp>
      <p:sp>
        <p:nvSpPr>
          <p:cNvPr id="82949"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a:latin typeface="Times New Roman" charset="0"/>
              </a:rPr>
              <a:t>3D Visualization course - Pujol S, Shaffer K</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0901B3AC-13D5-1548-8754-7DAC68A544C4}" type="slidenum">
              <a:rPr lang="en-US" sz="1200">
                <a:latin typeface="Times New Roman" charset="0"/>
              </a:rPr>
              <a:pPr eaLnBrk="1" hangingPunct="1"/>
              <a:t>109</a:t>
            </a:fld>
            <a:endParaRPr lang="en-US" sz="1200">
              <a:latin typeface="Times New Roman" charset="0"/>
            </a:endParaRPr>
          </a:p>
        </p:txBody>
      </p:sp>
      <p:sp>
        <p:nvSpPr>
          <p:cNvPr id="84994" name="Slide Image Placeholder 1"/>
          <p:cNvSpPr>
            <a:spLocks noGrp="1" noRot="1" noChangeAspect="1" noTextEdit="1"/>
          </p:cNvSpPr>
          <p:nvPr>
            <p:ph type="sldImg"/>
          </p:nvPr>
        </p:nvSpPr>
        <p:spPr>
          <a:xfrm>
            <a:off x="381000" y="685800"/>
            <a:ext cx="6096000" cy="3429000"/>
          </a:xfrm>
          <a:ln/>
        </p:spPr>
      </p:sp>
      <p:sp>
        <p:nvSpPr>
          <p:cNvPr id="84995"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849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87612688-EDC7-F647-9571-4C42C46C5BCA}" type="slidenum">
              <a:rPr lang="en-US" sz="1200">
                <a:latin typeface="Calibri" charset="0"/>
              </a:rPr>
              <a:pPr algn="r" eaLnBrk="1" hangingPunct="1"/>
              <a:t>109</a:t>
            </a:fld>
            <a:endParaRPr lang="en-US" sz="1200">
              <a:latin typeface="Calibri" charset="0"/>
            </a:endParaRPr>
          </a:p>
        </p:txBody>
      </p:sp>
      <p:sp>
        <p:nvSpPr>
          <p:cNvPr id="84997"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a:latin typeface="Times New Roman" charset="0"/>
              </a:rPr>
              <a:t>3D Visualization course - Pujol S, Shaffer K</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157761D1-804F-0A4F-BC0A-40F78BCC9DE2}" type="slidenum">
              <a:rPr lang="en-US" sz="1200">
                <a:latin typeface="Times New Roman" charset="0"/>
              </a:rPr>
              <a:pPr eaLnBrk="1" hangingPunct="1"/>
              <a:t>110</a:t>
            </a:fld>
            <a:endParaRPr lang="en-US" sz="1200">
              <a:latin typeface="Times New Roman" charset="0"/>
            </a:endParaRPr>
          </a:p>
        </p:txBody>
      </p:sp>
      <p:sp>
        <p:nvSpPr>
          <p:cNvPr id="87042" name="Slide Image Placeholder 1"/>
          <p:cNvSpPr>
            <a:spLocks noGrp="1" noRot="1" noChangeAspect="1" noTextEdit="1"/>
          </p:cNvSpPr>
          <p:nvPr>
            <p:ph type="sldImg"/>
          </p:nvPr>
        </p:nvSpPr>
        <p:spPr>
          <a:xfrm>
            <a:off x="381000" y="685800"/>
            <a:ext cx="6096000" cy="3429000"/>
          </a:xfrm>
          <a:ln/>
        </p:spPr>
      </p:sp>
      <p:sp>
        <p:nvSpPr>
          <p:cNvPr id="87043"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870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4CB11B21-7C1D-C54C-83E1-525DF4B15BB9}" type="slidenum">
              <a:rPr lang="en-US" sz="1200">
                <a:latin typeface="Calibri" charset="0"/>
              </a:rPr>
              <a:pPr algn="r" eaLnBrk="1" hangingPunct="1"/>
              <a:t>110</a:t>
            </a:fld>
            <a:endParaRPr lang="en-US" sz="1200">
              <a:latin typeface="Calibri" charset="0"/>
            </a:endParaRPr>
          </a:p>
        </p:txBody>
      </p:sp>
      <p:sp>
        <p:nvSpPr>
          <p:cNvPr id="87045"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a:latin typeface="Times New Roman" charset="0"/>
              </a:rPr>
              <a:t>3D Visualization course - Pujol S, Shaffer 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353D122A-EB24-FD46-83E1-A3383D9D7AB3}" type="slidenum">
              <a:rPr lang="en-US" sz="1200">
                <a:latin typeface="Times New Roman" charset="0"/>
              </a:rPr>
              <a:pPr eaLnBrk="1" hangingPunct="1"/>
              <a:t>111</a:t>
            </a:fld>
            <a:endParaRPr lang="en-US" sz="1200">
              <a:latin typeface="Times New Roman" charset="0"/>
            </a:endParaRPr>
          </a:p>
        </p:txBody>
      </p:sp>
      <p:sp>
        <p:nvSpPr>
          <p:cNvPr id="89090" name="Slide Image Placeholder 1"/>
          <p:cNvSpPr>
            <a:spLocks noGrp="1" noRot="1" noChangeAspect="1" noTextEdit="1"/>
          </p:cNvSpPr>
          <p:nvPr>
            <p:ph type="sldImg"/>
          </p:nvPr>
        </p:nvSpPr>
        <p:spPr>
          <a:xfrm>
            <a:off x="381000" y="685800"/>
            <a:ext cx="6096000" cy="3429000"/>
          </a:xfrm>
          <a:ln/>
        </p:spPr>
      </p:sp>
      <p:sp>
        <p:nvSpPr>
          <p:cNvPr id="89091"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890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68D8A97F-8B10-B34B-8C1D-4A364CC1E72B}" type="slidenum">
              <a:rPr lang="en-US" sz="1200">
                <a:latin typeface="Calibri" charset="0"/>
              </a:rPr>
              <a:pPr algn="r" eaLnBrk="1" hangingPunct="1"/>
              <a:t>111</a:t>
            </a:fld>
            <a:endParaRPr lang="en-US" sz="1200">
              <a:latin typeface="Calibri" charset="0"/>
            </a:endParaRPr>
          </a:p>
        </p:txBody>
      </p:sp>
      <p:sp>
        <p:nvSpPr>
          <p:cNvPr id="89093"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a:latin typeface="Times New Roman" charset="0"/>
              </a:rPr>
              <a:t>3D Visualization course - Pujol S, Shaffer K</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xfrm>
            <a:off x="381000" y="685800"/>
            <a:ext cx="6096000" cy="3429000"/>
          </a:xfrm>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71E5E03F-2277-7C4B-94D2-C52BFF2F870A}" type="slidenum">
              <a:rPr lang="en-US" sz="1200">
                <a:latin typeface="Times New Roman" charset="0"/>
              </a:rPr>
              <a:pPr eaLnBrk="1" hangingPunct="1"/>
              <a:t>112</a:t>
            </a:fld>
            <a:endParaRPr lang="en-US" sz="1200">
              <a:latin typeface="Times New Roman" charset="0"/>
            </a:endParaRPr>
          </a:p>
        </p:txBody>
      </p:sp>
      <p:sp>
        <p:nvSpPr>
          <p:cNvPr id="9114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a:latin typeface="Times New Roman" charset="0"/>
              </a:rPr>
              <a:t>3D Visualization course - Pujol S, Shaffer K</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xfrm>
            <a:off x="381000" y="685800"/>
            <a:ext cx="6096000" cy="3429000"/>
          </a:xfrm>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DACBD5D2-30C2-E543-8FF1-D42774B0A586}" type="slidenum">
              <a:rPr lang="en-US" sz="1200">
                <a:latin typeface="Times New Roman" charset="0"/>
              </a:rPr>
              <a:pPr eaLnBrk="1" hangingPunct="1"/>
              <a:t>117</a:t>
            </a:fld>
            <a:endParaRPr lang="en-US" sz="1200">
              <a:latin typeface="Times New Roman" charset="0"/>
            </a:endParaRPr>
          </a:p>
        </p:txBody>
      </p:sp>
      <p:sp>
        <p:nvSpPr>
          <p:cNvPr id="247813" name="Footer Placeholder 4"/>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00">
                <a:latin typeface="Times New Roman" charset="0"/>
              </a:rPr>
              <a:t>3D Visualization course - Pujol S, Shaffer K</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xfrm>
            <a:off x="381000" y="685800"/>
            <a:ext cx="6096000" cy="3429000"/>
          </a:xfrm>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DACBD5D2-30C2-E543-8FF1-D42774B0A586}" type="slidenum">
              <a:rPr lang="en-US" sz="1200">
                <a:latin typeface="Times New Roman" charset="0"/>
              </a:rPr>
              <a:pPr eaLnBrk="1" hangingPunct="1"/>
              <a:t>118</a:t>
            </a:fld>
            <a:endParaRPr lang="en-US" sz="1200">
              <a:latin typeface="Times New Roman" charset="0"/>
            </a:endParaRPr>
          </a:p>
        </p:txBody>
      </p:sp>
      <p:sp>
        <p:nvSpPr>
          <p:cNvPr id="247813" name="Footer Placeholder 4"/>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00">
                <a:latin typeface="Times New Roman" charset="0"/>
              </a:rPr>
              <a:t>3D Visualization course - Pujol S, Shaffer K</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xfrm>
            <a:off x="381000" y="685800"/>
            <a:ext cx="6096000" cy="3429000"/>
          </a:xfrm>
          <a:ln/>
        </p:spPr>
      </p:sp>
      <p:sp>
        <p:nvSpPr>
          <p:cNvPr id="86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1D209934-AB8C-8944-8340-2C4D9C08942A}" type="slidenum">
              <a:rPr lang="en-US" sz="1200">
                <a:latin typeface="Times New Roman" charset="0"/>
              </a:rPr>
              <a:pPr eaLnBrk="1" hangingPunct="1"/>
              <a:t>123</a:t>
            </a:fld>
            <a:endParaRPr lang="en-US" sz="120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74DE6E7-E20A-0340-922A-27235C221B9E}" type="slidenum">
              <a:rPr lang="en-US" smtClean="0"/>
              <a:pPr>
                <a:defRPr/>
              </a:pPr>
              <a:t>18</a:t>
            </a:fld>
            <a:endParaRPr lang="en-US"/>
          </a:p>
        </p:txBody>
      </p:sp>
    </p:spTree>
    <p:extLst>
      <p:ext uri="{BB962C8B-B14F-4D97-AF65-F5344CB8AC3E}">
        <p14:creationId xmlns:p14="http://schemas.microsoft.com/office/powerpoint/2010/main" val="2318791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xfrm>
            <a:off x="381000" y="685800"/>
            <a:ext cx="6096000" cy="3429000"/>
          </a:xfrm>
          <a:ln/>
        </p:spPr>
      </p:sp>
      <p:sp>
        <p:nvSpPr>
          <p:cNvPr id="86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1D209934-AB8C-8944-8340-2C4D9C08942A}" type="slidenum">
              <a:rPr lang="en-US" sz="1200">
                <a:latin typeface="Times New Roman" charset="0"/>
              </a:rPr>
              <a:pPr eaLnBrk="1" hangingPunct="1"/>
              <a:t>124</a:t>
            </a:fld>
            <a:endParaRPr lang="en-US" sz="1200">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xfrm>
            <a:off x="381000" y="685800"/>
            <a:ext cx="6096000" cy="3429000"/>
          </a:xfrm>
          <a:ln/>
        </p:spPr>
      </p:sp>
      <p:sp>
        <p:nvSpPr>
          <p:cNvPr id="86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1D209934-AB8C-8944-8340-2C4D9C08942A}" type="slidenum">
              <a:rPr lang="en-US" sz="1200">
                <a:latin typeface="Times New Roman" charset="0"/>
              </a:rPr>
              <a:pPr eaLnBrk="1" hangingPunct="1"/>
              <a:t>125</a:t>
            </a:fld>
            <a:endParaRPr lang="en-US" sz="1200">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xfrm>
            <a:off x="381000" y="685800"/>
            <a:ext cx="6096000" cy="3429000"/>
          </a:xfrm>
          <a:ln/>
        </p:spPr>
      </p:sp>
      <p:sp>
        <p:nvSpPr>
          <p:cNvPr id="86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1D209934-AB8C-8944-8340-2C4D9C08942A}" type="slidenum">
              <a:rPr lang="en-US" sz="1200">
                <a:latin typeface="Times New Roman" charset="0"/>
              </a:rPr>
              <a:pPr eaLnBrk="1" hangingPunct="1"/>
              <a:t>126</a:t>
            </a:fld>
            <a:endParaRPr lang="en-US" sz="120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5ACB0EF-FCF2-364F-8C05-1375260CEA0A}" type="slidenum">
              <a:rPr lang="en-US" smtClean="0"/>
              <a:pPr>
                <a:defRPr/>
              </a:pPr>
              <a:t>19</a:t>
            </a:fld>
            <a:endParaRPr lang="en-US"/>
          </a:p>
        </p:txBody>
      </p:sp>
    </p:spTree>
    <p:extLst>
      <p:ext uri="{BB962C8B-B14F-4D97-AF65-F5344CB8AC3E}">
        <p14:creationId xmlns:p14="http://schemas.microsoft.com/office/powerpoint/2010/main" val="152768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A5ACB0EF-FCF2-364F-8C05-1375260CEA0A}" type="slidenum">
              <a:rPr lang="en-US" smtClean="0"/>
              <a:pPr>
                <a:defRPr/>
              </a:pPr>
              <a:t>22</a:t>
            </a:fld>
            <a:endParaRPr lang="en-US"/>
          </a:p>
        </p:txBody>
      </p:sp>
    </p:spTree>
    <p:extLst>
      <p:ext uri="{BB962C8B-B14F-4D97-AF65-F5344CB8AC3E}">
        <p14:creationId xmlns:p14="http://schemas.microsoft.com/office/powerpoint/2010/main" val="312542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5ACB0EF-FCF2-364F-8C05-1375260CEA0A}" type="slidenum">
              <a:rPr lang="en-US" smtClean="0"/>
              <a:pPr>
                <a:defRPr/>
              </a:pPr>
              <a:t>25</a:t>
            </a:fld>
            <a:endParaRPr lang="en-US"/>
          </a:p>
        </p:txBody>
      </p:sp>
    </p:spTree>
    <p:extLst>
      <p:ext uri="{BB962C8B-B14F-4D97-AF65-F5344CB8AC3E}">
        <p14:creationId xmlns:p14="http://schemas.microsoft.com/office/powerpoint/2010/main" val="15276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5ACB0EF-FCF2-364F-8C05-1375260CEA0A}" type="slidenum">
              <a:rPr lang="en-US" smtClean="0"/>
              <a:pPr>
                <a:defRPr/>
              </a:pPr>
              <a:t>88</a:t>
            </a:fld>
            <a:endParaRPr lang="en-US"/>
          </a:p>
        </p:txBody>
      </p:sp>
    </p:spTree>
    <p:extLst>
      <p:ext uri="{BB962C8B-B14F-4D97-AF65-F5344CB8AC3E}">
        <p14:creationId xmlns:p14="http://schemas.microsoft.com/office/powerpoint/2010/main" val="152768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xfrm>
            <a:off x="381000" y="685800"/>
            <a:ext cx="6096000" cy="3429000"/>
          </a:xfrm>
          <a:ln/>
        </p:spPr>
      </p:sp>
      <p:sp>
        <p:nvSpPr>
          <p:cNvPr id="244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
        <p:nvSpPr>
          <p:cNvPr id="244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490E78-7216-8642-A9C4-37E529F36B2F}" type="slidenum">
              <a:rPr lang="en-US" sz="1200">
                <a:latin typeface="Times New Roman" charset="0"/>
              </a:rPr>
              <a:pPr eaLnBrk="1" hangingPunct="1"/>
              <a:t>91</a:t>
            </a:fld>
            <a:endParaRPr lang="en-US" sz="1200">
              <a:latin typeface="Times New Roman" charset="0"/>
            </a:endParaRPr>
          </a:p>
        </p:txBody>
      </p:sp>
      <p:sp>
        <p:nvSpPr>
          <p:cNvPr id="24474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Times New Roman" charset="0"/>
              </a:rPr>
              <a:t>3D Visualization course - Pujol S, Shaffer 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xfrm>
            <a:off x="381000" y="685800"/>
            <a:ext cx="6096000" cy="3429000"/>
          </a:xfrm>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BFBFEA2C-0237-8544-BB3D-157BCF990E6B}" type="slidenum">
              <a:rPr lang="en-US" sz="1200">
                <a:latin typeface="Times New Roman" charset="0"/>
              </a:rPr>
              <a:pPr eaLnBrk="1" hangingPunct="1"/>
              <a:t>93</a:t>
            </a:fld>
            <a:endParaRPr lang="en-US" sz="120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752600" y="252413"/>
            <a:ext cx="3048000" cy="64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200" smtClean="0">
                <a:latin typeface="Arial" charset="0"/>
              </a:rPr>
              <a:t>Surgical Planning Laboratory</a:t>
            </a:r>
            <a:br>
              <a:rPr lang="en-US" sz="1200" smtClean="0">
                <a:latin typeface="Arial" charset="0"/>
              </a:rPr>
            </a:br>
            <a:r>
              <a:rPr lang="en-US" sz="1200" smtClean="0">
                <a:latin typeface="Arial" charset="0"/>
              </a:rPr>
              <a:t>Brigham and Women’s Hospital</a:t>
            </a:r>
            <a:br>
              <a:rPr lang="en-US" sz="1200" smtClean="0">
                <a:latin typeface="Arial" charset="0"/>
              </a:rPr>
            </a:br>
            <a:r>
              <a:rPr lang="en-US" sz="1200" smtClean="0">
                <a:latin typeface="Arial" charset="0"/>
              </a:rPr>
              <a:t>Boston, Massachusetts USA</a:t>
            </a:r>
          </a:p>
        </p:txBody>
      </p:sp>
      <p:sp>
        <p:nvSpPr>
          <p:cNvPr id="5" name="Text Box 10"/>
          <p:cNvSpPr txBox="1">
            <a:spLocks noChangeArrowheads="1"/>
          </p:cNvSpPr>
          <p:nvPr/>
        </p:nvSpPr>
        <p:spPr bwMode="auto">
          <a:xfrm>
            <a:off x="6324600" y="433387"/>
            <a:ext cx="2133600" cy="46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200" smtClean="0">
                <a:latin typeface="Arial" charset="0"/>
              </a:rPr>
              <a:t>a teaching affiliate of</a:t>
            </a:r>
            <a:br>
              <a:rPr lang="en-US" sz="1200" smtClean="0">
                <a:latin typeface="Arial" charset="0"/>
              </a:rPr>
            </a:br>
            <a:r>
              <a:rPr lang="en-US" sz="1200" smtClean="0">
                <a:latin typeface="Arial" charset="0"/>
              </a:rPr>
              <a:t>Harvard Medical School</a:t>
            </a:r>
          </a:p>
        </p:txBody>
      </p:sp>
      <p:sp>
        <p:nvSpPr>
          <p:cNvPr id="6" name="Rectangle 10"/>
          <p:cNvSpPr>
            <a:spLocks noChangeArrowheads="1"/>
          </p:cNvSpPr>
          <p:nvPr/>
        </p:nvSpPr>
        <p:spPr bwMode="auto">
          <a:xfrm>
            <a:off x="4100513" y="1652738"/>
            <a:ext cx="184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7" name="Rectangle 11"/>
          <p:cNvSpPr>
            <a:spLocks noChangeArrowheads="1"/>
          </p:cNvSpPr>
          <p:nvPr/>
        </p:nvSpPr>
        <p:spPr bwMode="auto">
          <a:xfrm>
            <a:off x="4240213" y="1795613"/>
            <a:ext cx="184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8" name="Line 5"/>
          <p:cNvSpPr>
            <a:spLocks noChangeShapeType="1"/>
          </p:cNvSpPr>
          <p:nvPr userDrawn="1"/>
        </p:nvSpPr>
        <p:spPr bwMode="auto">
          <a:xfrm>
            <a:off x="1295400" y="971550"/>
            <a:ext cx="7315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 name="Picture 14" descr="spl-circlelogo-1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285752"/>
            <a:ext cx="9144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ctrTitle"/>
          </p:nvPr>
        </p:nvSpPr>
        <p:spPr>
          <a:xfrm>
            <a:off x="1752600" y="1200150"/>
            <a:ext cx="6400800" cy="1200150"/>
          </a:xfrm>
        </p:spPr>
        <p:txBody>
          <a:bodyPr lIns="91390" tIns="45697" rIns="91390" bIns="45697"/>
          <a:lstStyle>
            <a:lvl1pPr>
              <a:defRPr sz="2800"/>
            </a:lvl1pPr>
          </a:lstStyle>
          <a:p>
            <a:r>
              <a:rPr lang="en-US"/>
              <a:t>Click to edit Master title style</a:t>
            </a:r>
          </a:p>
        </p:txBody>
      </p:sp>
      <p:sp>
        <p:nvSpPr>
          <p:cNvPr id="193540" name="Rectangle 4"/>
          <p:cNvSpPr>
            <a:spLocks noGrp="1" noChangeArrowheads="1"/>
          </p:cNvSpPr>
          <p:nvPr>
            <p:ph type="subTitle" idx="1"/>
          </p:nvPr>
        </p:nvSpPr>
        <p:spPr>
          <a:xfrm>
            <a:off x="1752600" y="2457450"/>
            <a:ext cx="6400800" cy="2095500"/>
          </a:xfrm>
        </p:spPr>
        <p:txBody>
          <a:bodyPr lIns="91390" tIns="45697" rIns="91390" bIns="45697"/>
          <a:lstStyle>
            <a:lvl1pPr marL="0" indent="0">
              <a:buFontTx/>
              <a:buNone/>
              <a:defRPr sz="2200"/>
            </a:lvl1pPr>
          </a:lstStyle>
          <a:p>
            <a:r>
              <a:rPr lang="en-US"/>
              <a:t>Click to edit Master subtitle style</a:t>
            </a:r>
          </a:p>
        </p:txBody>
      </p:sp>
    </p:spTree>
    <p:extLst>
      <p:ext uri="{BB962C8B-B14F-4D97-AF65-F5344CB8AC3E}">
        <p14:creationId xmlns:p14="http://schemas.microsoft.com/office/powerpoint/2010/main" val="1407732765"/>
      </p:ext>
    </p:extLst>
  </p:cSld>
  <p:clrMapOvr>
    <a:masterClrMapping/>
  </p:clrMapOvr>
  <p:transition xmlns:p14="http://schemas.microsoft.com/office/powerpoint/2010/mai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315200" cy="400050"/>
          </a:xfrm>
        </p:spPr>
        <p:txBody>
          <a:bodyPr/>
          <a:lstStyle>
            <a:lvl1pPr>
              <a:defRPr sz="3000"/>
            </a:lvl1pPr>
          </a:lstStyle>
          <a:p>
            <a:r>
              <a:rPr lang="en-US" dirty="0" smtClean="0"/>
              <a:t>Click to edit Master title style</a:t>
            </a:r>
            <a:endParaRPr lang="en-US" dirty="0"/>
          </a:p>
        </p:txBody>
      </p:sp>
      <p:sp>
        <p:nvSpPr>
          <p:cNvPr id="3" name="Content Placeholder 2"/>
          <p:cNvSpPr>
            <a:spLocks noGrp="1"/>
          </p:cNvSpPr>
          <p:nvPr>
            <p:ph idx="1"/>
          </p:nvPr>
        </p:nvSpPr>
        <p:spPr>
          <a:xfrm>
            <a:off x="1219200" y="971550"/>
            <a:ext cx="7239000" cy="3486150"/>
          </a:xfrm>
        </p:spPr>
        <p:txBody>
          <a:bodyPr/>
          <a:lstStyle>
            <a:lvl1pPr>
              <a:defRPr sz="2000"/>
            </a:lvl1pPr>
            <a:lvl2pPr>
              <a:defRPr sz="2000"/>
            </a:lvl2pPr>
            <a:lvl4pPr>
              <a:defRPr sz="14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8451505"/>
      </p:ext>
    </p:extLst>
  </p:cSld>
  <p:clrMapOvr>
    <a:masterClrMapping/>
  </p:clrMapOvr>
  <p:transition xmlns:p14="http://schemas.microsoft.com/office/powerpoint/2010/mai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09550"/>
            <a:ext cx="7239000" cy="40005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295400" y="971550"/>
            <a:ext cx="3505200" cy="3486150"/>
          </a:xfrm>
        </p:spPr>
        <p:txBody>
          <a:bodyPr/>
          <a:lstStyle>
            <a:lvl1pPr>
              <a:defRPr sz="20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53000" y="971550"/>
            <a:ext cx="3505200" cy="3486150"/>
          </a:xfrm>
        </p:spPr>
        <p:txBody>
          <a:bodyPr/>
          <a:lstStyle>
            <a:lvl1pPr>
              <a:defRPr sz="2000"/>
            </a:lvl1pPr>
            <a:lvl2pPr>
              <a:defRPr sz="18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06848265"/>
      </p:ext>
    </p:extLst>
  </p:cSld>
  <p:clrMapOvr>
    <a:masterClrMapping/>
  </p:clrMapOvr>
  <p:transition xmlns:p14="http://schemas.microsoft.com/office/powerpoint/2010/mai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315200" cy="400050"/>
          </a:xfrm>
        </p:spPr>
        <p:txBody>
          <a:bodyPr/>
          <a:lstStyle>
            <a:lvl1pPr>
              <a:defRPr sz="3000"/>
            </a:lvl1pPr>
          </a:lstStyle>
          <a:p>
            <a:r>
              <a:rPr lang="en-US" dirty="0" smtClean="0"/>
              <a:t>Click to edit Master title style</a:t>
            </a:r>
            <a:endParaRPr lang="en-US" dirty="0"/>
          </a:p>
        </p:txBody>
      </p:sp>
    </p:spTree>
    <p:extLst>
      <p:ext uri="{BB962C8B-B14F-4D97-AF65-F5344CB8AC3E}">
        <p14:creationId xmlns:p14="http://schemas.microsoft.com/office/powerpoint/2010/main" val="1343801793"/>
      </p:ext>
    </p:extLst>
  </p:cSld>
  <p:clrMapOvr>
    <a:masterClrMapping/>
  </p:clrMapOvr>
  <p:transition xmlns:p14="http://schemas.microsoft.com/office/powerpoint/2010/mai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014704"/>
      </p:ext>
    </p:extLst>
  </p:cSld>
  <p:clrMapOvr>
    <a:masterClrMapping/>
  </p:clrMapOvr>
  <p:transition xmlns:p14="http://schemas.microsoft.com/office/powerpoint/2010/mai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5"/>
            <a:ext cx="2133600" cy="274637"/>
          </a:xfrm>
          <a:prstGeom prst="rect">
            <a:avLst/>
          </a:prstGeom>
        </p:spPr>
        <p:txBody>
          <a:bodyPr/>
          <a:lstStyle>
            <a:lvl1pPr>
              <a:defRPr/>
            </a:lvl1pPr>
          </a:lstStyle>
          <a:p>
            <a:pPr>
              <a:defRPr/>
            </a:pPr>
            <a:fld id="{88A684D8-229B-7449-9D95-7336F3C3037E}" type="datetimeFigureOut">
              <a:rPr lang="en-US"/>
              <a:pPr>
                <a:defRPr/>
              </a:pPr>
              <a:t>3/2/14</a:t>
            </a:fld>
            <a:endParaRPr lang="en-US"/>
          </a:p>
        </p:txBody>
      </p:sp>
      <p:sp>
        <p:nvSpPr>
          <p:cNvPr id="5" name="Footer Placeholder 4"/>
          <p:cNvSpPr>
            <a:spLocks noGrp="1"/>
          </p:cNvSpPr>
          <p:nvPr>
            <p:ph type="ftr" sz="quarter" idx="11"/>
          </p:nvPr>
        </p:nvSpPr>
        <p:spPr>
          <a:xfrm>
            <a:off x="3124200" y="4767265"/>
            <a:ext cx="2895600" cy="27463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5"/>
            <a:ext cx="2133600" cy="274637"/>
          </a:xfrm>
          <a:prstGeom prst="rect">
            <a:avLst/>
          </a:prstGeom>
        </p:spPr>
        <p:txBody>
          <a:bodyPr/>
          <a:lstStyle>
            <a:lvl1pPr>
              <a:defRPr/>
            </a:lvl1pPr>
          </a:lstStyle>
          <a:p>
            <a:pPr>
              <a:defRPr/>
            </a:pPr>
            <a:fld id="{EBEAE935-745F-D649-A02E-800A4CED53B5}" type="slidenum">
              <a:rPr lang="en-US"/>
              <a:pPr>
                <a:defRPr/>
              </a:pPr>
              <a:t>‹#›</a:t>
            </a:fld>
            <a:endParaRPr lang="en-US"/>
          </a:p>
        </p:txBody>
      </p:sp>
    </p:spTree>
    <p:extLst>
      <p:ext uri="{BB962C8B-B14F-4D97-AF65-F5344CB8AC3E}">
        <p14:creationId xmlns:p14="http://schemas.microsoft.com/office/powerpoint/2010/main" val="4017022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85750"/>
            <a:ext cx="7239000" cy="4000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028700"/>
            <a:ext cx="35052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028700"/>
            <a:ext cx="35052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38453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28600"/>
            <a:ext cx="708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47800" y="971550"/>
            <a:ext cx="7010400" cy="3486150"/>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Line 5"/>
          <p:cNvSpPr>
            <a:spLocks noChangeShapeType="1"/>
          </p:cNvSpPr>
          <p:nvPr/>
        </p:nvSpPr>
        <p:spPr bwMode="auto">
          <a:xfrm>
            <a:off x="1219200" y="742950"/>
            <a:ext cx="7315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 name="Line 6"/>
          <p:cNvSpPr>
            <a:spLocks noChangeShapeType="1"/>
          </p:cNvSpPr>
          <p:nvPr/>
        </p:nvSpPr>
        <p:spPr bwMode="auto">
          <a:xfrm>
            <a:off x="533400" y="4686300"/>
            <a:ext cx="8077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2519" name="Text Box 7"/>
          <p:cNvSpPr txBox="1">
            <a:spLocks noChangeArrowheads="1"/>
          </p:cNvSpPr>
          <p:nvPr/>
        </p:nvSpPr>
        <p:spPr bwMode="auto">
          <a:xfrm>
            <a:off x="1219200" y="4732339"/>
            <a:ext cx="3429000" cy="246193"/>
          </a:xfrm>
          <a:prstGeom prst="rect">
            <a:avLst/>
          </a:prstGeom>
          <a:noFill/>
          <a:ln w="9525">
            <a:noFill/>
            <a:miter lim="800000"/>
            <a:headEnd/>
            <a:tailEnd/>
          </a:ln>
          <a:effectLst/>
        </p:spPr>
        <p:txBody>
          <a:bodyPr lIns="91410" tIns="45706" rIns="91410" bIns="45706">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000" i="1" dirty="0" smtClean="0">
                <a:latin typeface="Arial" charset="0"/>
              </a:rPr>
              <a:t>©2012-2013 Surgical Planning Laboratory, </a:t>
            </a:r>
            <a:r>
              <a:rPr lang="en-US" sz="900" i="1" dirty="0" smtClean="0">
                <a:latin typeface="Arial" charset="0"/>
              </a:rPr>
              <a:t>ARR</a:t>
            </a:r>
            <a:endParaRPr lang="en-US" sz="1000" i="1" dirty="0" smtClean="0">
              <a:latin typeface="Arial" charset="0"/>
            </a:endParaRPr>
          </a:p>
        </p:txBody>
      </p:sp>
      <p:sp>
        <p:nvSpPr>
          <p:cNvPr id="192520" name="Text Box 8"/>
          <p:cNvSpPr txBox="1">
            <a:spLocks noChangeArrowheads="1"/>
          </p:cNvSpPr>
          <p:nvPr/>
        </p:nvSpPr>
        <p:spPr bwMode="auto">
          <a:xfrm>
            <a:off x="7467600" y="4708527"/>
            <a:ext cx="1143000" cy="276971"/>
          </a:xfrm>
          <a:prstGeom prst="rect">
            <a:avLst/>
          </a:prstGeom>
          <a:noFill/>
          <a:ln w="9525">
            <a:noFill/>
            <a:miter lim="800000"/>
            <a:headEnd/>
            <a:tailEnd/>
          </a:ln>
          <a:effectLst/>
        </p:spPr>
        <p:txBody>
          <a:bodyPr lIns="91410" tIns="45706" rIns="91410" bIns="45706">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defRPr/>
            </a:pPr>
            <a:r>
              <a:rPr lang="en-US" sz="1200" i="1" smtClean="0">
                <a:latin typeface="Arial" charset="0"/>
              </a:rPr>
              <a:t>Slide </a:t>
            </a:r>
            <a:fld id="{30F4CE2F-45D6-6E43-B1E3-E8F398526103}" type="slidenum">
              <a:rPr lang="en-US" sz="1200" i="1" smtClean="0">
                <a:latin typeface="Arial" charset="0"/>
              </a:rPr>
              <a:pPr algn="r">
                <a:spcBef>
                  <a:spcPct val="50000"/>
                </a:spcBef>
                <a:defRPr/>
              </a:pPr>
              <a:t>‹#›</a:t>
            </a:fld>
            <a:endParaRPr lang="en-US" sz="1200" smtClean="0"/>
          </a:p>
        </p:txBody>
      </p:sp>
      <p:pic>
        <p:nvPicPr>
          <p:cNvPr id="1032" name="Picture 8" descr="spl-circlelogo-1k.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52400" y="57152"/>
            <a:ext cx="9144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55" r:id="rId1"/>
    <p:sldLayoutId id="2147484150" r:id="rId2"/>
    <p:sldLayoutId id="2147484151" r:id="rId3"/>
    <p:sldLayoutId id="2147484152" r:id="rId4"/>
    <p:sldLayoutId id="2147484153" r:id="rId5"/>
    <p:sldLayoutId id="2147484156" r:id="rId6"/>
    <p:sldLayoutId id="2147484154" r:id="rId7"/>
  </p:sldLayoutIdLst>
  <p:transition xmlns:p14="http://schemas.microsoft.com/office/powerpoint/2010/main">
    <p:wipe/>
  </p:transition>
  <p:txStyles>
    <p:titleStyle>
      <a:lvl1pPr algn="l" rtl="0" eaLnBrk="0" fontAlgn="base" hangingPunct="0">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004888"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279525" indent="-228600" algn="l" rtl="0" eaLnBrk="0" fontAlgn="base" hangingPunct="0">
        <a:spcBef>
          <a:spcPct val="20000"/>
        </a:spcBef>
        <a:spcAft>
          <a:spcPct val="0"/>
        </a:spcAft>
        <a:buChar char="–"/>
        <a:defRPr sz="1600" cap="all">
          <a:solidFill>
            <a:schemeClr val="tx1"/>
          </a:solidFill>
          <a:latin typeface="+mn-lt"/>
          <a:ea typeface="ＭＳ Ｐゴシック" charset="-128"/>
        </a:defRPr>
      </a:lvl4pPr>
      <a:lvl5pPr marL="1462088" indent="-228600" algn="l" rtl="0" eaLnBrk="0" fontAlgn="base" hangingPunct="0">
        <a:spcBef>
          <a:spcPct val="20000"/>
        </a:spcBef>
        <a:spcAft>
          <a:spcPct val="0"/>
        </a:spcAft>
        <a:buChar char="»"/>
        <a:defRPr cap="small">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0.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04.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0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06.png"/></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hyperlink" Target="http://na-mic.org/" TargetMode="External"/><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0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0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0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0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9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0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0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1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1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5.png"/></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1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30.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 Id="rId3" Type="http://schemas.openxmlformats.org/officeDocument/2006/relationships/image" Target="../media/image13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spujol@bwh.harvard.edu" TargetMode="External"/><Relationship Id="rId3" Type="http://schemas.openxmlformats.org/officeDocument/2006/relationships/image" Target="../media/image1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emf"/><Relationship Id="rId3" Type="http://schemas.openxmlformats.org/officeDocument/2006/relationships/image" Target="../media/image94.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9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0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0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0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ctrTitle"/>
          </p:nvPr>
        </p:nvSpPr>
        <p:spPr>
          <a:xfrm>
            <a:off x="990600" y="971550"/>
            <a:ext cx="8001000" cy="1200150"/>
          </a:xfrm>
        </p:spPr>
        <p:txBody>
          <a:bodyPr/>
          <a:lstStyle/>
          <a:p>
            <a:pPr algn="ctr"/>
            <a:r>
              <a:rPr lang="en-US" dirty="0">
                <a:latin typeface="Arial" charset="0"/>
                <a:ea typeface="ＭＳ Ｐゴシック" charset="0"/>
                <a:cs typeface="ＭＳ Ｐゴシック" charset="0"/>
              </a:rPr>
              <a:t>3D VISUALIZATION OF DICOM IMAGES FOR RADIOLOGICAL APPLICATIONS</a:t>
            </a:r>
          </a:p>
        </p:txBody>
      </p:sp>
      <p:sp>
        <p:nvSpPr>
          <p:cNvPr id="5122" name="Subtitle 2"/>
          <p:cNvSpPr>
            <a:spLocks noGrp="1"/>
          </p:cNvSpPr>
          <p:nvPr>
            <p:ph type="subTitle" idx="1"/>
          </p:nvPr>
        </p:nvSpPr>
        <p:spPr>
          <a:xfrm>
            <a:off x="1371600" y="2190750"/>
            <a:ext cx="6781800" cy="2819400"/>
          </a:xfrm>
        </p:spPr>
        <p:txBody>
          <a:bodyPr/>
          <a:lstStyle/>
          <a:p>
            <a:pPr algn="ctr"/>
            <a:r>
              <a:rPr lang="en-US" sz="2000" dirty="0">
                <a:latin typeface="Arial" charset="0"/>
                <a:ea typeface="ＭＳ Ｐゴシック" charset="0"/>
                <a:cs typeface="ＭＳ Ｐゴシック" charset="0"/>
              </a:rPr>
              <a:t>Sonia Pujol, </a:t>
            </a:r>
            <a:r>
              <a:rPr lang="en-US" sz="2000" dirty="0" smtClean="0">
                <a:latin typeface="Arial" charset="0"/>
                <a:ea typeface="ＭＳ Ｐゴシック" charset="0"/>
                <a:cs typeface="ＭＳ Ｐゴシック" charset="0"/>
              </a:rPr>
              <a:t>PhD</a:t>
            </a:r>
          </a:p>
          <a:p>
            <a:pPr algn="ctr"/>
            <a:r>
              <a:rPr lang="en-US" sz="1600" dirty="0">
                <a:latin typeface="Arial" charset="0"/>
                <a:ea typeface="ＭＳ Ｐゴシック" charset="0"/>
                <a:cs typeface="ＭＳ Ｐゴシック" charset="0"/>
              </a:rPr>
              <a:t>Brigham and Women’s Hospital, Harvard Medical School</a:t>
            </a:r>
          </a:p>
          <a:p>
            <a:pPr algn="ctr"/>
            <a:endParaRPr lang="en-US" sz="2000" dirty="0" smtClean="0">
              <a:latin typeface="Arial" charset="0"/>
              <a:ea typeface="ＭＳ Ｐゴシック" charset="0"/>
              <a:cs typeface="ＭＳ Ｐゴシック" charset="0"/>
            </a:endParaRPr>
          </a:p>
          <a:p>
            <a:pPr algn="ctr"/>
            <a:r>
              <a:rPr lang="en-US" sz="2000" dirty="0" err="1" smtClean="0">
                <a:latin typeface="Arial" charset="0"/>
                <a:ea typeface="ＭＳ Ｐゴシック" charset="0"/>
                <a:cs typeface="ＭＳ Ｐゴシック" charset="0"/>
              </a:rPr>
              <a:t>Kitt</a:t>
            </a:r>
            <a:r>
              <a:rPr lang="en-US" sz="2000" dirty="0" smtClean="0">
                <a:latin typeface="Arial" charset="0"/>
                <a:ea typeface="ＭＳ Ｐゴシック" charset="0"/>
                <a:cs typeface="ＭＳ Ｐゴシック" charset="0"/>
              </a:rPr>
              <a:t> </a:t>
            </a:r>
            <a:r>
              <a:rPr lang="en-US" sz="2000" dirty="0">
                <a:latin typeface="Arial" charset="0"/>
                <a:ea typeface="ＭＳ Ｐゴシック" charset="0"/>
                <a:cs typeface="ＭＳ Ｐゴシック" charset="0"/>
              </a:rPr>
              <a:t>Shaffer, </a:t>
            </a:r>
            <a:r>
              <a:rPr lang="en-US" sz="2000" dirty="0" smtClean="0">
                <a:latin typeface="Arial" charset="0"/>
                <a:ea typeface="ＭＳ Ｐゴシック" charset="0"/>
                <a:cs typeface="ＭＳ Ｐゴシック" charset="0"/>
              </a:rPr>
              <a:t>MD, PhD</a:t>
            </a:r>
          </a:p>
          <a:p>
            <a:pPr algn="ctr"/>
            <a:r>
              <a:rPr lang="en-US" sz="1600" dirty="0" smtClean="0">
                <a:latin typeface="Arial" charset="0"/>
                <a:ea typeface="ＭＳ Ｐゴシック" charset="0"/>
                <a:cs typeface="ＭＳ Ｐゴシック" charset="0"/>
              </a:rPr>
              <a:t>Boston University School of Medicine</a:t>
            </a:r>
          </a:p>
          <a:p>
            <a:pPr algn="ctr"/>
            <a:endParaRPr lang="en-US" sz="2000" dirty="0" smtClean="0">
              <a:latin typeface="Arial" charset="0"/>
              <a:ea typeface="ＭＳ Ｐゴシック" charset="0"/>
              <a:cs typeface="ＭＳ Ｐゴシック" charset="0"/>
            </a:endParaRPr>
          </a:p>
          <a:p>
            <a:pPr algn="ctr"/>
            <a:r>
              <a:rPr lang="en-US" sz="2000" dirty="0" smtClean="0">
                <a:latin typeface="Arial" charset="0"/>
                <a:ea typeface="ＭＳ Ｐゴシック" charset="0"/>
                <a:cs typeface="ＭＳ Ｐゴシック" charset="0"/>
              </a:rPr>
              <a:t>Ron </a:t>
            </a:r>
            <a:r>
              <a:rPr lang="en-US" sz="2000" dirty="0" err="1" smtClean="0">
                <a:latin typeface="Arial" charset="0"/>
                <a:ea typeface="ＭＳ Ｐゴシック" charset="0"/>
                <a:cs typeface="ＭＳ Ｐゴシック" charset="0"/>
              </a:rPr>
              <a:t>Kikinis</a:t>
            </a:r>
            <a:r>
              <a:rPr lang="en-US" sz="2000" dirty="0" smtClean="0">
                <a:latin typeface="Arial" charset="0"/>
                <a:ea typeface="ＭＳ Ｐゴシック" charset="0"/>
                <a:cs typeface="ＭＳ Ｐゴシック" charset="0"/>
              </a:rPr>
              <a:t>, MD, </a:t>
            </a:r>
          </a:p>
          <a:p>
            <a:pPr algn="ctr"/>
            <a:r>
              <a:rPr lang="en-US" sz="1600" dirty="0">
                <a:latin typeface="Arial" charset="0"/>
                <a:ea typeface="ＭＳ Ｐゴシック" charset="0"/>
                <a:cs typeface="ＭＳ Ｐゴシック" charset="0"/>
              </a:rPr>
              <a:t>Brigham and Women’s Hospital, Harvard Medical School</a:t>
            </a:r>
          </a:p>
          <a:p>
            <a:pPr algn="ctr"/>
            <a:endParaRPr lang="en-US" sz="1600" dirty="0">
              <a:latin typeface="Arial" charset="0"/>
              <a:ea typeface="ＭＳ Ｐゴシック" charset="0"/>
              <a:cs typeface="ＭＳ Ｐゴシック" charset="0"/>
            </a:endParaRPr>
          </a:p>
          <a:p>
            <a:pPr algn="ctr"/>
            <a:endParaRPr lang="en-US" sz="1600" dirty="0" smtClean="0">
              <a:latin typeface="Arial" charset="0"/>
              <a:ea typeface="ＭＳ Ｐゴシック" charset="0"/>
              <a:cs typeface="ＭＳ Ｐゴシック" charset="0"/>
            </a:endParaRPr>
          </a:p>
          <a:p>
            <a:pPr algn="ctr"/>
            <a:endParaRPr lang="en-US" sz="1600" dirty="0">
              <a:latin typeface="Arial" charset="0"/>
              <a:ea typeface="ＭＳ Ｐゴシック" charset="0"/>
              <a:cs typeface="ＭＳ Ｐゴシック" charset="0"/>
            </a:endParaRPr>
          </a:p>
          <a:p>
            <a:pPr algn="ctr"/>
            <a:endParaRPr lang="en-US" sz="1600" dirty="0" smtClean="0">
              <a:latin typeface="Arial" charset="0"/>
              <a:ea typeface="ＭＳ Ｐゴシック" charset="0"/>
              <a:cs typeface="ＭＳ Ｐゴシック" charset="0"/>
            </a:endParaRPr>
          </a:p>
          <a:p>
            <a:pPr algn="ctr"/>
            <a:endParaRPr lang="en-US" sz="16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11141339"/>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1447800" y="171450"/>
            <a:ext cx="7086600" cy="400050"/>
          </a:xfrm>
        </p:spPr>
        <p:txBody>
          <a:bodyPr/>
          <a:lstStyle/>
          <a:p>
            <a:r>
              <a:rPr lang="en-US" sz="3600">
                <a:latin typeface="Arial" charset="0"/>
                <a:cs typeface="ＭＳ Ｐゴシック" charset="0"/>
              </a:rPr>
              <a:t>An interdisciplinary platform</a:t>
            </a:r>
          </a:p>
        </p:txBody>
      </p:sp>
      <p:sp>
        <p:nvSpPr>
          <p:cNvPr id="11266" name="Rectangle 8"/>
          <p:cNvSpPr txBox="1">
            <a:spLocks noChangeArrowheads="1"/>
          </p:cNvSpPr>
          <p:nvPr/>
        </p:nvSpPr>
        <p:spPr bwMode="auto">
          <a:xfrm>
            <a:off x="4495800" y="2840038"/>
            <a:ext cx="4343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132120" bIns="45706"/>
          <a:lstStyle>
            <a:lvl1pPr marL="38100" eaLnBrk="0" hangingPunct="0">
              <a:tabLst>
                <a:tab pos="374650" algn="l"/>
                <a:tab pos="487363" algn="l"/>
                <a:tab pos="944563" algn="l"/>
                <a:tab pos="1401763" algn="l"/>
                <a:tab pos="1858963" algn="l"/>
                <a:tab pos="2316163" algn="l"/>
                <a:tab pos="2773363" algn="l"/>
                <a:tab pos="3230563" algn="l"/>
                <a:tab pos="3687763" algn="l"/>
                <a:tab pos="4144963" algn="l"/>
                <a:tab pos="4602163" algn="l"/>
                <a:tab pos="5059363" algn="l"/>
                <a:tab pos="5516563" algn="l"/>
                <a:tab pos="5973763" algn="l"/>
                <a:tab pos="6430963" algn="l"/>
                <a:tab pos="6888163" algn="l"/>
                <a:tab pos="7345363" algn="l"/>
                <a:tab pos="7802563" algn="l"/>
                <a:tab pos="8259763" algn="l"/>
                <a:tab pos="8716963" algn="l"/>
                <a:tab pos="9174163" algn="l"/>
              </a:tabLst>
              <a:defRPr sz="2400">
                <a:solidFill>
                  <a:schemeClr val="tx1"/>
                </a:solidFill>
                <a:latin typeface="Times" charset="0"/>
                <a:ea typeface="ＭＳ Ｐゴシック" charset="0"/>
                <a:cs typeface="MS PGothic" charset="0"/>
              </a:defRPr>
            </a:lvl1pPr>
            <a:lvl2pPr marL="742950" indent="-285750" eaLnBrk="0" hangingPunct="0">
              <a:tabLst>
                <a:tab pos="374650" algn="l"/>
                <a:tab pos="487363" algn="l"/>
                <a:tab pos="944563" algn="l"/>
                <a:tab pos="1401763" algn="l"/>
                <a:tab pos="1858963" algn="l"/>
                <a:tab pos="2316163" algn="l"/>
                <a:tab pos="2773363" algn="l"/>
                <a:tab pos="3230563" algn="l"/>
                <a:tab pos="3687763" algn="l"/>
                <a:tab pos="4144963" algn="l"/>
                <a:tab pos="4602163" algn="l"/>
                <a:tab pos="5059363" algn="l"/>
                <a:tab pos="5516563" algn="l"/>
                <a:tab pos="5973763" algn="l"/>
                <a:tab pos="6430963" algn="l"/>
                <a:tab pos="6888163" algn="l"/>
                <a:tab pos="7345363" algn="l"/>
                <a:tab pos="7802563" algn="l"/>
                <a:tab pos="8259763" algn="l"/>
                <a:tab pos="8716963" algn="l"/>
                <a:tab pos="9174163" algn="l"/>
              </a:tabLst>
              <a:defRPr sz="2400">
                <a:solidFill>
                  <a:schemeClr val="tx1"/>
                </a:solidFill>
                <a:latin typeface="Times" charset="0"/>
                <a:ea typeface="MS PGothic" charset="0"/>
                <a:cs typeface="MS PGothic" charset="0"/>
              </a:defRPr>
            </a:lvl2pPr>
            <a:lvl3pPr marL="1143000" indent="-228600" eaLnBrk="0" hangingPunct="0">
              <a:tabLst>
                <a:tab pos="374650" algn="l"/>
                <a:tab pos="487363" algn="l"/>
                <a:tab pos="944563" algn="l"/>
                <a:tab pos="1401763" algn="l"/>
                <a:tab pos="1858963" algn="l"/>
                <a:tab pos="2316163" algn="l"/>
                <a:tab pos="2773363" algn="l"/>
                <a:tab pos="3230563" algn="l"/>
                <a:tab pos="3687763" algn="l"/>
                <a:tab pos="4144963" algn="l"/>
                <a:tab pos="4602163" algn="l"/>
                <a:tab pos="5059363" algn="l"/>
                <a:tab pos="5516563" algn="l"/>
                <a:tab pos="5973763" algn="l"/>
                <a:tab pos="6430963" algn="l"/>
                <a:tab pos="6888163" algn="l"/>
                <a:tab pos="7345363" algn="l"/>
                <a:tab pos="7802563" algn="l"/>
                <a:tab pos="8259763" algn="l"/>
                <a:tab pos="8716963" algn="l"/>
                <a:tab pos="9174163" algn="l"/>
              </a:tabLst>
              <a:defRPr sz="2400">
                <a:solidFill>
                  <a:schemeClr val="tx1"/>
                </a:solidFill>
                <a:latin typeface="Times" charset="0"/>
                <a:ea typeface="MS PGothic" charset="0"/>
                <a:cs typeface="MS PGothic" charset="0"/>
              </a:defRPr>
            </a:lvl3pPr>
            <a:lvl4pPr marL="1600200" indent="-228600" eaLnBrk="0" hangingPunct="0">
              <a:tabLst>
                <a:tab pos="374650" algn="l"/>
                <a:tab pos="487363" algn="l"/>
                <a:tab pos="944563" algn="l"/>
                <a:tab pos="1401763" algn="l"/>
                <a:tab pos="1858963" algn="l"/>
                <a:tab pos="2316163" algn="l"/>
                <a:tab pos="2773363" algn="l"/>
                <a:tab pos="3230563" algn="l"/>
                <a:tab pos="3687763" algn="l"/>
                <a:tab pos="4144963" algn="l"/>
                <a:tab pos="4602163" algn="l"/>
                <a:tab pos="5059363" algn="l"/>
                <a:tab pos="5516563" algn="l"/>
                <a:tab pos="5973763" algn="l"/>
                <a:tab pos="6430963" algn="l"/>
                <a:tab pos="6888163" algn="l"/>
                <a:tab pos="7345363" algn="l"/>
                <a:tab pos="7802563" algn="l"/>
                <a:tab pos="8259763" algn="l"/>
                <a:tab pos="8716963" algn="l"/>
                <a:tab pos="9174163" algn="l"/>
              </a:tabLst>
              <a:defRPr sz="2400">
                <a:solidFill>
                  <a:schemeClr val="tx1"/>
                </a:solidFill>
                <a:latin typeface="Times" charset="0"/>
                <a:ea typeface="MS PGothic" charset="0"/>
                <a:cs typeface="MS PGothic" charset="0"/>
              </a:defRPr>
            </a:lvl4pPr>
            <a:lvl5pPr marL="2057400" indent="-228600" eaLnBrk="0" hangingPunct="0">
              <a:tabLst>
                <a:tab pos="374650" algn="l"/>
                <a:tab pos="487363" algn="l"/>
                <a:tab pos="944563" algn="l"/>
                <a:tab pos="1401763" algn="l"/>
                <a:tab pos="1858963" algn="l"/>
                <a:tab pos="2316163" algn="l"/>
                <a:tab pos="2773363" algn="l"/>
                <a:tab pos="3230563" algn="l"/>
                <a:tab pos="3687763" algn="l"/>
                <a:tab pos="4144963" algn="l"/>
                <a:tab pos="4602163" algn="l"/>
                <a:tab pos="5059363" algn="l"/>
                <a:tab pos="5516563" algn="l"/>
                <a:tab pos="5973763" algn="l"/>
                <a:tab pos="6430963" algn="l"/>
                <a:tab pos="6888163" algn="l"/>
                <a:tab pos="7345363" algn="l"/>
                <a:tab pos="7802563" algn="l"/>
                <a:tab pos="8259763" algn="l"/>
                <a:tab pos="8716963" algn="l"/>
                <a:tab pos="9174163" algn="l"/>
              </a:tabLst>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tabLst>
                <a:tab pos="374650" algn="l"/>
                <a:tab pos="487363" algn="l"/>
                <a:tab pos="944563" algn="l"/>
                <a:tab pos="1401763" algn="l"/>
                <a:tab pos="1858963" algn="l"/>
                <a:tab pos="2316163" algn="l"/>
                <a:tab pos="2773363" algn="l"/>
                <a:tab pos="3230563" algn="l"/>
                <a:tab pos="3687763" algn="l"/>
                <a:tab pos="4144963" algn="l"/>
                <a:tab pos="4602163" algn="l"/>
                <a:tab pos="5059363" algn="l"/>
                <a:tab pos="5516563" algn="l"/>
                <a:tab pos="5973763" algn="l"/>
                <a:tab pos="6430963" algn="l"/>
                <a:tab pos="6888163" algn="l"/>
                <a:tab pos="7345363" algn="l"/>
                <a:tab pos="7802563" algn="l"/>
                <a:tab pos="8259763" algn="l"/>
                <a:tab pos="8716963" algn="l"/>
                <a:tab pos="9174163" algn="l"/>
              </a:tabLs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tabLst>
                <a:tab pos="374650" algn="l"/>
                <a:tab pos="487363" algn="l"/>
                <a:tab pos="944563" algn="l"/>
                <a:tab pos="1401763" algn="l"/>
                <a:tab pos="1858963" algn="l"/>
                <a:tab pos="2316163" algn="l"/>
                <a:tab pos="2773363" algn="l"/>
                <a:tab pos="3230563" algn="l"/>
                <a:tab pos="3687763" algn="l"/>
                <a:tab pos="4144963" algn="l"/>
                <a:tab pos="4602163" algn="l"/>
                <a:tab pos="5059363" algn="l"/>
                <a:tab pos="5516563" algn="l"/>
                <a:tab pos="5973763" algn="l"/>
                <a:tab pos="6430963" algn="l"/>
                <a:tab pos="6888163" algn="l"/>
                <a:tab pos="7345363" algn="l"/>
                <a:tab pos="7802563" algn="l"/>
                <a:tab pos="8259763" algn="l"/>
                <a:tab pos="8716963" algn="l"/>
                <a:tab pos="9174163" algn="l"/>
              </a:tabLs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tabLst>
                <a:tab pos="374650" algn="l"/>
                <a:tab pos="487363" algn="l"/>
                <a:tab pos="944563" algn="l"/>
                <a:tab pos="1401763" algn="l"/>
                <a:tab pos="1858963" algn="l"/>
                <a:tab pos="2316163" algn="l"/>
                <a:tab pos="2773363" algn="l"/>
                <a:tab pos="3230563" algn="l"/>
                <a:tab pos="3687763" algn="l"/>
                <a:tab pos="4144963" algn="l"/>
                <a:tab pos="4602163" algn="l"/>
                <a:tab pos="5059363" algn="l"/>
                <a:tab pos="5516563" algn="l"/>
                <a:tab pos="5973763" algn="l"/>
                <a:tab pos="6430963" algn="l"/>
                <a:tab pos="6888163" algn="l"/>
                <a:tab pos="7345363" algn="l"/>
                <a:tab pos="7802563" algn="l"/>
                <a:tab pos="8259763" algn="l"/>
                <a:tab pos="8716963" algn="l"/>
                <a:tab pos="9174163" algn="l"/>
              </a:tabLs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tabLst>
                <a:tab pos="374650" algn="l"/>
                <a:tab pos="487363" algn="l"/>
                <a:tab pos="944563" algn="l"/>
                <a:tab pos="1401763" algn="l"/>
                <a:tab pos="1858963" algn="l"/>
                <a:tab pos="2316163" algn="l"/>
                <a:tab pos="2773363" algn="l"/>
                <a:tab pos="3230563" algn="l"/>
                <a:tab pos="3687763" algn="l"/>
                <a:tab pos="4144963" algn="l"/>
                <a:tab pos="4602163" algn="l"/>
                <a:tab pos="5059363" algn="l"/>
                <a:tab pos="5516563" algn="l"/>
                <a:tab pos="5973763" algn="l"/>
                <a:tab pos="6430963" algn="l"/>
                <a:tab pos="6888163" algn="l"/>
                <a:tab pos="7345363" algn="l"/>
                <a:tab pos="7802563" algn="l"/>
                <a:tab pos="8259763" algn="l"/>
                <a:tab pos="8716963" algn="l"/>
                <a:tab pos="9174163" algn="l"/>
              </a:tabLst>
              <a:defRPr sz="2400">
                <a:solidFill>
                  <a:schemeClr val="tx1"/>
                </a:solidFill>
                <a:latin typeface="Times" charset="0"/>
                <a:ea typeface="MS PGothic" charset="0"/>
                <a:cs typeface="MS PGothic" charset="0"/>
              </a:defRPr>
            </a:lvl9pPr>
          </a:lstStyle>
          <a:p>
            <a:pPr algn="ctr" eaLnBrk="1" hangingPunct="1">
              <a:lnSpc>
                <a:spcPct val="90000"/>
              </a:lnSpc>
              <a:spcBef>
                <a:spcPct val="20000"/>
              </a:spcBef>
            </a:pPr>
            <a:r>
              <a:rPr lang="en-GB" sz="2000">
                <a:latin typeface="Arial" charset="0"/>
                <a:cs typeface="ＭＳ Ｐゴシック" charset="0"/>
              </a:rPr>
              <a:t>An </a:t>
            </a:r>
            <a:r>
              <a:rPr lang="en-GB" sz="2000">
                <a:solidFill>
                  <a:srgbClr val="3333CC"/>
                </a:solidFill>
                <a:latin typeface="Arial" charset="0"/>
                <a:cs typeface="ＭＳ Ｐゴシック" charset="0"/>
              </a:rPr>
              <a:t>end-user application</a:t>
            </a:r>
            <a:r>
              <a:rPr lang="en-GB" sz="2000">
                <a:latin typeface="Arial" charset="0"/>
                <a:cs typeface="ＭＳ Ｐゴシック" charset="0"/>
              </a:rPr>
              <a:t> for </a:t>
            </a:r>
          </a:p>
          <a:p>
            <a:pPr algn="ctr" eaLnBrk="1" hangingPunct="1">
              <a:lnSpc>
                <a:spcPct val="90000"/>
              </a:lnSpc>
              <a:spcBef>
                <a:spcPct val="20000"/>
              </a:spcBef>
            </a:pPr>
            <a:r>
              <a:rPr lang="en-GB" sz="2000">
                <a:latin typeface="Arial" charset="0"/>
                <a:cs typeface="ＭＳ Ｐゴシック" charset="0"/>
              </a:rPr>
              <a:t>clinical investigators and scientists</a:t>
            </a:r>
            <a:endParaRPr lang="en-GB" sz="1800">
              <a:latin typeface="Arial" charset="0"/>
              <a:cs typeface="ＭＳ Ｐゴシック" charset="0"/>
            </a:endParaRPr>
          </a:p>
        </p:txBody>
      </p:sp>
      <p:sp>
        <p:nvSpPr>
          <p:cNvPr id="11267" name="TextBox 4"/>
          <p:cNvSpPr txBox="1">
            <a:spLocks noChangeArrowheads="1"/>
          </p:cNvSpPr>
          <p:nvPr/>
        </p:nvSpPr>
        <p:spPr bwMode="auto">
          <a:xfrm>
            <a:off x="838200" y="2800350"/>
            <a:ext cx="381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MS PGothic" charset="0"/>
              </a:defRPr>
            </a:lvl1pPr>
            <a:lvl2pPr marL="742950" indent="-285750" eaLnBrk="0" hangingPunct="0">
              <a:defRPr sz="2400">
                <a:solidFill>
                  <a:schemeClr val="tx1"/>
                </a:solidFill>
                <a:latin typeface="Times" charset="0"/>
                <a:ea typeface="MS PGothic" charset="0"/>
                <a:cs typeface="MS PGothic" charset="0"/>
              </a:defRPr>
            </a:lvl2pPr>
            <a:lvl3pPr marL="1143000" indent="-228600" eaLnBrk="0" hangingPunct="0">
              <a:defRPr sz="2400">
                <a:solidFill>
                  <a:schemeClr val="tx1"/>
                </a:solidFill>
                <a:latin typeface="Times" charset="0"/>
                <a:ea typeface="MS PGothic" charset="0"/>
                <a:cs typeface="MS PGothic" charset="0"/>
              </a:defRPr>
            </a:lvl3pPr>
            <a:lvl4pPr marL="1600200" indent="-228600" eaLnBrk="0" hangingPunct="0">
              <a:defRPr sz="2400">
                <a:solidFill>
                  <a:schemeClr val="tx1"/>
                </a:solidFill>
                <a:latin typeface="Times" charset="0"/>
                <a:ea typeface="MS PGothic" charset="0"/>
                <a:cs typeface="MS PGothic" charset="0"/>
              </a:defRPr>
            </a:lvl4pPr>
            <a:lvl5pPr marL="2057400" indent="-228600" eaLnBrk="0" hangingPunct="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GB" sz="2000">
                <a:latin typeface="Arial" charset="0"/>
                <a:cs typeface="ＭＳ Ｐゴシック" charset="0"/>
              </a:rPr>
              <a:t>An </a:t>
            </a:r>
            <a:r>
              <a:rPr lang="en-GB" sz="2000">
                <a:solidFill>
                  <a:srgbClr val="3333CC"/>
                </a:solidFill>
                <a:latin typeface="Arial" charset="0"/>
                <a:cs typeface="ＭＳ Ｐゴシック" charset="0"/>
              </a:rPr>
              <a:t>open-source environment</a:t>
            </a:r>
            <a:r>
              <a:rPr lang="en-GB" sz="2000">
                <a:latin typeface="Arial" charset="0"/>
                <a:cs typeface="ＭＳ Ｐゴシック" charset="0"/>
              </a:rPr>
              <a:t> for software developers</a:t>
            </a:r>
            <a:endParaRPr lang="en-US" sz="2000">
              <a:cs typeface="ＭＳ Ｐゴシック" charset="0"/>
            </a:endParaRPr>
          </a:p>
        </p:txBody>
      </p:sp>
      <p:sp>
        <p:nvSpPr>
          <p:cNvPr id="11268" name="Rectangle 5"/>
          <p:cNvSpPr>
            <a:spLocks noChangeArrowheads="1"/>
          </p:cNvSpPr>
          <p:nvPr/>
        </p:nvSpPr>
        <p:spPr bwMode="auto">
          <a:xfrm>
            <a:off x="1905000" y="3714752"/>
            <a:ext cx="5257800" cy="92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74650" indent="-336550" algn="ctr">
              <a:lnSpc>
                <a:spcPct val="90000"/>
              </a:lnSpc>
              <a:tabLst>
                <a:tab pos="374650" algn="l"/>
                <a:tab pos="487363" algn="l"/>
                <a:tab pos="944563" algn="l"/>
                <a:tab pos="1401763" algn="l"/>
                <a:tab pos="1858963" algn="l"/>
                <a:tab pos="2316163" algn="l"/>
                <a:tab pos="2773363" algn="l"/>
                <a:tab pos="3230563" algn="l"/>
                <a:tab pos="3687763" algn="l"/>
                <a:tab pos="4144963" algn="l"/>
                <a:tab pos="4602163" algn="l"/>
                <a:tab pos="5059363" algn="l"/>
                <a:tab pos="5516563" algn="l"/>
                <a:tab pos="5973763" algn="l"/>
                <a:tab pos="6430963" algn="l"/>
                <a:tab pos="6888163" algn="l"/>
                <a:tab pos="7345363" algn="l"/>
                <a:tab pos="7802563" algn="l"/>
                <a:tab pos="8259763" algn="l"/>
                <a:tab pos="8716963" algn="l"/>
                <a:tab pos="9174163" algn="l"/>
              </a:tabLst>
            </a:pPr>
            <a:r>
              <a:rPr lang="en-GB" sz="2000">
                <a:latin typeface="Arial" charset="0"/>
              </a:rPr>
              <a:t>A software platform that is both </a:t>
            </a:r>
            <a:r>
              <a:rPr lang="en-GB" sz="2000">
                <a:solidFill>
                  <a:srgbClr val="3333CC"/>
                </a:solidFill>
                <a:latin typeface="Arial" charset="0"/>
              </a:rPr>
              <a:t>easy to use</a:t>
            </a:r>
            <a:r>
              <a:rPr lang="en-GB" sz="2000">
                <a:latin typeface="Arial" charset="0"/>
              </a:rPr>
              <a:t> for clinical researchers and </a:t>
            </a:r>
            <a:r>
              <a:rPr lang="en-GB" sz="2000">
                <a:solidFill>
                  <a:srgbClr val="3333CC"/>
                </a:solidFill>
                <a:latin typeface="Arial" charset="0"/>
              </a:rPr>
              <a:t>easy to extend</a:t>
            </a:r>
            <a:r>
              <a:rPr lang="en-GB" sz="2000">
                <a:latin typeface="Arial" charset="0"/>
              </a:rPr>
              <a:t> for programmers</a:t>
            </a:r>
          </a:p>
        </p:txBody>
      </p:sp>
      <p:pic>
        <p:nvPicPr>
          <p:cNvPr id="11269" name="Picture 8" descr="BIRC_Workshop_Canada_June20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5092" y="857252"/>
            <a:ext cx="29686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AlexGolb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3175" y="858838"/>
            <a:ext cx="31686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26572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9" descr="imag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42951"/>
            <a:ext cx="63246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2"/>
          <p:cNvSpPr>
            <a:spLocks noGrp="1" noChangeArrowheads="1"/>
          </p:cNvSpPr>
          <p:nvPr>
            <p:ph type="title"/>
          </p:nvPr>
        </p:nvSpPr>
        <p:spPr/>
        <p:txBody>
          <a:bodyPr/>
          <a:lstStyle/>
          <a:p>
            <a:pPr eaLnBrk="1" hangingPunct="1"/>
            <a:r>
              <a:rPr lang="en-US" sz="4000">
                <a:latin typeface="Arial Unicode MS" charset="0"/>
                <a:ea typeface="ＭＳ Ｐゴシック" charset="0"/>
                <a:cs typeface="ＭＳ Ｐゴシック" charset="0"/>
              </a:rPr>
              <a:t>3D models of the liver</a:t>
            </a:r>
          </a:p>
        </p:txBody>
      </p:sp>
      <p:sp>
        <p:nvSpPr>
          <p:cNvPr id="65539" name="Text Box 4"/>
          <p:cNvSpPr txBox="1">
            <a:spLocks noChangeArrowheads="1"/>
          </p:cNvSpPr>
          <p:nvPr/>
        </p:nvSpPr>
        <p:spPr bwMode="auto">
          <a:xfrm>
            <a:off x="304800" y="102870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II</a:t>
            </a:r>
          </a:p>
        </p:txBody>
      </p:sp>
      <p:sp>
        <p:nvSpPr>
          <p:cNvPr id="65540" name="Text Box 6"/>
          <p:cNvSpPr txBox="1">
            <a:spLocks noChangeArrowheads="1"/>
          </p:cNvSpPr>
          <p:nvPr/>
        </p:nvSpPr>
        <p:spPr bwMode="auto">
          <a:xfrm>
            <a:off x="4572000" y="44005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V</a:t>
            </a:r>
          </a:p>
        </p:txBody>
      </p:sp>
      <p:sp>
        <p:nvSpPr>
          <p:cNvPr id="65541" name="Text Box 10"/>
          <p:cNvSpPr txBox="1">
            <a:spLocks noChangeArrowheads="1"/>
          </p:cNvSpPr>
          <p:nvPr/>
        </p:nvSpPr>
        <p:spPr bwMode="auto">
          <a:xfrm>
            <a:off x="6096000" y="9715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VII</a:t>
            </a:r>
          </a:p>
        </p:txBody>
      </p:sp>
      <p:sp>
        <p:nvSpPr>
          <p:cNvPr id="65542" name="Line 12"/>
          <p:cNvSpPr>
            <a:spLocks noChangeShapeType="1"/>
          </p:cNvSpPr>
          <p:nvPr/>
        </p:nvSpPr>
        <p:spPr bwMode="auto">
          <a:xfrm flipV="1">
            <a:off x="2590800" y="3314700"/>
            <a:ext cx="1371600" cy="6286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3" name="Line 13"/>
          <p:cNvSpPr>
            <a:spLocks noChangeShapeType="1"/>
          </p:cNvSpPr>
          <p:nvPr/>
        </p:nvSpPr>
        <p:spPr bwMode="auto">
          <a:xfrm>
            <a:off x="4038600" y="1028700"/>
            <a:ext cx="152400" cy="11430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4" name="Line 15"/>
          <p:cNvSpPr>
            <a:spLocks noChangeShapeType="1"/>
          </p:cNvSpPr>
          <p:nvPr/>
        </p:nvSpPr>
        <p:spPr bwMode="auto">
          <a:xfrm>
            <a:off x="1828800" y="1371600"/>
            <a:ext cx="609600" cy="5715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5" name="Line 17"/>
          <p:cNvSpPr>
            <a:spLocks noChangeShapeType="1"/>
          </p:cNvSpPr>
          <p:nvPr/>
        </p:nvSpPr>
        <p:spPr bwMode="auto">
          <a:xfrm flipV="1">
            <a:off x="1828800" y="2914650"/>
            <a:ext cx="685800" cy="4000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6" name="Text Box 5"/>
          <p:cNvSpPr txBox="1">
            <a:spLocks noChangeArrowheads="1"/>
          </p:cNvSpPr>
          <p:nvPr/>
        </p:nvSpPr>
        <p:spPr bwMode="auto">
          <a:xfrm>
            <a:off x="3048000" y="8572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 </a:t>
            </a:r>
          </a:p>
        </p:txBody>
      </p:sp>
      <p:sp>
        <p:nvSpPr>
          <p:cNvPr id="65547" name="Line 21"/>
          <p:cNvSpPr>
            <a:spLocks noChangeShapeType="1"/>
          </p:cNvSpPr>
          <p:nvPr/>
        </p:nvSpPr>
        <p:spPr bwMode="auto">
          <a:xfrm flipH="1">
            <a:off x="6248400" y="1257300"/>
            <a:ext cx="762000" cy="7429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8" name="Text Box 23"/>
          <p:cNvSpPr txBox="1">
            <a:spLocks noChangeArrowheads="1"/>
          </p:cNvSpPr>
          <p:nvPr/>
        </p:nvSpPr>
        <p:spPr bwMode="auto">
          <a:xfrm>
            <a:off x="2819400" y="3943352"/>
            <a:ext cx="10668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IVC</a:t>
            </a:r>
          </a:p>
        </p:txBody>
      </p:sp>
      <p:sp>
        <p:nvSpPr>
          <p:cNvPr id="65549" name="Line 24"/>
          <p:cNvSpPr>
            <a:spLocks noChangeShapeType="1"/>
          </p:cNvSpPr>
          <p:nvPr/>
        </p:nvSpPr>
        <p:spPr bwMode="auto">
          <a:xfrm flipV="1">
            <a:off x="3657600" y="3371850"/>
            <a:ext cx="1066800" cy="6286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50" name="Line 26"/>
          <p:cNvSpPr>
            <a:spLocks noChangeShapeType="1"/>
          </p:cNvSpPr>
          <p:nvPr/>
        </p:nvSpPr>
        <p:spPr bwMode="auto">
          <a:xfrm flipV="1">
            <a:off x="5257800" y="3829050"/>
            <a:ext cx="152400" cy="5715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51" name="Text Box 27"/>
          <p:cNvSpPr txBox="1">
            <a:spLocks noChangeArrowheads="1"/>
          </p:cNvSpPr>
          <p:nvPr/>
        </p:nvSpPr>
        <p:spPr bwMode="auto">
          <a:xfrm>
            <a:off x="6858000" y="388620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VI</a:t>
            </a:r>
          </a:p>
        </p:txBody>
      </p:sp>
      <p:sp>
        <p:nvSpPr>
          <p:cNvPr id="65552" name="Line 28"/>
          <p:cNvSpPr>
            <a:spLocks noChangeShapeType="1"/>
          </p:cNvSpPr>
          <p:nvPr/>
        </p:nvSpPr>
        <p:spPr bwMode="auto">
          <a:xfrm flipH="1" flipV="1">
            <a:off x="6248400" y="3314700"/>
            <a:ext cx="1371600" cy="6286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53" name="Text Box 30"/>
          <p:cNvSpPr txBox="1">
            <a:spLocks noChangeArrowheads="1"/>
          </p:cNvSpPr>
          <p:nvPr/>
        </p:nvSpPr>
        <p:spPr bwMode="auto">
          <a:xfrm>
            <a:off x="228600" y="331470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III</a:t>
            </a:r>
          </a:p>
        </p:txBody>
      </p:sp>
      <p:sp>
        <p:nvSpPr>
          <p:cNvPr id="65554" name="Text Box 11"/>
          <p:cNvSpPr txBox="1">
            <a:spLocks noChangeArrowheads="1"/>
          </p:cNvSpPr>
          <p:nvPr/>
        </p:nvSpPr>
        <p:spPr bwMode="auto">
          <a:xfrm>
            <a:off x="533400" y="38290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IVb </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2" descr="vessel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00100"/>
            <a:ext cx="73279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p:cNvSpPr>
            <a:spLocks noGrp="1" noChangeArrowheads="1"/>
          </p:cNvSpPr>
          <p:nvPr>
            <p:ph type="title"/>
          </p:nvPr>
        </p:nvSpPr>
        <p:spPr/>
        <p:txBody>
          <a:bodyPr/>
          <a:lstStyle/>
          <a:p>
            <a:pPr eaLnBrk="1" hangingPunct="1"/>
            <a:r>
              <a:rPr lang="en-US" sz="4000">
                <a:latin typeface="Arial Unicode MS" charset="0"/>
                <a:ea typeface="ＭＳ Ｐゴシック" charset="0"/>
                <a:cs typeface="ＭＳ Ｐゴシック" charset="0"/>
              </a:rPr>
              <a:t>3D models of the liver</a:t>
            </a:r>
          </a:p>
        </p:txBody>
      </p:sp>
      <p:sp>
        <p:nvSpPr>
          <p:cNvPr id="67587" name="Text Box 4"/>
          <p:cNvSpPr txBox="1">
            <a:spLocks noChangeArrowheads="1"/>
          </p:cNvSpPr>
          <p:nvPr/>
        </p:nvSpPr>
        <p:spPr bwMode="auto">
          <a:xfrm>
            <a:off x="5486400" y="21145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Caudate vein</a:t>
            </a:r>
          </a:p>
        </p:txBody>
      </p:sp>
      <p:sp>
        <p:nvSpPr>
          <p:cNvPr id="67588" name="Text Box 5"/>
          <p:cNvSpPr txBox="1">
            <a:spLocks noChangeArrowheads="1"/>
          </p:cNvSpPr>
          <p:nvPr/>
        </p:nvSpPr>
        <p:spPr bwMode="auto">
          <a:xfrm>
            <a:off x="6019800" y="2686052"/>
            <a:ext cx="20574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Main portal vein</a:t>
            </a:r>
          </a:p>
        </p:txBody>
      </p:sp>
      <p:sp>
        <p:nvSpPr>
          <p:cNvPr id="67589" name="Text Box 6"/>
          <p:cNvSpPr txBox="1">
            <a:spLocks noChangeArrowheads="1"/>
          </p:cNvSpPr>
          <p:nvPr/>
        </p:nvSpPr>
        <p:spPr bwMode="auto">
          <a:xfrm>
            <a:off x="3352800" y="742952"/>
            <a:ext cx="21336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Left portal vein</a:t>
            </a:r>
          </a:p>
        </p:txBody>
      </p:sp>
      <p:sp>
        <p:nvSpPr>
          <p:cNvPr id="67590" name="Text Box 7"/>
          <p:cNvSpPr txBox="1">
            <a:spLocks noChangeArrowheads="1"/>
          </p:cNvSpPr>
          <p:nvPr/>
        </p:nvSpPr>
        <p:spPr bwMode="auto">
          <a:xfrm>
            <a:off x="5638800" y="3657602"/>
            <a:ext cx="1295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IVC</a:t>
            </a:r>
          </a:p>
        </p:txBody>
      </p:sp>
      <p:sp>
        <p:nvSpPr>
          <p:cNvPr id="67591" name="Text Box 8"/>
          <p:cNvSpPr txBox="1">
            <a:spLocks noChangeArrowheads="1"/>
          </p:cNvSpPr>
          <p:nvPr/>
        </p:nvSpPr>
        <p:spPr bwMode="auto">
          <a:xfrm>
            <a:off x="457200" y="3943352"/>
            <a:ext cx="20574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Right hepatic vein</a:t>
            </a:r>
          </a:p>
        </p:txBody>
      </p:sp>
      <p:sp>
        <p:nvSpPr>
          <p:cNvPr id="67592" name="Line 9"/>
          <p:cNvSpPr>
            <a:spLocks noChangeShapeType="1"/>
          </p:cNvSpPr>
          <p:nvPr/>
        </p:nvSpPr>
        <p:spPr bwMode="auto">
          <a:xfrm flipV="1">
            <a:off x="2438400" y="3257550"/>
            <a:ext cx="1219200" cy="9715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3" name="Line 11"/>
          <p:cNvSpPr>
            <a:spLocks noChangeShapeType="1"/>
          </p:cNvSpPr>
          <p:nvPr/>
        </p:nvSpPr>
        <p:spPr bwMode="auto">
          <a:xfrm flipH="1">
            <a:off x="4572000" y="2400300"/>
            <a:ext cx="914400" cy="4000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4" name="Line 12"/>
          <p:cNvSpPr>
            <a:spLocks noChangeShapeType="1"/>
          </p:cNvSpPr>
          <p:nvPr/>
        </p:nvSpPr>
        <p:spPr bwMode="auto">
          <a:xfrm>
            <a:off x="4114800" y="1371600"/>
            <a:ext cx="0" cy="6858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5" name="Line 13"/>
          <p:cNvSpPr>
            <a:spLocks noChangeShapeType="1"/>
          </p:cNvSpPr>
          <p:nvPr/>
        </p:nvSpPr>
        <p:spPr bwMode="auto">
          <a:xfrm>
            <a:off x="1981200" y="1200150"/>
            <a:ext cx="1371600" cy="12001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6" name="Line 15"/>
          <p:cNvSpPr>
            <a:spLocks noChangeShapeType="1"/>
          </p:cNvSpPr>
          <p:nvPr/>
        </p:nvSpPr>
        <p:spPr bwMode="auto">
          <a:xfrm flipH="1" flipV="1">
            <a:off x="4572000" y="3371850"/>
            <a:ext cx="1066800" cy="4000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7" name="Text Box 16"/>
          <p:cNvSpPr txBox="1">
            <a:spLocks noChangeArrowheads="1"/>
          </p:cNvSpPr>
          <p:nvPr/>
        </p:nvSpPr>
        <p:spPr bwMode="auto">
          <a:xfrm>
            <a:off x="5791200" y="1143002"/>
            <a:ext cx="20574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Left hepatic vein</a:t>
            </a:r>
          </a:p>
        </p:txBody>
      </p:sp>
      <p:sp>
        <p:nvSpPr>
          <p:cNvPr id="67598" name="Line 17"/>
          <p:cNvSpPr>
            <a:spLocks noChangeShapeType="1"/>
          </p:cNvSpPr>
          <p:nvPr/>
        </p:nvSpPr>
        <p:spPr bwMode="auto">
          <a:xfrm flipH="1">
            <a:off x="4648200" y="1543050"/>
            <a:ext cx="1219200" cy="6858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9" name="Text Box 18"/>
          <p:cNvSpPr txBox="1">
            <a:spLocks noChangeArrowheads="1"/>
          </p:cNvSpPr>
          <p:nvPr/>
        </p:nvSpPr>
        <p:spPr bwMode="auto">
          <a:xfrm>
            <a:off x="381000" y="1828802"/>
            <a:ext cx="18288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Right portal </a:t>
            </a:r>
            <a:br>
              <a:rPr lang="en-US">
                <a:latin typeface="Arial" charset="0"/>
              </a:rPr>
            </a:br>
            <a:r>
              <a:rPr lang="en-US">
                <a:latin typeface="Arial" charset="0"/>
              </a:rPr>
              <a:t>vein</a:t>
            </a:r>
          </a:p>
        </p:txBody>
      </p:sp>
      <p:sp>
        <p:nvSpPr>
          <p:cNvPr id="67600" name="Line 19"/>
          <p:cNvSpPr>
            <a:spLocks noChangeShapeType="1"/>
          </p:cNvSpPr>
          <p:nvPr/>
        </p:nvSpPr>
        <p:spPr bwMode="auto">
          <a:xfrm flipH="1" flipV="1">
            <a:off x="5029200" y="2914650"/>
            <a:ext cx="1143000" cy="571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01" name="Text Box 20"/>
          <p:cNvSpPr txBox="1">
            <a:spLocks noChangeArrowheads="1"/>
          </p:cNvSpPr>
          <p:nvPr/>
        </p:nvSpPr>
        <p:spPr bwMode="auto">
          <a:xfrm>
            <a:off x="838200" y="628652"/>
            <a:ext cx="20574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Middle hepatic vein</a:t>
            </a:r>
          </a:p>
        </p:txBody>
      </p:sp>
      <p:sp>
        <p:nvSpPr>
          <p:cNvPr id="67602" name="Line 21"/>
          <p:cNvSpPr>
            <a:spLocks noChangeShapeType="1"/>
          </p:cNvSpPr>
          <p:nvPr/>
        </p:nvSpPr>
        <p:spPr bwMode="auto">
          <a:xfrm>
            <a:off x="1981200" y="2286000"/>
            <a:ext cx="1447800" cy="4572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6" descr="Q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14452"/>
            <a:ext cx="54102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Content Placeholder 2"/>
          <p:cNvSpPr>
            <a:spLocks noGrp="1"/>
          </p:cNvSpPr>
          <p:nvPr>
            <p:ph sz="half" idx="2"/>
          </p:nvPr>
        </p:nvSpPr>
        <p:spPr>
          <a:xfrm>
            <a:off x="5410200" y="1428750"/>
            <a:ext cx="3581400" cy="2743200"/>
          </a:xfrm>
          <a:solidFill>
            <a:srgbClr val="FFCC00"/>
          </a:solidFill>
        </p:spPr>
        <p:txBody>
          <a:bodyPr/>
          <a:lstStyle/>
          <a:p>
            <a:pPr marL="609600" indent="-609600" eaLnBrk="1" hangingPunct="1">
              <a:buFontTx/>
              <a:buNone/>
            </a:pPr>
            <a:endParaRPr lang="en-US" sz="2000" b="1" dirty="0">
              <a:latin typeface="Arial" charset="0"/>
              <a:ea typeface="ＭＳ Ｐゴシック" charset="0"/>
              <a:cs typeface="ＭＳ Ｐゴシック" charset="0"/>
            </a:endParaRPr>
          </a:p>
          <a:p>
            <a:pPr marL="609600" indent="-609600" eaLnBrk="1" hangingPunct="1">
              <a:buFontTx/>
              <a:buNone/>
            </a:pPr>
            <a:r>
              <a:rPr lang="en-US" b="1" dirty="0">
                <a:latin typeface="Arial" charset="0"/>
                <a:ea typeface="ＭＳ Ｐゴシック" charset="0"/>
                <a:cs typeface="ＭＳ Ｐゴシック" charset="0"/>
              </a:rPr>
              <a:t>Example: </a:t>
            </a:r>
          </a:p>
          <a:p>
            <a:pPr marL="609600" indent="-609600" eaLnBrk="1" hangingPunct="1">
              <a:buFontTx/>
              <a:buNone/>
            </a:pPr>
            <a:r>
              <a:rPr lang="en-US" dirty="0">
                <a:latin typeface="Arial" charset="0"/>
                <a:ea typeface="ＭＳ Ｐゴシック" charset="0"/>
                <a:cs typeface="ＭＳ Ｐゴシック" charset="0"/>
              </a:rPr>
              <a:t>What organ abuts the</a:t>
            </a:r>
          </a:p>
          <a:p>
            <a:pPr marL="609600" indent="-609600" eaLnBrk="1" hangingPunct="1">
              <a:buFontTx/>
              <a:buNone/>
            </a:pPr>
            <a:r>
              <a:rPr lang="en-US" dirty="0">
                <a:latin typeface="Arial" charset="0"/>
                <a:ea typeface="ＭＳ Ｐゴシック" charset="0"/>
                <a:cs typeface="ＭＳ Ｐゴシック" charset="0"/>
              </a:rPr>
              <a:t>left-most margin of</a:t>
            </a:r>
          </a:p>
          <a:p>
            <a:pPr marL="609600" indent="-609600" eaLnBrk="1" hangingPunct="1">
              <a:buFontTx/>
              <a:buNone/>
            </a:pPr>
            <a:r>
              <a:rPr lang="en-US" dirty="0">
                <a:latin typeface="Arial" charset="0"/>
                <a:ea typeface="ＭＳ Ｐゴシック" charset="0"/>
                <a:cs typeface="ＭＳ Ｐゴシック" charset="0"/>
              </a:rPr>
              <a:t>segment II in </a:t>
            </a:r>
            <a:r>
              <a:rPr lang="en-US" dirty="0" smtClean="0">
                <a:latin typeface="Arial" charset="0"/>
                <a:ea typeface="ＭＳ Ｐゴシック" charset="0"/>
                <a:cs typeface="ＭＳ Ｐゴシック" charset="0"/>
              </a:rPr>
              <a:t>this</a:t>
            </a:r>
          </a:p>
          <a:p>
            <a:pPr marL="609600" indent="-609600" eaLnBrk="1" hangingPunct="1">
              <a:buFontTx/>
              <a:buNone/>
            </a:pPr>
            <a:r>
              <a:rPr lang="en-US" dirty="0" smtClean="0">
                <a:latin typeface="Arial" charset="0"/>
                <a:ea typeface="ＭＳ Ｐゴシック" charset="0"/>
                <a:cs typeface="ＭＳ Ｐゴシック" charset="0"/>
              </a:rPr>
              <a:t>patient ?</a:t>
            </a:r>
            <a:endParaRPr lang="en-US" dirty="0">
              <a:latin typeface="Arial" charset="0"/>
              <a:ea typeface="ＭＳ Ｐゴシック" charset="0"/>
              <a:cs typeface="ＭＳ Ｐゴシック" charset="0"/>
            </a:endParaRPr>
          </a:p>
        </p:txBody>
      </p:sp>
      <p:sp>
        <p:nvSpPr>
          <p:cNvPr id="69635" name="Rectangle 4"/>
          <p:cNvSpPr>
            <a:spLocks/>
          </p:cNvSpPr>
          <p:nvPr/>
        </p:nvSpPr>
        <p:spPr bwMode="auto">
          <a:xfrm>
            <a:off x="228600" y="22860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lang="en-US" sz="4400" i="1">
              <a:solidFill>
                <a:schemeClr val="tx2"/>
              </a:solidFill>
              <a:latin typeface="Arial Unicode MS" charset="0"/>
            </a:endParaRPr>
          </a:p>
        </p:txBody>
      </p:sp>
      <p:sp>
        <p:nvSpPr>
          <p:cNvPr id="69636" name="Title 7"/>
          <p:cNvSpPr>
            <a:spLocks noGrp="1"/>
          </p:cNvSpPr>
          <p:nvPr>
            <p:ph type="title"/>
          </p:nvPr>
        </p:nvSpPr>
        <p:spPr>
          <a:xfrm>
            <a:off x="1066800" y="285750"/>
            <a:ext cx="8077200" cy="400050"/>
          </a:xfrm>
        </p:spPr>
        <p:txBody>
          <a:bodyPr/>
          <a:lstStyle/>
          <a:p>
            <a:r>
              <a:rPr lang="en-US" dirty="0">
                <a:latin typeface="Arial Unicode MS" charset="0"/>
                <a:ea typeface="ＭＳ Ｐゴシック" charset="0"/>
                <a:cs typeface="ＭＳ Ｐゴシック" charset="0"/>
              </a:rPr>
              <a:t/>
            </a:r>
            <a:br>
              <a:rPr lang="en-US" dirty="0">
                <a:latin typeface="Arial Unicode MS" charset="0"/>
                <a:ea typeface="ＭＳ Ｐゴシック" charset="0"/>
                <a:cs typeface="ＭＳ Ｐゴシック" charset="0"/>
              </a:rPr>
            </a:br>
            <a:r>
              <a:rPr lang="en-US" dirty="0">
                <a:latin typeface="Arial Unicode MS" charset="0"/>
                <a:ea typeface="ＭＳ Ｐゴシック" charset="0"/>
                <a:cs typeface="ＭＳ Ｐゴシック" charset="0"/>
              </a:rPr>
              <a:t>3D Exploration of Liver Segments</a:t>
            </a:r>
            <a:br>
              <a:rPr lang="en-US" dirty="0">
                <a:latin typeface="Arial Unicode MS" charset="0"/>
                <a:ea typeface="ＭＳ Ｐゴシック" charset="0"/>
                <a:cs typeface="ＭＳ Ｐゴシック" charset="0"/>
              </a:rPr>
            </a:br>
            <a:endParaRPr lang="en-US" dirty="0">
              <a:latin typeface="Arial Unicode MS" charset="0"/>
              <a:ea typeface="ＭＳ Ｐゴシック" charset="0"/>
              <a:cs typeface="ＭＳ Ｐゴシック" charset="0"/>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47800" y="819152"/>
            <a:ext cx="6654800" cy="3850277"/>
          </a:xfrm>
          <a:prstGeom prst="rect">
            <a:avLst/>
          </a:prstGeom>
        </p:spPr>
      </p:pic>
      <p:sp>
        <p:nvSpPr>
          <p:cNvPr id="71681" name="Picture 5"/>
          <p:cNvSpPr>
            <a:spLocks noChangeAspect="1" noChangeArrowheads="1"/>
          </p:cNvSpPr>
          <p:nvPr/>
        </p:nvSpPr>
        <p:spPr bwMode="auto">
          <a:xfrm>
            <a:off x="1600200" y="742951"/>
            <a:ext cx="60579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682" name="Rectangle 4"/>
          <p:cNvSpPr>
            <a:spLocks/>
          </p:cNvSpPr>
          <p:nvPr/>
        </p:nvSpPr>
        <p:spPr bwMode="auto">
          <a:xfrm>
            <a:off x="228600" y="22860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lang="en-US" sz="4400" i="1">
              <a:solidFill>
                <a:schemeClr val="tx2"/>
              </a:solidFill>
              <a:latin typeface="Arial Unicode MS" charset="0"/>
            </a:endParaRPr>
          </a:p>
        </p:txBody>
      </p:sp>
      <p:sp>
        <p:nvSpPr>
          <p:cNvPr id="71683" name="Title 7"/>
          <p:cNvSpPr>
            <a:spLocks noGrp="1"/>
          </p:cNvSpPr>
          <p:nvPr>
            <p:ph type="title"/>
          </p:nvPr>
        </p:nvSpPr>
        <p:spPr>
          <a:xfrm>
            <a:off x="1143000" y="285750"/>
            <a:ext cx="8001000" cy="400050"/>
          </a:xfrm>
        </p:spPr>
        <p:txBody>
          <a:bodyPr/>
          <a:lstStyle/>
          <a:p>
            <a:r>
              <a:rPr lang="en-US" dirty="0">
                <a:latin typeface="Arial Unicode MS" charset="0"/>
                <a:ea typeface="ＭＳ Ｐゴシック" charset="0"/>
                <a:cs typeface="ＭＳ Ｐゴシック" charset="0"/>
              </a:rPr>
              <a:t/>
            </a:r>
            <a:br>
              <a:rPr lang="en-US" dirty="0">
                <a:latin typeface="Arial Unicode MS" charset="0"/>
                <a:ea typeface="ＭＳ Ｐゴシック" charset="0"/>
                <a:cs typeface="ＭＳ Ｐゴシック" charset="0"/>
              </a:rPr>
            </a:br>
            <a:r>
              <a:rPr lang="en-US" dirty="0">
                <a:latin typeface="Arial Unicode MS" charset="0"/>
                <a:ea typeface="ＭＳ Ｐゴシック" charset="0"/>
                <a:cs typeface="ＭＳ Ｐゴシック" charset="0"/>
              </a:rPr>
              <a:t>3D Exploration of Liver Segments</a:t>
            </a:r>
            <a:br>
              <a:rPr lang="en-US" dirty="0">
                <a:latin typeface="Arial Unicode MS" charset="0"/>
                <a:ea typeface="ＭＳ Ｐゴシック" charset="0"/>
                <a:cs typeface="ＭＳ Ｐゴシック" charset="0"/>
              </a:rPr>
            </a:br>
            <a:endParaRPr lang="en-US" dirty="0">
              <a:latin typeface="Arial Unicode MS" charset="0"/>
              <a:ea typeface="ＭＳ Ｐゴシック" charset="0"/>
              <a:cs typeface="ＭＳ Ｐゴシック" charset="0"/>
            </a:endParaRPr>
          </a:p>
        </p:txBody>
      </p:sp>
      <p:sp>
        <p:nvSpPr>
          <p:cNvPr id="71684" name="Content Placeholder 2"/>
          <p:cNvSpPr>
            <a:spLocks noGrp="1"/>
          </p:cNvSpPr>
          <p:nvPr>
            <p:ph sz="half" idx="2"/>
          </p:nvPr>
        </p:nvSpPr>
        <p:spPr>
          <a:xfrm>
            <a:off x="1600200" y="3714750"/>
            <a:ext cx="6858000" cy="914400"/>
          </a:xfrm>
          <a:solidFill>
            <a:srgbClr val="FFCC00"/>
          </a:solidFill>
        </p:spPr>
        <p:txBody>
          <a:bodyPr/>
          <a:lstStyle/>
          <a:p>
            <a:pPr marL="609600" indent="-609600" eaLnBrk="1" hangingPunct="1">
              <a:buFontTx/>
              <a:buNone/>
            </a:pPr>
            <a:r>
              <a:rPr lang="en-US" dirty="0">
                <a:latin typeface="Arial" charset="0"/>
                <a:ea typeface="ＭＳ Ｐゴシック" charset="0"/>
                <a:cs typeface="ＭＳ Ｐゴシック" charset="0"/>
              </a:rPr>
              <a:t>Select the module </a:t>
            </a:r>
            <a:r>
              <a:rPr lang="en-US" b="1" dirty="0">
                <a:latin typeface="Arial" charset="0"/>
                <a:ea typeface="ＭＳ Ｐゴシック" charset="0"/>
                <a:cs typeface="ＭＳ Ｐゴシック" charset="0"/>
              </a:rPr>
              <a:t>Models</a:t>
            </a:r>
          </a:p>
          <a:p>
            <a:pPr marL="609600" indent="-609600" eaLnBrk="1" hangingPunct="1">
              <a:buFontTx/>
              <a:buNone/>
            </a:pPr>
            <a:r>
              <a:rPr lang="en-US" dirty="0">
                <a:latin typeface="Arial" charset="0"/>
                <a:ea typeface="ＭＳ Ｐゴシック" charset="0"/>
                <a:cs typeface="ＭＳ Ｐゴシック" charset="0"/>
              </a:rPr>
              <a:t>Click on </a:t>
            </a:r>
            <a:r>
              <a:rPr lang="en-US" dirty="0" smtClean="0">
                <a:latin typeface="Arial" charset="0"/>
                <a:ea typeface="ＭＳ Ｐゴシック" charset="0"/>
                <a:cs typeface="ＭＳ Ｐゴシック" charset="0"/>
              </a:rPr>
              <a:t>the Liver Structures Models Hierarchy</a:t>
            </a:r>
            <a:endParaRPr lang="en-US" dirty="0">
              <a:latin typeface="Arial" charset="0"/>
              <a:ea typeface="ＭＳ Ｐゴシック" charset="0"/>
              <a:cs typeface="ＭＳ Ｐゴシック" charset="0"/>
            </a:endParaRPr>
          </a:p>
        </p:txBody>
      </p:sp>
      <p:sp>
        <p:nvSpPr>
          <p:cNvPr id="71685" name="Line 5"/>
          <p:cNvSpPr>
            <a:spLocks noChangeShapeType="1"/>
          </p:cNvSpPr>
          <p:nvPr/>
        </p:nvSpPr>
        <p:spPr bwMode="auto">
          <a:xfrm flipH="1" flipV="1">
            <a:off x="1676400" y="1885950"/>
            <a:ext cx="152400" cy="18288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86" name="Oval 6"/>
          <p:cNvSpPr>
            <a:spLocks noChangeArrowheads="1"/>
          </p:cNvSpPr>
          <p:nvPr/>
        </p:nvSpPr>
        <p:spPr bwMode="auto">
          <a:xfrm>
            <a:off x="1905000" y="819150"/>
            <a:ext cx="1447800" cy="28575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lang="en-US"/>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9200" y="768320"/>
            <a:ext cx="6858000" cy="3962037"/>
          </a:xfrm>
          <a:prstGeom prst="rect">
            <a:avLst/>
          </a:prstGeom>
        </p:spPr>
      </p:pic>
      <p:sp>
        <p:nvSpPr>
          <p:cNvPr id="73729" name="Picture 14" descr="s109"/>
          <p:cNvSpPr>
            <a:spLocks noChangeAspect="1" noChangeArrowheads="1"/>
          </p:cNvSpPr>
          <p:nvPr/>
        </p:nvSpPr>
        <p:spPr bwMode="auto">
          <a:xfrm>
            <a:off x="1295400" y="1200152"/>
            <a:ext cx="71628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30" name="Rectangle 4"/>
          <p:cNvSpPr>
            <a:spLocks/>
          </p:cNvSpPr>
          <p:nvPr/>
        </p:nvSpPr>
        <p:spPr bwMode="auto">
          <a:xfrm>
            <a:off x="228600" y="22860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lang="en-US" sz="4400" i="1">
              <a:solidFill>
                <a:schemeClr val="tx2"/>
              </a:solidFill>
              <a:latin typeface="Arial Unicode MS" charset="0"/>
            </a:endParaRPr>
          </a:p>
        </p:txBody>
      </p:sp>
      <p:sp>
        <p:nvSpPr>
          <p:cNvPr id="73731" name="Title 7"/>
          <p:cNvSpPr>
            <a:spLocks noGrp="1"/>
          </p:cNvSpPr>
          <p:nvPr>
            <p:ph type="title"/>
          </p:nvPr>
        </p:nvSpPr>
        <p:spPr>
          <a:xfrm>
            <a:off x="1143000" y="285750"/>
            <a:ext cx="8001000" cy="400050"/>
          </a:xfrm>
        </p:spPr>
        <p:txBody>
          <a:bodyPr/>
          <a:lstStyle/>
          <a:p>
            <a:r>
              <a:rPr lang="en-US" dirty="0">
                <a:latin typeface="Arial Unicode MS" charset="0"/>
                <a:ea typeface="ＭＳ Ｐゴシック" charset="0"/>
                <a:cs typeface="ＭＳ Ｐゴシック" charset="0"/>
              </a:rPr>
              <a:t/>
            </a:r>
            <a:br>
              <a:rPr lang="en-US" dirty="0">
                <a:latin typeface="Arial Unicode MS" charset="0"/>
                <a:ea typeface="ＭＳ Ｐゴシック" charset="0"/>
                <a:cs typeface="ＭＳ Ｐゴシック" charset="0"/>
              </a:rPr>
            </a:br>
            <a:r>
              <a:rPr lang="en-US" dirty="0">
                <a:latin typeface="Arial Unicode MS" charset="0"/>
                <a:ea typeface="ＭＳ Ｐゴシック" charset="0"/>
                <a:cs typeface="ＭＳ Ｐゴシック" charset="0"/>
              </a:rPr>
              <a:t>3D Exploration of Liver Segments</a:t>
            </a:r>
            <a:br>
              <a:rPr lang="en-US" dirty="0">
                <a:latin typeface="Arial Unicode MS" charset="0"/>
                <a:ea typeface="ＭＳ Ｐゴシック" charset="0"/>
                <a:cs typeface="ＭＳ Ｐゴシック" charset="0"/>
              </a:rPr>
            </a:br>
            <a:endParaRPr lang="en-US" dirty="0">
              <a:latin typeface="Arial Unicode MS" charset="0"/>
              <a:ea typeface="ＭＳ Ｐゴシック" charset="0"/>
              <a:cs typeface="ＭＳ Ｐゴシック" charset="0"/>
            </a:endParaRPr>
          </a:p>
        </p:txBody>
      </p:sp>
      <p:sp>
        <p:nvSpPr>
          <p:cNvPr id="73732" name="Oval 6"/>
          <p:cNvSpPr>
            <a:spLocks noChangeArrowheads="1"/>
          </p:cNvSpPr>
          <p:nvPr/>
        </p:nvSpPr>
        <p:spPr bwMode="auto">
          <a:xfrm>
            <a:off x="1295400" y="2343150"/>
            <a:ext cx="1219200" cy="22860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lang="en-US"/>
          </a:p>
        </p:txBody>
      </p:sp>
      <p:sp>
        <p:nvSpPr>
          <p:cNvPr id="73733" name="Line 5"/>
          <p:cNvSpPr>
            <a:spLocks noChangeShapeType="1"/>
          </p:cNvSpPr>
          <p:nvPr/>
        </p:nvSpPr>
        <p:spPr bwMode="auto">
          <a:xfrm flipH="1">
            <a:off x="6019800" y="1123950"/>
            <a:ext cx="1447800" cy="5715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4" name="Content Placeholder 2"/>
          <p:cNvSpPr>
            <a:spLocks noGrp="1"/>
          </p:cNvSpPr>
          <p:nvPr>
            <p:ph sz="half" idx="2"/>
          </p:nvPr>
        </p:nvSpPr>
        <p:spPr>
          <a:xfrm>
            <a:off x="3352800" y="3562350"/>
            <a:ext cx="5029200" cy="1295400"/>
          </a:xfrm>
          <a:solidFill>
            <a:srgbClr val="FFCC00"/>
          </a:solidFill>
        </p:spPr>
        <p:txBody>
          <a:bodyPr/>
          <a:lstStyle/>
          <a:p>
            <a:pPr marL="609600" indent="-609600" eaLnBrk="1" hangingPunct="1">
              <a:buFontTx/>
              <a:buNone/>
            </a:pPr>
            <a:r>
              <a:rPr lang="en-US" dirty="0">
                <a:latin typeface="Arial" charset="0"/>
                <a:ea typeface="ＭＳ Ｐゴシック" charset="0"/>
                <a:cs typeface="ＭＳ Ｐゴシック" charset="0"/>
              </a:rPr>
              <a:t>Select the </a:t>
            </a:r>
            <a:r>
              <a:rPr lang="en-US" dirty="0" smtClean="0">
                <a:latin typeface="Arial" charset="0"/>
                <a:ea typeface="ＭＳ Ｐゴシック" charset="0"/>
                <a:cs typeface="ＭＳ Ｐゴシック" charset="0"/>
              </a:rPr>
              <a:t>model </a:t>
            </a:r>
            <a:r>
              <a:rPr lang="en-US" b="1" dirty="0" err="1" smtClean="0">
                <a:latin typeface="Arial" charset="0"/>
                <a:ea typeface="ＭＳ Ｐゴシック" charset="0"/>
                <a:cs typeface="ＭＳ Ｐゴシック" charset="0"/>
              </a:rPr>
              <a:t>Liver_Segment</a:t>
            </a:r>
            <a:r>
              <a:rPr lang="en-US" b="1" dirty="0" smtClean="0">
                <a:latin typeface="Arial" charset="0"/>
                <a:ea typeface="ＭＳ Ｐゴシック" charset="0"/>
                <a:cs typeface="ＭＳ Ｐゴシック" charset="0"/>
              </a:rPr>
              <a:t> II</a:t>
            </a:r>
            <a:endParaRPr lang="en-US" dirty="0">
              <a:latin typeface="Arial" charset="0"/>
              <a:ea typeface="ＭＳ Ｐゴシック" charset="0"/>
              <a:cs typeface="ＭＳ Ｐゴシック" charset="0"/>
            </a:endParaRPr>
          </a:p>
          <a:p>
            <a:pPr marL="609600" indent="-609600" eaLnBrk="1" hangingPunct="1">
              <a:buFontTx/>
              <a:buNone/>
            </a:pPr>
            <a:r>
              <a:rPr lang="en-US" dirty="0" smtClean="0">
                <a:latin typeface="Arial" charset="0"/>
                <a:ea typeface="ＭＳ Ｐゴシック" charset="0"/>
                <a:cs typeface="ＭＳ Ｐゴシック" charset="0"/>
              </a:rPr>
              <a:t>Turn </a:t>
            </a:r>
            <a:r>
              <a:rPr lang="en-US" dirty="0">
                <a:latin typeface="Arial" charset="0"/>
                <a:ea typeface="ＭＳ Ｐゴシック" charset="0"/>
                <a:cs typeface="ＭＳ Ｐゴシック" charset="0"/>
              </a:rPr>
              <a:t>on/off </a:t>
            </a:r>
            <a:r>
              <a:rPr lang="en-US" dirty="0" smtClean="0">
                <a:latin typeface="Arial" charset="0"/>
                <a:ea typeface="ＭＳ Ｐゴシック" charset="0"/>
                <a:cs typeface="ＭＳ Ｐゴシック" charset="0"/>
              </a:rPr>
              <a:t>its visibility to locate</a:t>
            </a:r>
          </a:p>
          <a:p>
            <a:pPr marL="609600" indent="-609600" eaLnBrk="1" hangingPunct="1">
              <a:buFontTx/>
              <a:buNone/>
            </a:pPr>
            <a:r>
              <a:rPr lang="en-US" dirty="0" smtClean="0">
                <a:latin typeface="Arial" charset="0"/>
                <a:ea typeface="ＭＳ Ｐゴシック" charset="0"/>
                <a:cs typeface="ＭＳ Ｐゴシック" charset="0"/>
              </a:rPr>
              <a:t>it in the 3D viewer.</a:t>
            </a:r>
            <a:endParaRPr lang="en-US" dirty="0">
              <a:latin typeface="Arial" charset="0"/>
              <a:ea typeface="ＭＳ Ｐゴシック" charset="0"/>
              <a:cs typeface="ＭＳ Ｐゴシック" charset="0"/>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828800" y="819152"/>
            <a:ext cx="6248400" cy="3612589"/>
          </a:xfrm>
          <a:prstGeom prst="rect">
            <a:avLst/>
          </a:prstGeom>
        </p:spPr>
      </p:pic>
      <p:sp>
        <p:nvSpPr>
          <p:cNvPr id="75777" name="Picture 6"/>
          <p:cNvSpPr>
            <a:spLocks noChangeAspect="1" noChangeArrowheads="1"/>
          </p:cNvSpPr>
          <p:nvPr/>
        </p:nvSpPr>
        <p:spPr bwMode="auto">
          <a:xfrm>
            <a:off x="533404" y="793750"/>
            <a:ext cx="8061325"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79" name="Text Box 1028"/>
          <p:cNvSpPr txBox="1">
            <a:spLocks noChangeArrowheads="1"/>
          </p:cNvSpPr>
          <p:nvPr/>
        </p:nvSpPr>
        <p:spPr bwMode="auto">
          <a:xfrm>
            <a:off x="228600" y="1504951"/>
            <a:ext cx="3429000" cy="2308324"/>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a:latin typeface="Arial" charset="0"/>
              </a:rPr>
              <a:t>Position the mouse in the 3D Viewer, hold down the left mouse button and drag to orient the 3D model to a superior view.</a:t>
            </a:r>
          </a:p>
        </p:txBody>
      </p:sp>
      <p:sp>
        <p:nvSpPr>
          <p:cNvPr id="75780" name="Rectangle 6"/>
          <p:cNvSpPr>
            <a:spLocks noChangeArrowheads="1"/>
          </p:cNvSpPr>
          <p:nvPr/>
        </p:nvSpPr>
        <p:spPr bwMode="auto">
          <a:xfrm>
            <a:off x="4787900" y="4627563"/>
            <a:ext cx="3670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40680" bIns="0"/>
          <a:lstStyle/>
          <a:p>
            <a:pPr algn="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C0C0C0"/>
                </a:solidFill>
                <a:latin typeface="Arial Bold" charset="0"/>
                <a:cs typeface="Arial Bold" charset="0"/>
              </a:rPr>
              <a:t>National Alliance for Medical Image Computing </a:t>
            </a:r>
          </a:p>
          <a:p>
            <a:pPr algn="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u="sng">
                <a:solidFill>
                  <a:srgbClr val="CCCCFF"/>
                </a:solidFill>
                <a:latin typeface="Arial Bold" charset="0"/>
                <a:cs typeface="Arial Bold" charset="0"/>
                <a:hlinkClick r:id="rId4"/>
              </a:rPr>
              <a:t>http://na-mic.org</a:t>
            </a:r>
            <a:r>
              <a:rPr lang="en-GB" sz="1000">
                <a:solidFill>
                  <a:srgbClr val="808080"/>
                </a:solidFill>
                <a:latin typeface="Arial Bold" charset="0"/>
                <a:cs typeface="Arial Bold" charset="0"/>
              </a:rPr>
              <a:t>  © 2010, ARR</a:t>
            </a:r>
          </a:p>
        </p:txBody>
      </p:sp>
      <p:sp>
        <p:nvSpPr>
          <p:cNvPr id="7" name="Title 7"/>
          <p:cNvSpPr txBox="1">
            <a:spLocks/>
          </p:cNvSpPr>
          <p:nvPr/>
        </p:nvSpPr>
        <p:spPr>
          <a:xfrm>
            <a:off x="1157552" y="209550"/>
            <a:ext cx="8001000" cy="400050"/>
          </a:xfrm>
          <a:prstGeom prst="rect">
            <a:avLst/>
          </a:prstGeom>
        </p:spPr>
        <p:txBody>
          <a:bodyPr/>
          <a:lstStyle>
            <a:lvl1pPr algn="l" rtl="0" eaLnBrk="0" fontAlgn="base" hangingPunct="0">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r>
              <a:rPr lang="en-US" dirty="0" smtClean="0">
                <a:latin typeface="Arial Unicode MS" charset="0"/>
                <a:ea typeface="ＭＳ Ｐゴシック" charset="0"/>
                <a:cs typeface="ＭＳ Ｐゴシック" charset="0"/>
              </a:rPr>
              <a:t>3D Exploration of Liver Segments</a:t>
            </a:r>
            <a:br>
              <a:rPr lang="en-US" dirty="0" smtClean="0">
                <a:latin typeface="Arial Unicode MS" charset="0"/>
                <a:ea typeface="ＭＳ Ｐゴシック" charset="0"/>
                <a:cs typeface="ＭＳ Ｐゴシック" charset="0"/>
              </a:rPr>
            </a:br>
            <a:endParaRPr lang="en-US" dirty="0">
              <a:latin typeface="Arial Unicode MS" charset="0"/>
              <a:ea typeface="ＭＳ Ｐゴシック" charset="0"/>
              <a:cs typeface="ＭＳ Ｐゴシック" charset="0"/>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28800" y="819152"/>
            <a:ext cx="6248400" cy="3612589"/>
          </a:xfrm>
          <a:prstGeom prst="rect">
            <a:avLst/>
          </a:prstGeom>
        </p:spPr>
      </p:pic>
      <p:sp>
        <p:nvSpPr>
          <p:cNvPr id="77825" name="Picture 6"/>
          <p:cNvSpPr>
            <a:spLocks noChangeAspect="1" noChangeArrowheads="1"/>
          </p:cNvSpPr>
          <p:nvPr/>
        </p:nvSpPr>
        <p:spPr bwMode="auto">
          <a:xfrm>
            <a:off x="609600" y="800101"/>
            <a:ext cx="8077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TextBox 9"/>
          <p:cNvSpPr txBox="1">
            <a:spLocks noChangeArrowheads="1"/>
          </p:cNvSpPr>
          <p:nvPr/>
        </p:nvSpPr>
        <p:spPr bwMode="auto">
          <a:xfrm>
            <a:off x="5638800" y="2571752"/>
            <a:ext cx="838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r>
              <a:rPr lang="en-US" sz="1400" b="1" dirty="0" err="1">
                <a:solidFill>
                  <a:srgbClr val="660066"/>
                </a:solidFill>
                <a:latin typeface="Arial" charset="0"/>
              </a:rPr>
              <a:t>Seg</a:t>
            </a:r>
            <a:r>
              <a:rPr lang="en-US" sz="1400" b="1" dirty="0">
                <a:solidFill>
                  <a:srgbClr val="660066"/>
                </a:solidFill>
                <a:latin typeface="Arial" charset="0"/>
              </a:rPr>
              <a:t> II</a:t>
            </a:r>
          </a:p>
        </p:txBody>
      </p:sp>
      <p:sp>
        <p:nvSpPr>
          <p:cNvPr id="77826" name="Text Box 4"/>
          <p:cNvSpPr txBox="1">
            <a:spLocks noChangeArrowheads="1"/>
          </p:cNvSpPr>
          <p:nvPr/>
        </p:nvSpPr>
        <p:spPr bwMode="auto">
          <a:xfrm>
            <a:off x="5181600" y="3257552"/>
            <a:ext cx="3810000" cy="175432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b="1" dirty="0">
                <a:solidFill>
                  <a:schemeClr val="tx2"/>
                </a:solidFill>
                <a:latin typeface="Arial" charset="0"/>
              </a:rPr>
              <a:t>Question 1:</a:t>
            </a:r>
          </a:p>
          <a:p>
            <a:pPr eaLnBrk="1" hangingPunct="1">
              <a:spcBef>
                <a:spcPct val="50000"/>
              </a:spcBef>
            </a:pPr>
            <a:r>
              <a:rPr lang="en-US" dirty="0">
                <a:latin typeface="Arial" charset="0"/>
              </a:rPr>
              <a:t>What organ abuts the left-most margin of segment II in Patient 1?</a:t>
            </a:r>
            <a:endParaRPr lang="en-US" b="1" dirty="0">
              <a:solidFill>
                <a:schemeClr val="tx2"/>
              </a:solidFill>
              <a:latin typeface="Arial" charset="0"/>
            </a:endParaRPr>
          </a:p>
        </p:txBody>
      </p:sp>
      <p:sp>
        <p:nvSpPr>
          <p:cNvPr id="9" name="Title 7"/>
          <p:cNvSpPr txBox="1">
            <a:spLocks/>
          </p:cNvSpPr>
          <p:nvPr/>
        </p:nvSpPr>
        <p:spPr>
          <a:xfrm>
            <a:off x="1157552" y="209550"/>
            <a:ext cx="8001000" cy="400050"/>
          </a:xfrm>
          <a:prstGeom prst="rect">
            <a:avLst/>
          </a:prstGeom>
        </p:spPr>
        <p:txBody>
          <a:bodyPr/>
          <a:lstStyle>
            <a:lvl1pPr algn="l" rtl="0" eaLnBrk="0" fontAlgn="base" hangingPunct="0">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r>
              <a:rPr lang="en-US" dirty="0" smtClean="0">
                <a:latin typeface="Arial Unicode MS" charset="0"/>
                <a:ea typeface="ＭＳ Ｐゴシック" charset="0"/>
                <a:cs typeface="ＭＳ Ｐゴシック" charset="0"/>
              </a:rPr>
              <a:t>3D Exploration of Liver Segments</a:t>
            </a:r>
            <a:br>
              <a:rPr lang="en-US" dirty="0" smtClean="0">
                <a:latin typeface="Arial Unicode MS" charset="0"/>
                <a:ea typeface="ＭＳ Ｐゴシック" charset="0"/>
                <a:cs typeface="ＭＳ Ｐゴシック" charset="0"/>
              </a:rPr>
            </a:br>
            <a:endParaRPr lang="en-US" dirty="0">
              <a:latin typeface="Arial Unicode MS" charset="0"/>
              <a:ea typeface="ＭＳ Ｐゴシック" charset="0"/>
              <a:cs typeface="ＭＳ Ｐゴシック" charset="0"/>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828800" y="819152"/>
            <a:ext cx="6248400" cy="3612589"/>
          </a:xfrm>
          <a:prstGeom prst="rect">
            <a:avLst/>
          </a:prstGeom>
        </p:spPr>
      </p:pic>
      <p:sp>
        <p:nvSpPr>
          <p:cNvPr id="79873" name="Picture 6"/>
          <p:cNvSpPr>
            <a:spLocks noChangeAspect="1" noChangeArrowheads="1"/>
          </p:cNvSpPr>
          <p:nvPr/>
        </p:nvSpPr>
        <p:spPr bwMode="auto">
          <a:xfrm>
            <a:off x="609600" y="800101"/>
            <a:ext cx="8077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5" name="Freeform 7"/>
          <p:cNvSpPr>
            <a:spLocks noChangeArrowheads="1"/>
          </p:cNvSpPr>
          <p:nvPr/>
        </p:nvSpPr>
        <p:spPr bwMode="auto">
          <a:xfrm rot="19960160">
            <a:off x="6246031" y="1868577"/>
            <a:ext cx="456848" cy="1096558"/>
          </a:xfrm>
          <a:custGeom>
            <a:avLst/>
            <a:gdLst>
              <a:gd name="T0" fmla="*/ 601278 w 716481"/>
              <a:gd name="T1" fmla="*/ 5862 h 1168664"/>
              <a:gd name="T2" fmla="*/ 540130 w 716481"/>
              <a:gd name="T3" fmla="*/ 2606 h 1168664"/>
              <a:gd name="T4" fmla="*/ 519746 w 716481"/>
              <a:gd name="T5" fmla="*/ 1629 h 1168664"/>
              <a:gd name="T6" fmla="*/ 468791 w 716481"/>
              <a:gd name="T7" fmla="*/ 1302 h 1168664"/>
              <a:gd name="T8" fmla="*/ 428026 w 716481"/>
              <a:gd name="T9" fmla="*/ 651 h 1168664"/>
              <a:gd name="T10" fmla="*/ 336308 w 716481"/>
              <a:gd name="T11" fmla="*/ 0 h 1168664"/>
              <a:gd name="T12" fmla="*/ 152867 w 716481"/>
              <a:gd name="T13" fmla="*/ 325 h 1168664"/>
              <a:gd name="T14" fmla="*/ 122292 w 716481"/>
              <a:gd name="T15" fmla="*/ 651 h 1168664"/>
              <a:gd name="T16" fmla="*/ 50958 w 716481"/>
              <a:gd name="T17" fmla="*/ 1954 h 1168664"/>
              <a:gd name="T18" fmla="*/ 10199 w 716481"/>
              <a:gd name="T19" fmla="*/ 2606 h 1168664"/>
              <a:gd name="T20" fmla="*/ 20380 w 716481"/>
              <a:gd name="T21" fmla="*/ 5211 h 1168664"/>
              <a:gd name="T22" fmla="*/ 40760 w 716481"/>
              <a:gd name="T23" fmla="*/ 7165 h 1168664"/>
              <a:gd name="T24" fmla="*/ 50958 w 716481"/>
              <a:gd name="T25" fmla="*/ 8143 h 1168664"/>
              <a:gd name="T26" fmla="*/ 71338 w 716481"/>
              <a:gd name="T27" fmla="*/ 9120 h 1168664"/>
              <a:gd name="T28" fmla="*/ 91719 w 716481"/>
              <a:gd name="T29" fmla="*/ 11074 h 1168664"/>
              <a:gd name="T30" fmla="*/ 101911 w 716481"/>
              <a:gd name="T31" fmla="*/ 12052 h 1168664"/>
              <a:gd name="T32" fmla="*/ 91719 w 716481"/>
              <a:gd name="T33" fmla="*/ 13680 h 1168664"/>
              <a:gd name="T34" fmla="*/ 61145 w 716481"/>
              <a:gd name="T35" fmla="*/ 14657 h 1168664"/>
              <a:gd name="T36" fmla="*/ 50958 w 716481"/>
              <a:gd name="T37" fmla="*/ 15635 h 1168664"/>
              <a:gd name="T38" fmla="*/ 71338 w 716481"/>
              <a:gd name="T39" fmla="*/ 20845 h 1168664"/>
              <a:gd name="T40" fmla="*/ 61145 w 716481"/>
              <a:gd name="T41" fmla="*/ 23451 h 1168664"/>
              <a:gd name="T42" fmla="*/ 40760 w 716481"/>
              <a:gd name="T43" fmla="*/ 28663 h 1168664"/>
              <a:gd name="T44" fmla="*/ 30579 w 716481"/>
              <a:gd name="T45" fmla="*/ 31920 h 1168664"/>
              <a:gd name="T46" fmla="*/ 10199 w 716481"/>
              <a:gd name="T47" fmla="*/ 33874 h 1168664"/>
              <a:gd name="T48" fmla="*/ 0 w 716481"/>
              <a:gd name="T49" fmla="*/ 34851 h 1168664"/>
              <a:gd name="T50" fmla="*/ 61145 w 716481"/>
              <a:gd name="T51" fmla="*/ 36154 h 1168664"/>
              <a:gd name="T52" fmla="*/ 91719 w 716481"/>
              <a:gd name="T53" fmla="*/ 36805 h 1168664"/>
              <a:gd name="T54" fmla="*/ 295543 w 716481"/>
              <a:gd name="T55" fmla="*/ 36480 h 1168664"/>
              <a:gd name="T56" fmla="*/ 326116 w 716481"/>
              <a:gd name="T57" fmla="*/ 34526 h 1168664"/>
              <a:gd name="T58" fmla="*/ 356689 w 716481"/>
              <a:gd name="T59" fmla="*/ 33549 h 1168664"/>
              <a:gd name="T60" fmla="*/ 397454 w 716481"/>
              <a:gd name="T61" fmla="*/ 31268 h 1168664"/>
              <a:gd name="T62" fmla="*/ 438218 w 716481"/>
              <a:gd name="T63" fmla="*/ 30617 h 1168664"/>
              <a:gd name="T64" fmla="*/ 550321 w 716481"/>
              <a:gd name="T65" fmla="*/ 27685 h 1168664"/>
              <a:gd name="T66" fmla="*/ 580896 w 716481"/>
              <a:gd name="T67" fmla="*/ 25406 h 1168664"/>
              <a:gd name="T68" fmla="*/ 601278 w 716481"/>
              <a:gd name="T69" fmla="*/ 22800 h 1168664"/>
              <a:gd name="T70" fmla="*/ 611469 w 716481"/>
              <a:gd name="T71" fmla="*/ 18566 h 1168664"/>
              <a:gd name="T72" fmla="*/ 631850 w 716481"/>
              <a:gd name="T73" fmla="*/ 16937 h 1168664"/>
              <a:gd name="T74" fmla="*/ 642043 w 716481"/>
              <a:gd name="T75" fmla="*/ 15960 h 1168664"/>
              <a:gd name="T76" fmla="*/ 662423 w 716481"/>
              <a:gd name="T77" fmla="*/ 14657 h 1168664"/>
              <a:gd name="T78" fmla="*/ 682806 w 716481"/>
              <a:gd name="T79" fmla="*/ 13680 h 1168664"/>
              <a:gd name="T80" fmla="*/ 703188 w 716481"/>
              <a:gd name="T81" fmla="*/ 11726 h 1168664"/>
              <a:gd name="T82" fmla="*/ 672614 w 716481"/>
              <a:gd name="T83" fmla="*/ 8143 h 1168664"/>
              <a:gd name="T84" fmla="*/ 631850 w 716481"/>
              <a:gd name="T85" fmla="*/ 5211 h 1168664"/>
              <a:gd name="T86" fmla="*/ 601278 w 716481"/>
              <a:gd name="T87" fmla="*/ 5862 h 11686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6481"/>
              <a:gd name="T133" fmla="*/ 0 h 1168664"/>
              <a:gd name="T134" fmla="*/ 716481 w 716481"/>
              <a:gd name="T135" fmla="*/ 1168664 h 11686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6481" h="1168664">
                <a:moveTo>
                  <a:pt x="609170" y="185840"/>
                </a:moveTo>
                <a:cubicBezTo>
                  <a:pt x="593683" y="172074"/>
                  <a:pt x="569484" y="115989"/>
                  <a:pt x="547220" y="82596"/>
                </a:cubicBezTo>
                <a:cubicBezTo>
                  <a:pt x="540337" y="72272"/>
                  <a:pt x="537344" y="57779"/>
                  <a:pt x="526570" y="51623"/>
                </a:cubicBezTo>
                <a:cubicBezTo>
                  <a:pt x="511333" y="42917"/>
                  <a:pt x="492154" y="44740"/>
                  <a:pt x="474946" y="41298"/>
                </a:cubicBezTo>
                <a:cubicBezTo>
                  <a:pt x="461179" y="34415"/>
                  <a:pt x="448058" y="26053"/>
                  <a:pt x="433646" y="20649"/>
                </a:cubicBezTo>
                <a:cubicBezTo>
                  <a:pt x="416986" y="14402"/>
                  <a:pt x="354734" y="2802"/>
                  <a:pt x="340722" y="0"/>
                </a:cubicBezTo>
                <a:cubicBezTo>
                  <a:pt x="278773" y="3442"/>
                  <a:pt x="216639" y="4443"/>
                  <a:pt x="154874" y="10325"/>
                </a:cubicBezTo>
                <a:cubicBezTo>
                  <a:pt x="144040" y="11357"/>
                  <a:pt x="133903" y="16362"/>
                  <a:pt x="123899" y="20649"/>
                </a:cubicBezTo>
                <a:cubicBezTo>
                  <a:pt x="61503" y="47388"/>
                  <a:pt x="103466" y="32324"/>
                  <a:pt x="51624" y="61947"/>
                </a:cubicBezTo>
                <a:cubicBezTo>
                  <a:pt x="38261" y="69583"/>
                  <a:pt x="24091" y="75713"/>
                  <a:pt x="10325" y="82596"/>
                </a:cubicBezTo>
                <a:cubicBezTo>
                  <a:pt x="13767" y="110128"/>
                  <a:pt x="14836" y="138061"/>
                  <a:pt x="20650" y="165191"/>
                </a:cubicBezTo>
                <a:cubicBezTo>
                  <a:pt x="25211" y="186474"/>
                  <a:pt x="34417" y="206489"/>
                  <a:pt x="41300" y="227138"/>
                </a:cubicBezTo>
                <a:cubicBezTo>
                  <a:pt x="44741" y="237462"/>
                  <a:pt x="45587" y="249056"/>
                  <a:pt x="51624" y="258111"/>
                </a:cubicBezTo>
                <a:lnTo>
                  <a:pt x="72274" y="289084"/>
                </a:lnTo>
                <a:lnTo>
                  <a:pt x="92924" y="351031"/>
                </a:lnTo>
                <a:lnTo>
                  <a:pt x="103249" y="382004"/>
                </a:lnTo>
                <a:cubicBezTo>
                  <a:pt x="99807" y="399211"/>
                  <a:pt x="100772" y="417931"/>
                  <a:pt x="92924" y="433626"/>
                </a:cubicBezTo>
                <a:cubicBezTo>
                  <a:pt x="86394" y="446686"/>
                  <a:pt x="70049" y="452451"/>
                  <a:pt x="61949" y="464600"/>
                </a:cubicBezTo>
                <a:cubicBezTo>
                  <a:pt x="55912" y="473655"/>
                  <a:pt x="55066" y="485249"/>
                  <a:pt x="51624" y="495573"/>
                </a:cubicBezTo>
                <a:cubicBezTo>
                  <a:pt x="56195" y="527571"/>
                  <a:pt x="72274" y="634740"/>
                  <a:pt x="72274" y="660764"/>
                </a:cubicBezTo>
                <a:cubicBezTo>
                  <a:pt x="72274" y="688510"/>
                  <a:pt x="64580" y="715738"/>
                  <a:pt x="61949" y="743359"/>
                </a:cubicBezTo>
                <a:cubicBezTo>
                  <a:pt x="47069" y="899588"/>
                  <a:pt x="66715" y="832301"/>
                  <a:pt x="41300" y="908550"/>
                </a:cubicBezTo>
                <a:cubicBezTo>
                  <a:pt x="37858" y="942965"/>
                  <a:pt x="37349" y="977800"/>
                  <a:pt x="30975" y="1011794"/>
                </a:cubicBezTo>
                <a:cubicBezTo>
                  <a:pt x="26964" y="1033187"/>
                  <a:pt x="17208" y="1053092"/>
                  <a:pt x="10325" y="1073741"/>
                </a:cubicBezTo>
                <a:lnTo>
                  <a:pt x="0" y="1104714"/>
                </a:lnTo>
                <a:lnTo>
                  <a:pt x="61949" y="1146012"/>
                </a:lnTo>
                <a:lnTo>
                  <a:pt x="92924" y="1166661"/>
                </a:lnTo>
                <a:cubicBezTo>
                  <a:pt x="161757" y="1163219"/>
                  <a:pt x="231615" y="1168664"/>
                  <a:pt x="299422" y="1156336"/>
                </a:cubicBezTo>
                <a:cubicBezTo>
                  <a:pt x="317910" y="1152975"/>
                  <a:pt x="323339" y="1104976"/>
                  <a:pt x="330397" y="1094390"/>
                </a:cubicBezTo>
                <a:cubicBezTo>
                  <a:pt x="338497" y="1082241"/>
                  <a:pt x="352885" y="1075298"/>
                  <a:pt x="361372" y="1063416"/>
                </a:cubicBezTo>
                <a:cubicBezTo>
                  <a:pt x="372717" y="1047535"/>
                  <a:pt x="385462" y="1005486"/>
                  <a:pt x="402671" y="991145"/>
                </a:cubicBezTo>
                <a:cubicBezTo>
                  <a:pt x="414495" y="981292"/>
                  <a:pt x="431164" y="979033"/>
                  <a:pt x="443971" y="970496"/>
                </a:cubicBezTo>
                <a:cubicBezTo>
                  <a:pt x="514680" y="923359"/>
                  <a:pt x="512234" y="922885"/>
                  <a:pt x="557545" y="877577"/>
                </a:cubicBezTo>
                <a:cubicBezTo>
                  <a:pt x="581759" y="804937"/>
                  <a:pt x="550244" y="894612"/>
                  <a:pt x="588520" y="805306"/>
                </a:cubicBezTo>
                <a:cubicBezTo>
                  <a:pt x="600425" y="777528"/>
                  <a:pt x="603110" y="753007"/>
                  <a:pt x="609170" y="722710"/>
                </a:cubicBezTo>
                <a:cubicBezTo>
                  <a:pt x="612612" y="677971"/>
                  <a:pt x="612118" y="632754"/>
                  <a:pt x="619495" y="588493"/>
                </a:cubicBezTo>
                <a:cubicBezTo>
                  <a:pt x="622542" y="570212"/>
                  <a:pt x="633637" y="554224"/>
                  <a:pt x="640144" y="536871"/>
                </a:cubicBezTo>
                <a:cubicBezTo>
                  <a:pt x="643965" y="526681"/>
                  <a:pt x="646182" y="515900"/>
                  <a:pt x="650469" y="505897"/>
                </a:cubicBezTo>
                <a:cubicBezTo>
                  <a:pt x="656532" y="491751"/>
                  <a:pt x="663483" y="477963"/>
                  <a:pt x="671119" y="464600"/>
                </a:cubicBezTo>
                <a:cubicBezTo>
                  <a:pt x="677276" y="453826"/>
                  <a:pt x="686729" y="444965"/>
                  <a:pt x="691769" y="433626"/>
                </a:cubicBezTo>
                <a:cubicBezTo>
                  <a:pt x="700609" y="413736"/>
                  <a:pt x="712419" y="371680"/>
                  <a:pt x="712419" y="371680"/>
                </a:cubicBezTo>
                <a:cubicBezTo>
                  <a:pt x="694377" y="245396"/>
                  <a:pt x="716481" y="345699"/>
                  <a:pt x="681444" y="258111"/>
                </a:cubicBezTo>
                <a:cubicBezTo>
                  <a:pt x="658519" y="200801"/>
                  <a:pt x="671928" y="204920"/>
                  <a:pt x="640144" y="165191"/>
                </a:cubicBezTo>
                <a:cubicBezTo>
                  <a:pt x="634063" y="157590"/>
                  <a:pt x="624657" y="199606"/>
                  <a:pt x="609170" y="185840"/>
                </a:cubicBezTo>
                <a:close/>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76" name="TextBox 8"/>
          <p:cNvSpPr txBox="1">
            <a:spLocks noChangeArrowheads="1"/>
          </p:cNvSpPr>
          <p:nvPr/>
        </p:nvSpPr>
        <p:spPr bwMode="auto">
          <a:xfrm>
            <a:off x="6019800" y="1828802"/>
            <a:ext cx="1219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r>
              <a:rPr lang="en-US" sz="1000" dirty="0">
                <a:solidFill>
                  <a:srgbClr val="FFFF00"/>
                </a:solidFill>
                <a:latin typeface="Arial" charset="0"/>
              </a:rPr>
              <a:t>stomach</a:t>
            </a:r>
          </a:p>
        </p:txBody>
      </p:sp>
      <p:sp>
        <p:nvSpPr>
          <p:cNvPr id="79877" name="TextBox 9"/>
          <p:cNvSpPr txBox="1">
            <a:spLocks noChangeArrowheads="1"/>
          </p:cNvSpPr>
          <p:nvPr/>
        </p:nvSpPr>
        <p:spPr bwMode="auto">
          <a:xfrm>
            <a:off x="5410200" y="2571752"/>
            <a:ext cx="838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r>
              <a:rPr lang="en-US" sz="1400" b="1" dirty="0" err="1">
                <a:solidFill>
                  <a:srgbClr val="660066"/>
                </a:solidFill>
                <a:latin typeface="Arial" charset="0"/>
              </a:rPr>
              <a:t>Seg</a:t>
            </a:r>
            <a:r>
              <a:rPr lang="en-US" sz="1400" b="1" dirty="0">
                <a:solidFill>
                  <a:srgbClr val="660066"/>
                </a:solidFill>
                <a:latin typeface="Arial" charset="0"/>
              </a:rPr>
              <a:t> II</a:t>
            </a:r>
          </a:p>
        </p:txBody>
      </p:sp>
      <p:sp>
        <p:nvSpPr>
          <p:cNvPr id="79878" name="Text Box 4"/>
          <p:cNvSpPr txBox="1">
            <a:spLocks noChangeArrowheads="1"/>
          </p:cNvSpPr>
          <p:nvPr/>
        </p:nvSpPr>
        <p:spPr bwMode="auto">
          <a:xfrm>
            <a:off x="152400" y="1047750"/>
            <a:ext cx="3962400" cy="2308324"/>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b="1" dirty="0">
                <a:solidFill>
                  <a:schemeClr val="tx2"/>
                </a:solidFill>
                <a:latin typeface="Arial" charset="0"/>
              </a:rPr>
              <a:t>Question 1:</a:t>
            </a:r>
          </a:p>
          <a:p>
            <a:pPr eaLnBrk="1" hangingPunct="1">
              <a:spcBef>
                <a:spcPct val="50000"/>
              </a:spcBef>
            </a:pPr>
            <a:r>
              <a:rPr lang="en-US" dirty="0">
                <a:latin typeface="Arial" charset="0"/>
              </a:rPr>
              <a:t>What organ abuts the left-most margin of segment II in </a:t>
            </a:r>
            <a:r>
              <a:rPr lang="en-US" dirty="0" smtClean="0">
                <a:latin typeface="Arial" charset="0"/>
              </a:rPr>
              <a:t>this patient? </a:t>
            </a:r>
          </a:p>
          <a:p>
            <a:pPr eaLnBrk="1" hangingPunct="1">
              <a:spcBef>
                <a:spcPct val="50000"/>
              </a:spcBef>
            </a:pPr>
            <a:r>
              <a:rPr lang="en-US" b="1" dirty="0" smtClean="0">
                <a:solidFill>
                  <a:schemeClr val="tx2"/>
                </a:solidFill>
                <a:latin typeface="Arial" charset="0"/>
              </a:rPr>
              <a:t>Answer </a:t>
            </a:r>
            <a:r>
              <a:rPr lang="en-US" b="1" dirty="0">
                <a:solidFill>
                  <a:schemeClr val="tx2"/>
                </a:solidFill>
                <a:latin typeface="Arial" charset="0"/>
              </a:rPr>
              <a:t>1: </a:t>
            </a:r>
            <a:r>
              <a:rPr lang="en-US" u="sng" dirty="0" smtClean="0">
                <a:solidFill>
                  <a:schemeClr val="tx2"/>
                </a:solidFill>
                <a:latin typeface="Arial" charset="0"/>
              </a:rPr>
              <a:t>Stomach</a:t>
            </a:r>
            <a:endParaRPr lang="en-US" u="sng" dirty="0">
              <a:solidFill>
                <a:schemeClr val="tx2"/>
              </a:solidFill>
              <a:latin typeface="Arial" charset="0"/>
            </a:endParaRPr>
          </a:p>
        </p:txBody>
      </p:sp>
      <p:sp>
        <p:nvSpPr>
          <p:cNvPr id="10" name="Title 7"/>
          <p:cNvSpPr txBox="1">
            <a:spLocks/>
          </p:cNvSpPr>
          <p:nvPr/>
        </p:nvSpPr>
        <p:spPr>
          <a:xfrm>
            <a:off x="1157552" y="209550"/>
            <a:ext cx="8001000" cy="400050"/>
          </a:xfrm>
          <a:prstGeom prst="rect">
            <a:avLst/>
          </a:prstGeom>
        </p:spPr>
        <p:txBody>
          <a:bodyPr/>
          <a:lstStyle>
            <a:lvl1pPr algn="l" rtl="0" eaLnBrk="0" fontAlgn="base" hangingPunct="0">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r>
              <a:rPr lang="en-US" dirty="0" smtClean="0">
                <a:latin typeface="Arial Unicode MS" charset="0"/>
                <a:ea typeface="ＭＳ Ｐゴシック" charset="0"/>
                <a:cs typeface="ＭＳ Ｐゴシック" charset="0"/>
              </a:rPr>
              <a:t>3D Exploration of Liver Segments</a:t>
            </a:r>
            <a:br>
              <a:rPr lang="en-US" dirty="0" smtClean="0">
                <a:latin typeface="Arial Unicode MS" charset="0"/>
                <a:ea typeface="ＭＳ Ｐゴシック" charset="0"/>
                <a:cs typeface="ＭＳ Ｐゴシック" charset="0"/>
              </a:rPr>
            </a:br>
            <a:endParaRPr lang="en-US" dirty="0">
              <a:latin typeface="Arial Unicode MS" charset="0"/>
              <a:ea typeface="ＭＳ Ｐゴシック" charset="0"/>
              <a:cs typeface="ＭＳ Ｐゴシック" charset="0"/>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47800" y="819152"/>
            <a:ext cx="6654800" cy="3850277"/>
          </a:xfrm>
          <a:prstGeom prst="rect">
            <a:avLst/>
          </a:prstGeom>
        </p:spPr>
      </p:pic>
      <p:sp>
        <p:nvSpPr>
          <p:cNvPr id="81921" name="Picture 5"/>
          <p:cNvSpPr>
            <a:spLocks noChangeAspect="1" noChangeArrowheads="1"/>
          </p:cNvSpPr>
          <p:nvPr/>
        </p:nvSpPr>
        <p:spPr bwMode="auto">
          <a:xfrm>
            <a:off x="838200" y="800100"/>
            <a:ext cx="784860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2" name="Content Placeholder 2"/>
          <p:cNvSpPr>
            <a:spLocks noGrp="1"/>
          </p:cNvSpPr>
          <p:nvPr>
            <p:ph idx="4294967295"/>
          </p:nvPr>
        </p:nvSpPr>
        <p:spPr>
          <a:xfrm>
            <a:off x="304800" y="1276350"/>
            <a:ext cx="3657600" cy="3048000"/>
          </a:xfrm>
          <a:solidFill>
            <a:srgbClr val="FFCC00"/>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r>
              <a:rPr lang="en-US" b="1">
                <a:latin typeface="Arial" charset="0"/>
                <a:ea typeface="ＭＳ Ｐゴシック" charset="0"/>
                <a:cs typeface="ＭＳ Ｐゴシック" charset="0"/>
              </a:rPr>
              <a:t>Question 2: </a:t>
            </a:r>
          </a:p>
          <a:p>
            <a:pPr eaLnBrk="1" hangingPunct="1">
              <a:buFontTx/>
              <a:buNone/>
            </a:pPr>
            <a:r>
              <a:rPr lang="en-US">
                <a:latin typeface="Arial" charset="0"/>
                <a:ea typeface="ＭＳ Ｐゴシック" charset="0"/>
                <a:cs typeface="ＭＳ Ｐゴシック" charset="0"/>
              </a:rPr>
              <a:t>Which segment would</a:t>
            </a:r>
          </a:p>
          <a:p>
            <a:pPr eaLnBrk="1" hangingPunct="1">
              <a:buFontTx/>
              <a:buNone/>
            </a:pPr>
            <a:r>
              <a:rPr lang="en-US">
                <a:latin typeface="Arial" charset="0"/>
                <a:ea typeface="ＭＳ Ｐゴシック" charset="0"/>
                <a:cs typeface="ＭＳ Ｐゴシック" charset="0"/>
              </a:rPr>
              <a:t>most likely be affected by</a:t>
            </a:r>
          </a:p>
          <a:p>
            <a:pPr eaLnBrk="1" hangingPunct="1">
              <a:buFontTx/>
              <a:buNone/>
            </a:pPr>
            <a:r>
              <a:rPr lang="en-US">
                <a:latin typeface="Arial" charset="0"/>
                <a:ea typeface="ＭＳ Ｐゴシック" charset="0"/>
                <a:cs typeface="ＭＳ Ｐゴシック" charset="0"/>
              </a:rPr>
              <a:t>an aggressive tumor</a:t>
            </a:r>
          </a:p>
          <a:p>
            <a:pPr eaLnBrk="1" hangingPunct="1">
              <a:buFontTx/>
              <a:buNone/>
            </a:pPr>
            <a:r>
              <a:rPr lang="en-US">
                <a:latin typeface="Arial" charset="0"/>
                <a:ea typeface="ＭＳ Ｐゴシック" charset="0"/>
                <a:cs typeface="ＭＳ Ｐゴシック" charset="0"/>
              </a:rPr>
              <a:t>invading locally from the</a:t>
            </a:r>
          </a:p>
          <a:p>
            <a:pPr eaLnBrk="1" hangingPunct="1">
              <a:buFontTx/>
              <a:buNone/>
            </a:pPr>
            <a:r>
              <a:rPr lang="en-US">
                <a:latin typeface="Arial" charset="0"/>
                <a:ea typeface="ＭＳ Ｐゴシック" charset="0"/>
                <a:cs typeface="ＭＳ Ｐゴシック" charset="0"/>
              </a:rPr>
              <a:t>right adrenal gland ?</a:t>
            </a:r>
          </a:p>
        </p:txBody>
      </p:sp>
      <p:sp>
        <p:nvSpPr>
          <p:cNvPr id="7" name="Title 7"/>
          <p:cNvSpPr txBox="1">
            <a:spLocks/>
          </p:cNvSpPr>
          <p:nvPr/>
        </p:nvSpPr>
        <p:spPr>
          <a:xfrm>
            <a:off x="1157552" y="209550"/>
            <a:ext cx="8001000" cy="400050"/>
          </a:xfrm>
          <a:prstGeom prst="rect">
            <a:avLst/>
          </a:prstGeom>
        </p:spPr>
        <p:txBody>
          <a:bodyPr/>
          <a:lstStyle>
            <a:lvl1pPr algn="l" rtl="0" eaLnBrk="0" fontAlgn="base" hangingPunct="0">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r>
              <a:rPr lang="en-US" dirty="0" smtClean="0">
                <a:latin typeface="Arial Unicode MS" charset="0"/>
                <a:ea typeface="ＭＳ Ｐゴシック" charset="0"/>
                <a:cs typeface="ＭＳ Ｐゴシック" charset="0"/>
              </a:rPr>
              <a:t>3D Exploration of Liver Segments</a:t>
            </a:r>
            <a:endParaRPr lang="en-US" dirty="0">
              <a:latin typeface="Arial Unicode MS" charset="0"/>
              <a:ea typeface="ＭＳ Ｐゴシック" charset="0"/>
              <a:cs typeface="ＭＳ Ｐゴシック" charset="0"/>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981203" y="819150"/>
            <a:ext cx="6330027" cy="3657600"/>
          </a:xfrm>
          <a:prstGeom prst="rect">
            <a:avLst/>
          </a:prstGeom>
        </p:spPr>
      </p:pic>
      <p:sp>
        <p:nvSpPr>
          <p:cNvPr id="83969" name="Picture 7"/>
          <p:cNvSpPr>
            <a:spLocks noChangeAspect="1" noChangeArrowheads="1"/>
          </p:cNvSpPr>
          <p:nvPr/>
        </p:nvSpPr>
        <p:spPr bwMode="auto">
          <a:xfrm>
            <a:off x="381000" y="793750"/>
            <a:ext cx="830580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3971" name="Line 5"/>
          <p:cNvSpPr>
            <a:spLocks noChangeShapeType="1"/>
          </p:cNvSpPr>
          <p:nvPr/>
        </p:nvSpPr>
        <p:spPr bwMode="auto">
          <a:xfrm flipH="1">
            <a:off x="5638800" y="1581150"/>
            <a:ext cx="457200" cy="971550"/>
          </a:xfrm>
          <a:prstGeom prst="line">
            <a:avLst/>
          </a:prstGeom>
          <a:noFill/>
          <a:ln w="762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3972" name="Text Box 5"/>
          <p:cNvSpPr txBox="1">
            <a:spLocks noChangeArrowheads="1"/>
          </p:cNvSpPr>
          <p:nvPr/>
        </p:nvSpPr>
        <p:spPr bwMode="auto">
          <a:xfrm>
            <a:off x="6324600" y="12763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dirty="0">
                <a:latin typeface="Arial" charset="0"/>
              </a:rPr>
              <a:t>Segment VII </a:t>
            </a:r>
          </a:p>
        </p:txBody>
      </p:sp>
      <p:sp>
        <p:nvSpPr>
          <p:cNvPr id="83973" name="Content Placeholder 2"/>
          <p:cNvSpPr>
            <a:spLocks/>
          </p:cNvSpPr>
          <p:nvPr/>
        </p:nvSpPr>
        <p:spPr bwMode="auto">
          <a:xfrm>
            <a:off x="152400" y="1123950"/>
            <a:ext cx="3200400" cy="27432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b="1" dirty="0">
                <a:latin typeface="Arial"/>
                <a:cs typeface="Arial"/>
              </a:rPr>
              <a:t>Question 2: </a:t>
            </a:r>
          </a:p>
          <a:p>
            <a:pPr marL="342900" indent="-342900">
              <a:spcBef>
                <a:spcPct val="20000"/>
              </a:spcBef>
            </a:pPr>
            <a:r>
              <a:rPr lang="en-US" sz="2000" dirty="0">
                <a:latin typeface="Arial"/>
                <a:cs typeface="Arial"/>
              </a:rPr>
              <a:t>Which segment would</a:t>
            </a:r>
          </a:p>
          <a:p>
            <a:pPr marL="342900" indent="-342900">
              <a:spcBef>
                <a:spcPct val="20000"/>
              </a:spcBef>
            </a:pPr>
            <a:r>
              <a:rPr lang="en-US" sz="2000" dirty="0">
                <a:latin typeface="Arial"/>
                <a:cs typeface="Arial"/>
              </a:rPr>
              <a:t>most likely be affected by</a:t>
            </a:r>
          </a:p>
          <a:p>
            <a:pPr marL="342900" indent="-342900">
              <a:spcBef>
                <a:spcPct val="20000"/>
              </a:spcBef>
            </a:pPr>
            <a:r>
              <a:rPr lang="en-US" sz="2000" dirty="0">
                <a:latin typeface="Arial"/>
                <a:cs typeface="Arial"/>
              </a:rPr>
              <a:t>an aggressive tumor</a:t>
            </a:r>
          </a:p>
          <a:p>
            <a:pPr marL="342900" indent="-342900">
              <a:spcBef>
                <a:spcPct val="20000"/>
              </a:spcBef>
            </a:pPr>
            <a:r>
              <a:rPr lang="en-US" sz="2000" dirty="0">
                <a:latin typeface="Arial"/>
                <a:cs typeface="Arial"/>
              </a:rPr>
              <a:t>invading locally from the</a:t>
            </a:r>
          </a:p>
          <a:p>
            <a:pPr marL="342900" indent="-342900">
              <a:spcBef>
                <a:spcPct val="20000"/>
              </a:spcBef>
            </a:pPr>
            <a:r>
              <a:rPr lang="en-US" sz="2000" dirty="0">
                <a:latin typeface="Arial"/>
                <a:cs typeface="Arial"/>
              </a:rPr>
              <a:t>right adrenal gland ?</a:t>
            </a:r>
          </a:p>
          <a:p>
            <a:pPr marL="342900" indent="-342900">
              <a:spcBef>
                <a:spcPct val="20000"/>
              </a:spcBef>
            </a:pPr>
            <a:r>
              <a:rPr lang="en-US" sz="2000" b="1" dirty="0">
                <a:latin typeface="Arial"/>
                <a:cs typeface="Arial"/>
              </a:rPr>
              <a:t>Answer 2</a:t>
            </a:r>
            <a:r>
              <a:rPr lang="en-US" sz="2000" b="1" dirty="0" smtClean="0">
                <a:latin typeface="Arial"/>
                <a:cs typeface="Arial"/>
              </a:rPr>
              <a:t>: </a:t>
            </a:r>
            <a:r>
              <a:rPr lang="en-US" sz="2000" u="sng" dirty="0" smtClean="0">
                <a:latin typeface="Arial"/>
                <a:cs typeface="Arial"/>
              </a:rPr>
              <a:t>Segment </a:t>
            </a:r>
            <a:r>
              <a:rPr lang="en-US" sz="2000" u="sng" dirty="0">
                <a:latin typeface="Arial"/>
                <a:cs typeface="Arial"/>
              </a:rPr>
              <a:t>VII</a:t>
            </a:r>
            <a:endParaRPr lang="en-US" sz="2000" b="1" u="sng" dirty="0">
              <a:latin typeface="Arial"/>
              <a:cs typeface="Arial"/>
            </a:endParaRPr>
          </a:p>
          <a:p>
            <a:pPr marL="342900" indent="-342900">
              <a:spcBef>
                <a:spcPct val="20000"/>
              </a:spcBef>
            </a:pPr>
            <a:endParaRPr lang="en-US" dirty="0"/>
          </a:p>
        </p:txBody>
      </p:sp>
      <p:sp>
        <p:nvSpPr>
          <p:cNvPr id="83974" name="Freeform 7"/>
          <p:cNvSpPr>
            <a:spLocks noChangeArrowheads="1"/>
          </p:cNvSpPr>
          <p:nvPr/>
        </p:nvSpPr>
        <p:spPr bwMode="auto">
          <a:xfrm>
            <a:off x="5538647" y="2581275"/>
            <a:ext cx="252557" cy="190500"/>
          </a:xfrm>
          <a:custGeom>
            <a:avLst/>
            <a:gdLst>
              <a:gd name="T0" fmla="*/ 194065 w 278773"/>
              <a:gd name="T1" fmla="*/ 7840 h 278759"/>
              <a:gd name="T2" fmla="*/ 261989 w 278773"/>
              <a:gd name="T3" fmla="*/ 2386 h 278759"/>
              <a:gd name="T4" fmla="*/ 223174 w 278773"/>
              <a:gd name="T5" fmla="*/ 0 h 278759"/>
              <a:gd name="T6" fmla="*/ 164957 w 278773"/>
              <a:gd name="T7" fmla="*/ 682 h 278759"/>
              <a:gd name="T8" fmla="*/ 155254 w 278773"/>
              <a:gd name="T9" fmla="*/ 1704 h 278759"/>
              <a:gd name="T10" fmla="*/ 126142 w 278773"/>
              <a:gd name="T11" fmla="*/ 2045 h 278759"/>
              <a:gd name="T12" fmla="*/ 97034 w 278773"/>
              <a:gd name="T13" fmla="*/ 2727 h 278759"/>
              <a:gd name="T14" fmla="*/ 67924 w 278773"/>
              <a:gd name="T15" fmla="*/ 4772 h 278759"/>
              <a:gd name="T16" fmla="*/ 38814 w 278773"/>
              <a:gd name="T17" fmla="*/ 5113 h 278759"/>
              <a:gd name="T18" fmla="*/ 0 w 278773"/>
              <a:gd name="T19" fmla="*/ 7158 h 278759"/>
              <a:gd name="T20" fmla="*/ 9703 w 278773"/>
              <a:gd name="T21" fmla="*/ 8522 h 278759"/>
              <a:gd name="T22" fmla="*/ 48516 w 278773"/>
              <a:gd name="T23" fmla="*/ 7840 h 278759"/>
              <a:gd name="T24" fmla="*/ 77625 w 278773"/>
              <a:gd name="T25" fmla="*/ 5794 h 278759"/>
              <a:gd name="T26" fmla="*/ 135846 w 278773"/>
              <a:gd name="T27" fmla="*/ 5113 h 278759"/>
              <a:gd name="T28" fmla="*/ 126142 w 278773"/>
              <a:gd name="T29" fmla="*/ 6476 h 278759"/>
              <a:gd name="T30" fmla="*/ 106736 w 278773"/>
              <a:gd name="T31" fmla="*/ 7498 h 278759"/>
              <a:gd name="T32" fmla="*/ 126142 w 278773"/>
              <a:gd name="T33" fmla="*/ 9203 h 278759"/>
              <a:gd name="T34" fmla="*/ 194065 w 278773"/>
              <a:gd name="T35" fmla="*/ 7840 h 2787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773"/>
              <a:gd name="T55" fmla="*/ 0 h 278759"/>
              <a:gd name="T56" fmla="*/ 278773 w 278773"/>
              <a:gd name="T57" fmla="*/ 278759 h 2787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773" h="278759">
                <a:moveTo>
                  <a:pt x="206499" y="237462"/>
                </a:moveTo>
                <a:cubicBezTo>
                  <a:pt x="230590" y="203047"/>
                  <a:pt x="265542" y="204573"/>
                  <a:pt x="278773" y="72271"/>
                </a:cubicBezTo>
                <a:cubicBezTo>
                  <a:pt x="274608" y="51447"/>
                  <a:pt x="276972" y="0"/>
                  <a:pt x="237473" y="0"/>
                </a:cubicBezTo>
                <a:cubicBezTo>
                  <a:pt x="215706" y="0"/>
                  <a:pt x="175524" y="20649"/>
                  <a:pt x="175524" y="20649"/>
                </a:cubicBezTo>
                <a:cubicBezTo>
                  <a:pt x="172082" y="30973"/>
                  <a:pt x="172895" y="43927"/>
                  <a:pt x="165199" y="51622"/>
                </a:cubicBezTo>
                <a:cubicBezTo>
                  <a:pt x="157503" y="59318"/>
                  <a:pt x="143959" y="57080"/>
                  <a:pt x="134224" y="61947"/>
                </a:cubicBezTo>
                <a:cubicBezTo>
                  <a:pt x="123125" y="67496"/>
                  <a:pt x="113575" y="75712"/>
                  <a:pt x="103250" y="82595"/>
                </a:cubicBezTo>
                <a:cubicBezTo>
                  <a:pt x="96448" y="103000"/>
                  <a:pt x="90471" y="129986"/>
                  <a:pt x="72275" y="144542"/>
                </a:cubicBezTo>
                <a:cubicBezTo>
                  <a:pt x="63776" y="151341"/>
                  <a:pt x="51625" y="151425"/>
                  <a:pt x="41300" y="154866"/>
                </a:cubicBezTo>
                <a:cubicBezTo>
                  <a:pt x="22678" y="173487"/>
                  <a:pt x="0" y="186930"/>
                  <a:pt x="0" y="216813"/>
                </a:cubicBezTo>
                <a:cubicBezTo>
                  <a:pt x="0" y="231003"/>
                  <a:pt x="6883" y="244345"/>
                  <a:pt x="10325" y="258111"/>
                </a:cubicBezTo>
                <a:cubicBezTo>
                  <a:pt x="24092" y="251228"/>
                  <a:pt x="40741" y="248345"/>
                  <a:pt x="51625" y="237462"/>
                </a:cubicBezTo>
                <a:cubicBezTo>
                  <a:pt x="87256" y="201832"/>
                  <a:pt x="31534" y="207430"/>
                  <a:pt x="82600" y="175515"/>
                </a:cubicBezTo>
                <a:cubicBezTo>
                  <a:pt x="101058" y="163979"/>
                  <a:pt x="144549" y="154866"/>
                  <a:pt x="144549" y="154866"/>
                </a:cubicBezTo>
                <a:cubicBezTo>
                  <a:pt x="141107" y="168632"/>
                  <a:pt x="139814" y="183122"/>
                  <a:pt x="134224" y="196164"/>
                </a:cubicBezTo>
                <a:cubicBezTo>
                  <a:pt x="129336" y="207569"/>
                  <a:pt x="113574" y="214728"/>
                  <a:pt x="113574" y="227137"/>
                </a:cubicBezTo>
                <a:cubicBezTo>
                  <a:pt x="113574" y="245670"/>
                  <a:pt x="127341" y="261552"/>
                  <a:pt x="134224" y="278759"/>
                </a:cubicBezTo>
                <a:cubicBezTo>
                  <a:pt x="167632" y="245353"/>
                  <a:pt x="182408" y="271877"/>
                  <a:pt x="206499" y="237462"/>
                </a:cubicBezTo>
                <a:close/>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Title 7"/>
          <p:cNvSpPr txBox="1">
            <a:spLocks/>
          </p:cNvSpPr>
          <p:nvPr/>
        </p:nvSpPr>
        <p:spPr>
          <a:xfrm>
            <a:off x="1157552" y="209550"/>
            <a:ext cx="8001000" cy="400050"/>
          </a:xfrm>
          <a:prstGeom prst="rect">
            <a:avLst/>
          </a:prstGeom>
        </p:spPr>
        <p:txBody>
          <a:bodyPr/>
          <a:lstStyle>
            <a:lvl1pPr algn="l" rtl="0" eaLnBrk="0" fontAlgn="base" hangingPunct="0">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r>
              <a:rPr lang="en-US" dirty="0" smtClean="0">
                <a:latin typeface="Arial Unicode MS" charset="0"/>
                <a:ea typeface="ＭＳ Ｐゴシック" charset="0"/>
                <a:cs typeface="ＭＳ Ｐゴシック" charset="0"/>
              </a:rPr>
              <a:t>3D Exploration of Liver Segments</a:t>
            </a:r>
            <a:br>
              <a:rPr lang="en-US" dirty="0" smtClean="0">
                <a:latin typeface="Arial Unicode MS" charset="0"/>
                <a:ea typeface="ＭＳ Ｐゴシック" charset="0"/>
                <a:cs typeface="ＭＳ Ｐゴシック" charset="0"/>
              </a:rPr>
            </a:br>
            <a:endParaRPr lang="en-US" dirty="0">
              <a:latin typeface="Arial Unicode MS" charset="0"/>
              <a:ea typeface="ＭＳ Ｐゴシック" charset="0"/>
              <a:cs typeface="ＭＳ Ｐゴシック" charset="0"/>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9100" y="1069977"/>
            <a:ext cx="57658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le 1"/>
          <p:cNvSpPr>
            <a:spLocks noGrp="1"/>
          </p:cNvSpPr>
          <p:nvPr>
            <p:ph type="title"/>
          </p:nvPr>
        </p:nvSpPr>
        <p:spPr/>
        <p:txBody>
          <a:bodyPr/>
          <a:lstStyle/>
          <a:p>
            <a:r>
              <a:rPr lang="en-US">
                <a:latin typeface="Arial" charset="0"/>
              </a:rPr>
              <a:t>Slicer: Behind the scenes</a:t>
            </a:r>
          </a:p>
        </p:txBody>
      </p:sp>
      <p:sp>
        <p:nvSpPr>
          <p:cNvPr id="15363" name="Rectangle 4"/>
          <p:cNvSpPr>
            <a:spLocks noChangeArrowheads="1"/>
          </p:cNvSpPr>
          <p:nvPr/>
        </p:nvSpPr>
        <p:spPr bwMode="auto">
          <a:xfrm>
            <a:off x="5638800" y="1352550"/>
            <a:ext cx="2743200" cy="1569660"/>
          </a:xfrm>
          <a:prstGeom prst="rect">
            <a:avLst/>
          </a:prstGeom>
          <a:solidFill>
            <a:srgbClr val="FFF28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charset="0"/>
                <a:cs typeface="Arial" charset="0"/>
              </a:rPr>
              <a:t>Slicer is built every night on Windows, Mac and Linux platforms</a:t>
            </a:r>
          </a:p>
        </p:txBody>
      </p:sp>
    </p:spTree>
    <p:extLst>
      <p:ext uri="{BB962C8B-B14F-4D97-AF65-F5344CB8AC3E}">
        <p14:creationId xmlns:p14="http://schemas.microsoft.com/office/powerpoint/2010/main" val="218474795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28700"/>
            <a:ext cx="59626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Content Placeholder 2"/>
          <p:cNvSpPr>
            <a:spLocks noGrp="1"/>
          </p:cNvSpPr>
          <p:nvPr>
            <p:ph idx="4294967295"/>
          </p:nvPr>
        </p:nvSpPr>
        <p:spPr>
          <a:xfrm>
            <a:off x="5105400" y="857250"/>
            <a:ext cx="3505200" cy="1790700"/>
          </a:xfrm>
          <a:solidFill>
            <a:srgbClr val="FFCC00"/>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r>
              <a:rPr lang="en-US" b="1">
                <a:latin typeface="Arial" charset="0"/>
                <a:ea typeface="ＭＳ Ｐゴシック" charset="0"/>
                <a:cs typeface="ＭＳ Ｐゴシック" charset="0"/>
              </a:rPr>
              <a:t>Question 3:</a:t>
            </a:r>
            <a:r>
              <a:rPr lang="en-US">
                <a:latin typeface="Arial" charset="0"/>
                <a:ea typeface="ＭＳ Ｐゴシック" charset="0"/>
                <a:cs typeface="ＭＳ Ｐゴシック" charset="0"/>
              </a:rPr>
              <a:t> </a:t>
            </a:r>
          </a:p>
          <a:p>
            <a:pPr eaLnBrk="1" hangingPunct="1">
              <a:buFontTx/>
              <a:buNone/>
            </a:pPr>
            <a:r>
              <a:rPr lang="en-US">
                <a:latin typeface="Arial" charset="0"/>
                <a:ea typeface="ＭＳ Ｐゴシック" charset="0"/>
                <a:cs typeface="ＭＳ Ｐゴシック" charset="0"/>
              </a:rPr>
              <a:t>Which vessel separates Segment IVb and Segment V?  </a:t>
            </a:r>
          </a:p>
          <a:p>
            <a:pPr eaLnBrk="1" hangingPunct="1"/>
            <a:endParaRPr lang="en-US">
              <a:latin typeface="Arial" charset="0"/>
              <a:ea typeface="ＭＳ Ｐゴシック" charset="0"/>
              <a:cs typeface="ＭＳ Ｐゴシック" charset="0"/>
            </a:endParaRPr>
          </a:p>
        </p:txBody>
      </p:sp>
      <p:sp>
        <p:nvSpPr>
          <p:cNvPr id="7" name="Title 7"/>
          <p:cNvSpPr txBox="1">
            <a:spLocks/>
          </p:cNvSpPr>
          <p:nvPr/>
        </p:nvSpPr>
        <p:spPr>
          <a:xfrm>
            <a:off x="1157552" y="209550"/>
            <a:ext cx="8001000" cy="400050"/>
          </a:xfrm>
          <a:prstGeom prst="rect">
            <a:avLst/>
          </a:prstGeom>
        </p:spPr>
        <p:txBody>
          <a:bodyPr/>
          <a:lstStyle>
            <a:lvl1pPr algn="l" rtl="0" eaLnBrk="0" fontAlgn="base" hangingPunct="0">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r>
              <a:rPr lang="en-US" dirty="0" smtClean="0">
                <a:latin typeface="Arial Unicode MS" charset="0"/>
                <a:ea typeface="ＭＳ Ｐゴシック" charset="0"/>
                <a:cs typeface="ＭＳ Ｐゴシック" charset="0"/>
              </a:rPr>
              <a:t>3D Exploration of Liver Segments</a:t>
            </a:r>
            <a:br>
              <a:rPr lang="en-US" dirty="0" smtClean="0">
                <a:latin typeface="Arial Unicode MS" charset="0"/>
                <a:ea typeface="ＭＳ Ｐゴシック" charset="0"/>
                <a:cs typeface="ＭＳ Ｐゴシック" charset="0"/>
              </a:rPr>
            </a:br>
            <a:endParaRPr lang="en-US" dirty="0">
              <a:latin typeface="Arial Unicode MS" charset="0"/>
              <a:ea typeface="ＭＳ Ｐゴシック" charset="0"/>
              <a:cs typeface="ＭＳ Ｐゴシック" charset="0"/>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66800" y="971552"/>
            <a:ext cx="6527800" cy="3757371"/>
          </a:xfrm>
          <a:prstGeom prst="rect">
            <a:avLst/>
          </a:prstGeom>
        </p:spPr>
      </p:pic>
      <p:sp>
        <p:nvSpPr>
          <p:cNvPr id="88066" name="Picture 2"/>
          <p:cNvSpPr>
            <a:spLocks noChangeAspect="1" noChangeArrowheads="1"/>
          </p:cNvSpPr>
          <p:nvPr/>
        </p:nvSpPr>
        <p:spPr bwMode="auto">
          <a:xfrm>
            <a:off x="533400" y="742950"/>
            <a:ext cx="81534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8067" name="Title 1"/>
          <p:cNvSpPr>
            <a:spLocks noGrp="1"/>
          </p:cNvSpPr>
          <p:nvPr>
            <p:ph type="title" idx="4294967295"/>
          </p:nvPr>
        </p:nvSpPr>
        <p:spPr/>
        <p:txBody>
          <a:bodyPr/>
          <a:lstStyle/>
          <a:p>
            <a:pPr eaLnBrk="1" hangingPunct="1"/>
            <a:r>
              <a:rPr lang="en-US">
                <a:latin typeface="Arial Unicode MS" charset="0"/>
                <a:ea typeface="ＭＳ Ｐゴシック" charset="0"/>
                <a:cs typeface="ＭＳ Ｐゴシック" charset="0"/>
              </a:rPr>
              <a:t>Middle Hepatic Vein</a:t>
            </a:r>
          </a:p>
        </p:txBody>
      </p:sp>
      <p:sp>
        <p:nvSpPr>
          <p:cNvPr id="88068" name="Line 4"/>
          <p:cNvSpPr>
            <a:spLocks noChangeShapeType="1"/>
          </p:cNvSpPr>
          <p:nvPr/>
        </p:nvSpPr>
        <p:spPr bwMode="auto">
          <a:xfrm flipH="1" flipV="1">
            <a:off x="6781800" y="2419350"/>
            <a:ext cx="152400" cy="457200"/>
          </a:xfrm>
          <a:prstGeom prst="line">
            <a:avLst/>
          </a:prstGeom>
          <a:noFill/>
          <a:ln w="762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69" name="Line 5"/>
          <p:cNvSpPr>
            <a:spLocks noChangeShapeType="1"/>
          </p:cNvSpPr>
          <p:nvPr/>
        </p:nvSpPr>
        <p:spPr bwMode="auto">
          <a:xfrm>
            <a:off x="3962400" y="2343150"/>
            <a:ext cx="990600" cy="304800"/>
          </a:xfrm>
          <a:prstGeom prst="line">
            <a:avLst/>
          </a:prstGeom>
          <a:noFill/>
          <a:ln w="762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70" name="Text Box 7"/>
          <p:cNvSpPr txBox="1">
            <a:spLocks noChangeArrowheads="1"/>
          </p:cNvSpPr>
          <p:nvPr/>
        </p:nvSpPr>
        <p:spPr bwMode="auto">
          <a:xfrm>
            <a:off x="7010400" y="26479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dirty="0">
                <a:latin typeface="Arial" charset="0"/>
              </a:rPr>
              <a:t>Segment V</a:t>
            </a:r>
          </a:p>
        </p:txBody>
      </p:sp>
      <p:sp>
        <p:nvSpPr>
          <p:cNvPr id="88071" name="Text Box 8"/>
          <p:cNvSpPr txBox="1">
            <a:spLocks noChangeArrowheads="1"/>
          </p:cNvSpPr>
          <p:nvPr/>
        </p:nvSpPr>
        <p:spPr bwMode="auto">
          <a:xfrm>
            <a:off x="2819400" y="18097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IVb</a:t>
            </a:r>
          </a:p>
        </p:txBody>
      </p:sp>
      <p:sp>
        <p:nvSpPr>
          <p:cNvPr id="88072" name="Content Placeholder 2"/>
          <p:cNvSpPr>
            <a:spLocks/>
          </p:cNvSpPr>
          <p:nvPr/>
        </p:nvSpPr>
        <p:spPr bwMode="auto">
          <a:xfrm>
            <a:off x="533400" y="3562350"/>
            <a:ext cx="7924800" cy="15240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b="1" dirty="0">
                <a:latin typeface="Arial"/>
                <a:cs typeface="Arial"/>
              </a:rPr>
              <a:t>Question 3:</a:t>
            </a:r>
            <a:r>
              <a:rPr lang="en-US" dirty="0">
                <a:latin typeface="Arial"/>
                <a:cs typeface="Arial"/>
              </a:rPr>
              <a:t> </a:t>
            </a:r>
          </a:p>
          <a:p>
            <a:pPr marL="342900" indent="-342900">
              <a:spcBef>
                <a:spcPct val="20000"/>
              </a:spcBef>
            </a:pPr>
            <a:r>
              <a:rPr lang="en-US" dirty="0">
                <a:latin typeface="Arial"/>
                <a:cs typeface="Arial"/>
              </a:rPr>
              <a:t>Which vessel separates Segment </a:t>
            </a:r>
            <a:r>
              <a:rPr lang="en-US" dirty="0" err="1">
                <a:latin typeface="Arial"/>
                <a:cs typeface="Arial"/>
              </a:rPr>
              <a:t>IVb</a:t>
            </a:r>
            <a:r>
              <a:rPr lang="en-US" dirty="0">
                <a:latin typeface="Arial"/>
                <a:cs typeface="Arial"/>
              </a:rPr>
              <a:t> and Segment V?  </a:t>
            </a:r>
          </a:p>
          <a:p>
            <a:pPr marL="342900" indent="-342900">
              <a:spcBef>
                <a:spcPct val="20000"/>
              </a:spcBef>
            </a:pPr>
            <a:r>
              <a:rPr lang="en-US" b="1" dirty="0">
                <a:latin typeface="Arial"/>
                <a:cs typeface="Arial"/>
              </a:rPr>
              <a:t>Answer 3</a:t>
            </a:r>
            <a:r>
              <a:rPr lang="en-US" b="1" dirty="0" smtClean="0">
                <a:latin typeface="Arial"/>
                <a:cs typeface="Arial"/>
              </a:rPr>
              <a:t>: </a:t>
            </a:r>
            <a:r>
              <a:rPr lang="en-US" u="sng" dirty="0" smtClean="0">
                <a:latin typeface="Arial"/>
                <a:cs typeface="Arial"/>
              </a:rPr>
              <a:t>The </a:t>
            </a:r>
            <a:r>
              <a:rPr lang="en-US" u="sng" dirty="0">
                <a:latin typeface="Arial"/>
                <a:cs typeface="Arial"/>
              </a:rPr>
              <a:t>middle hepatic vein</a:t>
            </a:r>
          </a:p>
          <a:p>
            <a:pPr>
              <a:spcBef>
                <a:spcPct val="20000"/>
              </a:spcBef>
            </a:pPr>
            <a:endParaRPr lang="en-US" dirty="0">
              <a:latin typeface="Arial"/>
              <a:cs typeface="Arial"/>
            </a:endParaRPr>
          </a:p>
        </p:txBody>
      </p:sp>
      <p:sp>
        <p:nvSpPr>
          <p:cNvPr id="88073" name="Line 4"/>
          <p:cNvSpPr>
            <a:spLocks noChangeShapeType="1"/>
          </p:cNvSpPr>
          <p:nvPr/>
        </p:nvSpPr>
        <p:spPr bwMode="auto">
          <a:xfrm flipH="1">
            <a:off x="6172200" y="1123950"/>
            <a:ext cx="914400" cy="1219200"/>
          </a:xfrm>
          <a:prstGeom prst="line">
            <a:avLst/>
          </a:prstGeom>
          <a:noFill/>
          <a:ln w="762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74" name="Text Box 7"/>
          <p:cNvSpPr txBox="1">
            <a:spLocks noChangeArrowheads="1"/>
          </p:cNvSpPr>
          <p:nvPr/>
        </p:nvSpPr>
        <p:spPr bwMode="auto">
          <a:xfrm>
            <a:off x="6705600" y="857252"/>
            <a:ext cx="20574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Middle hepatic vein</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Picture 3"/>
          <p:cNvSpPr>
            <a:spLocks noChangeAspect="1" noChangeArrowheads="1"/>
          </p:cNvSpPr>
          <p:nvPr/>
        </p:nvSpPr>
        <p:spPr bwMode="auto">
          <a:xfrm>
            <a:off x="2239965" y="914400"/>
            <a:ext cx="68278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4" name="Rectangle 2"/>
          <p:cNvSpPr>
            <a:spLocks noGrp="1"/>
          </p:cNvSpPr>
          <p:nvPr>
            <p:ph type="title" idx="4294967295"/>
          </p:nvPr>
        </p:nvSpPr>
        <p:spPr/>
        <p:txBody>
          <a:bodyPr/>
          <a:lstStyle/>
          <a:p>
            <a:pPr eaLnBrk="1" hangingPunct="1"/>
            <a:r>
              <a:rPr lang="en-US">
                <a:latin typeface="Arial Unicode MS" charset="0"/>
                <a:ea typeface="ＭＳ Ｐゴシック" charset="0"/>
                <a:cs typeface="ＭＳ Ｐゴシック" charset="0"/>
              </a:rPr>
              <a:t>Closing the Liver Scene</a:t>
            </a:r>
          </a:p>
        </p:txBody>
      </p:sp>
      <p:sp>
        <p:nvSpPr>
          <p:cNvPr id="90116" name="Line 5"/>
          <p:cNvSpPr>
            <a:spLocks noChangeShapeType="1"/>
          </p:cNvSpPr>
          <p:nvPr/>
        </p:nvSpPr>
        <p:spPr bwMode="auto">
          <a:xfrm flipV="1">
            <a:off x="1752600" y="1047750"/>
            <a:ext cx="457200" cy="74295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 name="Picture 7"/>
          <p:cNvPicPr>
            <a:picLocks noChangeAspect="1"/>
          </p:cNvPicPr>
          <p:nvPr/>
        </p:nvPicPr>
        <p:blipFill>
          <a:blip r:embed="rId3"/>
          <a:stretch>
            <a:fillRect/>
          </a:stretch>
        </p:blipFill>
        <p:spPr>
          <a:xfrm>
            <a:off x="1295400" y="819152"/>
            <a:ext cx="6527800" cy="3757371"/>
          </a:xfrm>
          <a:prstGeom prst="rect">
            <a:avLst/>
          </a:prstGeom>
        </p:spPr>
      </p:pic>
      <p:sp>
        <p:nvSpPr>
          <p:cNvPr id="90115" name="Text Box 4"/>
          <p:cNvSpPr txBox="1">
            <a:spLocks noChangeArrowheads="1"/>
          </p:cNvSpPr>
          <p:nvPr/>
        </p:nvSpPr>
        <p:spPr bwMode="auto">
          <a:xfrm>
            <a:off x="228600" y="1771652"/>
            <a:ext cx="8458200" cy="46166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a:latin typeface="Arial" charset="0"/>
              </a:rPr>
              <a:t>Select </a:t>
            </a:r>
            <a:r>
              <a:rPr lang="en-US" b="1">
                <a:latin typeface="Arial" charset="0"/>
              </a:rPr>
              <a:t>File </a:t>
            </a:r>
            <a:r>
              <a:rPr lang="en-US" b="1">
                <a:latin typeface="Arial" charset="0"/>
                <a:sym typeface="Wingdings" charset="0"/>
              </a:rPr>
              <a:t> Close Scene and File</a:t>
            </a:r>
            <a:r>
              <a:rPr lang="en-US" b="1">
                <a:latin typeface="Arial" charset="0"/>
                <a:sym typeface="Wingdings"/>
              </a:rPr>
              <a:t></a:t>
            </a:r>
            <a:r>
              <a:rPr lang="en-US" b="1">
                <a:latin typeface="Arial" charset="0"/>
                <a:sym typeface="Wingdings" charset="0"/>
              </a:rPr>
              <a:t>Exit</a:t>
            </a:r>
            <a:endParaRPr lang="en-US">
              <a:latin typeface="Arial" charset="0"/>
              <a:sym typeface="Wingdings" charset="0"/>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4400" y="1657350"/>
            <a:ext cx="4114800" cy="1200328"/>
          </a:xfrm>
          <a:prstGeom prst="rect">
            <a:avLst/>
          </a:prstGeom>
          <a:noFill/>
        </p:spPr>
        <p:txBody>
          <a:bodyPr wrap="square" rtlCol="0">
            <a:spAutoFit/>
          </a:bodyPr>
          <a:lstStyle/>
          <a:p>
            <a:endParaRPr lang="en-US" dirty="0" smtClean="0">
              <a:latin typeface="+mn-lt"/>
            </a:endParaRPr>
          </a:p>
          <a:p>
            <a:r>
              <a:rPr lang="en-US" dirty="0" smtClean="0">
                <a:latin typeface="+mn-lt"/>
              </a:rPr>
              <a:t>Interactive 3D Visualization of the segments of the lungs</a:t>
            </a:r>
            <a:endParaRPr lang="en-US" dirty="0">
              <a:latin typeface="+mn-lt"/>
            </a:endParaRP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95352"/>
            <a:ext cx="33528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12211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r>
              <a:rPr lang="en-US">
                <a:latin typeface="Arial" charset="0"/>
                <a:ea typeface="ＭＳ Ｐゴシック" charset="0"/>
                <a:cs typeface="ＭＳ Ｐゴシック" charset="0"/>
              </a:rPr>
              <a:t>Segments of the lung</a:t>
            </a:r>
          </a:p>
        </p:txBody>
      </p:sp>
      <p:sp>
        <p:nvSpPr>
          <p:cNvPr id="5" name="TextBox 4"/>
          <p:cNvSpPr txBox="1"/>
          <p:nvPr/>
        </p:nvSpPr>
        <p:spPr>
          <a:xfrm>
            <a:off x="4724400" y="1123951"/>
            <a:ext cx="4191000" cy="1384995"/>
          </a:xfrm>
          <a:prstGeom prst="rect">
            <a:avLst/>
          </a:prstGeom>
          <a:noFill/>
        </p:spPr>
        <p:txBody>
          <a:bodyPr wrap="square">
            <a:spAutoFit/>
          </a:bodyPr>
          <a:lstStyle/>
          <a:p>
            <a:pPr>
              <a:defRPr/>
            </a:pPr>
            <a:r>
              <a:rPr lang="en-US" sz="1800" dirty="0" smtClean="0">
                <a:latin typeface="+mn-lt"/>
              </a:rPr>
              <a:t>Segmentation and 3D surface reconstruction of the </a:t>
            </a:r>
            <a:r>
              <a:rPr lang="en-US" sz="1800" dirty="0">
                <a:latin typeface="+mn-lt"/>
              </a:rPr>
              <a:t>lung and pulmonary </a:t>
            </a:r>
            <a:r>
              <a:rPr lang="en-US" sz="1800" dirty="0" smtClean="0">
                <a:latin typeface="+mn-lt"/>
              </a:rPr>
              <a:t>vessels</a:t>
            </a:r>
          </a:p>
          <a:p>
            <a:pPr>
              <a:defRPr/>
            </a:pPr>
            <a:endParaRPr lang="en-US" sz="1800" dirty="0">
              <a:latin typeface="+mn-lt"/>
              <a:cs typeface="Arial"/>
            </a:endParaRPr>
          </a:p>
          <a:p>
            <a:pPr>
              <a:defRPr/>
            </a:pPr>
            <a:endParaRPr lang="en-US" sz="1200" dirty="0" smtClean="0">
              <a:latin typeface="Arial"/>
              <a:cs typeface="Arial"/>
            </a:endParaRPr>
          </a:p>
        </p:txBody>
      </p:sp>
      <p:pic>
        <p:nvPicPr>
          <p:cNvPr id="2" name="Picture 1"/>
          <p:cNvPicPr>
            <a:picLocks noChangeAspect="1"/>
          </p:cNvPicPr>
          <p:nvPr/>
        </p:nvPicPr>
        <p:blipFill>
          <a:blip r:embed="rId2"/>
          <a:stretch>
            <a:fillRect/>
          </a:stretch>
        </p:blipFill>
        <p:spPr>
          <a:xfrm>
            <a:off x="533400" y="971551"/>
            <a:ext cx="4013200" cy="3414878"/>
          </a:xfrm>
          <a:prstGeom prst="rect">
            <a:avLst/>
          </a:prstGeom>
        </p:spPr>
      </p:pic>
    </p:spTree>
    <p:extLst>
      <p:ext uri="{BB962C8B-B14F-4D97-AF65-F5344CB8AC3E}">
        <p14:creationId xmlns:p14="http://schemas.microsoft.com/office/powerpoint/2010/main" val="301071290"/>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r>
              <a:rPr lang="en-US">
                <a:latin typeface="Arial" charset="0"/>
                <a:ea typeface="ＭＳ Ｐゴシック" charset="0"/>
                <a:cs typeface="ＭＳ Ｐゴシック" charset="0"/>
              </a:rPr>
              <a:t>Segments of the lung</a:t>
            </a:r>
          </a:p>
        </p:txBody>
      </p:sp>
      <p:pic>
        <p:nvPicPr>
          <p:cNvPr id="788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71552"/>
            <a:ext cx="33528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648200" y="839035"/>
            <a:ext cx="4114800" cy="4031873"/>
          </a:xfrm>
          <a:prstGeom prst="rect">
            <a:avLst/>
          </a:prstGeom>
          <a:solidFill>
            <a:srgbClr val="FFFDB1"/>
          </a:solidFill>
        </p:spPr>
        <p:txBody>
          <a:bodyPr wrap="square">
            <a:spAutoFit/>
          </a:bodyPr>
          <a:lstStyle/>
          <a:p>
            <a:pPr>
              <a:defRPr/>
            </a:pPr>
            <a:r>
              <a:rPr lang="en-US" sz="1600" dirty="0" smtClean="0">
                <a:latin typeface="Arial"/>
                <a:cs typeface="Arial"/>
              </a:rPr>
              <a:t>3D </a:t>
            </a:r>
            <a:r>
              <a:rPr lang="en-US" sz="1600" dirty="0" err="1" smtClean="0">
                <a:latin typeface="Arial"/>
                <a:cs typeface="Arial"/>
              </a:rPr>
              <a:t>parcellation</a:t>
            </a:r>
            <a:r>
              <a:rPr lang="en-US" sz="1600" dirty="0" smtClean="0">
                <a:latin typeface="Arial"/>
                <a:cs typeface="Arial"/>
              </a:rPr>
              <a:t> of arteries and veins from original model of pulmonary vessels </a:t>
            </a:r>
          </a:p>
          <a:p>
            <a:pPr>
              <a:defRPr/>
            </a:pPr>
            <a:endParaRPr lang="en-US" sz="1400" dirty="0" smtClean="0">
              <a:latin typeface="Arial"/>
              <a:cs typeface="Arial"/>
            </a:endParaRPr>
          </a:p>
          <a:p>
            <a:pPr marL="285750" indent="-285750">
              <a:buFontTx/>
              <a:buChar char="-"/>
              <a:defRPr/>
            </a:pPr>
            <a:r>
              <a:rPr lang="en-US" sz="1400" dirty="0" smtClean="0">
                <a:latin typeface="Arial"/>
                <a:cs typeface="Arial"/>
              </a:rPr>
              <a:t>Right Upper Lobe (RUL)</a:t>
            </a:r>
          </a:p>
          <a:p>
            <a:pPr marL="742950" lvl="1" indent="-285750">
              <a:buFontTx/>
              <a:buChar char="-"/>
              <a:defRPr/>
            </a:pPr>
            <a:r>
              <a:rPr lang="en-US" sz="1400" dirty="0" smtClean="0">
                <a:latin typeface="Arial"/>
                <a:cs typeface="Arial"/>
              </a:rPr>
              <a:t>RUL Pulmonary Vein</a:t>
            </a:r>
          </a:p>
          <a:p>
            <a:pPr marL="742950" lvl="1" indent="-285750">
              <a:buFontTx/>
              <a:buChar char="-"/>
              <a:defRPr/>
            </a:pPr>
            <a:r>
              <a:rPr lang="en-US" sz="1400" dirty="0" smtClean="0">
                <a:latin typeface="Arial"/>
                <a:cs typeface="Arial"/>
              </a:rPr>
              <a:t>RUL Anterior Segment</a:t>
            </a:r>
          </a:p>
          <a:p>
            <a:pPr marL="742950" lvl="1" indent="-285750">
              <a:buFontTx/>
              <a:buChar char="-"/>
              <a:defRPr/>
            </a:pPr>
            <a:r>
              <a:rPr lang="en-US" sz="1400" dirty="0" smtClean="0">
                <a:latin typeface="Arial"/>
                <a:cs typeface="Arial"/>
              </a:rPr>
              <a:t>RUL Apical Segment</a:t>
            </a:r>
          </a:p>
          <a:p>
            <a:pPr marL="742950" lvl="1" indent="-285750">
              <a:buFontTx/>
              <a:buChar char="-"/>
              <a:defRPr/>
            </a:pPr>
            <a:r>
              <a:rPr lang="en-US" sz="1400" dirty="0" smtClean="0">
                <a:latin typeface="Arial"/>
                <a:cs typeface="Arial"/>
              </a:rPr>
              <a:t>RUL Posterior Segment</a:t>
            </a:r>
          </a:p>
          <a:p>
            <a:pPr marL="285750" indent="-285750">
              <a:buFontTx/>
              <a:buChar char="-"/>
              <a:defRPr/>
            </a:pPr>
            <a:r>
              <a:rPr lang="en-US" sz="1400" dirty="0" smtClean="0">
                <a:latin typeface="Arial"/>
                <a:cs typeface="Arial"/>
              </a:rPr>
              <a:t>Right Middle Lobe (RML)</a:t>
            </a:r>
          </a:p>
          <a:p>
            <a:pPr marL="742950" lvl="1" indent="-285750">
              <a:buFontTx/>
              <a:buChar char="-"/>
              <a:defRPr/>
            </a:pPr>
            <a:r>
              <a:rPr lang="en-US" sz="1400" dirty="0" smtClean="0">
                <a:latin typeface="Arial"/>
                <a:cs typeface="Arial"/>
              </a:rPr>
              <a:t>RML Pulmonary Vein 1 &amp; 2</a:t>
            </a:r>
          </a:p>
          <a:p>
            <a:pPr marL="742950" lvl="1" indent="-285750">
              <a:buFontTx/>
              <a:buChar char="-"/>
              <a:defRPr/>
            </a:pPr>
            <a:r>
              <a:rPr lang="en-US" sz="1400" dirty="0" smtClean="0">
                <a:latin typeface="Arial"/>
                <a:cs typeface="Arial"/>
              </a:rPr>
              <a:t>RML Lateral Segment</a:t>
            </a:r>
          </a:p>
          <a:p>
            <a:pPr marL="742950" lvl="1" indent="-285750">
              <a:buFontTx/>
              <a:buChar char="-"/>
              <a:defRPr/>
            </a:pPr>
            <a:r>
              <a:rPr lang="en-US" sz="1400" dirty="0" smtClean="0">
                <a:latin typeface="Arial"/>
                <a:cs typeface="Arial"/>
              </a:rPr>
              <a:t>RML Medial Segment</a:t>
            </a:r>
          </a:p>
          <a:p>
            <a:pPr marL="285750" indent="-285750">
              <a:buFontTx/>
              <a:buChar char="-"/>
              <a:defRPr/>
            </a:pPr>
            <a:r>
              <a:rPr lang="en-US" sz="1400" dirty="0" smtClean="0">
                <a:latin typeface="Arial"/>
                <a:cs typeface="Arial"/>
              </a:rPr>
              <a:t>Right Lower Lobe (RLL)</a:t>
            </a:r>
          </a:p>
          <a:p>
            <a:pPr marL="742950" lvl="1" indent="-285750">
              <a:buFontTx/>
              <a:buChar char="-"/>
              <a:defRPr/>
            </a:pPr>
            <a:r>
              <a:rPr lang="en-US" sz="1400" dirty="0" smtClean="0">
                <a:latin typeface="Arial"/>
                <a:cs typeface="Arial"/>
              </a:rPr>
              <a:t>RLL </a:t>
            </a:r>
            <a:r>
              <a:rPr lang="en-US" sz="1400" dirty="0">
                <a:latin typeface="Arial"/>
                <a:cs typeface="Arial"/>
              </a:rPr>
              <a:t>Pulmonary Vein </a:t>
            </a:r>
            <a:r>
              <a:rPr lang="en-US" sz="1400" dirty="0" smtClean="0">
                <a:latin typeface="Arial"/>
                <a:cs typeface="Arial"/>
              </a:rPr>
              <a:t>1,2,3</a:t>
            </a:r>
            <a:endParaRPr lang="en-US" sz="1400" dirty="0">
              <a:latin typeface="Arial"/>
              <a:cs typeface="Arial"/>
            </a:endParaRPr>
          </a:p>
          <a:p>
            <a:pPr marL="742950" lvl="1" indent="-285750">
              <a:buFontTx/>
              <a:buChar char="-"/>
              <a:defRPr/>
            </a:pPr>
            <a:r>
              <a:rPr lang="en-US" sz="1400" dirty="0" smtClean="0">
                <a:latin typeface="Arial"/>
                <a:cs typeface="Arial"/>
              </a:rPr>
              <a:t>RLL Anterior Basal Segment</a:t>
            </a:r>
            <a:endParaRPr lang="en-US" sz="1400" dirty="0">
              <a:latin typeface="Arial"/>
              <a:cs typeface="Arial"/>
            </a:endParaRPr>
          </a:p>
          <a:p>
            <a:pPr marL="742950" lvl="1" indent="-285750">
              <a:buFontTx/>
              <a:buChar char="-"/>
              <a:defRPr/>
            </a:pPr>
            <a:r>
              <a:rPr lang="en-US" sz="1400" dirty="0" smtClean="0">
                <a:latin typeface="Arial"/>
                <a:cs typeface="Arial"/>
              </a:rPr>
              <a:t>RLL </a:t>
            </a:r>
            <a:r>
              <a:rPr lang="en-US" sz="1400" dirty="0">
                <a:latin typeface="Arial"/>
                <a:cs typeface="Arial"/>
              </a:rPr>
              <a:t>Medial </a:t>
            </a:r>
            <a:r>
              <a:rPr lang="en-US" sz="1400" dirty="0" smtClean="0">
                <a:latin typeface="Arial"/>
                <a:cs typeface="Arial"/>
              </a:rPr>
              <a:t>Basal Segment</a:t>
            </a:r>
          </a:p>
          <a:p>
            <a:pPr marL="742950" lvl="1" indent="-285750">
              <a:buFontTx/>
              <a:buChar char="-"/>
              <a:defRPr/>
            </a:pPr>
            <a:r>
              <a:rPr lang="en-US" sz="1400" dirty="0" smtClean="0">
                <a:latin typeface="Arial"/>
                <a:cs typeface="Arial"/>
              </a:rPr>
              <a:t>RLL Lateral Basal Segment</a:t>
            </a:r>
          </a:p>
          <a:p>
            <a:pPr marL="742950" lvl="1" indent="-285750">
              <a:buFontTx/>
              <a:buChar char="-"/>
              <a:defRPr/>
            </a:pPr>
            <a:r>
              <a:rPr lang="en-US" sz="1400" dirty="0" smtClean="0">
                <a:latin typeface="Arial"/>
                <a:cs typeface="Arial"/>
              </a:rPr>
              <a:t>RLL Posterior Basal Segment</a:t>
            </a:r>
            <a:endParaRPr lang="en-US" sz="1600" dirty="0" smtClean="0">
              <a:latin typeface="Arial"/>
              <a:cs typeface="Arial"/>
            </a:endParaRPr>
          </a:p>
        </p:txBody>
      </p:sp>
    </p:spTree>
    <p:extLst>
      <p:ext uri="{BB962C8B-B14F-4D97-AF65-F5344CB8AC3E}">
        <p14:creationId xmlns:p14="http://schemas.microsoft.com/office/powerpoint/2010/main" val="377891528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reen Shot 2013-10-29 at 9.59.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819150"/>
            <a:ext cx="6477000" cy="3845194"/>
          </a:xfrm>
          <a:prstGeom prst="rect">
            <a:avLst/>
          </a:prstGeom>
        </p:spPr>
      </p:pic>
      <p:sp>
        <p:nvSpPr>
          <p:cNvPr id="29697" name="Title 1"/>
          <p:cNvSpPr>
            <a:spLocks noGrp="1"/>
          </p:cNvSpPr>
          <p:nvPr>
            <p:ph type="title"/>
          </p:nvPr>
        </p:nvSpPr>
        <p:spPr/>
        <p:txBody>
          <a:bodyPr/>
          <a:lstStyle/>
          <a:p>
            <a:r>
              <a:rPr lang="en-US" dirty="0">
                <a:latin typeface="Arial" charset="0"/>
                <a:ea typeface="ＭＳ Ｐゴシック" charset="0"/>
                <a:cs typeface="ＭＳ Ｐゴシック" charset="0"/>
              </a:rPr>
              <a:t>Loading </a:t>
            </a:r>
            <a:r>
              <a:rPr lang="en-US" dirty="0" smtClean="0">
                <a:latin typeface="Arial" charset="0"/>
                <a:ea typeface="ＭＳ Ｐゴシック" charset="0"/>
                <a:cs typeface="ＭＳ Ｐゴシック" charset="0"/>
              </a:rPr>
              <a:t>the Chest Data </a:t>
            </a:r>
            <a:r>
              <a:rPr lang="en-US" dirty="0">
                <a:latin typeface="Arial" charset="0"/>
                <a:ea typeface="ＭＳ Ｐゴシック" charset="0"/>
                <a:cs typeface="ＭＳ Ｐゴシック" charset="0"/>
              </a:rPr>
              <a:t>Scene</a:t>
            </a:r>
          </a:p>
        </p:txBody>
      </p:sp>
      <p:sp>
        <p:nvSpPr>
          <p:cNvPr id="8" name="Text Box 4"/>
          <p:cNvSpPr txBox="1">
            <a:spLocks noChangeArrowheads="1"/>
          </p:cNvSpPr>
          <p:nvPr/>
        </p:nvSpPr>
        <p:spPr bwMode="auto">
          <a:xfrm>
            <a:off x="152400" y="3028951"/>
            <a:ext cx="7848600" cy="1200329"/>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dirty="0" smtClean="0">
                <a:latin typeface="+mn-lt"/>
                <a:sym typeface="Wingdings" charset="0"/>
              </a:rPr>
              <a:t>3DVisualizationDICOM_Tuesday_Dec3</a:t>
            </a:r>
          </a:p>
          <a:p>
            <a:pPr eaLnBrk="1" hangingPunct="1">
              <a:spcBef>
                <a:spcPct val="50000"/>
              </a:spcBef>
            </a:pPr>
            <a:r>
              <a:rPr lang="en-US" sz="1800" dirty="0" smtClean="0">
                <a:latin typeface="+mn-lt"/>
                <a:sym typeface="Wingdings" charset="0"/>
              </a:rPr>
              <a:t>Select the subdirectory </a:t>
            </a:r>
            <a:r>
              <a:rPr lang="en-US" sz="1800" b="1" dirty="0" smtClean="0">
                <a:latin typeface="+mn-lt"/>
                <a:sym typeface="Wingdings" charset="0"/>
              </a:rPr>
              <a:t>dataset4_Chest</a:t>
            </a:r>
            <a:endParaRPr lang="en-US" sz="1800" b="1" dirty="0">
              <a:latin typeface="+mn-lt"/>
              <a:sym typeface="Wingdings" charset="0"/>
            </a:endParaRPr>
          </a:p>
          <a:p>
            <a:pPr eaLnBrk="1" hangingPunct="1">
              <a:spcBef>
                <a:spcPct val="50000"/>
              </a:spcBef>
            </a:pPr>
            <a:r>
              <a:rPr lang="en-US" sz="1800" dirty="0" smtClean="0">
                <a:latin typeface="+mn-lt"/>
                <a:sym typeface="Wingdings" charset="0"/>
              </a:rPr>
              <a:t>Drag and drop the file </a:t>
            </a:r>
            <a:r>
              <a:rPr lang="en-US" sz="1800" b="1" dirty="0" err="1" smtClean="0">
                <a:latin typeface="+mn-lt"/>
                <a:sym typeface="Wingdings" charset="0"/>
              </a:rPr>
              <a:t>LungSegments_Scene.mrb </a:t>
            </a:r>
            <a:r>
              <a:rPr lang="en-US" sz="1800" dirty="0" err="1" smtClean="0">
                <a:latin typeface="+mn-lt"/>
                <a:sym typeface="Wingdings" charset="0"/>
              </a:rPr>
              <a:t>into Slicer</a:t>
            </a:r>
            <a:endParaRPr lang="en-US" sz="1800" b="1" dirty="0" smtClean="0">
              <a:latin typeface="+mn-lt"/>
              <a:sym typeface="Wingdings" charset="0"/>
            </a:endParaRPr>
          </a:p>
        </p:txBody>
      </p:sp>
    </p:spTree>
    <p:extLst>
      <p:ext uri="{BB962C8B-B14F-4D97-AF65-F5344CB8AC3E}">
        <p14:creationId xmlns:p14="http://schemas.microsoft.com/office/powerpoint/2010/main" val="363309588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reen Shot 2013-10-29 at 10.00.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2" y="742950"/>
            <a:ext cx="6629165" cy="3924300"/>
          </a:xfrm>
          <a:prstGeom prst="rect">
            <a:avLst/>
          </a:prstGeom>
        </p:spPr>
      </p:pic>
      <p:sp>
        <p:nvSpPr>
          <p:cNvPr id="59394" name="Rectangle 2"/>
          <p:cNvSpPr>
            <a:spLocks noGrp="1"/>
          </p:cNvSpPr>
          <p:nvPr>
            <p:ph type="title" idx="4294967295"/>
          </p:nvPr>
        </p:nvSpPr>
        <p:spPr/>
        <p:txBody>
          <a:bodyPr/>
          <a:lstStyle/>
          <a:p>
            <a:pPr eaLnBrk="1" hangingPunct="1"/>
            <a:r>
              <a:rPr lang="en-US" dirty="0">
                <a:latin typeface="Arial Unicode MS" charset="0"/>
                <a:ea typeface="ＭＳ Ｐゴシック" charset="0"/>
                <a:cs typeface="ＭＳ Ｐゴシック" charset="0"/>
              </a:rPr>
              <a:t>Loading the </a:t>
            </a:r>
            <a:r>
              <a:rPr lang="en-US" dirty="0" smtClean="0">
                <a:latin typeface="Arial Unicode MS" charset="0"/>
                <a:ea typeface="ＭＳ Ｐゴシック" charset="0"/>
                <a:cs typeface="ＭＳ Ｐゴシック" charset="0"/>
              </a:rPr>
              <a:t>Lung </a:t>
            </a:r>
            <a:r>
              <a:rPr lang="en-US" dirty="0">
                <a:latin typeface="Arial Unicode MS" charset="0"/>
                <a:ea typeface="ＭＳ Ｐゴシック" charset="0"/>
                <a:cs typeface="ＭＳ Ｐゴシック" charset="0"/>
              </a:rPr>
              <a:t>Scene</a:t>
            </a:r>
          </a:p>
        </p:txBody>
      </p:sp>
      <p:sp>
        <p:nvSpPr>
          <p:cNvPr id="59395" name="Text Box 4"/>
          <p:cNvSpPr txBox="1">
            <a:spLocks noChangeArrowheads="1"/>
          </p:cNvSpPr>
          <p:nvPr/>
        </p:nvSpPr>
        <p:spPr bwMode="auto">
          <a:xfrm>
            <a:off x="838200" y="3943351"/>
            <a:ext cx="5257800" cy="46166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dirty="0" smtClean="0">
                <a:latin typeface="+mn-lt"/>
                <a:sym typeface="Wingdings" charset="0"/>
              </a:rPr>
              <a:t>Click on OK to load the file into Slicer</a:t>
            </a:r>
            <a:endParaRPr lang="en-US" dirty="0">
              <a:latin typeface="+mn-lt"/>
            </a:endParaRPr>
          </a:p>
        </p:txBody>
      </p:sp>
    </p:spTree>
    <p:extLst>
      <p:ext uri="{BB962C8B-B14F-4D97-AF65-F5344CB8AC3E}">
        <p14:creationId xmlns:p14="http://schemas.microsoft.com/office/powerpoint/2010/main" val="260348926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7800" y="819152"/>
            <a:ext cx="6654800" cy="3852779"/>
          </a:xfrm>
          <a:prstGeom prst="rect">
            <a:avLst/>
          </a:prstGeom>
        </p:spPr>
      </p:pic>
      <p:sp>
        <p:nvSpPr>
          <p:cNvPr id="59394" name="Rectangle 2"/>
          <p:cNvSpPr>
            <a:spLocks noGrp="1"/>
          </p:cNvSpPr>
          <p:nvPr>
            <p:ph type="title" idx="4294967295"/>
          </p:nvPr>
        </p:nvSpPr>
        <p:spPr/>
        <p:txBody>
          <a:bodyPr/>
          <a:lstStyle/>
          <a:p>
            <a:pPr eaLnBrk="1" hangingPunct="1"/>
            <a:r>
              <a:rPr lang="en-US" dirty="0">
                <a:latin typeface="Arial Unicode MS" charset="0"/>
                <a:ea typeface="ＭＳ Ｐゴシック" charset="0"/>
                <a:cs typeface="ＭＳ Ｐゴシック" charset="0"/>
              </a:rPr>
              <a:t>Loading the </a:t>
            </a:r>
            <a:r>
              <a:rPr lang="en-US" dirty="0" smtClean="0">
                <a:latin typeface="Arial Unicode MS" charset="0"/>
                <a:ea typeface="ＭＳ Ｐゴシック" charset="0"/>
                <a:cs typeface="ＭＳ Ｐゴシック" charset="0"/>
              </a:rPr>
              <a:t>Lung </a:t>
            </a:r>
            <a:r>
              <a:rPr lang="en-US" dirty="0">
                <a:latin typeface="Arial Unicode MS" charset="0"/>
                <a:ea typeface="ＭＳ Ｐゴシック" charset="0"/>
                <a:cs typeface="ＭＳ Ｐゴシック" charset="0"/>
              </a:rPr>
              <a:t>Scene</a:t>
            </a:r>
          </a:p>
        </p:txBody>
      </p:sp>
      <p:cxnSp>
        <p:nvCxnSpPr>
          <p:cNvPr id="4" name="Straight Arrow Connector 3"/>
          <p:cNvCxnSpPr/>
          <p:nvPr/>
        </p:nvCxnSpPr>
        <p:spPr bwMode="auto">
          <a:xfrm flipH="1">
            <a:off x="3886200" y="819150"/>
            <a:ext cx="762000" cy="3810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46515188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819151"/>
            <a:ext cx="6629400" cy="3831200"/>
          </a:xfrm>
          <a:prstGeom prst="rect">
            <a:avLst/>
          </a:prstGeom>
        </p:spPr>
      </p:pic>
      <p:sp>
        <p:nvSpPr>
          <p:cNvPr id="4" name="Rectangle 2"/>
          <p:cNvSpPr txBox="1">
            <a:spLocks/>
          </p:cNvSpPr>
          <p:nvPr/>
        </p:nvSpPr>
        <p:spPr bwMode="auto">
          <a:xfrm>
            <a:off x="1447800" y="228600"/>
            <a:ext cx="708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lvl1pPr algn="l" rtl="0" eaLnBrk="0" fontAlgn="base" hangingPunct="0">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eaLnBrk="1" hangingPunct="1"/>
            <a:r>
              <a:rPr lang="en-US" smtClean="0">
                <a:latin typeface="Arial Unicode MS" charset="0"/>
                <a:ea typeface="ＭＳ Ｐゴシック" charset="0"/>
                <a:cs typeface="ＭＳ Ｐゴシック" charset="0"/>
              </a:rPr>
              <a:t>Loading the Lung Scene</a:t>
            </a:r>
            <a:endParaRPr lang="en-US" dirty="0">
              <a:latin typeface="Arial Unicode MS" charset="0"/>
              <a:ea typeface="ＭＳ Ｐゴシック" charset="0"/>
              <a:cs typeface="ＭＳ Ｐゴシック" charset="0"/>
            </a:endParaRPr>
          </a:p>
        </p:txBody>
      </p:sp>
      <p:sp>
        <p:nvSpPr>
          <p:cNvPr id="6" name="Text Box 4"/>
          <p:cNvSpPr txBox="1">
            <a:spLocks noChangeArrowheads="1"/>
          </p:cNvSpPr>
          <p:nvPr/>
        </p:nvSpPr>
        <p:spPr bwMode="auto">
          <a:xfrm>
            <a:off x="228600" y="2724152"/>
            <a:ext cx="4724400" cy="83099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dirty="0" smtClean="0">
                <a:latin typeface="+mn-lt"/>
              </a:rPr>
              <a:t>Select the module </a:t>
            </a:r>
            <a:r>
              <a:rPr lang="en-US" b="1" dirty="0" smtClean="0">
                <a:latin typeface="+mn-lt"/>
              </a:rPr>
              <a:t>Models </a:t>
            </a:r>
            <a:r>
              <a:rPr lang="en-US" dirty="0" smtClean="0">
                <a:latin typeface="+mn-lt"/>
              </a:rPr>
              <a:t>from the modules Menu.</a:t>
            </a:r>
            <a:endParaRPr lang="en-US" dirty="0">
              <a:latin typeface="+mn-lt"/>
            </a:endParaRPr>
          </a:p>
        </p:txBody>
      </p:sp>
    </p:spTree>
    <p:extLst>
      <p:ext uri="{BB962C8B-B14F-4D97-AF65-F5344CB8AC3E}">
        <p14:creationId xmlns:p14="http://schemas.microsoft.com/office/powerpoint/2010/main" val="407088708"/>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a:latin typeface="Arial" charset="0"/>
              </a:rPr>
              <a:t>Slicer </a:t>
            </a:r>
            <a:r>
              <a:rPr lang="en-US" dirty="0" smtClean="0">
                <a:latin typeface="Arial" charset="0"/>
              </a:rPr>
              <a:t>Training events</a:t>
            </a:r>
            <a:endParaRPr lang="en-US" dirty="0">
              <a:latin typeface="Arial" charset="0"/>
            </a:endParaRPr>
          </a:p>
        </p:txBody>
      </p:sp>
      <p:pic>
        <p:nvPicPr>
          <p:cNvPr id="16386" name="Content Placeholder 6" descr="P1070496.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752600" y="2495550"/>
            <a:ext cx="3048000" cy="2038350"/>
          </a:xfrm>
        </p:spPr>
      </p:pic>
      <p:sp>
        <p:nvSpPr>
          <p:cNvPr id="17412" name="TextBox 5"/>
          <p:cNvSpPr txBox="1">
            <a:spLocks noChangeArrowheads="1"/>
          </p:cNvSpPr>
          <p:nvPr/>
        </p:nvSpPr>
        <p:spPr bwMode="auto">
          <a:xfrm>
            <a:off x="4876800" y="1123950"/>
            <a:ext cx="39624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charset="0"/>
                <a:ea typeface="MS PGothic" charset="0"/>
                <a:cs typeface="MS PGothic" charset="0"/>
              </a:defRPr>
            </a:lvl1pPr>
            <a:lvl2pPr marL="742950" indent="-285750" eaLnBrk="0" hangingPunct="0">
              <a:defRPr sz="2400">
                <a:solidFill>
                  <a:schemeClr val="tx1"/>
                </a:solidFill>
                <a:latin typeface="Times" charset="0"/>
                <a:ea typeface="MS PGothic" charset="0"/>
                <a:cs typeface="MS PGothic" charset="0"/>
              </a:defRPr>
            </a:lvl2pPr>
            <a:lvl3pPr marL="1143000" indent="-228600" eaLnBrk="0" hangingPunct="0">
              <a:defRPr sz="2400">
                <a:solidFill>
                  <a:schemeClr val="tx1"/>
                </a:solidFill>
                <a:latin typeface="Times" charset="0"/>
                <a:ea typeface="MS PGothic" charset="0"/>
                <a:cs typeface="MS PGothic" charset="0"/>
              </a:defRPr>
            </a:lvl3pPr>
            <a:lvl4pPr marL="1600200" indent="-228600" eaLnBrk="0" hangingPunct="0">
              <a:defRPr sz="2400">
                <a:solidFill>
                  <a:schemeClr val="tx1"/>
                </a:solidFill>
                <a:latin typeface="Times" charset="0"/>
                <a:ea typeface="MS PGothic" charset="0"/>
                <a:cs typeface="MS PGothic" charset="0"/>
              </a:defRPr>
            </a:lvl4pPr>
            <a:lvl5pPr marL="2057400" indent="-228600" eaLnBrk="0" hangingPunct="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eaLnBrk="1" hangingPunct="1">
              <a:buFont typeface="Arial" charset="0"/>
              <a:buChar char="•"/>
              <a:defRPr/>
            </a:pPr>
            <a:r>
              <a:rPr lang="en-US" dirty="0">
                <a:latin typeface="Arial" charset="0"/>
                <a:cs typeface="Arial" charset="0"/>
              </a:rPr>
              <a:t>Hands-on training workshops at national and international venues</a:t>
            </a:r>
          </a:p>
          <a:p>
            <a:pPr marL="0" indent="0" eaLnBrk="1" hangingPunct="1">
              <a:defRPr/>
            </a:pPr>
            <a:endParaRPr lang="en-US" sz="1200" dirty="0">
              <a:latin typeface="Arial" charset="0"/>
              <a:cs typeface="Arial" charset="0"/>
            </a:endParaRPr>
          </a:p>
          <a:p>
            <a:pPr eaLnBrk="1" hangingPunct="1">
              <a:buFont typeface="Arial" charset="0"/>
              <a:buChar char="•"/>
              <a:defRPr/>
            </a:pPr>
            <a:r>
              <a:rPr lang="en-US" dirty="0" smtClean="0">
                <a:latin typeface="Arial" charset="0"/>
                <a:cs typeface="Arial" charset="0"/>
              </a:rPr>
              <a:t>More than 2,700 </a:t>
            </a:r>
            <a:r>
              <a:rPr lang="en-US" dirty="0">
                <a:latin typeface="Arial" charset="0"/>
                <a:cs typeface="Arial" charset="0"/>
              </a:rPr>
              <a:t>clinicians, clinical researchers and scientists trained since 2005</a:t>
            </a:r>
          </a:p>
        </p:txBody>
      </p:sp>
      <p:pic>
        <p:nvPicPr>
          <p:cNvPr id="16389" name="Picture 8" descr="BIRC_Workshop_Canada_June20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52550"/>
            <a:ext cx="2667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111014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2" y="819150"/>
            <a:ext cx="27352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92169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r>
              <a:rPr lang="en-US">
                <a:latin typeface="Arial" charset="0"/>
                <a:ea typeface="ＭＳ Ｐゴシック" charset="0"/>
                <a:cs typeface="ＭＳ Ｐゴシック" charset="0"/>
              </a:rPr>
              <a:t>Lung Segments</a:t>
            </a:r>
          </a:p>
        </p:txBody>
      </p:sp>
      <p:pic>
        <p:nvPicPr>
          <p:cNvPr id="82946" name="Picture 3" descr="Screen shot 2011-11-28 at 5.48.1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19150"/>
            <a:ext cx="59436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1295400" y="4324351"/>
            <a:ext cx="632460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 name="Text Box 4"/>
          <p:cNvSpPr txBox="1">
            <a:spLocks noChangeArrowheads="1"/>
          </p:cNvSpPr>
          <p:nvPr/>
        </p:nvSpPr>
        <p:spPr bwMode="auto">
          <a:xfrm>
            <a:off x="3581400" y="1657350"/>
            <a:ext cx="4724400" cy="120032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dirty="0" smtClean="0">
                <a:latin typeface="+mn-lt"/>
              </a:rPr>
              <a:t>Slicer displays the list of 15 surface models of pulmonary structures.</a:t>
            </a:r>
            <a:endParaRPr lang="en-US" dirty="0">
              <a:latin typeface="+mn-lt"/>
            </a:endParaRPr>
          </a:p>
        </p:txBody>
      </p:sp>
    </p:spTree>
    <p:extLst>
      <p:ext uri="{BB962C8B-B14F-4D97-AF65-F5344CB8AC3E}">
        <p14:creationId xmlns:p14="http://schemas.microsoft.com/office/powerpoint/2010/main" val="262392082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Lung Segments – Question 1</a:t>
            </a:r>
            <a:endParaRPr lang="en-US" dirty="0"/>
          </a:p>
        </p:txBody>
      </p:sp>
      <p:pic>
        <p:nvPicPr>
          <p:cNvPr id="4" name="Picture 3" descr="Screen shot 2011-11-28 at 4.23.4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42950"/>
            <a:ext cx="6096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a:off x="1295400" y="4324351"/>
            <a:ext cx="632460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TextBox 5"/>
          <p:cNvSpPr txBox="1">
            <a:spLocks noChangeArrowheads="1"/>
          </p:cNvSpPr>
          <p:nvPr/>
        </p:nvSpPr>
        <p:spPr bwMode="auto">
          <a:xfrm>
            <a:off x="4724400" y="3867152"/>
            <a:ext cx="4267200" cy="830997"/>
          </a:xfrm>
          <a:prstGeom prst="rect">
            <a:avLst/>
          </a:prstGeom>
          <a:solidFill>
            <a:srgbClr val="FF9900"/>
          </a:solidFill>
          <a:ln>
            <a:noFill/>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latin typeface="+mn-lt"/>
              </a:rPr>
              <a:t>Q1: Why is there a gap in the vessels at the arrows?</a:t>
            </a:r>
          </a:p>
        </p:txBody>
      </p:sp>
      <p:cxnSp>
        <p:nvCxnSpPr>
          <p:cNvPr id="7" name="Straight Arrow Connector 7"/>
          <p:cNvCxnSpPr>
            <a:cxnSpLocks noChangeShapeType="1"/>
          </p:cNvCxnSpPr>
          <p:nvPr/>
        </p:nvCxnSpPr>
        <p:spPr bwMode="auto">
          <a:xfrm flipH="1">
            <a:off x="5334000" y="2419350"/>
            <a:ext cx="762000" cy="533400"/>
          </a:xfrm>
          <a:prstGeom prst="straightConnector1">
            <a:avLst/>
          </a:prstGeom>
          <a:noFill/>
          <a:ln w="57150" cmpd="sng">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8" name="Straight Arrow Connector 10"/>
          <p:cNvCxnSpPr>
            <a:cxnSpLocks noChangeShapeType="1"/>
          </p:cNvCxnSpPr>
          <p:nvPr/>
        </p:nvCxnSpPr>
        <p:spPr bwMode="auto">
          <a:xfrm flipH="1">
            <a:off x="5105400" y="2038350"/>
            <a:ext cx="762000" cy="609600"/>
          </a:xfrm>
          <a:prstGeom prst="straightConnector1">
            <a:avLst/>
          </a:prstGeom>
          <a:noFill/>
          <a:ln w="57150" cmpd="sng">
            <a:solidFill>
              <a:srgbClr val="FFFFFF"/>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5618476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Lung Segments – Answer 1</a:t>
            </a:r>
            <a:endParaRPr lang="en-US" dirty="0"/>
          </a:p>
        </p:txBody>
      </p:sp>
      <p:pic>
        <p:nvPicPr>
          <p:cNvPr id="4" name="Picture 3" descr="Screen shot 2011-11-28 at 4.23.4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42950"/>
            <a:ext cx="6096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a:off x="1295400" y="4324351"/>
            <a:ext cx="632460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TextBox 5"/>
          <p:cNvSpPr txBox="1">
            <a:spLocks noChangeArrowheads="1"/>
          </p:cNvSpPr>
          <p:nvPr/>
        </p:nvSpPr>
        <p:spPr bwMode="auto">
          <a:xfrm>
            <a:off x="4724400" y="3867152"/>
            <a:ext cx="3200400" cy="461665"/>
          </a:xfrm>
          <a:prstGeom prst="rect">
            <a:avLst/>
          </a:prstGeom>
          <a:solidFill>
            <a:srgbClr val="BADD5C"/>
          </a:solidFill>
          <a:ln>
            <a:noFill/>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latin typeface="+mn-lt"/>
              </a:rPr>
              <a:t>A1: Major fissure</a:t>
            </a:r>
          </a:p>
        </p:txBody>
      </p:sp>
      <p:cxnSp>
        <p:nvCxnSpPr>
          <p:cNvPr id="7" name="Straight Arrow Connector 7"/>
          <p:cNvCxnSpPr>
            <a:cxnSpLocks noChangeShapeType="1"/>
          </p:cNvCxnSpPr>
          <p:nvPr/>
        </p:nvCxnSpPr>
        <p:spPr bwMode="auto">
          <a:xfrm flipH="1">
            <a:off x="5334000" y="2419350"/>
            <a:ext cx="762000" cy="533400"/>
          </a:xfrm>
          <a:prstGeom prst="straightConnector1">
            <a:avLst/>
          </a:prstGeom>
          <a:noFill/>
          <a:ln w="57150" cmpd="sng">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8" name="Straight Arrow Connector 10"/>
          <p:cNvCxnSpPr>
            <a:cxnSpLocks noChangeShapeType="1"/>
          </p:cNvCxnSpPr>
          <p:nvPr/>
        </p:nvCxnSpPr>
        <p:spPr bwMode="auto">
          <a:xfrm flipH="1">
            <a:off x="5105400" y="2038350"/>
            <a:ext cx="762000" cy="609600"/>
          </a:xfrm>
          <a:prstGeom prst="straightConnector1">
            <a:avLst/>
          </a:prstGeom>
          <a:noFill/>
          <a:ln w="57150" cmpd="sng">
            <a:solidFill>
              <a:srgbClr val="FFFFFF"/>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69383320"/>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Screen shot 2011-11-28 at 5.48.1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19150"/>
            <a:ext cx="59436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itle 1"/>
          <p:cNvSpPr>
            <a:spLocks noGrp="1"/>
          </p:cNvSpPr>
          <p:nvPr>
            <p:ph type="title"/>
          </p:nvPr>
        </p:nvSpPr>
        <p:spPr/>
        <p:txBody>
          <a:bodyPr/>
          <a:lstStyle/>
          <a:p>
            <a:r>
              <a:rPr lang="en-US" dirty="0" smtClean="0">
                <a:latin typeface="Arial" charset="0"/>
                <a:ea typeface="ＭＳ Ｐゴシック" charset="0"/>
                <a:cs typeface="ＭＳ Ｐゴシック" charset="0"/>
              </a:rPr>
              <a:t>Lung Segments – Question 2</a:t>
            </a:r>
            <a:endParaRPr lang="en-US" dirty="0">
              <a:latin typeface="Arial" charset="0"/>
              <a:ea typeface="ＭＳ Ｐゴシック" charset="0"/>
              <a:cs typeface="ＭＳ Ｐゴシック" charset="0"/>
            </a:endParaRPr>
          </a:p>
        </p:txBody>
      </p:sp>
      <p:sp>
        <p:nvSpPr>
          <p:cNvPr id="6" name="Rectangle 5"/>
          <p:cNvSpPr/>
          <p:nvPr/>
        </p:nvSpPr>
        <p:spPr bwMode="auto">
          <a:xfrm>
            <a:off x="1295400" y="4324351"/>
            <a:ext cx="723900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4995" name="TextBox 4"/>
          <p:cNvSpPr txBox="1">
            <a:spLocks noChangeArrowheads="1"/>
          </p:cNvSpPr>
          <p:nvPr/>
        </p:nvSpPr>
        <p:spPr bwMode="auto">
          <a:xfrm>
            <a:off x="152400" y="3028950"/>
            <a:ext cx="4876800" cy="1569660"/>
          </a:xfrm>
          <a:prstGeom prst="rect">
            <a:avLst/>
          </a:prstGeom>
          <a:solidFill>
            <a:srgbClr val="FF9900"/>
          </a:solidFill>
          <a:ln>
            <a:noFill/>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fr-FR">
                <a:latin typeface="Arial"/>
                <a:cs typeface="Arial"/>
              </a:rPr>
              <a:t>Q2. Which segment would be most likely to be the source of bleeding from a depressed right clavicle fracture? </a:t>
            </a:r>
          </a:p>
        </p:txBody>
      </p:sp>
    </p:spTree>
    <p:extLst>
      <p:ext uri="{BB962C8B-B14F-4D97-AF65-F5344CB8AC3E}">
        <p14:creationId xmlns:p14="http://schemas.microsoft.com/office/powerpoint/2010/main" val="1401790038"/>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419600" y="895350"/>
            <a:ext cx="3733800" cy="3412711"/>
          </a:xfrm>
          <a:prstGeom prst="rect">
            <a:avLst/>
          </a:prstGeom>
        </p:spPr>
      </p:pic>
      <p:pic>
        <p:nvPicPr>
          <p:cNvPr id="3" name="Image 2"/>
          <p:cNvPicPr>
            <a:picLocks noChangeAspect="1"/>
          </p:cNvPicPr>
          <p:nvPr/>
        </p:nvPicPr>
        <p:blipFill>
          <a:blip r:embed="rId4"/>
          <a:stretch>
            <a:fillRect/>
          </a:stretch>
        </p:blipFill>
        <p:spPr>
          <a:xfrm>
            <a:off x="533400" y="971550"/>
            <a:ext cx="3657600" cy="3336052"/>
          </a:xfrm>
          <a:prstGeom prst="rect">
            <a:avLst/>
          </a:prstGeom>
        </p:spPr>
      </p:pic>
      <p:sp>
        <p:nvSpPr>
          <p:cNvPr id="84994" name="Title 1"/>
          <p:cNvSpPr>
            <a:spLocks noGrp="1"/>
          </p:cNvSpPr>
          <p:nvPr>
            <p:ph type="title"/>
          </p:nvPr>
        </p:nvSpPr>
        <p:spPr/>
        <p:txBody>
          <a:bodyPr/>
          <a:lstStyle/>
          <a:p>
            <a:r>
              <a:rPr lang="en-US" dirty="0" smtClean="0">
                <a:latin typeface="Arial" charset="0"/>
                <a:ea typeface="ＭＳ Ｐゴシック" charset="0"/>
                <a:cs typeface="ＭＳ Ｐゴシック" charset="0"/>
              </a:rPr>
              <a:t>Lung Segments – Answer 2</a:t>
            </a:r>
            <a:endParaRPr lang="en-US" dirty="0">
              <a:latin typeface="Arial" charset="0"/>
              <a:ea typeface="ＭＳ Ｐゴシック" charset="0"/>
              <a:cs typeface="ＭＳ Ｐゴシック" charset="0"/>
            </a:endParaRPr>
          </a:p>
        </p:txBody>
      </p:sp>
      <p:cxnSp>
        <p:nvCxnSpPr>
          <p:cNvPr id="84996" name="Straight Arrow Connector 10"/>
          <p:cNvCxnSpPr>
            <a:cxnSpLocks noChangeShapeType="1"/>
          </p:cNvCxnSpPr>
          <p:nvPr/>
        </p:nvCxnSpPr>
        <p:spPr bwMode="auto">
          <a:xfrm flipH="1">
            <a:off x="5867400" y="1581150"/>
            <a:ext cx="685800" cy="533400"/>
          </a:xfrm>
          <a:prstGeom prst="straightConnector1">
            <a:avLst/>
          </a:prstGeom>
          <a:noFill/>
          <a:ln w="76200">
            <a:solidFill>
              <a:srgbClr val="FFFFFF"/>
            </a:solidFill>
            <a:round/>
            <a:headEnd/>
            <a:tailEnd type="arrow" w="med" len="med"/>
          </a:ln>
          <a:extLst>
            <a:ext uri="{909E8E84-426E-40dd-AFC4-6F175D3DCCD1}">
              <a14:hiddenFill xmlns:a14="http://schemas.microsoft.com/office/drawing/2010/main">
                <a:noFill/>
              </a14:hiddenFill>
            </a:ext>
          </a:extLst>
        </p:spPr>
      </p:cxnSp>
      <p:sp>
        <p:nvSpPr>
          <p:cNvPr id="84995" name="TextBox 4"/>
          <p:cNvSpPr txBox="1">
            <a:spLocks noChangeArrowheads="1"/>
          </p:cNvSpPr>
          <p:nvPr/>
        </p:nvSpPr>
        <p:spPr bwMode="auto">
          <a:xfrm>
            <a:off x="4572000" y="3714750"/>
            <a:ext cx="3581400" cy="461665"/>
          </a:xfrm>
          <a:prstGeom prst="rect">
            <a:avLst/>
          </a:prstGeom>
          <a:solidFill>
            <a:srgbClr val="BADD5C"/>
          </a:solidFill>
          <a:ln>
            <a:noFill/>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fr-FR">
              <a:latin typeface="Arial"/>
              <a:cs typeface="Arial"/>
            </a:endParaRPr>
          </a:p>
        </p:txBody>
      </p:sp>
      <p:cxnSp>
        <p:nvCxnSpPr>
          <p:cNvPr id="8" name="Straight Arrow Connector 10"/>
          <p:cNvCxnSpPr>
            <a:cxnSpLocks noChangeShapeType="1"/>
          </p:cNvCxnSpPr>
          <p:nvPr/>
        </p:nvCxnSpPr>
        <p:spPr bwMode="auto">
          <a:xfrm flipH="1">
            <a:off x="1676400" y="1276350"/>
            <a:ext cx="685800" cy="533400"/>
          </a:xfrm>
          <a:prstGeom prst="straightConnector1">
            <a:avLst/>
          </a:prstGeom>
          <a:noFill/>
          <a:ln w="76200">
            <a:solidFill>
              <a:srgbClr val="FFFFFF"/>
            </a:solidFill>
            <a:round/>
            <a:headEnd/>
            <a:tailEnd type="arrow" w="med" len="med"/>
          </a:ln>
          <a:extLst>
            <a:ext uri="{909E8E84-426E-40dd-AFC4-6F175D3DCCD1}">
              <a14:hiddenFill xmlns:a14="http://schemas.microsoft.com/office/drawing/2010/main">
                <a:noFill/>
              </a14:hiddenFill>
            </a:ext>
          </a:extLst>
        </p:spPr>
      </p:cxnSp>
      <p:sp>
        <p:nvSpPr>
          <p:cNvPr id="2" name="ZoneTexte 1"/>
          <p:cNvSpPr txBox="1"/>
          <p:nvPr/>
        </p:nvSpPr>
        <p:spPr>
          <a:xfrm>
            <a:off x="5257800" y="3714750"/>
            <a:ext cx="2057400" cy="461665"/>
          </a:xfrm>
          <a:prstGeom prst="rect">
            <a:avLst/>
          </a:prstGeom>
          <a:noFill/>
        </p:spPr>
        <p:txBody>
          <a:bodyPr wrap="square" rtlCol="0">
            <a:spAutoFit/>
          </a:bodyPr>
          <a:lstStyle/>
          <a:p>
            <a:r>
              <a:rPr lang="fr-FR">
                <a:latin typeface="Arial"/>
                <a:cs typeface="Arial"/>
              </a:rPr>
              <a:t>RUL-Apical</a:t>
            </a:r>
          </a:p>
        </p:txBody>
      </p:sp>
      <p:sp>
        <p:nvSpPr>
          <p:cNvPr id="10" name="TextBox 4"/>
          <p:cNvSpPr txBox="1">
            <a:spLocks noChangeArrowheads="1"/>
          </p:cNvSpPr>
          <p:nvPr/>
        </p:nvSpPr>
        <p:spPr bwMode="auto">
          <a:xfrm>
            <a:off x="609600" y="3714750"/>
            <a:ext cx="3581400" cy="461665"/>
          </a:xfrm>
          <a:prstGeom prst="rect">
            <a:avLst/>
          </a:prstGeom>
          <a:solidFill>
            <a:srgbClr val="BADD5C"/>
          </a:solidFill>
          <a:ln>
            <a:noFill/>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fr-FR">
              <a:latin typeface="Arial"/>
              <a:cs typeface="Arial"/>
            </a:endParaRPr>
          </a:p>
        </p:txBody>
      </p:sp>
      <p:sp>
        <p:nvSpPr>
          <p:cNvPr id="11" name="ZoneTexte 10"/>
          <p:cNvSpPr txBox="1"/>
          <p:nvPr/>
        </p:nvSpPr>
        <p:spPr>
          <a:xfrm>
            <a:off x="1524000" y="3714750"/>
            <a:ext cx="2362200" cy="461665"/>
          </a:xfrm>
          <a:prstGeom prst="rect">
            <a:avLst/>
          </a:prstGeom>
          <a:noFill/>
        </p:spPr>
        <p:txBody>
          <a:bodyPr wrap="square" rtlCol="0">
            <a:spAutoFit/>
          </a:bodyPr>
          <a:lstStyle/>
          <a:p>
            <a:r>
              <a:rPr lang="fr-FR">
                <a:latin typeface="Arial"/>
                <a:cs typeface="Arial"/>
              </a:rPr>
              <a:t>RUL-Posterior</a:t>
            </a:r>
          </a:p>
        </p:txBody>
      </p:sp>
    </p:spTree>
    <p:extLst>
      <p:ext uri="{BB962C8B-B14F-4D97-AF65-F5344CB8AC3E}">
        <p14:creationId xmlns:p14="http://schemas.microsoft.com/office/powerpoint/2010/main" val="3336716268"/>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Screen shot 2011-11-28 at 5.48.1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19150"/>
            <a:ext cx="59436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itle 1"/>
          <p:cNvSpPr>
            <a:spLocks noGrp="1"/>
          </p:cNvSpPr>
          <p:nvPr>
            <p:ph type="title"/>
          </p:nvPr>
        </p:nvSpPr>
        <p:spPr/>
        <p:txBody>
          <a:bodyPr/>
          <a:lstStyle/>
          <a:p>
            <a:r>
              <a:rPr lang="en-US" dirty="0" smtClean="0">
                <a:latin typeface="Arial" charset="0"/>
                <a:ea typeface="ＭＳ Ｐゴシック" charset="0"/>
                <a:cs typeface="ＭＳ Ｐゴシック" charset="0"/>
              </a:rPr>
              <a:t>Lung Segments – Question 3</a:t>
            </a:r>
            <a:endParaRPr lang="en-US" dirty="0">
              <a:latin typeface="Arial" charset="0"/>
              <a:ea typeface="ＭＳ Ｐゴシック" charset="0"/>
              <a:cs typeface="ＭＳ Ｐゴシック" charset="0"/>
            </a:endParaRPr>
          </a:p>
        </p:txBody>
      </p:sp>
      <p:sp>
        <p:nvSpPr>
          <p:cNvPr id="6" name="Rectangle 5"/>
          <p:cNvSpPr/>
          <p:nvPr/>
        </p:nvSpPr>
        <p:spPr bwMode="auto">
          <a:xfrm>
            <a:off x="1295400" y="4324351"/>
            <a:ext cx="723900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4995" name="TextBox 4"/>
          <p:cNvSpPr txBox="1">
            <a:spLocks noChangeArrowheads="1"/>
          </p:cNvSpPr>
          <p:nvPr/>
        </p:nvSpPr>
        <p:spPr bwMode="auto">
          <a:xfrm>
            <a:off x="0" y="2343150"/>
            <a:ext cx="3429000" cy="2308324"/>
          </a:xfrm>
          <a:prstGeom prst="rect">
            <a:avLst/>
          </a:prstGeom>
          <a:solidFill>
            <a:srgbClr val="FF9900"/>
          </a:solidFill>
          <a:ln>
            <a:noFill/>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fr-FR">
                <a:latin typeface="Arial"/>
                <a:cs typeface="Arial"/>
              </a:rPr>
              <a:t>Q3: Which lower lobe segment would likely be involved by a tumor growing downward from the right middle lobe medial segment? </a:t>
            </a:r>
          </a:p>
        </p:txBody>
      </p:sp>
    </p:spTree>
    <p:extLst>
      <p:ext uri="{BB962C8B-B14F-4D97-AF65-F5344CB8AC3E}">
        <p14:creationId xmlns:p14="http://schemas.microsoft.com/office/powerpoint/2010/main" val="368598180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dirty="0" smtClean="0">
                <a:latin typeface="Arial" charset="0"/>
                <a:ea typeface="ＭＳ Ｐゴシック" charset="0"/>
                <a:cs typeface="ＭＳ Ｐゴシック" charset="0"/>
              </a:rPr>
              <a:t>Lung Segments – Answer 3</a:t>
            </a:r>
            <a:endParaRPr lang="en-US" dirty="0">
              <a:latin typeface="Arial" charset="0"/>
              <a:ea typeface="ＭＳ Ｐゴシック" charset="0"/>
              <a:cs typeface="ＭＳ Ｐゴシック" charset="0"/>
            </a:endParaRPr>
          </a:p>
        </p:txBody>
      </p:sp>
      <p:sp>
        <p:nvSpPr>
          <p:cNvPr id="6" name="Rectangle 5"/>
          <p:cNvSpPr/>
          <p:nvPr/>
        </p:nvSpPr>
        <p:spPr bwMode="auto">
          <a:xfrm>
            <a:off x="1295400" y="4324351"/>
            <a:ext cx="723900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4995" name="TextBox 4"/>
          <p:cNvSpPr txBox="1">
            <a:spLocks noChangeArrowheads="1"/>
          </p:cNvSpPr>
          <p:nvPr/>
        </p:nvSpPr>
        <p:spPr bwMode="auto">
          <a:xfrm>
            <a:off x="152400" y="2724150"/>
            <a:ext cx="2743200" cy="461665"/>
          </a:xfrm>
          <a:prstGeom prst="rect">
            <a:avLst/>
          </a:prstGeom>
          <a:solidFill>
            <a:srgbClr val="BADD5C"/>
          </a:solidFill>
          <a:ln>
            <a:noFill/>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fr-FR">
                <a:latin typeface="Arial"/>
                <a:cs typeface="Arial"/>
              </a:rPr>
              <a:t>A3: Anterior Basal</a:t>
            </a:r>
            <a:endParaRPr lang="en-US" b="1" u="sng" dirty="0">
              <a:latin typeface="+mn-lt"/>
            </a:endParaRPr>
          </a:p>
        </p:txBody>
      </p:sp>
      <p:pic>
        <p:nvPicPr>
          <p:cNvPr id="2" name="Image 1" descr="Screen Shot 2013-12-03 at 11.12.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742950"/>
            <a:ext cx="4361571" cy="3971859"/>
          </a:xfrm>
          <a:prstGeom prst="rect">
            <a:avLst/>
          </a:prstGeom>
        </p:spPr>
      </p:pic>
      <p:cxnSp>
        <p:nvCxnSpPr>
          <p:cNvPr id="7" name="Straight Arrow Connector 10"/>
          <p:cNvCxnSpPr>
            <a:cxnSpLocks noChangeShapeType="1"/>
          </p:cNvCxnSpPr>
          <p:nvPr/>
        </p:nvCxnSpPr>
        <p:spPr bwMode="auto">
          <a:xfrm flipH="1">
            <a:off x="5867400" y="2190750"/>
            <a:ext cx="685800" cy="533400"/>
          </a:xfrm>
          <a:prstGeom prst="straightConnector1">
            <a:avLst/>
          </a:prstGeom>
          <a:noFill/>
          <a:ln w="7620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9" name="Straight Arrow Connector 10"/>
          <p:cNvCxnSpPr>
            <a:cxnSpLocks noChangeShapeType="1"/>
          </p:cNvCxnSpPr>
          <p:nvPr/>
        </p:nvCxnSpPr>
        <p:spPr bwMode="auto">
          <a:xfrm flipH="1">
            <a:off x="5715000" y="3028950"/>
            <a:ext cx="685800" cy="533400"/>
          </a:xfrm>
          <a:prstGeom prst="straightConnector1">
            <a:avLst/>
          </a:prstGeom>
          <a:noFill/>
          <a:ln w="76200">
            <a:solidFill>
              <a:srgbClr val="FFFFFF"/>
            </a:solidFill>
            <a:round/>
            <a:headEnd/>
            <a:tailEnd type="arrow" w="med" len="med"/>
          </a:ln>
          <a:extLst>
            <a:ext uri="{909E8E84-426E-40dd-AFC4-6F175D3DCCD1}">
              <a14:hiddenFill xmlns:a14="http://schemas.microsoft.com/office/drawing/2010/main">
                <a:noFill/>
              </a14:hiddenFill>
            </a:ext>
          </a:extLst>
        </p:spPr>
      </p:cxnSp>
      <p:sp>
        <p:nvSpPr>
          <p:cNvPr id="3" name="ZoneTexte 2"/>
          <p:cNvSpPr txBox="1"/>
          <p:nvPr/>
        </p:nvSpPr>
        <p:spPr>
          <a:xfrm>
            <a:off x="6324600" y="1733550"/>
            <a:ext cx="1828800" cy="461665"/>
          </a:xfrm>
          <a:prstGeom prst="rect">
            <a:avLst/>
          </a:prstGeom>
          <a:solidFill>
            <a:srgbClr val="FFFDB1"/>
          </a:solidFill>
        </p:spPr>
        <p:txBody>
          <a:bodyPr wrap="square" rtlCol="0">
            <a:spAutoFit/>
          </a:bodyPr>
          <a:lstStyle/>
          <a:p>
            <a:r>
              <a:rPr lang="fr-FR">
                <a:latin typeface="Arial"/>
                <a:cs typeface="Arial"/>
              </a:rPr>
              <a:t>RML-medial</a:t>
            </a:r>
          </a:p>
        </p:txBody>
      </p:sp>
      <p:sp>
        <p:nvSpPr>
          <p:cNvPr id="10" name="ZoneTexte 9"/>
          <p:cNvSpPr txBox="1"/>
          <p:nvPr/>
        </p:nvSpPr>
        <p:spPr>
          <a:xfrm>
            <a:off x="6400800" y="2647950"/>
            <a:ext cx="2209800" cy="830997"/>
          </a:xfrm>
          <a:prstGeom prst="rect">
            <a:avLst/>
          </a:prstGeom>
          <a:solidFill>
            <a:srgbClr val="FFFDB1"/>
          </a:solidFill>
        </p:spPr>
        <p:txBody>
          <a:bodyPr wrap="square" rtlCol="0">
            <a:spAutoFit/>
          </a:bodyPr>
          <a:lstStyle/>
          <a:p>
            <a:r>
              <a:rPr lang="fr-FR">
                <a:latin typeface="Arial"/>
                <a:cs typeface="Arial"/>
              </a:rPr>
              <a:t>RLL-anterior basal</a:t>
            </a:r>
          </a:p>
        </p:txBody>
      </p:sp>
    </p:spTree>
    <p:extLst>
      <p:ext uri="{BB962C8B-B14F-4D97-AF65-F5344CB8AC3E}">
        <p14:creationId xmlns:p14="http://schemas.microsoft.com/office/powerpoint/2010/main" val="227650657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en-US" dirty="0" smtClean="0">
                <a:latin typeface="Arial" charset="0"/>
                <a:ea typeface="ＭＳ Ｐゴシック" charset="0"/>
                <a:cs typeface="ＭＳ Ｐゴシック" charset="0"/>
              </a:rPr>
              <a:t>Lung Segments – Question 4</a:t>
            </a:r>
            <a:endParaRPr lang="en-US" dirty="0">
              <a:latin typeface="Arial" charset="0"/>
              <a:ea typeface="ＭＳ Ｐゴシック" charset="0"/>
              <a:cs typeface="ＭＳ Ｐゴシック" charset="0"/>
            </a:endParaRPr>
          </a:p>
        </p:txBody>
      </p:sp>
      <p:pic>
        <p:nvPicPr>
          <p:cNvPr id="89090" name="Picture 3" descr="Screen shot 2011-11-28 at 4.40.5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819150"/>
            <a:ext cx="6096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4"/>
          <p:cNvSpPr txBox="1">
            <a:spLocks noChangeArrowheads="1"/>
          </p:cNvSpPr>
          <p:nvPr/>
        </p:nvSpPr>
        <p:spPr bwMode="auto">
          <a:xfrm>
            <a:off x="381000" y="2571750"/>
            <a:ext cx="3124200" cy="1200328"/>
          </a:xfrm>
          <a:prstGeom prst="rect">
            <a:avLst/>
          </a:prstGeom>
          <a:solidFill>
            <a:srgbClr val="FF9900"/>
          </a:solidFill>
          <a:ln>
            <a:noFill/>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smtClean="0">
                <a:latin typeface="+mn-lt"/>
              </a:rPr>
              <a:t>Question 4: </a:t>
            </a:r>
            <a:r>
              <a:rPr lang="en-US" dirty="0">
                <a:latin typeface="+mn-lt"/>
              </a:rPr>
              <a:t>Classify the segments of the lower lobe by size</a:t>
            </a:r>
          </a:p>
        </p:txBody>
      </p:sp>
      <p:sp>
        <p:nvSpPr>
          <p:cNvPr id="5" name="Rectangle 4"/>
          <p:cNvSpPr/>
          <p:nvPr/>
        </p:nvSpPr>
        <p:spPr bwMode="auto">
          <a:xfrm>
            <a:off x="1295400" y="4324351"/>
            <a:ext cx="723900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093179580"/>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dirty="0">
                <a:latin typeface="Arial" charset="0"/>
                <a:ea typeface="ＭＳ Ｐゴシック" charset="0"/>
                <a:cs typeface="ＭＳ Ｐゴシック" charset="0"/>
              </a:rPr>
              <a:t>Lung Segments – Question 4</a:t>
            </a:r>
          </a:p>
        </p:txBody>
      </p:sp>
      <p:pic>
        <p:nvPicPr>
          <p:cNvPr id="4" name="Picture 3" descr="Screen shot 2011-11-28 at 4.42.3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42950"/>
            <a:ext cx="643128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Box 3"/>
          <p:cNvSpPr txBox="1">
            <a:spLocks noChangeArrowheads="1"/>
          </p:cNvSpPr>
          <p:nvPr/>
        </p:nvSpPr>
        <p:spPr bwMode="auto">
          <a:xfrm>
            <a:off x="5715000" y="1123952"/>
            <a:ext cx="3276600" cy="830997"/>
          </a:xfrm>
          <a:prstGeom prst="rect">
            <a:avLst/>
          </a:prstGeom>
          <a:solidFill>
            <a:srgbClr val="A7FF24"/>
          </a:solidFill>
          <a:ln>
            <a:noFill/>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smtClean="0">
                <a:latin typeface="Arial"/>
                <a:cs typeface="Arial"/>
              </a:rPr>
              <a:t>A4: Smallest: Medial </a:t>
            </a:r>
            <a:r>
              <a:rPr lang="en-US" dirty="0">
                <a:latin typeface="Arial"/>
                <a:cs typeface="Arial"/>
              </a:rPr>
              <a:t>Basal </a:t>
            </a:r>
          </a:p>
        </p:txBody>
      </p:sp>
      <p:sp>
        <p:nvSpPr>
          <p:cNvPr id="5" name="Rectangle 4"/>
          <p:cNvSpPr/>
          <p:nvPr/>
        </p:nvSpPr>
        <p:spPr bwMode="auto">
          <a:xfrm>
            <a:off x="1295400" y="4476751"/>
            <a:ext cx="723900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51930127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en-US" dirty="0">
                <a:latin typeface="Arial" charset="0"/>
                <a:ea typeface="ＭＳ Ｐゴシック" charset="0"/>
                <a:cs typeface="ＭＳ Ｐゴシック" charset="0"/>
              </a:rPr>
              <a:t>Lung Segments – Question 4</a:t>
            </a:r>
          </a:p>
        </p:txBody>
      </p:sp>
      <p:pic>
        <p:nvPicPr>
          <p:cNvPr id="92162" name="Picture 4" descr="Screen shot 2011-11-28 at 4.43.3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19152"/>
            <a:ext cx="61722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5"/>
          <p:cNvSpPr txBox="1">
            <a:spLocks noChangeArrowheads="1"/>
          </p:cNvSpPr>
          <p:nvPr/>
        </p:nvSpPr>
        <p:spPr bwMode="auto">
          <a:xfrm>
            <a:off x="4953000" y="1200152"/>
            <a:ext cx="3505200" cy="830997"/>
          </a:xfrm>
          <a:prstGeom prst="rect">
            <a:avLst/>
          </a:prstGeom>
          <a:solidFill>
            <a:srgbClr val="A7FF24"/>
          </a:solidFill>
          <a:ln>
            <a:noFill/>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smtClean="0">
                <a:latin typeface="Arial"/>
                <a:cs typeface="Arial"/>
              </a:rPr>
              <a:t>A4: Largest: Anterior </a:t>
            </a:r>
            <a:r>
              <a:rPr lang="en-US" dirty="0">
                <a:latin typeface="Arial"/>
                <a:cs typeface="Arial"/>
              </a:rPr>
              <a:t>/ Posterior Basal </a:t>
            </a:r>
          </a:p>
        </p:txBody>
      </p:sp>
      <p:sp>
        <p:nvSpPr>
          <p:cNvPr id="5" name="Rectangle 4"/>
          <p:cNvSpPr/>
          <p:nvPr/>
        </p:nvSpPr>
        <p:spPr bwMode="auto">
          <a:xfrm>
            <a:off x="1295400" y="4427002"/>
            <a:ext cx="723900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7697028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a:latin typeface="Arial" charset="0"/>
              </a:rPr>
              <a:t>Slicer </a:t>
            </a:r>
            <a:r>
              <a:rPr lang="en-US" dirty="0" smtClean="0">
                <a:latin typeface="Arial" charset="0"/>
              </a:rPr>
              <a:t>Training events</a:t>
            </a:r>
            <a:endParaRPr lang="en-US" dirty="0">
              <a:latin typeface="Arial" charset="0"/>
            </a:endParaRPr>
          </a:p>
        </p:txBody>
      </p:sp>
      <p:pic>
        <p:nvPicPr>
          <p:cNvPr id="16386" name="Content Placeholder 6" descr="P1070496.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676400" y="2495550"/>
            <a:ext cx="3048000" cy="2038350"/>
          </a:xfrm>
        </p:spPr>
      </p:pic>
      <p:sp>
        <p:nvSpPr>
          <p:cNvPr id="2" name="TextBox 1"/>
          <p:cNvSpPr txBox="1"/>
          <p:nvPr/>
        </p:nvSpPr>
        <p:spPr>
          <a:xfrm>
            <a:off x="3657600" y="4476750"/>
            <a:ext cx="1676400" cy="253916"/>
          </a:xfrm>
          <a:prstGeom prst="rect">
            <a:avLst/>
          </a:prstGeom>
          <a:noFill/>
        </p:spPr>
        <p:txBody>
          <a:bodyPr>
            <a:spAutoFit/>
          </a:bodyPr>
          <a:lstStyle/>
          <a:p>
            <a:pPr>
              <a:defRPr/>
            </a:pPr>
            <a:r>
              <a:rPr lang="en-US" sz="1050" dirty="0">
                <a:latin typeface="+mn-lt"/>
                <a:ea typeface="MS PGothic" charset="0"/>
              </a:rPr>
              <a:t>RSNA 2011</a:t>
            </a:r>
          </a:p>
        </p:txBody>
      </p:sp>
      <p:pic>
        <p:nvPicPr>
          <p:cNvPr id="16389" name="Picture 8" descr="BIRC_Workshop_Canada_June20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52550"/>
            <a:ext cx="2667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111014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2" y="819150"/>
            <a:ext cx="27352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800600" y="971550"/>
            <a:ext cx="3962400" cy="3486150"/>
          </a:xfrm>
        </p:spPr>
        <p:txBody>
          <a:bodyPr/>
          <a:lstStyle/>
          <a:p>
            <a:pPr marL="0" indent="0">
              <a:buFontTx/>
              <a:buNone/>
              <a:defRPr/>
            </a:pPr>
            <a:r>
              <a:rPr lang="en-US" dirty="0" smtClean="0"/>
              <a:t>Major international conferences</a:t>
            </a:r>
          </a:p>
          <a:p>
            <a:pPr lvl="1">
              <a:defRPr/>
            </a:pPr>
            <a:r>
              <a:rPr lang="en-US" sz="1800" b="1" dirty="0" smtClean="0"/>
              <a:t>RSNA</a:t>
            </a:r>
            <a:r>
              <a:rPr lang="en-US" sz="1800" dirty="0" smtClean="0"/>
              <a:t> 2008, 2009, 2010, 2011, 2012,2013</a:t>
            </a:r>
            <a:endParaRPr lang="en-US" sz="1800" dirty="0"/>
          </a:p>
          <a:p>
            <a:pPr lvl="1">
              <a:defRPr/>
            </a:pPr>
            <a:r>
              <a:rPr lang="en-US" sz="1800" b="1" dirty="0" smtClean="0"/>
              <a:t>MICCAI </a:t>
            </a:r>
            <a:r>
              <a:rPr lang="en-US" sz="1800" dirty="0" smtClean="0"/>
              <a:t>2008, 2009, 2011, 2012,2013</a:t>
            </a:r>
          </a:p>
          <a:p>
            <a:pPr lvl="1">
              <a:defRPr/>
            </a:pPr>
            <a:r>
              <a:rPr lang="en-US" sz="1800" b="1" dirty="0" err="1" smtClean="0"/>
              <a:t>SfN</a:t>
            </a:r>
            <a:r>
              <a:rPr lang="en-US" sz="1800" b="1" dirty="0" smtClean="0"/>
              <a:t> </a:t>
            </a:r>
            <a:r>
              <a:rPr lang="en-US" sz="1800" dirty="0" smtClean="0"/>
              <a:t>2009, 2011</a:t>
            </a:r>
            <a:endParaRPr lang="en-US" sz="1800" dirty="0"/>
          </a:p>
          <a:p>
            <a:pPr lvl="1">
              <a:defRPr/>
            </a:pPr>
            <a:r>
              <a:rPr lang="en-US" sz="1800" b="1" dirty="0" smtClean="0"/>
              <a:t>SPIE</a:t>
            </a:r>
            <a:r>
              <a:rPr lang="en-US" sz="1800" dirty="0" smtClean="0"/>
              <a:t> 2012, 2013</a:t>
            </a:r>
            <a:endParaRPr lang="en-US" sz="1800" dirty="0"/>
          </a:p>
          <a:p>
            <a:pPr lvl="1">
              <a:defRPr/>
            </a:pPr>
            <a:r>
              <a:rPr lang="en-US" sz="1800" b="1" dirty="0" smtClean="0"/>
              <a:t>CAOS</a:t>
            </a:r>
            <a:r>
              <a:rPr lang="en-US" sz="1800" dirty="0" smtClean="0"/>
              <a:t> 2010</a:t>
            </a:r>
            <a:endParaRPr lang="en-US" sz="1800" dirty="0"/>
          </a:p>
          <a:p>
            <a:pPr lvl="1">
              <a:defRPr/>
            </a:pPr>
            <a:r>
              <a:rPr lang="en-US" sz="1800" b="1" dirty="0" smtClean="0"/>
              <a:t>CARS</a:t>
            </a:r>
            <a:r>
              <a:rPr lang="en-US" sz="1800" dirty="0" smtClean="0"/>
              <a:t> 2010, 2012, 2013</a:t>
            </a:r>
            <a:endParaRPr lang="en-US" sz="1800" dirty="0"/>
          </a:p>
        </p:txBody>
      </p:sp>
    </p:spTree>
    <p:extLst>
      <p:ext uri="{BB962C8B-B14F-4D97-AF65-F5344CB8AC3E}">
        <p14:creationId xmlns:p14="http://schemas.microsoft.com/office/powerpoint/2010/main" val="4264302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dirty="0" smtClean="0">
                <a:latin typeface="Arial" charset="0"/>
                <a:ea typeface="ＭＳ Ｐゴシック" charset="0"/>
                <a:cs typeface="ＭＳ Ｐゴシック" charset="0"/>
              </a:rPr>
              <a:t>3D Visualization of DICOM images</a:t>
            </a:r>
            <a:endParaRPr lang="en-US" dirty="0">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4495800" y="914400"/>
            <a:ext cx="4419600" cy="3429000"/>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004888"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279525" indent="-228600" algn="l" rtl="0" eaLnBrk="0" fontAlgn="base" hangingPunct="0">
              <a:spcBef>
                <a:spcPct val="20000"/>
              </a:spcBef>
              <a:spcAft>
                <a:spcPct val="0"/>
              </a:spcAft>
              <a:buChar char="–"/>
              <a:defRPr sz="1400" cap="all">
                <a:solidFill>
                  <a:schemeClr val="tx1"/>
                </a:solidFill>
                <a:latin typeface="+mn-lt"/>
                <a:ea typeface="ＭＳ Ｐゴシック" charset="-128"/>
              </a:defRPr>
            </a:lvl4pPr>
            <a:lvl5pPr marL="1462088" indent="-228600" algn="l" rtl="0" eaLnBrk="0" fontAlgn="base" hangingPunct="0">
              <a:spcBef>
                <a:spcPct val="20000"/>
              </a:spcBef>
              <a:spcAft>
                <a:spcPct val="0"/>
              </a:spcAft>
              <a:buChar char="»"/>
              <a:defRPr sz="1600" cap="small">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pPr eaLnBrk="1" hangingPunct="1"/>
            <a:r>
              <a:rPr lang="en-US" sz="2400" dirty="0" smtClean="0">
                <a:latin typeface="Arial" charset="0"/>
              </a:rPr>
              <a:t>Interactive user-interface to load and manipulate </a:t>
            </a:r>
            <a:r>
              <a:rPr lang="en-US" sz="2400" dirty="0" err="1" smtClean="0">
                <a:latin typeface="Arial" charset="0"/>
              </a:rPr>
              <a:t>greyscale</a:t>
            </a:r>
            <a:r>
              <a:rPr lang="en-US" sz="2400" dirty="0" smtClean="0">
                <a:latin typeface="Arial" charset="0"/>
              </a:rPr>
              <a:t> volumes, </a:t>
            </a:r>
            <a:r>
              <a:rPr lang="en-US" sz="2400" dirty="0" err="1" smtClean="0">
                <a:latin typeface="Arial" charset="0"/>
              </a:rPr>
              <a:t>labelmaps</a:t>
            </a:r>
            <a:r>
              <a:rPr lang="en-US" sz="2400" dirty="0" smtClean="0">
                <a:latin typeface="Arial" charset="0"/>
              </a:rPr>
              <a:t> and 3D models.</a:t>
            </a:r>
          </a:p>
          <a:p>
            <a:pPr eaLnBrk="1" hangingPunct="1"/>
            <a:r>
              <a:rPr lang="en-US" sz="2400" dirty="0" smtClean="0">
                <a:latin typeface="Arial" charset="0"/>
              </a:rPr>
              <a:t>User-defined 3D view of the anatomy</a:t>
            </a:r>
          </a:p>
          <a:p>
            <a:pPr eaLnBrk="1" hangingPunct="1"/>
            <a:r>
              <a:rPr lang="en-US" sz="2400" dirty="0" smtClean="0">
                <a:latin typeface="Arial" charset="0"/>
              </a:rPr>
              <a:t>3D Open-source platform for Linux, Mac and Windows</a:t>
            </a:r>
            <a:endParaRPr lang="en-US" sz="2400" dirty="0">
              <a:latin typeface="Arial" charset="0"/>
            </a:endParaRPr>
          </a:p>
        </p:txBody>
      </p:sp>
      <p:pic>
        <p:nvPicPr>
          <p:cNvPr id="3" name="Picture 2"/>
          <p:cNvPicPr>
            <a:picLocks noChangeAspect="1"/>
          </p:cNvPicPr>
          <p:nvPr/>
        </p:nvPicPr>
        <p:blipFill>
          <a:blip r:embed="rId2"/>
          <a:stretch>
            <a:fillRect/>
          </a:stretch>
        </p:blipFill>
        <p:spPr>
          <a:xfrm>
            <a:off x="304800" y="2800351"/>
            <a:ext cx="1676400" cy="1670420"/>
          </a:xfrm>
          <a:prstGeom prst="rect">
            <a:avLst/>
          </a:prstGeom>
        </p:spPr>
      </p:pic>
      <p:pic>
        <p:nvPicPr>
          <p:cNvPr id="4" name="Picture 3"/>
          <p:cNvPicPr>
            <a:picLocks noChangeAspect="1"/>
          </p:cNvPicPr>
          <p:nvPr/>
        </p:nvPicPr>
        <p:blipFill>
          <a:blip r:embed="rId3"/>
          <a:stretch>
            <a:fillRect/>
          </a:stretch>
        </p:blipFill>
        <p:spPr>
          <a:xfrm>
            <a:off x="304800" y="1123951"/>
            <a:ext cx="1828800" cy="1555334"/>
          </a:xfrm>
          <a:prstGeom prst="rect">
            <a:avLst/>
          </a:prstGeom>
        </p:spPr>
      </p:pic>
      <p:pic>
        <p:nvPicPr>
          <p:cNvPr id="9" name="Picture 8"/>
          <p:cNvPicPr>
            <a:picLocks noChangeAspect="1"/>
          </p:cNvPicPr>
          <p:nvPr/>
        </p:nvPicPr>
        <p:blipFill>
          <a:blip r:embed="rId4"/>
          <a:stretch>
            <a:fillRect/>
          </a:stretch>
        </p:blipFill>
        <p:spPr>
          <a:xfrm>
            <a:off x="2362200" y="1123950"/>
            <a:ext cx="1752600" cy="1752600"/>
          </a:xfrm>
          <a:prstGeom prst="rect">
            <a:avLst/>
          </a:prstGeom>
        </p:spPr>
      </p:pic>
      <p:pic>
        <p:nvPicPr>
          <p:cNvPr id="6" name="Picture 19" descr="image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804" y="2952750"/>
            <a:ext cx="223750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3DSlicer </a:t>
            </a:r>
            <a:r>
              <a:rPr lang="fr-FR" dirty="0" err="1" smtClean="0"/>
              <a:t>website</a:t>
            </a:r>
            <a:endParaRPr lang="fr-FR" dirty="0"/>
          </a:p>
        </p:txBody>
      </p:sp>
      <p:pic>
        <p:nvPicPr>
          <p:cNvPr id="4" name="Image 3" descr="Screen Shot 2012-11-27 at 12.15.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819150"/>
            <a:ext cx="4594718" cy="3657600"/>
          </a:xfrm>
          <a:prstGeom prst="rect">
            <a:avLst/>
          </a:prstGeom>
        </p:spPr>
      </p:pic>
    </p:spTree>
    <p:extLst>
      <p:ext uri="{BB962C8B-B14F-4D97-AF65-F5344CB8AC3E}">
        <p14:creationId xmlns:p14="http://schemas.microsoft.com/office/powerpoint/2010/main" val="223553412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www.slicer.org</a:t>
            </a:r>
          </a:p>
        </p:txBody>
      </p:sp>
      <p:pic>
        <p:nvPicPr>
          <p:cNvPr id="4" name="Image 3" descr="Screen Shot 2013-12-02 at 11.15.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2" y="895351"/>
            <a:ext cx="5416519" cy="3616981"/>
          </a:xfrm>
          <a:prstGeom prst="rect">
            <a:avLst/>
          </a:prstGeom>
        </p:spPr>
      </p:pic>
    </p:spTree>
    <p:extLst>
      <p:ext uri="{BB962C8B-B14F-4D97-AF65-F5344CB8AC3E}">
        <p14:creationId xmlns:p14="http://schemas.microsoft.com/office/powerpoint/2010/main" val="328155999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3DSlicer </a:t>
            </a:r>
            <a:r>
              <a:rPr lang="fr-FR" dirty="0" err="1" smtClean="0"/>
              <a:t>at</a:t>
            </a:r>
            <a:r>
              <a:rPr lang="fr-FR" dirty="0" smtClean="0"/>
              <a:t> RSNA 2013</a:t>
            </a:r>
            <a:endParaRPr lang="fr-FR" dirty="0"/>
          </a:p>
        </p:txBody>
      </p:sp>
      <p:sp>
        <p:nvSpPr>
          <p:cNvPr id="3" name="Espace réservé du contenu 2"/>
          <p:cNvSpPr>
            <a:spLocks noGrp="1"/>
          </p:cNvSpPr>
          <p:nvPr>
            <p:ph idx="1"/>
          </p:nvPr>
        </p:nvSpPr>
        <p:spPr>
          <a:xfrm>
            <a:off x="1143000" y="971550"/>
            <a:ext cx="6934200" cy="3486150"/>
          </a:xfrm>
        </p:spPr>
        <p:txBody>
          <a:bodyPr/>
          <a:lstStyle/>
          <a:p>
            <a:pPr marL="0" lvl="1" indent="0">
              <a:buNone/>
            </a:pPr>
            <a:r>
              <a:rPr lang="fr-FR" b="1" dirty="0" smtClean="0"/>
              <a:t>Quantitative Imaging Reading Room </a:t>
            </a:r>
            <a:r>
              <a:rPr lang="fr-FR" b="1" dirty="0" err="1" smtClean="0"/>
              <a:t>Exhibit</a:t>
            </a:r>
            <a:endParaRPr lang="fr-FR" b="1" dirty="0"/>
          </a:p>
          <a:p>
            <a:pPr marL="0" lvl="1" indent="0">
              <a:buNone/>
            </a:pPr>
            <a:r>
              <a:rPr lang="fr-FR" sz="1800" b="1" u="sng" dirty="0"/>
              <a:t>QIRR 1028, Lakeside Center</a:t>
            </a:r>
            <a:endParaRPr lang="fr-FR" sz="2400" b="1" u="sng" dirty="0" smtClean="0"/>
          </a:p>
          <a:p>
            <a:pPr lvl="0"/>
            <a:endParaRPr lang="fr-FR" sz="1800" dirty="0"/>
          </a:p>
          <a:p>
            <a:pPr lvl="0"/>
            <a:r>
              <a:rPr lang="fr-FR" sz="1800" dirty="0"/>
              <a:t>Daily meet the experts session, 12:15-1:15 pm</a:t>
            </a:r>
            <a:r>
              <a:rPr lang="fr-FR" sz="1800" dirty="0" smtClean="0"/>
              <a:t> </a:t>
            </a:r>
          </a:p>
          <a:p>
            <a:pPr lvl="0"/>
            <a:r>
              <a:rPr lang="en-US" sz="1800" dirty="0"/>
              <a:t>3DSlicer: An Open Source Platform for Segmentation, Registration</a:t>
            </a:r>
            <a:r>
              <a:rPr lang="en-US" sz="1800" dirty="0" smtClean="0"/>
              <a:t>, Quantitative </a:t>
            </a:r>
            <a:r>
              <a:rPr lang="en-US" sz="1800" dirty="0"/>
              <a:t>Imaging, and 3D Visualization of Multi-Modal Image </a:t>
            </a:r>
            <a:r>
              <a:rPr lang="en-US" sz="1800" dirty="0" smtClean="0"/>
              <a:t>Data. </a:t>
            </a:r>
          </a:p>
          <a:p>
            <a:pPr lvl="0"/>
            <a:r>
              <a:rPr lang="fr-FR" sz="1800" dirty="0" smtClean="0"/>
              <a:t>Sonia </a:t>
            </a:r>
            <a:r>
              <a:rPr lang="fr-FR" sz="1800" dirty="0"/>
              <a:t>Pujol, </a:t>
            </a:r>
            <a:r>
              <a:rPr lang="fr-FR" sz="1800" dirty="0" err="1"/>
              <a:t>PhD</a:t>
            </a:r>
            <a:r>
              <a:rPr lang="fr-FR" sz="1800" dirty="0"/>
              <a:t>, Steve </a:t>
            </a:r>
            <a:r>
              <a:rPr lang="fr-FR" sz="1800" dirty="0" err="1"/>
              <a:t>Pieper</a:t>
            </a:r>
            <a:r>
              <a:rPr lang="fr-FR" sz="1800" dirty="0"/>
              <a:t>, </a:t>
            </a:r>
            <a:r>
              <a:rPr lang="fr-FR" sz="1800" dirty="0" err="1"/>
              <a:t>PhD</a:t>
            </a:r>
            <a:r>
              <a:rPr lang="fr-FR" sz="1800" dirty="0"/>
              <a:t>, </a:t>
            </a:r>
            <a:r>
              <a:rPr lang="fr-FR" sz="1800" dirty="0" err="1"/>
              <a:t>Andriy</a:t>
            </a:r>
            <a:r>
              <a:rPr lang="fr-FR" sz="1800" dirty="0"/>
              <a:t> Fedorov, </a:t>
            </a:r>
            <a:r>
              <a:rPr lang="fr-FR" sz="1800" dirty="0" err="1"/>
              <a:t>PhD</a:t>
            </a:r>
            <a:r>
              <a:rPr lang="fr-FR" sz="1800" dirty="0"/>
              <a:t>, Ron </a:t>
            </a:r>
            <a:r>
              <a:rPr lang="fr-FR" sz="1800" dirty="0" err="1"/>
              <a:t>Kikinis</a:t>
            </a:r>
            <a:r>
              <a:rPr lang="fr-FR" sz="1800" dirty="0"/>
              <a:t>, MD, </a:t>
            </a:r>
            <a:endParaRPr lang="fr-FR" sz="1600" dirty="0" smtClean="0"/>
          </a:p>
          <a:p>
            <a:endParaRPr lang="fr-FR" sz="1600" dirty="0"/>
          </a:p>
          <a:p>
            <a:endParaRPr lang="fr-FR" sz="1600" dirty="0"/>
          </a:p>
        </p:txBody>
      </p:sp>
    </p:spTree>
    <p:extLst>
      <p:ext uri="{BB962C8B-B14F-4D97-AF65-F5344CB8AC3E}">
        <p14:creationId xmlns:p14="http://schemas.microsoft.com/office/powerpoint/2010/main" val="340229234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962151"/>
            <a:ext cx="8504190" cy="2514599"/>
          </a:xfrm>
        </p:spPr>
        <p:txBody>
          <a:bodyPr>
            <a:noAutofit/>
          </a:bodyPr>
          <a:lstStyle/>
          <a:p>
            <a:pPr marL="457200" lvl="1" indent="0">
              <a:spcAft>
                <a:spcPts val="1200"/>
              </a:spcAft>
              <a:buNone/>
            </a:pPr>
            <a:r>
              <a:rPr lang="en-US" sz="1800" b="1" dirty="0" smtClean="0"/>
              <a:t>Wed </a:t>
            </a:r>
            <a:r>
              <a:rPr lang="en-US" sz="1800" b="1" dirty="0"/>
              <a:t>10:</a:t>
            </a:r>
            <a:r>
              <a:rPr lang="en-US" sz="1800" b="1" dirty="0" smtClean="0"/>
              <a:t>30 am </a:t>
            </a:r>
            <a:r>
              <a:rPr lang="en-US" sz="1800" dirty="0" smtClean="0"/>
              <a:t>– Open </a:t>
            </a:r>
            <a:r>
              <a:rPr lang="en-US" sz="1800" dirty="0"/>
              <a:t>Access Imaging Data Resources: NIH Cancer Imaging Archive </a:t>
            </a:r>
            <a:r>
              <a:rPr lang="en-US" sz="1800" dirty="0" smtClean="0"/>
              <a:t>(ICIA41) </a:t>
            </a:r>
            <a:r>
              <a:rPr lang="en-US" sz="1800" dirty="0"/>
              <a:t> </a:t>
            </a:r>
            <a:r>
              <a:rPr lang="en-US" sz="1800" dirty="0" smtClean="0">
                <a:effectLst/>
              </a:rPr>
              <a:t> </a:t>
            </a:r>
          </a:p>
          <a:p>
            <a:pPr marL="457200" lvl="1" indent="0">
              <a:spcAft>
                <a:spcPts val="1200"/>
              </a:spcAft>
              <a:buNone/>
            </a:pPr>
            <a:r>
              <a:rPr lang="en-US" sz="1800" b="1" dirty="0" smtClean="0"/>
              <a:t>Wed </a:t>
            </a:r>
            <a:r>
              <a:rPr lang="en-US" sz="1800" b="1" dirty="0"/>
              <a:t>12:</a:t>
            </a:r>
            <a:r>
              <a:rPr lang="en-US" sz="1800" b="1" dirty="0" smtClean="0"/>
              <a:t>30 pm </a:t>
            </a:r>
            <a:r>
              <a:rPr lang="en-US" sz="1800" dirty="0" smtClean="0"/>
              <a:t>– Correlating </a:t>
            </a:r>
            <a:r>
              <a:rPr lang="en-US" sz="1800" dirty="0"/>
              <a:t>Imaging with Human Genomics </a:t>
            </a:r>
            <a:r>
              <a:rPr lang="en-US" sz="1800" dirty="0" smtClean="0"/>
              <a:t>(ICIA42) </a:t>
            </a:r>
            <a:endParaRPr lang="en-US" sz="1800" dirty="0"/>
          </a:p>
        </p:txBody>
      </p:sp>
      <p:sp>
        <p:nvSpPr>
          <p:cNvPr id="2" name="Titre 1"/>
          <p:cNvSpPr>
            <a:spLocks noGrp="1"/>
          </p:cNvSpPr>
          <p:nvPr>
            <p:ph type="title"/>
          </p:nvPr>
        </p:nvSpPr>
        <p:spPr/>
        <p:txBody>
          <a:bodyPr/>
          <a:lstStyle/>
          <a:p>
            <a:r>
              <a:rPr lang="fr-FR"/>
              <a:t>Additional Related Hands-on courses</a:t>
            </a:r>
          </a:p>
        </p:txBody>
      </p:sp>
      <p:sp>
        <p:nvSpPr>
          <p:cNvPr id="6" name="ZoneTexte 5"/>
          <p:cNvSpPr txBox="1"/>
          <p:nvPr/>
        </p:nvSpPr>
        <p:spPr>
          <a:xfrm>
            <a:off x="1066800" y="895350"/>
            <a:ext cx="6553200" cy="369332"/>
          </a:xfrm>
          <a:prstGeom prst="rect">
            <a:avLst/>
          </a:prstGeom>
          <a:noFill/>
        </p:spPr>
        <p:txBody>
          <a:bodyPr wrap="square" rtlCol="0">
            <a:spAutoFit/>
          </a:bodyPr>
          <a:lstStyle/>
          <a:p>
            <a:r>
              <a:rPr lang="en-US" sz="1800" i="1" dirty="0">
                <a:latin typeface="Arial"/>
                <a:cs typeface="Arial"/>
              </a:rPr>
              <a:t>All courses are in this Advanced Imaging Classroom: S401CD </a:t>
            </a:r>
            <a:endParaRPr lang="fr-FR" sz="1800" i="1">
              <a:latin typeface="Arial"/>
              <a:cs typeface="Arial"/>
            </a:endParaRPr>
          </a:p>
        </p:txBody>
      </p:sp>
    </p:spTree>
    <p:extLst>
      <p:ext uri="{BB962C8B-B14F-4D97-AF65-F5344CB8AC3E}">
        <p14:creationId xmlns:p14="http://schemas.microsoft.com/office/powerpoint/2010/main" val="299384808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3DSlicer </a:t>
            </a:r>
            <a:r>
              <a:rPr lang="fr-FR" dirty="0" err="1" smtClean="0"/>
              <a:t>at</a:t>
            </a:r>
            <a:r>
              <a:rPr lang="fr-FR" dirty="0" smtClean="0"/>
              <a:t> RSNA</a:t>
            </a:r>
            <a:endParaRPr lang="fr-FR" dirty="0"/>
          </a:p>
        </p:txBody>
      </p:sp>
      <p:sp>
        <p:nvSpPr>
          <p:cNvPr id="5" name="ZoneTexte 4"/>
          <p:cNvSpPr txBox="1"/>
          <p:nvPr/>
        </p:nvSpPr>
        <p:spPr>
          <a:xfrm>
            <a:off x="1981200" y="4095751"/>
            <a:ext cx="5943600" cy="461665"/>
          </a:xfrm>
          <a:prstGeom prst="rect">
            <a:avLst/>
          </a:prstGeom>
          <a:noFill/>
        </p:spPr>
        <p:txBody>
          <a:bodyPr wrap="square" rtlCol="0">
            <a:spAutoFit/>
          </a:bodyPr>
          <a:lstStyle/>
          <a:p>
            <a:r>
              <a:rPr lang="fr-FR" dirty="0" smtClean="0">
                <a:latin typeface="+mn-lt"/>
              </a:rPr>
              <a:t>Questions: </a:t>
            </a:r>
            <a:r>
              <a:rPr lang="fr-FR" dirty="0" err="1" smtClean="0">
                <a:latin typeface="+mn-lt"/>
              </a:rPr>
              <a:t>spujol@bwh.harvard.edu</a:t>
            </a:r>
            <a:endParaRPr lang="fr-FR" dirty="0">
              <a:latin typeface="+mn-lt"/>
            </a:endParaRPr>
          </a:p>
        </p:txBody>
      </p:sp>
      <p:pic>
        <p:nvPicPr>
          <p:cNvPr id="3" name="Image 2" descr="Screen Shot 2013-11-19 at 6.03.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047751"/>
            <a:ext cx="6477000" cy="2848941"/>
          </a:xfrm>
          <a:prstGeom prst="rect">
            <a:avLst/>
          </a:prstGeom>
        </p:spPr>
      </p:pic>
    </p:spTree>
    <p:extLst>
      <p:ext uri="{BB962C8B-B14F-4D97-AF65-F5344CB8AC3E}">
        <p14:creationId xmlns:p14="http://schemas.microsoft.com/office/powerpoint/2010/main" val="282983058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dirty="0" smtClean="0">
                <a:latin typeface="Arial" charset="0"/>
                <a:ea typeface="ＭＳ Ｐゴシック" charset="0"/>
                <a:cs typeface="ＭＳ Ｐゴシック" charset="0"/>
              </a:rPr>
              <a:t>Acknowledgments</a:t>
            </a:r>
            <a:endParaRPr lang="en-US" dirty="0">
              <a:latin typeface="Arial" charset="0"/>
              <a:ea typeface="ＭＳ Ｐゴシック" charset="0"/>
              <a:cs typeface="ＭＳ Ｐゴシック" charset="0"/>
            </a:endParaRPr>
          </a:p>
        </p:txBody>
      </p:sp>
      <p:pic>
        <p:nvPicPr>
          <p:cNvPr id="4" name="Picture 35" descr="61px-NAMIC_Thumb"/>
          <p:cNvPicPr>
            <a:picLocks noChangeAspect="1" noChangeArrowheads="1"/>
          </p:cNvPicPr>
          <p:nvPr/>
        </p:nvPicPr>
        <p:blipFill>
          <a:blip r:embed="rId2"/>
          <a:srcRect/>
          <a:stretch>
            <a:fillRect/>
          </a:stretch>
        </p:blipFill>
        <p:spPr bwMode="auto">
          <a:xfrm>
            <a:off x="304800" y="971550"/>
            <a:ext cx="688975" cy="838200"/>
          </a:xfrm>
          <a:prstGeom prst="rect">
            <a:avLst/>
          </a:prstGeom>
          <a:noFill/>
        </p:spPr>
      </p:pic>
      <p:pic>
        <p:nvPicPr>
          <p:cNvPr id="5" name="Picture 4" descr="nac-large"/>
          <p:cNvPicPr>
            <a:picLocks noChangeAspect="1" noChangeArrowheads="1"/>
          </p:cNvPicPr>
          <p:nvPr/>
        </p:nvPicPr>
        <p:blipFill>
          <a:blip r:embed="rId3"/>
          <a:srcRect/>
          <a:stretch>
            <a:fillRect/>
          </a:stretch>
        </p:blipFill>
        <p:spPr bwMode="auto">
          <a:xfrm>
            <a:off x="381000" y="2343150"/>
            <a:ext cx="481012" cy="838200"/>
          </a:xfrm>
          <a:prstGeom prst="rect">
            <a:avLst/>
          </a:prstGeom>
          <a:noFill/>
          <a:ln w="9525">
            <a:noFill/>
            <a:miter lim="800000"/>
            <a:headEnd/>
            <a:tailEnd/>
          </a:ln>
        </p:spPr>
      </p:pic>
      <p:sp>
        <p:nvSpPr>
          <p:cNvPr id="6" name="Rectangle 3"/>
          <p:cNvSpPr>
            <a:spLocks noGrp="1" noChangeArrowheads="1"/>
          </p:cNvSpPr>
          <p:nvPr>
            <p:ph idx="1"/>
          </p:nvPr>
        </p:nvSpPr>
        <p:spPr>
          <a:xfrm>
            <a:off x="1066800" y="1123950"/>
            <a:ext cx="7924800" cy="4267200"/>
          </a:xfrm>
        </p:spPr>
        <p:txBody>
          <a:bodyPr/>
          <a:lstStyle/>
          <a:p>
            <a:pPr>
              <a:lnSpc>
                <a:spcPct val="90000"/>
              </a:lnSpc>
              <a:buFontTx/>
              <a:buNone/>
            </a:pPr>
            <a:r>
              <a:rPr lang="en-US" sz="2400" dirty="0" smtClean="0"/>
              <a:t>National Alliance for Medical Image Computing (NA-MIC) </a:t>
            </a:r>
          </a:p>
          <a:p>
            <a:pPr>
              <a:lnSpc>
                <a:spcPct val="90000"/>
              </a:lnSpc>
              <a:buFontTx/>
              <a:buNone/>
            </a:pPr>
            <a:r>
              <a:rPr lang="en-US" sz="2400" dirty="0" smtClean="0"/>
              <a:t>(NIH Grant U54EB005149)</a:t>
            </a:r>
          </a:p>
          <a:p>
            <a:pPr>
              <a:lnSpc>
                <a:spcPct val="90000"/>
              </a:lnSpc>
              <a:buFontTx/>
              <a:buNone/>
            </a:pPr>
            <a:endParaRPr lang="en-US" sz="2400" dirty="0"/>
          </a:p>
          <a:p>
            <a:pPr>
              <a:lnSpc>
                <a:spcPct val="90000"/>
              </a:lnSpc>
              <a:buFontTx/>
              <a:buNone/>
            </a:pPr>
            <a:r>
              <a:rPr lang="en-US" sz="2400" dirty="0" err="1" smtClean="0"/>
              <a:t>Neuroimage</a:t>
            </a:r>
            <a:r>
              <a:rPr lang="en-US" sz="2400" dirty="0" smtClean="0"/>
              <a:t> Analysis Center (NAC)</a:t>
            </a:r>
          </a:p>
          <a:p>
            <a:pPr>
              <a:lnSpc>
                <a:spcPct val="90000"/>
              </a:lnSpc>
              <a:buFontTx/>
              <a:buNone/>
            </a:pPr>
            <a:r>
              <a:rPr lang="en-US" sz="2400" dirty="0" smtClean="0"/>
              <a:t>(NIH Grant P41 RR013218)</a:t>
            </a:r>
          </a:p>
          <a:p>
            <a:pPr>
              <a:lnSpc>
                <a:spcPct val="90000"/>
              </a:lnSpc>
              <a:buFontTx/>
              <a:buNone/>
            </a:pPr>
            <a:endParaRPr lang="en-US" sz="2400" dirty="0" smtClean="0"/>
          </a:p>
          <a:p>
            <a:pPr>
              <a:lnSpc>
                <a:spcPct val="90000"/>
              </a:lnSpc>
              <a:buFontTx/>
              <a:buNone/>
            </a:pPr>
            <a:r>
              <a:rPr lang="en-US" sz="2400" dirty="0" smtClean="0"/>
              <a:t>Marianna </a:t>
            </a:r>
            <a:r>
              <a:rPr lang="en-US" sz="2400" dirty="0" err="1" smtClean="0"/>
              <a:t>Jakab</a:t>
            </a:r>
            <a:r>
              <a:rPr lang="en-US" sz="2400" dirty="0" smtClean="0"/>
              <a:t>, Surgical Planning Laboratory, Brigham</a:t>
            </a:r>
          </a:p>
          <a:p>
            <a:pPr>
              <a:lnSpc>
                <a:spcPct val="90000"/>
              </a:lnSpc>
              <a:buFontTx/>
              <a:buNone/>
            </a:pPr>
            <a:r>
              <a:rPr lang="en-US" sz="2400" dirty="0" smtClean="0"/>
              <a:t>and Women’s Hospital</a:t>
            </a:r>
            <a:endParaRPr lang="en-US" sz="2400"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hlinkClick r:id="rId2"/>
            </a:endParaRPr>
          </a:p>
          <a:p>
            <a:pPr marL="0" indent="0">
              <a:buNone/>
            </a:pPr>
            <a:endParaRPr lang="en-US" dirty="0">
              <a:hlinkClick r:id="rId2"/>
            </a:endParaRPr>
          </a:p>
          <a:p>
            <a:pPr marL="0" indent="0">
              <a:buNone/>
            </a:pPr>
            <a:endParaRPr lang="en-US" dirty="0" smtClean="0">
              <a:hlinkClick r:id="rId2"/>
            </a:endParaRPr>
          </a:p>
          <a:p>
            <a:pPr marL="0" indent="0">
              <a:buNone/>
            </a:pPr>
            <a:endParaRPr lang="en-US" dirty="0">
              <a:hlinkClick r:id="rId2"/>
            </a:endParaRPr>
          </a:p>
          <a:p>
            <a:pPr marL="0" indent="0">
              <a:buNone/>
            </a:pPr>
            <a:endParaRPr lang="en-US" dirty="0" smtClean="0">
              <a:hlinkClick r:id="rId2"/>
            </a:endParaRPr>
          </a:p>
          <a:p>
            <a:pPr marL="0" indent="0">
              <a:buNone/>
            </a:pPr>
            <a:r>
              <a:rPr lang="en-US" dirty="0" smtClean="0">
                <a:hlinkClick r:id="rId2"/>
              </a:rPr>
              <a:t>www.slicer.org</a:t>
            </a:r>
          </a:p>
          <a:p>
            <a:pPr marL="0" indent="0">
              <a:buNone/>
            </a:pPr>
            <a:r>
              <a:rPr lang="en-US" dirty="0" smtClean="0">
                <a:hlinkClick r:id="rId2"/>
              </a:rPr>
              <a:t>www.na-mic.org</a:t>
            </a:r>
          </a:p>
          <a:p>
            <a:pPr marL="0" indent="0">
              <a:buNone/>
            </a:pPr>
            <a:endParaRPr lang="en-US" dirty="0" smtClean="0"/>
          </a:p>
          <a:p>
            <a:pPr marL="0" indent="0">
              <a:buNone/>
            </a:pPr>
            <a:r>
              <a:rPr lang="en-US" dirty="0" smtClean="0"/>
              <a:t>Questions and comments: </a:t>
            </a:r>
            <a:r>
              <a:rPr lang="en-US" dirty="0" err="1" smtClean="0"/>
              <a:t>spujol@bwh.harvard.edu</a:t>
            </a:r>
            <a:endParaRPr lang="en-US" dirty="0"/>
          </a:p>
        </p:txBody>
      </p:sp>
      <p:pic>
        <p:nvPicPr>
          <p:cNvPr id="4" name="Picture 3"/>
          <p:cNvPicPr>
            <a:picLocks noChangeAspect="1"/>
          </p:cNvPicPr>
          <p:nvPr/>
        </p:nvPicPr>
        <p:blipFill>
          <a:blip r:embed="rId3"/>
          <a:stretch>
            <a:fillRect/>
          </a:stretch>
        </p:blipFill>
        <p:spPr>
          <a:xfrm>
            <a:off x="4800600" y="819150"/>
            <a:ext cx="3207182" cy="2952750"/>
          </a:xfrm>
          <a:prstGeom prst="rect">
            <a:avLst/>
          </a:prstGeom>
        </p:spPr>
      </p:pic>
    </p:spTree>
    <p:extLst>
      <p:ext uri="{BB962C8B-B14F-4D97-AF65-F5344CB8AC3E}">
        <p14:creationId xmlns:p14="http://schemas.microsoft.com/office/powerpoint/2010/main" val="100653540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z="3600">
                <a:latin typeface="Arial" charset="0"/>
                <a:ea typeface="ＭＳ Ｐゴシック" charset="0"/>
                <a:cs typeface="ＭＳ Ｐゴシック" charset="0"/>
              </a:rPr>
              <a:t>An extensible platform</a:t>
            </a:r>
          </a:p>
        </p:txBody>
      </p:sp>
      <p:pic>
        <p:nvPicPr>
          <p:cNvPr id="6" name="Image 5" descr="ExtensionManag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19151"/>
            <a:ext cx="5638800" cy="3821207"/>
          </a:xfrm>
          <a:prstGeom prst="rect">
            <a:avLst/>
          </a:prstGeom>
        </p:spPr>
      </p:pic>
      <p:sp>
        <p:nvSpPr>
          <p:cNvPr id="7" name="Rectangle 3"/>
          <p:cNvSpPr>
            <a:spLocks/>
          </p:cNvSpPr>
          <p:nvPr/>
        </p:nvSpPr>
        <p:spPr bwMode="auto">
          <a:xfrm>
            <a:off x="6019800" y="895350"/>
            <a:ext cx="2971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285750" indent="-285750">
              <a:buFont typeface="Arial"/>
              <a:buChar char="•"/>
            </a:pPr>
            <a:r>
              <a:rPr lang="fr-FR" sz="1800">
                <a:latin typeface="Arial"/>
                <a:cs typeface="Arial"/>
              </a:rPr>
              <a:t>3D Slicer supports plug-ins called Slicer extensions available from the Extension Manager</a:t>
            </a:r>
          </a:p>
          <a:p>
            <a:pPr marL="285750" indent="-285750">
              <a:buFont typeface="Arial"/>
              <a:buChar char="•"/>
            </a:pPr>
            <a:endParaRPr lang="fr-FR" sz="1800">
              <a:latin typeface="Arial"/>
              <a:cs typeface="Arial"/>
            </a:endParaRPr>
          </a:p>
          <a:p>
            <a:pPr marL="285750" indent="-285750">
              <a:buFont typeface="Arial"/>
              <a:buChar char="•"/>
            </a:pPr>
            <a:r>
              <a:rPr lang="fr-FR" sz="1800">
                <a:latin typeface="Arial"/>
                <a:cs typeface="Arial"/>
              </a:rPr>
              <a:t>Allows end-users to select extensions useful to them, without having to download the entire extension archive.</a:t>
            </a:r>
          </a:p>
          <a:p>
            <a:pPr marL="285750" indent="-285750">
              <a:buFont typeface="Arial"/>
              <a:buChar char="•"/>
            </a:pPr>
            <a:endParaRPr lang="en-US" sz="1800">
              <a:solidFill>
                <a:schemeClr val="tx1"/>
              </a:solidFill>
              <a:latin typeface="Arial"/>
              <a:ea typeface="ＭＳ Ｐゴシック" charset="0"/>
              <a:cs typeface="Arial"/>
              <a:sym typeface="Verdana Bold" charset="0"/>
            </a:endParaRPr>
          </a:p>
          <a:p>
            <a:pPr marL="285750" indent="-285750">
              <a:buFont typeface="Arial"/>
              <a:buChar char="•"/>
            </a:pPr>
            <a:r>
              <a:rPr lang="en-US" sz="1800">
                <a:solidFill>
                  <a:schemeClr val="tx1"/>
                </a:solidFill>
                <a:latin typeface="Arial"/>
                <a:ea typeface="ＭＳ Ｐゴシック" charset="0"/>
                <a:cs typeface="Arial"/>
                <a:sym typeface="Verdana Bold" charset="0"/>
              </a:rPr>
              <a:t>Built Nightly with Slicer</a:t>
            </a:r>
          </a:p>
        </p:txBody>
      </p:sp>
    </p:spTree>
    <p:extLst>
      <p:ext uri="{BB962C8B-B14F-4D97-AF65-F5344CB8AC3E}">
        <p14:creationId xmlns:p14="http://schemas.microsoft.com/office/powerpoint/2010/main" val="428691164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3"/>
          <p:cNvSpPr>
            <a:spLocks noGrp="1"/>
          </p:cNvSpPr>
          <p:nvPr>
            <p:ph type="title"/>
          </p:nvPr>
        </p:nvSpPr>
        <p:spPr/>
        <p:txBody>
          <a:bodyPr/>
          <a:lstStyle/>
          <a:p>
            <a:r>
              <a:rPr lang="en-US">
                <a:latin typeface="Arial" charset="0"/>
                <a:ea typeface="ＭＳ Ｐゴシック" charset="0"/>
                <a:cs typeface="ＭＳ Ｐゴシック" charset="0"/>
              </a:rPr>
              <a:t>Slicer clinical applications</a:t>
            </a:r>
          </a:p>
        </p:txBody>
      </p:sp>
      <p:sp>
        <p:nvSpPr>
          <p:cNvPr id="52226" name="Content Placeholder 4"/>
          <p:cNvSpPr>
            <a:spLocks noGrp="1"/>
          </p:cNvSpPr>
          <p:nvPr>
            <p:ph idx="1"/>
          </p:nvPr>
        </p:nvSpPr>
        <p:spPr>
          <a:xfrm>
            <a:off x="4038600" y="857250"/>
            <a:ext cx="5029200" cy="3486150"/>
          </a:xfrm>
        </p:spPr>
        <p:txBody>
          <a:bodyPr/>
          <a:lstStyle/>
          <a:p>
            <a:r>
              <a:rPr lang="en-US">
                <a:latin typeface="Arial" charset="0"/>
                <a:ea typeface="ＭＳ Ｐゴシック" charset="0"/>
                <a:cs typeface="ＭＳ Ｐゴシック" charset="0"/>
              </a:rPr>
              <a:t>Driving Biological Projects leading to the development of new tools</a:t>
            </a:r>
          </a:p>
          <a:p>
            <a:r>
              <a:rPr lang="en-US">
                <a:latin typeface="Arial" charset="0"/>
                <a:ea typeface="ＭＳ Ｐゴシック" charset="0"/>
                <a:cs typeface="ＭＳ Ｐゴシック" charset="0"/>
              </a:rPr>
              <a:t>Applied science oriented toward subject specific analysis in the presence of pathology</a:t>
            </a:r>
          </a:p>
        </p:txBody>
      </p:sp>
      <p:pic>
        <p:nvPicPr>
          <p:cNvPr id="522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1485900"/>
            <a:ext cx="14478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19150"/>
            <a:ext cx="138072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105150"/>
            <a:ext cx="2057400" cy="1195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3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66950"/>
            <a:ext cx="18288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90506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3"/>
          <p:cNvSpPr>
            <a:spLocks noGrp="1"/>
          </p:cNvSpPr>
          <p:nvPr>
            <p:ph type="title"/>
          </p:nvPr>
        </p:nvSpPr>
        <p:spPr/>
        <p:txBody>
          <a:bodyPr/>
          <a:lstStyle/>
          <a:p>
            <a:r>
              <a:rPr lang="en-US">
                <a:latin typeface="Arial" charset="0"/>
                <a:ea typeface="ＭＳ Ｐゴシック" charset="0"/>
                <a:cs typeface="ＭＳ Ｐゴシック" charset="0"/>
              </a:rPr>
              <a:t>Examples of clinical applications</a:t>
            </a:r>
          </a:p>
        </p:txBody>
      </p:sp>
      <p:sp>
        <p:nvSpPr>
          <p:cNvPr id="2" name="Espace réservé du contenu 1"/>
          <p:cNvSpPr>
            <a:spLocks noGrp="1"/>
          </p:cNvSpPr>
          <p:nvPr>
            <p:ph idx="1"/>
          </p:nvPr>
        </p:nvSpPr>
        <p:spPr>
          <a:xfrm>
            <a:off x="5334000" y="971550"/>
            <a:ext cx="3657600" cy="3486150"/>
          </a:xfrm>
        </p:spPr>
        <p:txBody>
          <a:bodyPr/>
          <a:lstStyle/>
          <a:p>
            <a:r>
              <a:rPr lang="fr-FR"/>
              <a:t>Radiotherapy: RT-specific analysis dose accumulation and dose comparison (G.Fichtinger et al. Queen’s University, Canada)</a:t>
            </a:r>
          </a:p>
        </p:txBody>
      </p:sp>
      <p:pic>
        <p:nvPicPr>
          <p:cNvPr id="3" name="Image 2" descr="SlicerRT_0.10_Mont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47750"/>
            <a:ext cx="5105400" cy="3426091"/>
          </a:xfrm>
          <a:prstGeom prst="rect">
            <a:avLst/>
          </a:prstGeom>
        </p:spPr>
      </p:pic>
    </p:spTree>
    <p:extLst>
      <p:ext uri="{BB962C8B-B14F-4D97-AF65-F5344CB8AC3E}">
        <p14:creationId xmlns:p14="http://schemas.microsoft.com/office/powerpoint/2010/main" val="406986163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3"/>
          <p:cNvSpPr>
            <a:spLocks noGrp="1"/>
          </p:cNvSpPr>
          <p:nvPr>
            <p:ph type="title"/>
          </p:nvPr>
        </p:nvSpPr>
        <p:spPr/>
        <p:txBody>
          <a:bodyPr/>
          <a:lstStyle/>
          <a:p>
            <a:r>
              <a:rPr lang="en-US">
                <a:latin typeface="Arial" charset="0"/>
                <a:ea typeface="ＭＳ Ｐゴシック" charset="0"/>
                <a:cs typeface="ＭＳ Ｐゴシック" charset="0"/>
              </a:rPr>
              <a:t>Examples of clinical applications</a:t>
            </a:r>
          </a:p>
        </p:txBody>
      </p:sp>
      <p:sp>
        <p:nvSpPr>
          <p:cNvPr id="2" name="Espace réservé du contenu 1"/>
          <p:cNvSpPr>
            <a:spLocks noGrp="1"/>
          </p:cNvSpPr>
          <p:nvPr>
            <p:ph idx="1"/>
          </p:nvPr>
        </p:nvSpPr>
        <p:spPr>
          <a:xfrm>
            <a:off x="6248400" y="895350"/>
            <a:ext cx="2667000" cy="3486150"/>
          </a:xfrm>
        </p:spPr>
        <p:txBody>
          <a:bodyPr/>
          <a:lstStyle/>
          <a:p>
            <a:r>
              <a:rPr lang="fr-FR"/>
              <a:t>Measurement of volumetric changes in slow growing meningioma</a:t>
            </a:r>
          </a:p>
        </p:txBody>
      </p:sp>
      <p:pic>
        <p:nvPicPr>
          <p:cNvPr id="5" name="Image 4" descr="Screen Shot 2013-11-19 at 3.09.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71549"/>
            <a:ext cx="6096000" cy="3286125"/>
          </a:xfrm>
          <a:prstGeom prst="rect">
            <a:avLst/>
          </a:prstGeom>
        </p:spPr>
      </p:pic>
    </p:spTree>
    <p:extLst>
      <p:ext uri="{BB962C8B-B14F-4D97-AF65-F5344CB8AC3E}">
        <p14:creationId xmlns:p14="http://schemas.microsoft.com/office/powerpoint/2010/main" val="311715545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a:latin typeface="Arial" charset="0"/>
                <a:ea typeface="ＭＳ Ｐゴシック" charset="0"/>
                <a:cs typeface="ＭＳ Ｐゴシック" charset="0"/>
              </a:rPr>
              <a:t>Examples of clinical applications</a:t>
            </a:r>
            <a:endParaRPr lang="en-US" dirty="0">
              <a:latin typeface="Arial" charset="0"/>
              <a:ea typeface="MS PGothic" charset="0"/>
            </a:endParaRPr>
          </a:p>
        </p:txBody>
      </p:sp>
      <p:pic>
        <p:nvPicPr>
          <p:cNvPr id="6" name="Image 5" descr="siggraph_image_pujol-golby-pieper-kikin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895350"/>
            <a:ext cx="5584539" cy="3429000"/>
          </a:xfrm>
          <a:prstGeom prst="rect">
            <a:avLst/>
          </a:prstGeom>
        </p:spPr>
      </p:pic>
      <p:sp>
        <p:nvSpPr>
          <p:cNvPr id="8" name="Espace réservé du contenu 1"/>
          <p:cNvSpPr>
            <a:spLocks noGrp="1"/>
          </p:cNvSpPr>
          <p:nvPr>
            <p:ph idx="1"/>
          </p:nvPr>
        </p:nvSpPr>
        <p:spPr>
          <a:xfrm>
            <a:off x="5715000" y="971550"/>
            <a:ext cx="3276600" cy="3486150"/>
          </a:xfrm>
        </p:spPr>
        <p:txBody>
          <a:bodyPr/>
          <a:lstStyle/>
          <a:p>
            <a:r>
              <a:rPr lang="fr-FR"/>
              <a:t>Diffusion Tensor Imaging tractography for neurosurgical planning</a:t>
            </a:r>
          </a:p>
        </p:txBody>
      </p:sp>
    </p:spTree>
    <p:extLst>
      <p:ext uri="{BB962C8B-B14F-4D97-AF65-F5344CB8AC3E}">
        <p14:creationId xmlns:p14="http://schemas.microsoft.com/office/powerpoint/2010/main" val="306493441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dirty="0" smtClean="0">
                <a:latin typeface="Arial" charset="0"/>
                <a:ea typeface="ＭＳ Ｐゴシック" charset="0"/>
                <a:cs typeface="ＭＳ Ｐゴシック" charset="0"/>
              </a:rPr>
              <a:t>Overview</a:t>
            </a:r>
            <a:endParaRPr lang="en-US" dirty="0">
              <a:latin typeface="Arial" charset="0"/>
              <a:ea typeface="ＭＳ Ｐゴシック" charset="0"/>
              <a:cs typeface="ＭＳ Ｐゴシック" charset="0"/>
            </a:endParaRPr>
          </a:p>
        </p:txBody>
      </p:sp>
      <p:sp>
        <p:nvSpPr>
          <p:cNvPr id="5" name="Content Placeholder 2"/>
          <p:cNvSpPr txBox="1">
            <a:spLocks/>
          </p:cNvSpPr>
          <p:nvPr/>
        </p:nvSpPr>
        <p:spPr bwMode="auto">
          <a:xfrm>
            <a:off x="1465674" y="895350"/>
            <a:ext cx="7678326" cy="3810000"/>
          </a:xfrm>
          <a:prstGeom prst="rect">
            <a:avLst/>
          </a:prstGeom>
          <a:solidFill>
            <a:schemeClr val="bg1"/>
          </a:solidFill>
          <a:ln w="9525">
            <a:noFill/>
            <a:miter lim="800000"/>
            <a:headEnd/>
            <a:tailEnd/>
          </a:ln>
        </p:spPr>
        <p:txBody>
          <a:bodyPr vert="horz" wrap="square" lIns="91410" tIns="45706" rIns="91410" bIns="45706"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004888"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279525" indent="-228600" algn="l" rtl="0" eaLnBrk="0" fontAlgn="base" hangingPunct="0">
              <a:spcBef>
                <a:spcPct val="20000"/>
              </a:spcBef>
              <a:spcAft>
                <a:spcPct val="0"/>
              </a:spcAft>
              <a:buChar char="–"/>
              <a:defRPr sz="1400" cap="all">
                <a:solidFill>
                  <a:schemeClr val="tx1"/>
                </a:solidFill>
                <a:latin typeface="+mn-lt"/>
                <a:ea typeface="ＭＳ Ｐゴシック" charset="-128"/>
              </a:defRPr>
            </a:lvl4pPr>
            <a:lvl5pPr marL="1462088" indent="-228600" algn="l" rtl="0" eaLnBrk="0" fontAlgn="base" hangingPunct="0">
              <a:spcBef>
                <a:spcPct val="20000"/>
              </a:spcBef>
              <a:spcAft>
                <a:spcPct val="0"/>
              </a:spcAft>
              <a:buChar char="»"/>
              <a:defRPr sz="1600" cap="small">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pPr marL="0" indent="0">
              <a:buNone/>
            </a:pPr>
            <a:r>
              <a:rPr lang="en-US" b="1" dirty="0" smtClean="0">
                <a:solidFill>
                  <a:schemeClr val="bg1">
                    <a:lumMod val="75000"/>
                  </a:schemeClr>
                </a:solidFill>
                <a:latin typeface="Arial" charset="0"/>
              </a:rPr>
              <a:t>Part I: </a:t>
            </a:r>
            <a:r>
              <a:rPr lang="en-US" dirty="0" smtClean="0">
                <a:solidFill>
                  <a:schemeClr val="bg1">
                    <a:lumMod val="75000"/>
                  </a:schemeClr>
                </a:solidFill>
                <a:latin typeface="Arial" charset="0"/>
              </a:rPr>
              <a:t>Introduction to the 3DSlicer software</a:t>
            </a:r>
          </a:p>
          <a:p>
            <a:pPr marL="0" indent="0">
              <a:buNone/>
            </a:pPr>
            <a:endParaRPr lang="en-US" b="1" dirty="0">
              <a:latin typeface="Arial" charset="0"/>
            </a:endParaRPr>
          </a:p>
          <a:p>
            <a:pPr marL="0" indent="0">
              <a:buNone/>
            </a:pPr>
            <a:r>
              <a:rPr lang="en-US" b="1" dirty="0" smtClean="0">
                <a:latin typeface="Arial" charset="0"/>
              </a:rPr>
              <a:t>Part II: </a:t>
            </a:r>
            <a:r>
              <a:rPr lang="en-US" dirty="0" smtClean="0">
                <a:latin typeface="Arial" charset="0"/>
              </a:rPr>
              <a:t>3D Data Loading and visualization of DICOM images</a:t>
            </a:r>
            <a:endParaRPr lang="en-US" b="1" dirty="0" smtClean="0">
              <a:latin typeface="Arial" charset="0"/>
            </a:endParaRPr>
          </a:p>
          <a:p>
            <a:pPr marL="0" indent="0">
              <a:buNone/>
            </a:pPr>
            <a:r>
              <a:rPr lang="en-US" dirty="0" smtClean="0">
                <a:latin typeface="Arial" charset="0"/>
              </a:rPr>
              <a:t> - Volume Rendering of </a:t>
            </a:r>
            <a:r>
              <a:rPr lang="en-US" dirty="0" err="1" smtClean="0">
                <a:latin typeface="Arial" charset="0"/>
              </a:rPr>
              <a:t>thoraco</a:t>
            </a:r>
            <a:r>
              <a:rPr lang="en-US" dirty="0" smtClean="0">
                <a:latin typeface="Arial" charset="0"/>
              </a:rPr>
              <a:t>-abdominal CT data</a:t>
            </a:r>
          </a:p>
          <a:p>
            <a:pPr marL="0" indent="0">
              <a:buNone/>
            </a:pPr>
            <a:r>
              <a:rPr lang="en-US" dirty="0">
                <a:latin typeface="Arial" charset="0"/>
              </a:rPr>
              <a:t> </a:t>
            </a:r>
            <a:r>
              <a:rPr lang="en-US" dirty="0" smtClean="0">
                <a:latin typeface="Arial" charset="0"/>
              </a:rPr>
              <a:t>- Surface Rendering of MR head data</a:t>
            </a:r>
          </a:p>
          <a:p>
            <a:pPr marL="0" indent="0">
              <a:buNone/>
            </a:pPr>
            <a:endParaRPr lang="en-US" b="1" dirty="0" smtClean="0">
              <a:latin typeface="Arial" charset="0"/>
            </a:endParaRPr>
          </a:p>
          <a:p>
            <a:pPr marL="0" indent="0">
              <a:buNone/>
            </a:pPr>
            <a:r>
              <a:rPr lang="en-US" b="1" dirty="0" smtClean="0">
                <a:solidFill>
                  <a:schemeClr val="bg1">
                    <a:lumMod val="75000"/>
                  </a:schemeClr>
                </a:solidFill>
                <a:latin typeface="Arial" charset="0"/>
              </a:rPr>
              <a:t>Part III: </a:t>
            </a:r>
            <a:r>
              <a:rPr lang="en-US" dirty="0" smtClean="0">
                <a:solidFill>
                  <a:schemeClr val="bg1">
                    <a:lumMod val="75000"/>
                  </a:schemeClr>
                </a:solidFill>
                <a:latin typeface="Arial" charset="0"/>
              </a:rPr>
              <a:t>3D interactive exploration of the anatomy</a:t>
            </a:r>
            <a:endParaRPr lang="en-US" b="1" dirty="0" smtClean="0">
              <a:solidFill>
                <a:schemeClr val="bg1">
                  <a:lumMod val="75000"/>
                </a:schemeClr>
              </a:solidFill>
              <a:latin typeface="Arial" charset="0"/>
            </a:endParaRPr>
          </a:p>
          <a:p>
            <a:pPr marL="0" indent="0">
              <a:buNone/>
            </a:pPr>
            <a:r>
              <a:rPr lang="en-US" dirty="0" smtClean="0">
                <a:solidFill>
                  <a:schemeClr val="bg1">
                    <a:lumMod val="75000"/>
                  </a:schemeClr>
                </a:solidFill>
                <a:latin typeface="Arial" charset="0"/>
              </a:rPr>
              <a:t> -  Exploration of the Segments of the liver </a:t>
            </a:r>
          </a:p>
          <a:p>
            <a:pPr marL="0" indent="0">
              <a:buNone/>
            </a:pPr>
            <a:r>
              <a:rPr lang="en-US" dirty="0">
                <a:solidFill>
                  <a:schemeClr val="bg1">
                    <a:lumMod val="75000"/>
                  </a:schemeClr>
                </a:solidFill>
                <a:latin typeface="Arial" charset="0"/>
              </a:rPr>
              <a:t>  </a:t>
            </a:r>
            <a:r>
              <a:rPr lang="en-US" dirty="0" smtClean="0">
                <a:solidFill>
                  <a:schemeClr val="bg1">
                    <a:lumMod val="75000"/>
                  </a:schemeClr>
                </a:solidFill>
                <a:latin typeface="Arial" charset="0"/>
              </a:rPr>
              <a:t>- Exploration of the Segments of the lung</a:t>
            </a:r>
            <a:endParaRPr lang="en-US" dirty="0">
              <a:solidFill>
                <a:schemeClr val="bg1">
                  <a:lumMod val="75000"/>
                </a:schemeClr>
              </a:solidFill>
              <a:latin typeface="Arial" charset="0"/>
            </a:endParaRPr>
          </a:p>
        </p:txBody>
      </p:sp>
      <p:pic>
        <p:nvPicPr>
          <p:cNvPr id="7" name="Picture 19" descr="imag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81350"/>
            <a:ext cx="1066800" cy="69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943352"/>
            <a:ext cx="760474" cy="75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5"/>
          <a:stretch>
            <a:fillRect/>
          </a:stretch>
        </p:blipFill>
        <p:spPr>
          <a:xfrm>
            <a:off x="381000" y="1733551"/>
            <a:ext cx="990600" cy="666639"/>
          </a:xfrm>
          <a:prstGeom prst="rect">
            <a:avLst/>
          </a:prstGeom>
        </p:spPr>
      </p:pic>
      <p:pic>
        <p:nvPicPr>
          <p:cNvPr id="3" name="Image 2"/>
          <p:cNvPicPr>
            <a:picLocks noChangeAspect="1"/>
          </p:cNvPicPr>
          <p:nvPr/>
        </p:nvPicPr>
        <p:blipFill>
          <a:blip r:embed="rId6"/>
          <a:stretch>
            <a:fillRect/>
          </a:stretch>
        </p:blipFill>
        <p:spPr>
          <a:xfrm>
            <a:off x="533404" y="2419352"/>
            <a:ext cx="746125" cy="697675"/>
          </a:xfrm>
          <a:prstGeom prst="rect">
            <a:avLst/>
          </a:prstGeom>
        </p:spPr>
      </p:pic>
      <p:pic>
        <p:nvPicPr>
          <p:cNvPr id="4" name="Image 3"/>
          <p:cNvPicPr>
            <a:picLocks noChangeAspect="1"/>
          </p:cNvPicPr>
          <p:nvPr/>
        </p:nvPicPr>
        <p:blipFill>
          <a:blip r:embed="rId7"/>
          <a:stretch>
            <a:fillRect/>
          </a:stretch>
        </p:blipFill>
        <p:spPr>
          <a:xfrm>
            <a:off x="609600" y="971550"/>
            <a:ext cx="640080" cy="762000"/>
          </a:xfrm>
          <a:prstGeom prst="rect">
            <a:avLst/>
          </a:prstGeom>
        </p:spPr>
      </p:pic>
    </p:spTree>
    <p:extLst>
      <p:ext uri="{BB962C8B-B14F-4D97-AF65-F5344CB8AC3E}">
        <p14:creationId xmlns:p14="http://schemas.microsoft.com/office/powerpoint/2010/main" val="130353424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8077200" cy="400050"/>
          </a:xfrm>
        </p:spPr>
        <p:txBody>
          <a:bodyPr/>
          <a:lstStyle/>
          <a:p>
            <a:r>
              <a:rPr lang="en-US" sz="2000" dirty="0" smtClean="0">
                <a:latin typeface="Arial" charset="0"/>
                <a:ea typeface="ＭＳ Ｐゴシック" charset="0"/>
                <a:cs typeface="ＭＳ Ｐゴシック" charset="0"/>
              </a:rPr>
              <a:t>3D Visualization of DICOM images for Radiological applications</a:t>
            </a:r>
            <a:endParaRPr lang="en-US" sz="2000" dirty="0">
              <a:latin typeface="Arial" charset="0"/>
              <a:ea typeface="ＭＳ Ｐゴシック" charset="0"/>
              <a:cs typeface="ＭＳ Ｐゴシック" charset="0"/>
            </a:endParaRPr>
          </a:p>
        </p:txBody>
      </p:sp>
      <p:sp>
        <p:nvSpPr>
          <p:cNvPr id="4" name="Text Box 5"/>
          <p:cNvSpPr txBox="1">
            <a:spLocks noChangeArrowheads="1"/>
          </p:cNvSpPr>
          <p:nvPr/>
        </p:nvSpPr>
        <p:spPr bwMode="auto">
          <a:xfrm>
            <a:off x="381000" y="1123950"/>
            <a:ext cx="4114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dirty="0"/>
              <a:t>Following this tutorial, </a:t>
            </a:r>
            <a:r>
              <a:rPr lang="en-US" dirty="0" smtClean="0"/>
              <a:t>you will be able </a:t>
            </a:r>
            <a:r>
              <a:rPr lang="en-US" dirty="0"/>
              <a:t>to</a:t>
            </a:r>
            <a:r>
              <a:rPr lang="en-US" dirty="0">
                <a:solidFill>
                  <a:schemeClr val="accent2"/>
                </a:solidFill>
              </a:rPr>
              <a:t> load and visualize </a:t>
            </a:r>
            <a:r>
              <a:rPr lang="en-US" dirty="0" smtClean="0">
                <a:solidFill>
                  <a:schemeClr val="accent2"/>
                </a:solidFill>
              </a:rPr>
              <a:t>DICOM volumes </a:t>
            </a:r>
            <a:r>
              <a:rPr lang="en-US" dirty="0" smtClean="0"/>
              <a:t>with 3D Slicer,</a:t>
            </a:r>
            <a:r>
              <a:rPr lang="en-US" dirty="0">
                <a:solidFill>
                  <a:schemeClr val="accent2"/>
                </a:solidFill>
              </a:rPr>
              <a:t> </a:t>
            </a:r>
            <a:r>
              <a:rPr lang="en-US" dirty="0" smtClean="0"/>
              <a:t>and </a:t>
            </a:r>
            <a:r>
              <a:rPr lang="en-US" dirty="0"/>
              <a:t>to</a:t>
            </a:r>
            <a:r>
              <a:rPr lang="en-US" dirty="0">
                <a:solidFill>
                  <a:schemeClr val="accent2"/>
                </a:solidFill>
              </a:rPr>
              <a:t> interact in 3D with structural images and models of </a:t>
            </a:r>
            <a:r>
              <a:rPr lang="en-US" dirty="0" smtClean="0">
                <a:solidFill>
                  <a:schemeClr val="accent2"/>
                </a:solidFill>
              </a:rPr>
              <a:t>the anatomy.</a:t>
            </a:r>
            <a:endParaRPr lang="en-US" dirty="0"/>
          </a:p>
        </p:txBody>
      </p:sp>
      <p:pic>
        <p:nvPicPr>
          <p:cNvPr id="6" name="Picture 19" descr="imag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4" y="1733550"/>
            <a:ext cx="200198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419352"/>
            <a:ext cx="1600200" cy="158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4"/>
          <a:stretch>
            <a:fillRect/>
          </a:stretch>
        </p:blipFill>
        <p:spPr>
          <a:xfrm>
            <a:off x="4876800" y="1123950"/>
            <a:ext cx="1698454" cy="1143000"/>
          </a:xfrm>
          <a:prstGeom prst="rect">
            <a:avLst/>
          </a:prstGeom>
        </p:spPr>
      </p:pic>
    </p:spTree>
    <p:extLst>
      <p:ext uri="{BB962C8B-B14F-4D97-AF65-F5344CB8AC3E}">
        <p14:creationId xmlns:p14="http://schemas.microsoft.com/office/powerpoint/2010/main" val="3484124446"/>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Screen Shot 2013-10-29 at 6.50.44 PM.png"/>
          <p:cNvPicPr>
            <a:picLocks noGrp="1" noChangeAspect="1"/>
          </p:cNvPicPr>
          <p:nvPr>
            <p:ph idx="1"/>
          </p:nvPr>
        </p:nvPicPr>
        <p:blipFill>
          <a:blip r:embed="rId2">
            <a:extLst>
              <a:ext uri="{28A0092B-C50C-407E-A947-70E740481C1C}">
                <a14:useLocalDpi xmlns:a14="http://schemas.microsoft.com/office/drawing/2010/main" val="0"/>
              </a:ext>
            </a:extLst>
          </a:blip>
          <a:srcRect l="-10507" r="-10507"/>
          <a:stretch>
            <a:fillRect/>
          </a:stretch>
        </p:blipFill>
        <p:spPr>
          <a:xfrm>
            <a:off x="1009754" y="895350"/>
            <a:ext cx="7753246" cy="3733800"/>
          </a:xfrm>
        </p:spPr>
      </p:pic>
      <p:sp>
        <p:nvSpPr>
          <p:cNvPr id="7169" name="Title 1"/>
          <p:cNvSpPr>
            <a:spLocks noGrp="1"/>
          </p:cNvSpPr>
          <p:nvPr>
            <p:ph type="title"/>
          </p:nvPr>
        </p:nvSpPr>
        <p:spPr/>
        <p:txBody>
          <a:bodyPr/>
          <a:lstStyle/>
          <a:p>
            <a:r>
              <a:rPr lang="en-US" dirty="0" smtClean="0">
                <a:latin typeface="Arial" charset="0"/>
                <a:ea typeface="ＭＳ Ｐゴシック" charset="0"/>
                <a:cs typeface="ＭＳ Ｐゴシック" charset="0"/>
              </a:rPr>
              <a:t>Welcome to Slicer4 </a:t>
            </a:r>
            <a:endParaRPr lang="en-US" dirty="0">
              <a:latin typeface="Arial" charset="0"/>
              <a:ea typeface="ＭＳ Ｐゴシック" charset="0"/>
              <a:cs typeface="ＭＳ Ｐゴシック" charset="0"/>
            </a:endParaRPr>
          </a:p>
        </p:txBody>
      </p:sp>
      <p:sp>
        <p:nvSpPr>
          <p:cNvPr id="6" name="Rectangle 5"/>
          <p:cNvSpPr/>
          <p:nvPr/>
        </p:nvSpPr>
        <p:spPr bwMode="auto">
          <a:xfrm>
            <a:off x="8001000" y="819150"/>
            <a:ext cx="685800" cy="46166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4" name="TextBox 3"/>
          <p:cNvSpPr txBox="1"/>
          <p:nvPr/>
        </p:nvSpPr>
        <p:spPr>
          <a:xfrm>
            <a:off x="228600" y="3638552"/>
            <a:ext cx="8686800" cy="461665"/>
          </a:xfrm>
          <a:prstGeom prst="rect">
            <a:avLst/>
          </a:prstGeom>
          <a:solidFill>
            <a:srgbClr val="FF9900"/>
          </a:solidFill>
        </p:spPr>
        <p:txBody>
          <a:bodyPr wrap="square">
            <a:spAutoFit/>
          </a:bodyPr>
          <a:lstStyle/>
          <a:p>
            <a:pPr>
              <a:defRPr/>
            </a:pPr>
            <a:r>
              <a:rPr lang="en-US" dirty="0" smtClean="0">
                <a:latin typeface="+mn-lt"/>
              </a:rPr>
              <a:t>To start Slicer, double-click on the Slicer icon on the Desktop</a:t>
            </a:r>
            <a:endParaRPr lang="en-US" dirty="0">
              <a:latin typeface="+mn-lt"/>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Espace réservé du contenu 7" descr="Screen Shot 2012-10-29 at 9.39.24 PM.png"/>
          <p:cNvPicPr>
            <a:picLocks noChangeAspect="1"/>
          </p:cNvPicPr>
          <p:nvPr/>
        </p:nvPicPr>
        <p:blipFill>
          <a:blip r:embed="rId2">
            <a:extLst>
              <a:ext uri="{28A0092B-C50C-407E-A947-70E740481C1C}">
                <a14:useLocalDpi xmlns:a14="http://schemas.microsoft.com/office/drawing/2010/main" val="0"/>
              </a:ext>
            </a:extLst>
          </a:blip>
          <a:srcRect l="-13431" r="-13431"/>
          <a:stretch>
            <a:fillRect/>
          </a:stretch>
        </p:blipFill>
        <p:spPr bwMode="auto">
          <a:xfrm>
            <a:off x="2895606" y="971550"/>
            <a:ext cx="66452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itle 1"/>
          <p:cNvSpPr>
            <a:spLocks noGrp="1"/>
          </p:cNvSpPr>
          <p:nvPr>
            <p:ph type="title"/>
          </p:nvPr>
        </p:nvSpPr>
        <p:spPr/>
        <p:txBody>
          <a:bodyPr/>
          <a:lstStyle/>
          <a:p>
            <a:pPr marL="30163"/>
            <a:r>
              <a:rPr lang="en-US" sz="2000" dirty="0" smtClean="0">
                <a:solidFill>
                  <a:srgbClr val="002D99"/>
                </a:solidFill>
                <a:latin typeface="Arial Bold" charset="0"/>
                <a:ea typeface="MS PGothic" charset="0"/>
                <a:sym typeface="Arial Bold" charset="0"/>
              </a:rPr>
              <a:t>Navigating </a:t>
            </a:r>
            <a:r>
              <a:rPr lang="en-US" sz="2000" dirty="0">
                <a:solidFill>
                  <a:srgbClr val="002D99"/>
                </a:solidFill>
                <a:latin typeface="Arial Bold" charset="0"/>
                <a:ea typeface="MS PGothic" charset="0"/>
                <a:sym typeface="Arial Bold" charset="0"/>
              </a:rPr>
              <a:t>the Application GUI</a:t>
            </a:r>
          </a:p>
        </p:txBody>
      </p:sp>
      <p:sp>
        <p:nvSpPr>
          <p:cNvPr id="6146" name="Content Placeholder 2"/>
          <p:cNvSpPr>
            <a:spLocks noGrp="1"/>
          </p:cNvSpPr>
          <p:nvPr>
            <p:ph idx="1"/>
          </p:nvPr>
        </p:nvSpPr>
        <p:spPr>
          <a:xfrm>
            <a:off x="457200" y="1501775"/>
            <a:ext cx="2895600" cy="2466975"/>
          </a:xfrm>
          <a:solidFill>
            <a:srgbClr val="FFC000"/>
          </a:solidFill>
        </p:spPr>
        <p:txBody>
          <a:bodyPr/>
          <a:lstStyle/>
          <a:p>
            <a:pPr marL="0" indent="0">
              <a:buFontTx/>
              <a:buNone/>
              <a:defRPr/>
            </a:pPr>
            <a:r>
              <a:rPr lang="en-US" sz="1800" dirty="0" smtClean="0">
                <a:cs typeface="ＭＳ Ｐゴシック" charset="-128"/>
              </a:rPr>
              <a:t>The Graphic User Interface (GUI) of Slicer4 integrates </a:t>
            </a:r>
            <a:r>
              <a:rPr lang="en-US" sz="1800" b="1" dirty="0" smtClean="0">
                <a:solidFill>
                  <a:schemeClr val="accent6"/>
                </a:solidFill>
                <a:cs typeface="ＭＳ Ｐゴシック" charset="-128"/>
              </a:rPr>
              <a:t>four components:</a:t>
            </a:r>
          </a:p>
          <a:p>
            <a:pPr marL="30163">
              <a:buSzPct val="125000"/>
              <a:buFont typeface="Helvetica" charset="0"/>
              <a:buChar char="•"/>
              <a:defRPr/>
            </a:pPr>
            <a:r>
              <a:rPr lang="en-US" sz="1800" dirty="0">
                <a:ea typeface="ＭＳ Ｐゴシック" charset="0"/>
                <a:cs typeface="Helvetica" charset="0"/>
                <a:sym typeface="Helvetica" charset="0"/>
              </a:rPr>
              <a:t>the Menu Toolbar</a:t>
            </a:r>
          </a:p>
          <a:p>
            <a:pPr marL="30163">
              <a:buSzPct val="125000"/>
              <a:buFont typeface="Helvetica" charset="0"/>
              <a:buChar char="•"/>
              <a:defRPr/>
            </a:pPr>
            <a:r>
              <a:rPr lang="en-US" sz="1800" dirty="0">
                <a:ea typeface="ＭＳ Ｐゴシック" charset="0"/>
                <a:cs typeface="Helvetica" charset="0"/>
                <a:sym typeface="Helvetica" charset="0"/>
              </a:rPr>
              <a:t> the Module GUI Panel</a:t>
            </a:r>
          </a:p>
          <a:p>
            <a:pPr marL="30163">
              <a:buSzPct val="125000"/>
              <a:buFont typeface="Helvetica" charset="0"/>
              <a:buChar char="•"/>
              <a:defRPr/>
            </a:pPr>
            <a:r>
              <a:rPr lang="en-US" sz="1800" dirty="0">
                <a:ea typeface="ＭＳ Ｐゴシック" charset="0"/>
                <a:cs typeface="Helvetica" charset="0"/>
                <a:sym typeface="Helvetica" charset="0"/>
              </a:rPr>
              <a:t> the 3D Viewer</a:t>
            </a:r>
          </a:p>
          <a:p>
            <a:pPr marL="30163">
              <a:buSzPct val="125000"/>
              <a:buFont typeface="Helvetica" charset="0"/>
              <a:buChar char="•"/>
              <a:defRPr/>
            </a:pPr>
            <a:r>
              <a:rPr lang="en-US" sz="1800" dirty="0">
                <a:ea typeface="ＭＳ Ｐゴシック" charset="0"/>
                <a:cs typeface="Helvetica" charset="0"/>
                <a:sym typeface="Helvetica" charset="0"/>
              </a:rPr>
              <a:t> the Slice </a:t>
            </a:r>
            <a:r>
              <a:rPr lang="en-US" sz="1800" dirty="0" smtClean="0">
                <a:ea typeface="ＭＳ Ｐゴシック" charset="0"/>
                <a:cs typeface="Helvetica" charset="0"/>
                <a:sym typeface="Helvetica" charset="0"/>
              </a:rPr>
              <a:t>Viewer</a:t>
            </a:r>
            <a:endParaRPr lang="en-US" sz="1800" dirty="0">
              <a:ea typeface="ＭＳ Ｐゴシック" charset="0"/>
              <a:cs typeface="Helvetica" charset="0"/>
              <a:sym typeface="Helvetica" charset="0"/>
            </a:endParaRPr>
          </a:p>
        </p:txBody>
      </p:sp>
      <p:sp>
        <p:nvSpPr>
          <p:cNvPr id="2" name="Rectangle 1"/>
          <p:cNvSpPr/>
          <p:nvPr/>
        </p:nvSpPr>
        <p:spPr bwMode="auto">
          <a:xfrm>
            <a:off x="3581400" y="971553"/>
            <a:ext cx="5257800" cy="276999"/>
          </a:xfrm>
          <a:prstGeom prst="rect">
            <a:avLst/>
          </a:prstGeom>
          <a:solidFill>
            <a:srgbClr val="F2F2F2">
              <a:alpha val="40000"/>
            </a:srgbClr>
          </a:solidFill>
          <a:ln w="9525" cap="flat" cmpd="sng" algn="ctr">
            <a:solidFill>
              <a:schemeClr val="tx1"/>
            </a:solidFill>
            <a:prstDash val="solid"/>
            <a:round/>
            <a:headEnd type="none" w="med" len="med"/>
            <a:tailEnd type="none" w="med" len="med"/>
          </a:ln>
          <a:effectLst/>
        </p:spPr>
        <p:txBody>
          <a:bodyPr>
            <a:spAutoFit/>
          </a:bodyPr>
          <a:lstStyle/>
          <a:p>
            <a:pPr algn="ctr" defTabSz="912813" eaLnBrk="0" hangingPunct="0">
              <a:defRPr/>
            </a:pPr>
            <a:r>
              <a:rPr lang="en-US" sz="1200" b="1" dirty="0">
                <a:latin typeface="+mn-lt"/>
                <a:ea typeface="MS PGothic" pitchFamily="34" charset="-128"/>
                <a:cs typeface="+mn-cs"/>
              </a:rPr>
              <a:t>Menu &amp; Toolbar</a:t>
            </a:r>
          </a:p>
        </p:txBody>
      </p:sp>
      <p:sp>
        <p:nvSpPr>
          <p:cNvPr id="20485" name="Rectangle 8"/>
          <p:cNvSpPr>
            <a:spLocks/>
          </p:cNvSpPr>
          <p:nvPr/>
        </p:nvSpPr>
        <p:spPr bwMode="auto">
          <a:xfrm>
            <a:off x="3581400" y="1276350"/>
            <a:ext cx="1447800" cy="2895600"/>
          </a:xfrm>
          <a:prstGeom prst="rect">
            <a:avLst/>
          </a:prstGeom>
          <a:solidFill>
            <a:srgbClr val="FFFDFA">
              <a:alpha val="56078"/>
            </a:srgbClr>
          </a:solidFill>
          <a:ln w="9525">
            <a:solidFill>
              <a:schemeClr val="tx1">
                <a:alpha val="56078"/>
              </a:schemeClr>
            </a:solidFill>
            <a:round/>
            <a:headEnd/>
            <a:tailEnd/>
          </a:ln>
        </p:spPr>
        <p:txBody>
          <a:bodyPr lIns="0" tIns="0" rIns="0" bIns="0"/>
          <a:lstStyle/>
          <a:p>
            <a:pPr algn="r"/>
            <a:endParaRPr lang="fr-FR"/>
          </a:p>
        </p:txBody>
      </p:sp>
      <p:sp>
        <p:nvSpPr>
          <p:cNvPr id="20486" name="Rectangle 10"/>
          <p:cNvSpPr>
            <a:spLocks/>
          </p:cNvSpPr>
          <p:nvPr/>
        </p:nvSpPr>
        <p:spPr bwMode="auto">
          <a:xfrm>
            <a:off x="5029200" y="1276350"/>
            <a:ext cx="3810000" cy="1752600"/>
          </a:xfrm>
          <a:prstGeom prst="rect">
            <a:avLst/>
          </a:prstGeom>
          <a:solidFill>
            <a:srgbClr val="FFFDFA">
              <a:alpha val="56078"/>
            </a:srgbClr>
          </a:solidFill>
          <a:ln w="9525">
            <a:solidFill>
              <a:schemeClr val="tx1">
                <a:alpha val="56078"/>
              </a:schemeClr>
            </a:solidFill>
            <a:round/>
            <a:headEnd/>
            <a:tailEnd/>
          </a:ln>
        </p:spPr>
        <p:txBody>
          <a:bodyPr lIns="0" tIns="0" rIns="0" bIns="0"/>
          <a:lstStyle/>
          <a:p>
            <a:pPr algn="r"/>
            <a:endParaRPr lang="fr-FR"/>
          </a:p>
        </p:txBody>
      </p:sp>
      <p:sp>
        <p:nvSpPr>
          <p:cNvPr id="20487" name="Rectangle 11"/>
          <p:cNvSpPr>
            <a:spLocks/>
          </p:cNvSpPr>
          <p:nvPr/>
        </p:nvSpPr>
        <p:spPr bwMode="auto">
          <a:xfrm>
            <a:off x="5029200" y="3028950"/>
            <a:ext cx="3810000" cy="1143000"/>
          </a:xfrm>
          <a:prstGeom prst="rect">
            <a:avLst/>
          </a:prstGeom>
          <a:solidFill>
            <a:srgbClr val="FFFDFA">
              <a:alpha val="56078"/>
            </a:srgbClr>
          </a:solidFill>
          <a:ln w="9525">
            <a:solidFill>
              <a:schemeClr val="tx1">
                <a:alpha val="56078"/>
              </a:schemeClr>
            </a:solidFill>
            <a:round/>
            <a:headEnd/>
            <a:tailEnd/>
          </a:ln>
        </p:spPr>
        <p:txBody>
          <a:bodyPr lIns="0" tIns="0" rIns="0" bIns="0"/>
          <a:lstStyle/>
          <a:p>
            <a:pPr algn="r"/>
            <a:endParaRPr lang="fr-FR"/>
          </a:p>
        </p:txBody>
      </p:sp>
      <p:sp>
        <p:nvSpPr>
          <p:cNvPr id="11" name="Rectangle 12"/>
          <p:cNvSpPr>
            <a:spLocks/>
          </p:cNvSpPr>
          <p:nvPr/>
        </p:nvSpPr>
        <p:spPr bwMode="auto">
          <a:xfrm>
            <a:off x="5791200" y="3409950"/>
            <a:ext cx="2374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0404" bIns="0"/>
          <a:lstStyle/>
          <a:p>
            <a:pPr marL="30163" algn="ctr">
              <a:defRPr/>
            </a:pPr>
            <a:r>
              <a:rPr lang="en-US" sz="2000" b="1" dirty="0">
                <a:latin typeface="+mn-lt"/>
                <a:ea typeface="MS PGothic" pitchFamily="34" charset="-128"/>
                <a:cs typeface="+mn-cs"/>
                <a:sym typeface="Helvetica" pitchFamily="1" charset="0"/>
              </a:rPr>
              <a:t>Slice Viewers</a:t>
            </a:r>
          </a:p>
        </p:txBody>
      </p:sp>
      <p:sp>
        <p:nvSpPr>
          <p:cNvPr id="12" name="Rectangle 13"/>
          <p:cNvSpPr>
            <a:spLocks/>
          </p:cNvSpPr>
          <p:nvPr/>
        </p:nvSpPr>
        <p:spPr bwMode="auto">
          <a:xfrm>
            <a:off x="5434013" y="1828800"/>
            <a:ext cx="2374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0404" bIns="0"/>
          <a:lstStyle/>
          <a:p>
            <a:pPr marL="30163" algn="ctr">
              <a:defRPr/>
            </a:pPr>
            <a:r>
              <a:rPr lang="en-US" sz="1800" b="1" dirty="0">
                <a:latin typeface="+mn-lt"/>
                <a:ea typeface="MS PGothic" pitchFamily="34" charset="-128"/>
                <a:cs typeface="+mn-cs"/>
                <a:sym typeface="Helvetica" pitchFamily="1" charset="0"/>
              </a:rPr>
              <a:t>3D Viewer</a:t>
            </a:r>
          </a:p>
        </p:txBody>
      </p:sp>
      <p:sp>
        <p:nvSpPr>
          <p:cNvPr id="13" name="Rectangle 14"/>
          <p:cNvSpPr>
            <a:spLocks/>
          </p:cNvSpPr>
          <p:nvPr/>
        </p:nvSpPr>
        <p:spPr bwMode="auto">
          <a:xfrm>
            <a:off x="3486150" y="2647951"/>
            <a:ext cx="15049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0404" bIns="0"/>
          <a:lstStyle/>
          <a:p>
            <a:pPr marL="30163" algn="ctr">
              <a:defRPr/>
            </a:pPr>
            <a:r>
              <a:rPr lang="en-US" sz="1800" b="1" dirty="0">
                <a:latin typeface="+mn-lt"/>
                <a:ea typeface="MS PGothic" pitchFamily="34" charset="-128"/>
                <a:cs typeface="+mn-cs"/>
                <a:sym typeface="Helvetica" pitchFamily="1" charset="0"/>
              </a:rPr>
              <a:t>Module GUI Panel</a:t>
            </a:r>
          </a:p>
        </p:txBody>
      </p:sp>
    </p:spTree>
    <p:extLst>
      <p:ext uri="{BB962C8B-B14F-4D97-AF65-F5344CB8AC3E}">
        <p14:creationId xmlns:p14="http://schemas.microsoft.com/office/powerpoint/2010/main" val="11758799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Screen Shot 2012-10-29 at 9.43.21 PM.png"/>
          <p:cNvPicPr>
            <a:picLocks noGrp="1" noChangeAspect="1"/>
          </p:cNvPicPr>
          <p:nvPr>
            <p:ph idx="1"/>
          </p:nvPr>
        </p:nvPicPr>
        <p:blipFill>
          <a:blip r:embed="rId3">
            <a:extLst>
              <a:ext uri="{28A0092B-C50C-407E-A947-70E740481C1C}">
                <a14:useLocalDpi xmlns:a14="http://schemas.microsoft.com/office/drawing/2010/main" val="0"/>
              </a:ext>
            </a:extLst>
          </a:blip>
          <a:srcRect l="-13713" r="-13713"/>
          <a:stretch>
            <a:fillRect/>
          </a:stretch>
        </p:blipFill>
        <p:spPr>
          <a:xfrm>
            <a:off x="1219200" y="971550"/>
            <a:ext cx="7753246" cy="3733800"/>
          </a:xfrm>
        </p:spPr>
      </p:pic>
      <p:sp>
        <p:nvSpPr>
          <p:cNvPr id="7169" name="Title 1"/>
          <p:cNvSpPr>
            <a:spLocks noGrp="1"/>
          </p:cNvSpPr>
          <p:nvPr>
            <p:ph type="title"/>
          </p:nvPr>
        </p:nvSpPr>
        <p:spPr/>
        <p:txBody>
          <a:bodyPr/>
          <a:lstStyle/>
          <a:p>
            <a:r>
              <a:rPr lang="en-US" dirty="0" smtClean="0">
                <a:latin typeface="Arial" charset="0"/>
                <a:ea typeface="ＭＳ Ｐゴシック" charset="0"/>
                <a:cs typeface="ＭＳ Ｐゴシック" charset="0"/>
              </a:rPr>
              <a:t>Welcome to Slicer4.3.1.1 </a:t>
            </a:r>
            <a:endParaRPr lang="en-US" dirty="0">
              <a:latin typeface="Arial" charset="0"/>
              <a:ea typeface="ＭＳ Ｐゴシック" charset="0"/>
              <a:cs typeface="ＭＳ Ｐゴシック" charset="0"/>
            </a:endParaRPr>
          </a:p>
        </p:txBody>
      </p:sp>
      <p:sp>
        <p:nvSpPr>
          <p:cNvPr id="4" name="TextBox 3"/>
          <p:cNvSpPr txBox="1"/>
          <p:nvPr/>
        </p:nvSpPr>
        <p:spPr>
          <a:xfrm>
            <a:off x="228600" y="3638550"/>
            <a:ext cx="5257800" cy="1200328"/>
          </a:xfrm>
          <a:prstGeom prst="rect">
            <a:avLst/>
          </a:prstGeom>
          <a:solidFill>
            <a:srgbClr val="FF9900"/>
          </a:solidFill>
        </p:spPr>
        <p:txBody>
          <a:bodyPr wrap="square">
            <a:spAutoFit/>
          </a:bodyPr>
          <a:lstStyle/>
          <a:p>
            <a:pPr>
              <a:defRPr/>
            </a:pPr>
            <a:r>
              <a:rPr lang="en-US" dirty="0" smtClean="0">
                <a:latin typeface="+mn-lt"/>
              </a:rPr>
              <a:t>Click on </a:t>
            </a:r>
            <a:r>
              <a:rPr lang="en-US" b="1" dirty="0" smtClean="0">
                <a:latin typeface="+mn-lt"/>
              </a:rPr>
              <a:t>Welcome to Slicer </a:t>
            </a:r>
            <a:r>
              <a:rPr lang="en-US" dirty="0" smtClean="0">
                <a:latin typeface="+mn-lt"/>
              </a:rPr>
              <a:t>to display the list of modules of Slicer in the Modules menu</a:t>
            </a:r>
            <a:endParaRPr lang="en-US" dirty="0">
              <a:latin typeface="+mn-lt"/>
            </a:endParaRPr>
          </a:p>
        </p:txBody>
      </p:sp>
      <p:cxnSp>
        <p:nvCxnSpPr>
          <p:cNvPr id="3" name="Straight Arrow Connector 2"/>
          <p:cNvCxnSpPr/>
          <p:nvPr/>
        </p:nvCxnSpPr>
        <p:spPr bwMode="auto">
          <a:xfrm flipV="1">
            <a:off x="1143000" y="1047750"/>
            <a:ext cx="1143000" cy="6096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30654359"/>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dirty="0" smtClean="0">
                <a:latin typeface="Arial" charset="0"/>
                <a:ea typeface="ＭＳ Ｐゴシック" charset="0"/>
                <a:cs typeface="ＭＳ Ｐゴシック" charset="0"/>
              </a:rPr>
              <a:t>Welcome to Slicer4 </a:t>
            </a:r>
            <a:endParaRPr lang="en-US" dirty="0">
              <a:latin typeface="Arial" charset="0"/>
              <a:ea typeface="ＭＳ Ｐゴシック" charset="0"/>
              <a:cs typeface="ＭＳ Ｐゴシック" charset="0"/>
            </a:endParaRPr>
          </a:p>
        </p:txBody>
      </p:sp>
      <p:grpSp>
        <p:nvGrpSpPr>
          <p:cNvPr id="17" name="Group 16"/>
          <p:cNvGrpSpPr/>
          <p:nvPr/>
        </p:nvGrpSpPr>
        <p:grpSpPr>
          <a:xfrm>
            <a:off x="1066800" y="971550"/>
            <a:ext cx="4267200" cy="3429000"/>
            <a:chOff x="263525" y="1719263"/>
            <a:chExt cx="5024438" cy="4581525"/>
          </a:xfrm>
        </p:grpSpPr>
        <p:pic>
          <p:nvPicPr>
            <p:cNvPr id="18"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525" y="1719263"/>
              <a:ext cx="3098800"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2011-11-12-CroppingWholeBrainTractography-detai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2325" y="1719263"/>
              <a:ext cx="1925638"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0913" y="3717925"/>
              <a:ext cx="17970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688" y="3860800"/>
              <a:ext cx="1357312"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163" y="5311775"/>
              <a:ext cx="50038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Screen shot 2011-11-20 at 7.14.32 PM (2).png"/>
            <p:cNvPicPr>
              <a:picLocks noChangeAspect="1"/>
            </p:cNvPicPr>
            <p:nvPr/>
          </p:nvPicPr>
          <p:blipFill>
            <a:blip r:embed="rId7">
              <a:alphaModFix amt="74000"/>
              <a:extLst>
                <a:ext uri="{28A0092B-C50C-407E-A947-70E740481C1C}">
                  <a14:useLocalDpi xmlns:a14="http://schemas.microsoft.com/office/drawing/2010/main" val="0"/>
                </a:ext>
              </a:extLst>
            </a:blip>
            <a:srcRect/>
            <a:stretch>
              <a:fillRect/>
            </a:stretch>
          </p:blipFill>
          <p:spPr bwMode="auto">
            <a:xfrm>
              <a:off x="552450" y="2676525"/>
              <a:ext cx="4498975" cy="2878138"/>
            </a:xfrm>
            <a:prstGeom prst="rect">
              <a:avLst/>
            </a:prstGeom>
            <a:noFill/>
            <a:ln>
              <a:noFill/>
            </a:ln>
            <a:extLst>
              <a:ext uri="{909E8E84-426E-40dd-AFC4-6F175D3DCCD1}">
                <a14:hiddenFill xmlns:a14="http://schemas.microsoft.com/office/drawing/2010/main">
                  <a:solidFill>
                    <a:srgbClr val="FFFFFF">
                      <a:alpha val="74001"/>
                    </a:srgbClr>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Rectangle 4"/>
          <p:cNvSpPr>
            <a:spLocks noChangeArrowheads="1"/>
          </p:cNvSpPr>
          <p:nvPr/>
        </p:nvSpPr>
        <p:spPr bwMode="auto">
          <a:xfrm>
            <a:off x="5638802" y="1352550"/>
            <a:ext cx="3165475" cy="2677656"/>
          </a:xfrm>
          <a:prstGeom prst="rect">
            <a:avLst/>
          </a:prstGeom>
          <a:solidFill>
            <a:srgbClr val="FFF28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latin typeface="Arial" charset="0"/>
                <a:cs typeface="Arial" charset="0"/>
              </a:rPr>
              <a:t>Slicer4.3.1 </a:t>
            </a:r>
            <a:r>
              <a:rPr lang="en-US" dirty="0">
                <a:latin typeface="Arial" charset="0"/>
                <a:cs typeface="Arial" charset="0"/>
              </a:rPr>
              <a:t>contains </a:t>
            </a:r>
            <a:r>
              <a:rPr lang="en-US">
                <a:latin typeface="Arial" charset="0"/>
                <a:cs typeface="Arial" charset="0"/>
              </a:rPr>
              <a:t>more </a:t>
            </a:r>
            <a:r>
              <a:rPr lang="en-US" smtClean="0">
                <a:latin typeface="Arial" charset="0"/>
                <a:cs typeface="Arial" charset="0"/>
              </a:rPr>
              <a:t>than 100 </a:t>
            </a:r>
            <a:r>
              <a:rPr lang="en-US" dirty="0">
                <a:latin typeface="Arial" charset="0"/>
                <a:cs typeface="Arial" charset="0"/>
              </a:rPr>
              <a:t>modules for image segmentation, registration and 3D visualization of medical imaging data</a:t>
            </a:r>
          </a:p>
        </p:txBody>
      </p:sp>
    </p:spTree>
    <p:extLst>
      <p:ext uri="{BB962C8B-B14F-4D97-AF65-F5344CB8AC3E}">
        <p14:creationId xmlns:p14="http://schemas.microsoft.com/office/powerpoint/2010/main" val="165585923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4400" y="1657350"/>
            <a:ext cx="3962400" cy="1200328"/>
          </a:xfrm>
          <a:prstGeom prst="rect">
            <a:avLst/>
          </a:prstGeom>
          <a:noFill/>
        </p:spPr>
        <p:txBody>
          <a:bodyPr wrap="square" rtlCol="0">
            <a:spAutoFit/>
          </a:bodyPr>
          <a:lstStyle/>
          <a:p>
            <a:r>
              <a:rPr lang="en-US" dirty="0" smtClean="0">
                <a:latin typeface="+mn-lt"/>
              </a:rPr>
              <a:t>Part 1:</a:t>
            </a:r>
          </a:p>
          <a:p>
            <a:endParaRPr lang="en-US" dirty="0" smtClean="0">
              <a:latin typeface="+mn-lt"/>
            </a:endParaRPr>
          </a:p>
          <a:p>
            <a:r>
              <a:rPr lang="en-US" dirty="0" smtClean="0">
                <a:latin typeface="+mn-lt"/>
              </a:rPr>
              <a:t>Loading a DICOM Volume</a:t>
            </a:r>
          </a:p>
        </p:txBody>
      </p:sp>
      <p:pic>
        <p:nvPicPr>
          <p:cNvPr id="4" name="Image 3"/>
          <p:cNvPicPr>
            <a:picLocks noChangeAspect="1"/>
          </p:cNvPicPr>
          <p:nvPr/>
        </p:nvPicPr>
        <p:blipFill>
          <a:blip r:embed="rId2"/>
          <a:stretch>
            <a:fillRect/>
          </a:stretch>
        </p:blipFill>
        <p:spPr>
          <a:xfrm>
            <a:off x="1143000" y="1047752"/>
            <a:ext cx="2819400" cy="3356429"/>
          </a:xfrm>
          <a:prstGeom prst="rect">
            <a:avLst/>
          </a:prstGeom>
        </p:spPr>
      </p:pic>
    </p:spTree>
    <p:extLst>
      <p:ext uri="{BB962C8B-B14F-4D97-AF65-F5344CB8AC3E}">
        <p14:creationId xmlns:p14="http://schemas.microsoft.com/office/powerpoint/2010/main" val="165284967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Screen Shot 2013-12-02 at 10.46.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4950"/>
            <a:ext cx="4495800" cy="1626141"/>
          </a:xfrm>
          <a:prstGeom prst="rect">
            <a:avLst/>
          </a:prstGeom>
        </p:spPr>
      </p:pic>
      <p:sp>
        <p:nvSpPr>
          <p:cNvPr id="6145" name="Title 1"/>
          <p:cNvSpPr>
            <a:spLocks noGrp="1"/>
          </p:cNvSpPr>
          <p:nvPr>
            <p:ph type="title"/>
          </p:nvPr>
        </p:nvSpPr>
        <p:spPr/>
        <p:txBody>
          <a:bodyPr/>
          <a:lstStyle/>
          <a:p>
            <a:r>
              <a:rPr lang="en-US" dirty="0">
                <a:latin typeface="Arial" charset="0"/>
                <a:ea typeface="ＭＳ Ｐゴシック" charset="0"/>
                <a:cs typeface="ＭＳ Ｐゴシック" charset="0"/>
              </a:rPr>
              <a:t>Tutorial datasets</a:t>
            </a:r>
          </a:p>
        </p:txBody>
      </p:sp>
      <p:sp>
        <p:nvSpPr>
          <p:cNvPr id="12" name="Rectangle 11"/>
          <p:cNvSpPr/>
          <p:nvPr/>
        </p:nvSpPr>
        <p:spPr bwMode="auto">
          <a:xfrm>
            <a:off x="533400" y="1451610"/>
            <a:ext cx="3657600" cy="142494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3" name="ZoneTexte 12"/>
          <p:cNvSpPr txBox="1"/>
          <p:nvPr/>
        </p:nvSpPr>
        <p:spPr>
          <a:xfrm>
            <a:off x="4191000" y="1352550"/>
            <a:ext cx="5105400" cy="1938992"/>
          </a:xfrm>
          <a:prstGeom prst="rect">
            <a:avLst/>
          </a:prstGeom>
          <a:solidFill>
            <a:srgbClr val="FFFFFF"/>
          </a:solidFill>
        </p:spPr>
        <p:txBody>
          <a:bodyPr wrap="square" rtlCol="0">
            <a:spAutoFit/>
          </a:bodyPr>
          <a:lstStyle/>
          <a:p>
            <a:r>
              <a:rPr lang="fr-FR">
                <a:latin typeface="Calibri"/>
                <a:cs typeface="Calibri"/>
              </a:rPr>
              <a:t>The tutorial datasets are located in the </a:t>
            </a:r>
            <a:r>
              <a:rPr lang="fr-FR" b="1">
                <a:latin typeface="Calibri"/>
                <a:cs typeface="Calibri"/>
              </a:rPr>
              <a:t>Slicer Data </a:t>
            </a:r>
            <a:r>
              <a:rPr lang="fr-FR">
                <a:latin typeface="Calibri"/>
                <a:cs typeface="Calibri"/>
              </a:rPr>
              <a:t>directory on the Desktop, under </a:t>
            </a:r>
          </a:p>
          <a:p>
            <a:r>
              <a:rPr lang="fr-FR" b="1">
                <a:latin typeface="Calibri"/>
                <a:cs typeface="Calibri"/>
              </a:rPr>
              <a:t>3DVisualizationDICOM_Tuesday_Dec3</a:t>
            </a:r>
          </a:p>
          <a:p>
            <a:endParaRPr lang="fr-FR"/>
          </a:p>
        </p:txBody>
      </p:sp>
    </p:spTree>
    <p:extLst>
      <p:ext uri="{BB962C8B-B14F-4D97-AF65-F5344CB8AC3E}">
        <p14:creationId xmlns:p14="http://schemas.microsoft.com/office/powerpoint/2010/main" val="1275642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solidFill>
                  <a:schemeClr val="tx1"/>
                </a:solidFill>
                <a:latin typeface="Arial" charset="0"/>
                <a:ea typeface="ＭＳ Ｐゴシック" charset="0"/>
                <a:cs typeface="ＭＳ Ｐゴシック" charset="0"/>
              </a:rPr>
              <a:t>Loading a DICOM volume</a:t>
            </a:r>
            <a:endParaRPr lang="en-US" dirty="0">
              <a:solidFill>
                <a:schemeClr val="tx1"/>
              </a:solidFill>
              <a:latin typeface="Arial" charset="0"/>
              <a:ea typeface="ＭＳ Ｐゴシック" charset="0"/>
              <a:cs typeface="ＭＳ Ｐゴシック" charset="0"/>
            </a:endParaRPr>
          </a:p>
        </p:txBody>
      </p:sp>
      <p:pic>
        <p:nvPicPr>
          <p:cNvPr id="2" name="Image 1" descr="Screen Shot 2013-10-29 at 7.18.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666750"/>
            <a:ext cx="6629400" cy="3892805"/>
          </a:xfrm>
          <a:prstGeom prst="rect">
            <a:avLst/>
          </a:prstGeom>
        </p:spPr>
      </p:pic>
      <p:sp>
        <p:nvSpPr>
          <p:cNvPr id="4" name="TextBox 4"/>
          <p:cNvSpPr txBox="1"/>
          <p:nvPr/>
        </p:nvSpPr>
        <p:spPr>
          <a:xfrm>
            <a:off x="304800" y="819150"/>
            <a:ext cx="7753350" cy="707886"/>
          </a:xfrm>
          <a:prstGeom prst="rect">
            <a:avLst/>
          </a:prstGeom>
          <a:solidFill>
            <a:srgbClr val="FF9900">
              <a:alpha val="47000"/>
            </a:srgbClr>
          </a:solidFill>
        </p:spPr>
        <p:txBody>
          <a:bodyPr wrap="square">
            <a:spAutoFit/>
          </a:bodyPr>
          <a:lstStyle/>
          <a:p>
            <a:pPr>
              <a:defRPr/>
            </a:pPr>
            <a:r>
              <a:rPr lang="en-US" sz="2000" dirty="0">
                <a:latin typeface="+mn-lt"/>
              </a:rPr>
              <a:t>Drag and drop the directory </a:t>
            </a:r>
            <a:r>
              <a:rPr lang="en-US" sz="2000" b="1" dirty="0">
                <a:latin typeface="+mn-lt"/>
              </a:rPr>
              <a:t>‘dataset1_Thorax-Abdomen’ into Slicer</a:t>
            </a:r>
            <a:endParaRPr lang="en-US" sz="2000" dirty="0">
              <a:latin typeface="+mn-lt"/>
            </a:endParaRPr>
          </a:p>
        </p:txBody>
      </p:sp>
      <p:sp>
        <p:nvSpPr>
          <p:cNvPr id="6" name="Ellipse 5"/>
          <p:cNvSpPr/>
          <p:nvPr/>
        </p:nvSpPr>
        <p:spPr bwMode="auto">
          <a:xfrm>
            <a:off x="5791200" y="2724150"/>
            <a:ext cx="1219200" cy="64918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pic>
        <p:nvPicPr>
          <p:cNvPr id="7" name="Image 6" descr="Screen Shot 2013-12-02 at 10.46.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809750"/>
            <a:ext cx="5477433" cy="1981200"/>
          </a:xfrm>
          <a:prstGeom prst="rect">
            <a:avLst/>
          </a:prstGeom>
        </p:spPr>
      </p:pic>
      <p:sp>
        <p:nvSpPr>
          <p:cNvPr id="8" name="Rectangle 7"/>
          <p:cNvSpPr/>
          <p:nvPr/>
        </p:nvSpPr>
        <p:spPr bwMode="auto">
          <a:xfrm>
            <a:off x="4267200" y="2266950"/>
            <a:ext cx="4572000" cy="43434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515128660"/>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Loading a DICOM volume</a:t>
            </a:r>
          </a:p>
        </p:txBody>
      </p:sp>
      <p:pic>
        <p:nvPicPr>
          <p:cNvPr id="4" name="Image 3" descr="Screen Shot 2013-10-29 at 8.20.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19151"/>
            <a:ext cx="6324600" cy="3746084"/>
          </a:xfrm>
          <a:prstGeom prst="rect">
            <a:avLst/>
          </a:prstGeom>
        </p:spPr>
      </p:pic>
      <p:sp>
        <p:nvSpPr>
          <p:cNvPr id="6" name="ZoneTexte 5"/>
          <p:cNvSpPr txBox="1"/>
          <p:nvPr/>
        </p:nvSpPr>
        <p:spPr>
          <a:xfrm>
            <a:off x="228600" y="3943351"/>
            <a:ext cx="8839200" cy="830997"/>
          </a:xfrm>
          <a:prstGeom prst="rect">
            <a:avLst/>
          </a:prstGeom>
          <a:solidFill>
            <a:srgbClr val="FF9900"/>
          </a:solidFill>
        </p:spPr>
        <p:txBody>
          <a:bodyPr wrap="square" rtlCol="0">
            <a:spAutoFit/>
          </a:bodyPr>
          <a:lstStyle/>
          <a:p>
            <a:r>
              <a:rPr lang="fr-FR" dirty="0">
                <a:latin typeface="Arial"/>
                <a:cs typeface="Arial"/>
              </a:rPr>
              <a:t>A pop-up window appears: </a:t>
            </a:r>
          </a:p>
          <a:p>
            <a:r>
              <a:rPr lang="fr-FR" dirty="0">
                <a:latin typeface="Arial"/>
                <a:cs typeface="Arial"/>
              </a:rPr>
              <a:t>Select </a:t>
            </a:r>
            <a:r>
              <a:rPr lang="fr-FR" b="1" dirty="0">
                <a:latin typeface="Arial"/>
                <a:cs typeface="Arial"/>
              </a:rPr>
              <a:t>Load directory into DICOM database </a:t>
            </a:r>
            <a:r>
              <a:rPr lang="fr-FR" dirty="0">
                <a:latin typeface="Arial"/>
                <a:cs typeface="Arial"/>
              </a:rPr>
              <a:t>and click on </a:t>
            </a:r>
            <a:r>
              <a:rPr lang="fr-FR" b="1" dirty="0">
                <a:latin typeface="Arial"/>
                <a:cs typeface="Arial"/>
              </a:rPr>
              <a:t>OK</a:t>
            </a:r>
          </a:p>
        </p:txBody>
      </p:sp>
      <p:sp>
        <p:nvSpPr>
          <p:cNvPr id="8" name="Ellipse 7"/>
          <p:cNvSpPr/>
          <p:nvPr/>
        </p:nvSpPr>
        <p:spPr bwMode="auto">
          <a:xfrm>
            <a:off x="3810000" y="2190750"/>
            <a:ext cx="1219200" cy="64918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40080404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Loading a DICOM volume</a:t>
            </a:r>
          </a:p>
        </p:txBody>
      </p:sp>
      <p:pic>
        <p:nvPicPr>
          <p:cNvPr id="4" name="Image 3" descr="Screen Shot 2013-10-29 at 8.20.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19151"/>
            <a:ext cx="6324600" cy="3746084"/>
          </a:xfrm>
          <a:prstGeom prst="rect">
            <a:avLst/>
          </a:prstGeom>
        </p:spPr>
      </p:pic>
      <p:sp>
        <p:nvSpPr>
          <p:cNvPr id="6" name="ZoneTexte 5"/>
          <p:cNvSpPr txBox="1"/>
          <p:nvPr/>
        </p:nvSpPr>
        <p:spPr>
          <a:xfrm>
            <a:off x="838200" y="2038350"/>
            <a:ext cx="7239000" cy="1569660"/>
          </a:xfrm>
          <a:prstGeom prst="rect">
            <a:avLst/>
          </a:prstGeom>
          <a:solidFill>
            <a:srgbClr val="FF9900"/>
          </a:solidFill>
        </p:spPr>
        <p:txBody>
          <a:bodyPr wrap="square" rtlCol="0">
            <a:spAutoFit/>
          </a:bodyPr>
          <a:lstStyle/>
          <a:p>
            <a:r>
              <a:rPr lang="fr-FR" dirty="0">
                <a:latin typeface="Arial"/>
                <a:cs typeface="Arial"/>
              </a:rPr>
              <a:t>A pop-up window appears to notify the user that the DICOM database will be stored in a local directory </a:t>
            </a:r>
          </a:p>
          <a:p>
            <a:endParaRPr lang="fr-FR" dirty="0">
              <a:latin typeface="Arial"/>
              <a:cs typeface="Arial"/>
            </a:endParaRPr>
          </a:p>
          <a:p>
            <a:r>
              <a:rPr lang="fr-FR" dirty="0">
                <a:latin typeface="Arial"/>
                <a:cs typeface="Arial"/>
              </a:rPr>
              <a:t>Click on </a:t>
            </a:r>
            <a:r>
              <a:rPr lang="fr-FR" b="1" dirty="0">
                <a:latin typeface="Arial"/>
                <a:cs typeface="Arial"/>
              </a:rPr>
              <a:t>OK</a:t>
            </a:r>
          </a:p>
        </p:txBody>
      </p:sp>
    </p:spTree>
    <p:extLst>
      <p:ext uri="{BB962C8B-B14F-4D97-AF65-F5344CB8AC3E}">
        <p14:creationId xmlns:p14="http://schemas.microsoft.com/office/powerpoint/2010/main" val="3990423010"/>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solidFill>
                  <a:schemeClr val="tx1"/>
                </a:solidFill>
                <a:latin typeface="Arial" charset="0"/>
                <a:ea typeface="ＭＳ Ｐゴシック" charset="0"/>
                <a:cs typeface="ＭＳ Ｐゴシック" charset="0"/>
              </a:rPr>
              <a:t>Loading a DICOM volume</a:t>
            </a:r>
            <a:endParaRPr lang="en-US" dirty="0">
              <a:solidFill>
                <a:schemeClr val="tx1"/>
              </a:solidFill>
              <a:latin typeface="Arial" charset="0"/>
              <a:ea typeface="ＭＳ Ｐゴシック" charset="0"/>
              <a:cs typeface="ＭＳ Ｐゴシック" charset="0"/>
            </a:endParaRPr>
          </a:p>
        </p:txBody>
      </p:sp>
      <p:pic>
        <p:nvPicPr>
          <p:cNvPr id="2" name="Image 1" descr="Screen Shot 2013-10-29 at 7.18.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859864"/>
            <a:ext cx="6705601" cy="3921687"/>
          </a:xfrm>
          <a:prstGeom prst="rect">
            <a:avLst/>
          </a:prstGeom>
        </p:spPr>
      </p:pic>
      <p:sp>
        <p:nvSpPr>
          <p:cNvPr id="4" name="ZoneTexte 3"/>
          <p:cNvSpPr txBox="1"/>
          <p:nvPr/>
        </p:nvSpPr>
        <p:spPr>
          <a:xfrm>
            <a:off x="152400" y="3573841"/>
            <a:ext cx="5638800" cy="461665"/>
          </a:xfrm>
          <a:prstGeom prst="rect">
            <a:avLst/>
          </a:prstGeom>
          <a:solidFill>
            <a:srgbClr val="BADD5C"/>
          </a:solidFill>
        </p:spPr>
        <p:txBody>
          <a:bodyPr wrap="square" rtlCol="0">
            <a:spAutoFit/>
          </a:bodyPr>
          <a:lstStyle/>
          <a:p>
            <a:r>
              <a:rPr lang="fr-FR" dirty="0">
                <a:latin typeface="Arial"/>
                <a:cs typeface="Arial"/>
              </a:rPr>
              <a:t>Slicer starts loading the DICOM images</a:t>
            </a:r>
          </a:p>
        </p:txBody>
      </p:sp>
    </p:spTree>
    <p:extLst>
      <p:ext uri="{BB962C8B-B14F-4D97-AF65-F5344CB8AC3E}">
        <p14:creationId xmlns:p14="http://schemas.microsoft.com/office/powerpoint/2010/main" val="339962219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dirty="0" smtClean="0">
                <a:latin typeface="Arial" charset="0"/>
                <a:ea typeface="ＭＳ Ｐゴシック" charset="0"/>
                <a:cs typeface="ＭＳ Ｐゴシック" charset="0"/>
              </a:rPr>
              <a:t>Overview</a:t>
            </a:r>
            <a:endParaRPr lang="en-US" dirty="0">
              <a:latin typeface="Arial" charset="0"/>
              <a:ea typeface="ＭＳ Ｐゴシック" charset="0"/>
              <a:cs typeface="ＭＳ Ｐゴシック" charset="0"/>
            </a:endParaRPr>
          </a:p>
        </p:txBody>
      </p:sp>
      <p:sp>
        <p:nvSpPr>
          <p:cNvPr id="5" name="Content Placeholder 2"/>
          <p:cNvSpPr txBox="1">
            <a:spLocks/>
          </p:cNvSpPr>
          <p:nvPr/>
        </p:nvSpPr>
        <p:spPr bwMode="auto">
          <a:xfrm>
            <a:off x="1465674" y="895350"/>
            <a:ext cx="7678326" cy="3810000"/>
          </a:xfrm>
          <a:prstGeom prst="rect">
            <a:avLst/>
          </a:prstGeom>
          <a:solidFill>
            <a:schemeClr val="bg1"/>
          </a:solidFill>
          <a:ln w="9525">
            <a:noFill/>
            <a:miter lim="800000"/>
            <a:headEnd/>
            <a:tailEnd/>
          </a:ln>
        </p:spPr>
        <p:txBody>
          <a:bodyPr vert="horz" wrap="square" lIns="91410" tIns="45706" rIns="91410" bIns="45706"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004888"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279525" indent="-228600" algn="l" rtl="0" eaLnBrk="0" fontAlgn="base" hangingPunct="0">
              <a:spcBef>
                <a:spcPct val="20000"/>
              </a:spcBef>
              <a:spcAft>
                <a:spcPct val="0"/>
              </a:spcAft>
              <a:buChar char="–"/>
              <a:defRPr sz="1400" cap="all">
                <a:solidFill>
                  <a:schemeClr val="tx1"/>
                </a:solidFill>
                <a:latin typeface="+mn-lt"/>
                <a:ea typeface="ＭＳ Ｐゴシック" charset="-128"/>
              </a:defRPr>
            </a:lvl4pPr>
            <a:lvl5pPr marL="1462088" indent="-228600" algn="l" rtl="0" eaLnBrk="0" fontAlgn="base" hangingPunct="0">
              <a:spcBef>
                <a:spcPct val="20000"/>
              </a:spcBef>
              <a:spcAft>
                <a:spcPct val="0"/>
              </a:spcAft>
              <a:buChar char="»"/>
              <a:defRPr sz="1600" cap="small">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pPr marL="0" indent="0">
              <a:buNone/>
            </a:pPr>
            <a:r>
              <a:rPr lang="en-US" b="1" dirty="0" smtClean="0">
                <a:latin typeface="Arial" charset="0"/>
              </a:rPr>
              <a:t>Part I: </a:t>
            </a:r>
            <a:r>
              <a:rPr lang="en-US" dirty="0" smtClean="0">
                <a:latin typeface="Arial" charset="0"/>
              </a:rPr>
              <a:t>Introduction to the 3DSlicer software</a:t>
            </a:r>
          </a:p>
          <a:p>
            <a:pPr marL="0" indent="0">
              <a:buNone/>
            </a:pPr>
            <a:endParaRPr lang="en-US" b="1" dirty="0">
              <a:latin typeface="Arial" charset="0"/>
            </a:endParaRPr>
          </a:p>
          <a:p>
            <a:pPr marL="0" indent="0">
              <a:buNone/>
            </a:pPr>
            <a:r>
              <a:rPr lang="en-US" b="1" dirty="0" smtClean="0">
                <a:latin typeface="Arial" charset="0"/>
              </a:rPr>
              <a:t>Part II: </a:t>
            </a:r>
            <a:r>
              <a:rPr lang="en-US" dirty="0" smtClean="0">
                <a:latin typeface="Arial" charset="0"/>
              </a:rPr>
              <a:t>3D Data Loading and visualization of DICOM images</a:t>
            </a:r>
            <a:endParaRPr lang="en-US" b="1" dirty="0" smtClean="0">
              <a:latin typeface="Arial" charset="0"/>
            </a:endParaRPr>
          </a:p>
          <a:p>
            <a:pPr marL="0" indent="0">
              <a:buNone/>
            </a:pPr>
            <a:r>
              <a:rPr lang="en-US" dirty="0" smtClean="0">
                <a:latin typeface="Arial" charset="0"/>
              </a:rPr>
              <a:t> - Volume Rendering of </a:t>
            </a:r>
            <a:r>
              <a:rPr lang="en-US" dirty="0" err="1" smtClean="0">
                <a:latin typeface="Arial" charset="0"/>
              </a:rPr>
              <a:t>thoraco</a:t>
            </a:r>
            <a:r>
              <a:rPr lang="en-US" dirty="0" smtClean="0">
                <a:latin typeface="Arial" charset="0"/>
              </a:rPr>
              <a:t>-abdominal CT data</a:t>
            </a:r>
          </a:p>
          <a:p>
            <a:pPr marL="0" indent="0">
              <a:buNone/>
            </a:pPr>
            <a:r>
              <a:rPr lang="en-US" dirty="0">
                <a:latin typeface="Arial" charset="0"/>
              </a:rPr>
              <a:t> </a:t>
            </a:r>
            <a:r>
              <a:rPr lang="en-US" dirty="0" smtClean="0">
                <a:latin typeface="Arial" charset="0"/>
              </a:rPr>
              <a:t>- Surface Rendering of MR head data</a:t>
            </a:r>
          </a:p>
          <a:p>
            <a:pPr marL="0" indent="0">
              <a:buNone/>
            </a:pPr>
            <a:endParaRPr lang="en-US" b="1" dirty="0" smtClean="0">
              <a:latin typeface="Arial" charset="0"/>
            </a:endParaRPr>
          </a:p>
          <a:p>
            <a:pPr marL="0" indent="0">
              <a:buNone/>
            </a:pPr>
            <a:r>
              <a:rPr lang="en-US" b="1" dirty="0" smtClean="0">
                <a:latin typeface="Arial" charset="0"/>
              </a:rPr>
              <a:t>Part III: </a:t>
            </a:r>
            <a:r>
              <a:rPr lang="en-US" dirty="0" smtClean="0">
                <a:latin typeface="Arial" charset="0"/>
              </a:rPr>
              <a:t>3D interactive exploration of the anatomy</a:t>
            </a:r>
            <a:endParaRPr lang="en-US" b="1" dirty="0" smtClean="0">
              <a:latin typeface="Arial" charset="0"/>
            </a:endParaRPr>
          </a:p>
          <a:p>
            <a:pPr marL="0" indent="0">
              <a:buNone/>
            </a:pPr>
            <a:r>
              <a:rPr lang="en-US" dirty="0" smtClean="0">
                <a:latin typeface="Arial" charset="0"/>
              </a:rPr>
              <a:t> -  Exploration of the Segments of the liver </a:t>
            </a:r>
          </a:p>
          <a:p>
            <a:pPr marL="0" indent="0">
              <a:buNone/>
            </a:pPr>
            <a:r>
              <a:rPr lang="en-US" dirty="0">
                <a:latin typeface="Arial" charset="0"/>
              </a:rPr>
              <a:t>  </a:t>
            </a:r>
            <a:r>
              <a:rPr lang="en-US" dirty="0" smtClean="0">
                <a:latin typeface="Arial" charset="0"/>
              </a:rPr>
              <a:t>- Exploration of the Segments of the lung</a:t>
            </a:r>
            <a:endParaRPr lang="en-US" dirty="0">
              <a:latin typeface="Arial" charset="0"/>
            </a:endParaRPr>
          </a:p>
        </p:txBody>
      </p:sp>
      <p:pic>
        <p:nvPicPr>
          <p:cNvPr id="7" name="Picture 19" descr="imag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81350"/>
            <a:ext cx="1066800" cy="69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943352"/>
            <a:ext cx="760474" cy="75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5"/>
          <a:stretch>
            <a:fillRect/>
          </a:stretch>
        </p:blipFill>
        <p:spPr>
          <a:xfrm>
            <a:off x="381000" y="1733551"/>
            <a:ext cx="990600" cy="666639"/>
          </a:xfrm>
          <a:prstGeom prst="rect">
            <a:avLst/>
          </a:prstGeom>
        </p:spPr>
      </p:pic>
      <p:pic>
        <p:nvPicPr>
          <p:cNvPr id="3" name="Image 2"/>
          <p:cNvPicPr>
            <a:picLocks noChangeAspect="1"/>
          </p:cNvPicPr>
          <p:nvPr/>
        </p:nvPicPr>
        <p:blipFill>
          <a:blip r:embed="rId6"/>
          <a:stretch>
            <a:fillRect/>
          </a:stretch>
        </p:blipFill>
        <p:spPr>
          <a:xfrm>
            <a:off x="533404" y="2419352"/>
            <a:ext cx="746125" cy="697675"/>
          </a:xfrm>
          <a:prstGeom prst="rect">
            <a:avLst/>
          </a:prstGeom>
        </p:spPr>
      </p:pic>
      <p:pic>
        <p:nvPicPr>
          <p:cNvPr id="4" name="Image 3"/>
          <p:cNvPicPr>
            <a:picLocks noChangeAspect="1"/>
          </p:cNvPicPr>
          <p:nvPr/>
        </p:nvPicPr>
        <p:blipFill>
          <a:blip r:embed="rId7"/>
          <a:stretch>
            <a:fillRect/>
          </a:stretch>
        </p:blipFill>
        <p:spPr>
          <a:xfrm>
            <a:off x="609600" y="971550"/>
            <a:ext cx="640080" cy="762000"/>
          </a:xfrm>
          <a:prstGeom prst="rect">
            <a:avLst/>
          </a:prstGeom>
        </p:spPr>
      </p:pic>
    </p:spTree>
    <p:extLst>
      <p:ext uri="{BB962C8B-B14F-4D97-AF65-F5344CB8AC3E}">
        <p14:creationId xmlns:p14="http://schemas.microsoft.com/office/powerpoint/2010/main" val="1907009989"/>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Loading a DICOM volume</a:t>
            </a:r>
          </a:p>
        </p:txBody>
      </p:sp>
      <p:pic>
        <p:nvPicPr>
          <p:cNvPr id="5" name="Image 4" descr="Screen Shot 2013-10-29 at 7.17.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742950"/>
            <a:ext cx="6858000" cy="4057650"/>
          </a:xfrm>
          <a:prstGeom prst="rect">
            <a:avLst/>
          </a:prstGeom>
        </p:spPr>
      </p:pic>
      <p:sp>
        <p:nvSpPr>
          <p:cNvPr id="6" name="ZoneTexte 5"/>
          <p:cNvSpPr txBox="1"/>
          <p:nvPr/>
        </p:nvSpPr>
        <p:spPr>
          <a:xfrm>
            <a:off x="5334000" y="3333750"/>
            <a:ext cx="3200400" cy="1200328"/>
          </a:xfrm>
          <a:prstGeom prst="rect">
            <a:avLst/>
          </a:prstGeom>
          <a:solidFill>
            <a:srgbClr val="FF9900"/>
          </a:solidFill>
        </p:spPr>
        <p:txBody>
          <a:bodyPr wrap="square" rtlCol="0">
            <a:spAutoFit/>
          </a:bodyPr>
          <a:lstStyle/>
          <a:p>
            <a:r>
              <a:rPr lang="fr-FR" dirty="0">
                <a:latin typeface="Arial"/>
                <a:cs typeface="Arial"/>
              </a:rPr>
              <a:t>Click on OK once the directory import is completed</a:t>
            </a:r>
          </a:p>
        </p:txBody>
      </p:sp>
    </p:spTree>
    <p:extLst>
      <p:ext uri="{BB962C8B-B14F-4D97-AF65-F5344CB8AC3E}">
        <p14:creationId xmlns:p14="http://schemas.microsoft.com/office/powerpoint/2010/main" val="337964243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solidFill>
                  <a:schemeClr val="tx1"/>
                </a:solidFill>
                <a:latin typeface="Arial" charset="0"/>
                <a:ea typeface="ＭＳ Ｐゴシック" charset="0"/>
                <a:cs typeface="ＭＳ Ｐゴシック" charset="0"/>
              </a:rPr>
              <a:t>Loading a DICOM volume</a:t>
            </a:r>
            <a:endParaRPr lang="en-US" dirty="0">
              <a:solidFill>
                <a:schemeClr val="tx1"/>
              </a:solidFill>
              <a:latin typeface="Arial" charset="0"/>
              <a:ea typeface="ＭＳ Ｐゴシック" charset="0"/>
              <a:cs typeface="ＭＳ Ｐゴシック" charset="0"/>
            </a:endParaRPr>
          </a:p>
        </p:txBody>
      </p:sp>
      <p:pic>
        <p:nvPicPr>
          <p:cNvPr id="2" name="Image 1" descr="Screen Shot 2013-10-29 at 7.19.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19150"/>
            <a:ext cx="6477000" cy="3856405"/>
          </a:xfrm>
          <a:prstGeom prst="rect">
            <a:avLst/>
          </a:prstGeom>
        </p:spPr>
      </p:pic>
      <p:sp>
        <p:nvSpPr>
          <p:cNvPr id="8" name="TextBox 5"/>
          <p:cNvSpPr txBox="1"/>
          <p:nvPr/>
        </p:nvSpPr>
        <p:spPr>
          <a:xfrm>
            <a:off x="2057400" y="2343150"/>
            <a:ext cx="6629400" cy="923330"/>
          </a:xfrm>
          <a:prstGeom prst="rect">
            <a:avLst/>
          </a:prstGeom>
          <a:solidFill>
            <a:srgbClr val="FF9900"/>
          </a:solidFill>
        </p:spPr>
        <p:txBody>
          <a:bodyPr wrap="square">
            <a:spAutoFit/>
          </a:bodyPr>
          <a:lstStyle/>
          <a:p>
            <a:pPr>
              <a:defRPr/>
            </a:pPr>
            <a:r>
              <a:rPr lang="en-US" sz="1800" dirty="0" smtClean="0">
                <a:latin typeface="+mn-lt"/>
              </a:rPr>
              <a:t>The </a:t>
            </a:r>
            <a:r>
              <a:rPr lang="en-US" sz="1800" b="1" dirty="0" smtClean="0">
                <a:latin typeface="+mn-lt"/>
              </a:rPr>
              <a:t>patient1</a:t>
            </a:r>
            <a:r>
              <a:rPr lang="en-US" sz="1800" dirty="0" smtClean="0">
                <a:latin typeface="+mn-lt"/>
              </a:rPr>
              <a:t> DICOM dataset appears in the DICOM browser.</a:t>
            </a:r>
          </a:p>
          <a:p>
            <a:pPr>
              <a:defRPr/>
            </a:pPr>
            <a:r>
              <a:rPr lang="en-US" sz="1800" dirty="0" smtClean="0">
                <a:latin typeface="+mn-lt"/>
              </a:rPr>
              <a:t>Click on ‘patient1’ to display the file hierarchy, select the DICOM volume </a:t>
            </a:r>
            <a:r>
              <a:rPr lang="en-US" sz="1800" b="1" dirty="0" err="1" smtClean="0">
                <a:latin typeface="+mn-lt"/>
              </a:rPr>
              <a:t>CT_Thorax_Abdomen_CT</a:t>
            </a:r>
            <a:endParaRPr lang="en-US" sz="1800" b="1" dirty="0" smtClean="0">
              <a:latin typeface="+mn-lt"/>
            </a:endParaRPr>
          </a:p>
        </p:txBody>
      </p:sp>
    </p:spTree>
    <p:extLst>
      <p:ext uri="{BB962C8B-B14F-4D97-AF65-F5344CB8AC3E}">
        <p14:creationId xmlns:p14="http://schemas.microsoft.com/office/powerpoint/2010/main" val="235262325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Screen Shot 2012-10-29 at 11.15.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819151"/>
            <a:ext cx="6096000" cy="3740149"/>
          </a:xfrm>
          <a:prstGeom prst="rect">
            <a:avLst/>
          </a:prstGeom>
        </p:spPr>
      </p:pic>
      <p:sp>
        <p:nvSpPr>
          <p:cNvPr id="2" name="Titre 1"/>
          <p:cNvSpPr>
            <a:spLocks noGrp="1"/>
          </p:cNvSpPr>
          <p:nvPr>
            <p:ph type="title"/>
          </p:nvPr>
        </p:nvSpPr>
        <p:spPr/>
        <p:txBody>
          <a:bodyPr/>
          <a:lstStyle/>
          <a:p>
            <a:r>
              <a:rPr lang="en-US" dirty="0">
                <a:latin typeface="Arial" charset="0"/>
                <a:ea typeface="ＭＳ Ｐゴシック" charset="0"/>
                <a:cs typeface="ＭＳ Ｐゴシック" charset="0"/>
              </a:rPr>
              <a:t>Loading a DICOM volume</a:t>
            </a:r>
            <a:endParaRPr lang="fr-FR" dirty="0"/>
          </a:p>
        </p:txBody>
      </p:sp>
      <p:sp>
        <p:nvSpPr>
          <p:cNvPr id="5" name="TextBox 5"/>
          <p:cNvSpPr txBox="1"/>
          <p:nvPr/>
        </p:nvSpPr>
        <p:spPr>
          <a:xfrm>
            <a:off x="3352800" y="819151"/>
            <a:ext cx="5486400" cy="646331"/>
          </a:xfrm>
          <a:prstGeom prst="rect">
            <a:avLst/>
          </a:prstGeom>
          <a:solidFill>
            <a:srgbClr val="BADD5C"/>
          </a:solidFill>
        </p:spPr>
        <p:txBody>
          <a:bodyPr wrap="square">
            <a:spAutoFit/>
          </a:bodyPr>
          <a:lstStyle/>
          <a:p>
            <a:pPr>
              <a:defRPr/>
            </a:pPr>
            <a:r>
              <a:rPr lang="en-US" sz="1800" dirty="0" smtClean="0">
                <a:latin typeface="+mn-lt"/>
              </a:rPr>
              <a:t>Slicer displays the snapshots of the DICOM images of the </a:t>
            </a:r>
            <a:r>
              <a:rPr lang="en-US" sz="1800" b="1" dirty="0" err="1" smtClean="0">
                <a:latin typeface="+mn-lt"/>
              </a:rPr>
              <a:t>CT_Thorax_Abdomen_CT</a:t>
            </a:r>
            <a:r>
              <a:rPr lang="en-US" sz="1800" dirty="0" smtClean="0">
                <a:latin typeface="+mn-lt"/>
              </a:rPr>
              <a:t> dataset</a:t>
            </a:r>
          </a:p>
        </p:txBody>
      </p:sp>
      <p:cxnSp>
        <p:nvCxnSpPr>
          <p:cNvPr id="9" name="Connecteur droit avec flèche 8"/>
          <p:cNvCxnSpPr/>
          <p:nvPr/>
        </p:nvCxnSpPr>
        <p:spPr bwMode="auto">
          <a:xfrm flipV="1">
            <a:off x="457200" y="3486150"/>
            <a:ext cx="762000" cy="762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37944797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Screen Shot 2012-10-29 at 11.15.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819152"/>
            <a:ext cx="6096000" cy="3740149"/>
          </a:xfrm>
          <a:prstGeom prst="rect">
            <a:avLst/>
          </a:prstGeom>
        </p:spPr>
      </p:pic>
      <p:sp>
        <p:nvSpPr>
          <p:cNvPr id="2" name="Titre 1"/>
          <p:cNvSpPr>
            <a:spLocks noGrp="1"/>
          </p:cNvSpPr>
          <p:nvPr>
            <p:ph type="title"/>
          </p:nvPr>
        </p:nvSpPr>
        <p:spPr/>
        <p:txBody>
          <a:bodyPr/>
          <a:lstStyle/>
          <a:p>
            <a:r>
              <a:rPr lang="en-US" dirty="0">
                <a:latin typeface="Arial" charset="0"/>
                <a:ea typeface="ＭＳ Ｐゴシック" charset="0"/>
                <a:cs typeface="ＭＳ Ｐゴシック" charset="0"/>
              </a:rPr>
              <a:t>Loading a DICOM volume</a:t>
            </a:r>
            <a:endParaRPr lang="fr-FR" dirty="0"/>
          </a:p>
        </p:txBody>
      </p:sp>
      <p:sp>
        <p:nvSpPr>
          <p:cNvPr id="5" name="TextBox 5"/>
          <p:cNvSpPr txBox="1"/>
          <p:nvPr/>
        </p:nvSpPr>
        <p:spPr>
          <a:xfrm>
            <a:off x="4343400" y="666750"/>
            <a:ext cx="4191000" cy="1477328"/>
          </a:xfrm>
          <a:prstGeom prst="rect">
            <a:avLst/>
          </a:prstGeom>
          <a:solidFill>
            <a:srgbClr val="FF9900"/>
          </a:solidFill>
        </p:spPr>
        <p:txBody>
          <a:bodyPr wrap="square">
            <a:spAutoFit/>
          </a:bodyPr>
          <a:lstStyle/>
          <a:p>
            <a:pPr>
              <a:defRPr/>
            </a:pPr>
            <a:r>
              <a:rPr lang="en-US" sz="1800" dirty="0" smtClean="0">
                <a:latin typeface="+mn-lt"/>
              </a:rPr>
              <a:t>Click on </a:t>
            </a:r>
            <a:r>
              <a:rPr lang="en-US" sz="1800" b="1" dirty="0" smtClean="0">
                <a:latin typeface="+mn-lt"/>
              </a:rPr>
              <a:t>Load Selection to Slicer</a:t>
            </a:r>
            <a:r>
              <a:rPr lang="en-US" sz="1800" dirty="0" smtClean="0">
                <a:latin typeface="+mn-lt"/>
              </a:rPr>
              <a:t> to load the DICOM volume into Slicer</a:t>
            </a:r>
          </a:p>
          <a:p>
            <a:pPr>
              <a:defRPr/>
            </a:pPr>
            <a:endParaRPr lang="en-US" sz="1800" dirty="0">
              <a:latin typeface="+mn-lt"/>
            </a:endParaRPr>
          </a:p>
          <a:p>
            <a:pPr>
              <a:defRPr/>
            </a:pPr>
            <a:r>
              <a:rPr lang="en-US" sz="1800" dirty="0" smtClean="0">
                <a:latin typeface="Arial"/>
                <a:cs typeface="Arial"/>
              </a:rPr>
              <a:t>(note</a:t>
            </a:r>
            <a:r>
              <a:rPr lang="en-US" sz="1800" dirty="0">
                <a:latin typeface="Arial"/>
                <a:cs typeface="Arial"/>
              </a:rPr>
              <a:t>: this may take a few minutes)</a:t>
            </a:r>
          </a:p>
          <a:p>
            <a:pPr>
              <a:defRPr/>
            </a:pPr>
            <a:endParaRPr lang="en-US" sz="1800" dirty="0" smtClean="0">
              <a:latin typeface="+mn-lt"/>
            </a:endParaRPr>
          </a:p>
        </p:txBody>
      </p:sp>
      <p:cxnSp>
        <p:nvCxnSpPr>
          <p:cNvPr id="9" name="Connecteur droit avec flèche 8"/>
          <p:cNvCxnSpPr/>
          <p:nvPr/>
        </p:nvCxnSpPr>
        <p:spPr bwMode="auto">
          <a:xfrm flipV="1">
            <a:off x="4800600" y="4400550"/>
            <a:ext cx="762000" cy="762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29494814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Screen Shot 2013-10-29 at 8.30.29 PM.png"/>
          <p:cNvPicPr>
            <a:picLocks noGrp="1" noChangeAspect="1"/>
          </p:cNvPicPr>
          <p:nvPr>
            <p:ph idx="1"/>
          </p:nvPr>
        </p:nvPicPr>
        <p:blipFill>
          <a:blip r:embed="rId2">
            <a:extLst>
              <a:ext uri="{28A0092B-C50C-407E-A947-70E740481C1C}">
                <a14:useLocalDpi xmlns:a14="http://schemas.microsoft.com/office/drawing/2010/main" val="0"/>
              </a:ext>
            </a:extLst>
          </a:blip>
          <a:srcRect l="-10476" r="-10476"/>
          <a:stretch>
            <a:fillRect/>
          </a:stretch>
        </p:blipFill>
        <p:spPr/>
      </p:pic>
      <p:sp>
        <p:nvSpPr>
          <p:cNvPr id="11266" name="Title 1"/>
          <p:cNvSpPr>
            <a:spLocks noGrp="1"/>
          </p:cNvSpPr>
          <p:nvPr>
            <p:ph type="title"/>
          </p:nvPr>
        </p:nvSpPr>
        <p:spPr>
          <a:xfrm>
            <a:off x="1219200" y="266700"/>
            <a:ext cx="7315200" cy="400050"/>
          </a:xfrm>
        </p:spPr>
        <p:txBody>
          <a:bodyPr/>
          <a:lstStyle/>
          <a:p>
            <a:r>
              <a:rPr lang="en-US" dirty="0" smtClean="0">
                <a:latin typeface="Arial" charset="0"/>
                <a:ea typeface="ＭＳ Ｐゴシック" charset="0"/>
                <a:cs typeface="ＭＳ Ｐゴシック" charset="0"/>
              </a:rPr>
              <a:t>Loading a DICOM volume</a:t>
            </a:r>
            <a:endParaRPr lang="en-US" dirty="0">
              <a:latin typeface="Arial" charset="0"/>
              <a:ea typeface="ＭＳ Ｐゴシック" charset="0"/>
              <a:cs typeface="ＭＳ Ｐゴシック" charset="0"/>
            </a:endParaRPr>
          </a:p>
        </p:txBody>
      </p:sp>
      <p:sp>
        <p:nvSpPr>
          <p:cNvPr id="9" name="TextBox 6"/>
          <p:cNvSpPr txBox="1"/>
          <p:nvPr/>
        </p:nvSpPr>
        <p:spPr>
          <a:xfrm>
            <a:off x="33867" y="4248150"/>
            <a:ext cx="4419600" cy="707886"/>
          </a:xfrm>
          <a:prstGeom prst="rect">
            <a:avLst/>
          </a:prstGeom>
          <a:solidFill>
            <a:srgbClr val="BADD5C"/>
          </a:solidFill>
        </p:spPr>
        <p:txBody>
          <a:bodyPr wrap="square">
            <a:spAutoFit/>
          </a:bodyPr>
          <a:lstStyle/>
          <a:p>
            <a:pPr>
              <a:defRPr/>
            </a:pPr>
            <a:r>
              <a:rPr lang="en-US" sz="2000" dirty="0">
                <a:latin typeface="+mn-lt"/>
              </a:rPr>
              <a:t>Slicer displays the axial, coronal and </a:t>
            </a:r>
            <a:r>
              <a:rPr lang="en-US" sz="2000" dirty="0" smtClean="0">
                <a:latin typeface="+mn-lt"/>
              </a:rPr>
              <a:t>sagittal </a:t>
            </a:r>
            <a:r>
              <a:rPr lang="en-US" sz="2000" dirty="0">
                <a:latin typeface="+mn-lt"/>
              </a:rPr>
              <a:t>slices of the DICOM dataset</a:t>
            </a:r>
            <a:endParaRPr lang="en-US" sz="2000" b="1" dirty="0">
              <a:latin typeface="+mn-lt"/>
            </a:endParaRPr>
          </a:p>
        </p:txBody>
      </p:sp>
      <p:sp>
        <p:nvSpPr>
          <p:cNvPr id="4" name="Rectangle 3"/>
          <p:cNvSpPr/>
          <p:nvPr/>
        </p:nvSpPr>
        <p:spPr bwMode="auto">
          <a:xfrm>
            <a:off x="7749540" y="1581150"/>
            <a:ext cx="502920" cy="461665"/>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800968048"/>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latin typeface="Arial" charset="0"/>
                <a:ea typeface="ＭＳ Ｐゴシック" charset="0"/>
                <a:cs typeface="ＭＳ Ｐゴシック" charset="0"/>
              </a:rPr>
              <a:t>Loading a DICOM volume</a:t>
            </a:r>
            <a:endParaRPr lang="en-US" dirty="0">
              <a:latin typeface="Arial" charset="0"/>
              <a:ea typeface="ＭＳ Ｐゴシック" charset="0"/>
              <a:cs typeface="ＭＳ Ｐゴシック" charset="0"/>
            </a:endParaRPr>
          </a:p>
        </p:txBody>
      </p:sp>
      <p:pic>
        <p:nvPicPr>
          <p:cNvPr id="5" name="Espace réservé du contenu 4" descr="Screen Shot 2012-10-29 at 11.19.52 PM.png"/>
          <p:cNvPicPr>
            <a:picLocks noGrp="1" noChangeAspect="1"/>
          </p:cNvPicPr>
          <p:nvPr>
            <p:ph idx="1"/>
          </p:nvPr>
        </p:nvPicPr>
        <p:blipFill>
          <a:blip r:embed="rId2">
            <a:extLst>
              <a:ext uri="{28A0092B-C50C-407E-A947-70E740481C1C}">
                <a14:useLocalDpi xmlns:a14="http://schemas.microsoft.com/office/drawing/2010/main" val="0"/>
              </a:ext>
            </a:extLst>
          </a:blip>
          <a:srcRect l="-13563" r="-13563"/>
          <a:stretch>
            <a:fillRect/>
          </a:stretch>
        </p:blipFill>
        <p:spPr>
          <a:xfrm>
            <a:off x="762000" y="742951"/>
            <a:ext cx="8210446" cy="3953978"/>
          </a:xfrm>
        </p:spPr>
      </p:pic>
      <p:sp>
        <p:nvSpPr>
          <p:cNvPr id="9" name="TextBox 6"/>
          <p:cNvSpPr txBox="1"/>
          <p:nvPr/>
        </p:nvSpPr>
        <p:spPr>
          <a:xfrm>
            <a:off x="838200" y="2190751"/>
            <a:ext cx="2667000" cy="1015663"/>
          </a:xfrm>
          <a:prstGeom prst="rect">
            <a:avLst/>
          </a:prstGeom>
          <a:solidFill>
            <a:srgbClr val="FF9900"/>
          </a:solidFill>
        </p:spPr>
        <p:txBody>
          <a:bodyPr wrap="square">
            <a:spAutoFit/>
          </a:bodyPr>
          <a:lstStyle/>
          <a:p>
            <a:pPr>
              <a:defRPr/>
            </a:pPr>
            <a:r>
              <a:rPr lang="en-US" sz="2000" dirty="0" smtClean="0">
                <a:latin typeface="+mn-lt"/>
              </a:rPr>
              <a:t>Select the </a:t>
            </a:r>
            <a:r>
              <a:rPr lang="en-US" sz="2000" b="1" dirty="0" smtClean="0">
                <a:latin typeface="+mn-lt"/>
              </a:rPr>
              <a:t>Volumes </a:t>
            </a:r>
            <a:r>
              <a:rPr lang="en-US" sz="2000" dirty="0" smtClean="0">
                <a:latin typeface="+mn-lt"/>
              </a:rPr>
              <a:t>module in the modules menu</a:t>
            </a:r>
            <a:endParaRPr lang="en-US" sz="2000" dirty="0">
              <a:latin typeface="+mn-lt"/>
            </a:endParaRPr>
          </a:p>
        </p:txBody>
      </p:sp>
    </p:spTree>
    <p:extLst>
      <p:ext uri="{BB962C8B-B14F-4D97-AF65-F5344CB8AC3E}">
        <p14:creationId xmlns:p14="http://schemas.microsoft.com/office/powerpoint/2010/main" val="330449766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Screen Shot 2012-10-29 at 11.23.43 PM.png"/>
          <p:cNvPicPr>
            <a:picLocks noGrp="1" noChangeAspect="1"/>
          </p:cNvPicPr>
          <p:nvPr>
            <p:ph idx="1"/>
          </p:nvPr>
        </p:nvPicPr>
        <p:blipFill>
          <a:blip r:embed="rId2">
            <a:extLst>
              <a:ext uri="{28A0092B-C50C-407E-A947-70E740481C1C}">
                <a14:useLocalDpi xmlns:a14="http://schemas.microsoft.com/office/drawing/2010/main" val="0"/>
              </a:ext>
            </a:extLst>
          </a:blip>
          <a:srcRect l="-13713" r="-13713"/>
          <a:stretch>
            <a:fillRect/>
          </a:stretch>
        </p:blipFill>
        <p:spPr>
          <a:xfrm>
            <a:off x="744515" y="742950"/>
            <a:ext cx="8227935" cy="3962400"/>
          </a:xfrm>
        </p:spPr>
      </p:pic>
      <p:sp>
        <p:nvSpPr>
          <p:cNvPr id="2" name="ZoneTexte 1"/>
          <p:cNvSpPr txBox="1"/>
          <p:nvPr/>
        </p:nvSpPr>
        <p:spPr>
          <a:xfrm>
            <a:off x="5105400" y="742950"/>
            <a:ext cx="3505200" cy="1200328"/>
          </a:xfrm>
          <a:prstGeom prst="rect">
            <a:avLst/>
          </a:prstGeom>
          <a:solidFill>
            <a:srgbClr val="BADD5C"/>
          </a:solidFill>
        </p:spPr>
        <p:txBody>
          <a:bodyPr wrap="square" rtlCol="0">
            <a:spAutoFit/>
          </a:bodyPr>
          <a:lstStyle/>
          <a:p>
            <a:r>
              <a:rPr lang="fr-FR" dirty="0" smtClean="0">
                <a:latin typeface="Arial"/>
                <a:cs typeface="Arial"/>
              </a:rPr>
              <a:t>Slicer has a </a:t>
            </a:r>
            <a:r>
              <a:rPr lang="fr-FR" dirty="0" err="1" smtClean="0">
                <a:latin typeface="Arial"/>
                <a:cs typeface="Arial"/>
              </a:rPr>
              <a:t>series</a:t>
            </a:r>
            <a:r>
              <a:rPr lang="fr-FR" dirty="0" smtClean="0">
                <a:latin typeface="Arial"/>
                <a:cs typeface="Arial"/>
              </a:rPr>
              <a:t> of </a:t>
            </a:r>
            <a:r>
              <a:rPr lang="fr-FR" dirty="0" err="1" smtClean="0">
                <a:latin typeface="Arial"/>
                <a:cs typeface="Arial"/>
              </a:rPr>
              <a:t>window</a:t>
            </a:r>
            <a:r>
              <a:rPr lang="fr-FR" dirty="0" smtClean="0">
                <a:latin typeface="Arial"/>
                <a:cs typeface="Arial"/>
              </a:rPr>
              <a:t>/</a:t>
            </a:r>
            <a:r>
              <a:rPr lang="fr-FR" dirty="0" err="1" smtClean="0">
                <a:latin typeface="Arial"/>
                <a:cs typeface="Arial"/>
              </a:rPr>
              <a:t>level</a:t>
            </a:r>
            <a:r>
              <a:rPr lang="fr-FR" dirty="0" smtClean="0">
                <a:latin typeface="Arial"/>
                <a:cs typeface="Arial"/>
              </a:rPr>
              <a:t> </a:t>
            </a:r>
            <a:r>
              <a:rPr lang="fr-FR" dirty="0" err="1" smtClean="0">
                <a:latin typeface="Arial"/>
                <a:cs typeface="Arial"/>
              </a:rPr>
              <a:t>presets</a:t>
            </a:r>
            <a:r>
              <a:rPr lang="fr-FR" dirty="0" smtClean="0">
                <a:latin typeface="Arial"/>
                <a:cs typeface="Arial"/>
              </a:rPr>
              <a:t> </a:t>
            </a:r>
            <a:r>
              <a:rPr lang="fr-FR" dirty="0" err="1" smtClean="0">
                <a:latin typeface="Arial"/>
                <a:cs typeface="Arial"/>
              </a:rPr>
              <a:t>available</a:t>
            </a:r>
            <a:endParaRPr lang="fr-FR" dirty="0">
              <a:latin typeface="Arial"/>
              <a:cs typeface="Arial"/>
            </a:endParaRPr>
          </a:p>
        </p:txBody>
      </p:sp>
      <p:sp>
        <p:nvSpPr>
          <p:cNvPr id="11266" name="Title 1"/>
          <p:cNvSpPr>
            <a:spLocks noGrp="1"/>
          </p:cNvSpPr>
          <p:nvPr>
            <p:ph type="title"/>
          </p:nvPr>
        </p:nvSpPr>
        <p:spPr/>
        <p:txBody>
          <a:bodyPr/>
          <a:lstStyle/>
          <a:p>
            <a:r>
              <a:rPr lang="en-US" dirty="0" smtClean="0">
                <a:latin typeface="Arial" charset="0"/>
                <a:ea typeface="ＭＳ Ｐゴシック" charset="0"/>
                <a:cs typeface="ＭＳ Ｐゴシック" charset="0"/>
              </a:rPr>
              <a:t>Loading a DICOM volume</a:t>
            </a:r>
            <a:endParaRPr lang="en-US" dirty="0">
              <a:latin typeface="Arial" charset="0"/>
              <a:ea typeface="ＭＳ Ｐゴシック" charset="0"/>
              <a:cs typeface="ＭＳ Ｐゴシック" charset="0"/>
            </a:endParaRPr>
          </a:p>
        </p:txBody>
      </p:sp>
      <p:sp>
        <p:nvSpPr>
          <p:cNvPr id="9" name="TextBox 6"/>
          <p:cNvSpPr txBox="1"/>
          <p:nvPr/>
        </p:nvSpPr>
        <p:spPr>
          <a:xfrm>
            <a:off x="228604" y="3181350"/>
            <a:ext cx="3505199" cy="1631216"/>
          </a:xfrm>
          <a:prstGeom prst="rect">
            <a:avLst/>
          </a:prstGeom>
          <a:solidFill>
            <a:srgbClr val="FF9900"/>
          </a:solidFill>
        </p:spPr>
        <p:txBody>
          <a:bodyPr wrap="square">
            <a:spAutoFit/>
          </a:bodyPr>
          <a:lstStyle/>
          <a:p>
            <a:pPr>
              <a:defRPr/>
            </a:pPr>
            <a:r>
              <a:rPr lang="en-US" sz="2000" dirty="0" smtClean="0">
                <a:latin typeface="+mn-lt"/>
              </a:rPr>
              <a:t>Click on the Window Level Preset </a:t>
            </a:r>
            <a:r>
              <a:rPr lang="en-US" sz="2000" b="1" dirty="0" smtClean="0">
                <a:latin typeface="+mn-lt"/>
              </a:rPr>
              <a:t>CT-abdomen, </a:t>
            </a:r>
            <a:r>
              <a:rPr lang="en-US" sz="2000" dirty="0" smtClean="0">
                <a:latin typeface="+mn-lt"/>
              </a:rPr>
              <a:t>or adjust manually the Window and Level using the Manual W/L slider</a:t>
            </a:r>
            <a:endParaRPr lang="en-US" sz="2000" b="1" dirty="0">
              <a:latin typeface="+mn-lt"/>
            </a:endParaRPr>
          </a:p>
        </p:txBody>
      </p:sp>
      <p:cxnSp>
        <p:nvCxnSpPr>
          <p:cNvPr id="11" name="Straight Arrow Connector 8"/>
          <p:cNvCxnSpPr/>
          <p:nvPr/>
        </p:nvCxnSpPr>
        <p:spPr bwMode="auto">
          <a:xfrm>
            <a:off x="609600" y="1581150"/>
            <a:ext cx="990600" cy="762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cxnSp>
        <p:nvCxnSpPr>
          <p:cNvPr id="12" name="Straight Arrow Connector 8"/>
          <p:cNvCxnSpPr/>
          <p:nvPr/>
        </p:nvCxnSpPr>
        <p:spPr bwMode="auto">
          <a:xfrm flipH="1">
            <a:off x="4191000" y="1047750"/>
            <a:ext cx="1066800" cy="5334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
        <p:nvSpPr>
          <p:cNvPr id="8" name="TextBox 6"/>
          <p:cNvSpPr txBox="1"/>
          <p:nvPr/>
        </p:nvSpPr>
        <p:spPr>
          <a:xfrm>
            <a:off x="381002" y="666750"/>
            <a:ext cx="3505199" cy="707886"/>
          </a:xfrm>
          <a:prstGeom prst="rect">
            <a:avLst/>
          </a:prstGeom>
          <a:solidFill>
            <a:srgbClr val="FF9900"/>
          </a:solidFill>
        </p:spPr>
        <p:txBody>
          <a:bodyPr wrap="square">
            <a:spAutoFit/>
          </a:bodyPr>
          <a:lstStyle/>
          <a:p>
            <a:pPr>
              <a:defRPr/>
            </a:pPr>
            <a:r>
              <a:rPr lang="en-US" sz="2000" dirty="0" smtClean="0">
                <a:latin typeface="+mn-lt"/>
              </a:rPr>
              <a:t>Select the Active Volume </a:t>
            </a:r>
            <a:r>
              <a:rPr lang="en-US" sz="2000" b="1" dirty="0" smtClean="0">
                <a:latin typeface="+mn-lt"/>
              </a:rPr>
              <a:t>6:CT_Thorax_Abdomen</a:t>
            </a:r>
            <a:endParaRPr lang="en-US" sz="2000" b="1" dirty="0">
              <a:latin typeface="+mn-lt"/>
            </a:endParaRPr>
          </a:p>
        </p:txBody>
      </p:sp>
      <p:cxnSp>
        <p:nvCxnSpPr>
          <p:cNvPr id="10" name="Straight Arrow Connector 8"/>
          <p:cNvCxnSpPr/>
          <p:nvPr/>
        </p:nvCxnSpPr>
        <p:spPr bwMode="auto">
          <a:xfrm>
            <a:off x="2286000" y="1962150"/>
            <a:ext cx="533400" cy="3810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425115216"/>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Screen Shot 2012-10-29 at 11.28.51 PM.png"/>
          <p:cNvPicPr>
            <a:picLocks noGrp="1" noChangeAspect="1"/>
          </p:cNvPicPr>
          <p:nvPr>
            <p:ph idx="1"/>
          </p:nvPr>
        </p:nvPicPr>
        <p:blipFill>
          <a:blip r:embed="rId2">
            <a:extLst>
              <a:ext uri="{28A0092B-C50C-407E-A947-70E740481C1C}">
                <a14:useLocalDpi xmlns:a14="http://schemas.microsoft.com/office/drawing/2010/main" val="0"/>
              </a:ext>
            </a:extLst>
          </a:blip>
          <a:srcRect l="-13734" r="-13734"/>
          <a:stretch>
            <a:fillRect/>
          </a:stretch>
        </p:blipFill>
        <p:spPr>
          <a:xfrm>
            <a:off x="762004" y="742950"/>
            <a:ext cx="8069705" cy="3886200"/>
          </a:xfrm>
        </p:spPr>
      </p:pic>
      <p:sp>
        <p:nvSpPr>
          <p:cNvPr id="11266" name="Title 1"/>
          <p:cNvSpPr>
            <a:spLocks noGrp="1"/>
          </p:cNvSpPr>
          <p:nvPr>
            <p:ph type="title"/>
          </p:nvPr>
        </p:nvSpPr>
        <p:spPr/>
        <p:txBody>
          <a:bodyPr/>
          <a:lstStyle/>
          <a:p>
            <a:r>
              <a:rPr lang="en-US" dirty="0" smtClean="0">
                <a:latin typeface="Arial" charset="0"/>
                <a:ea typeface="ＭＳ Ｐゴシック" charset="0"/>
                <a:cs typeface="ＭＳ Ｐゴシック" charset="0"/>
              </a:rPr>
              <a:t>Loading a DICOM volume</a:t>
            </a:r>
            <a:endParaRPr lang="en-US" dirty="0">
              <a:latin typeface="Arial" charset="0"/>
              <a:ea typeface="ＭＳ Ｐゴシック" charset="0"/>
              <a:cs typeface="ＭＳ Ｐゴシック" charset="0"/>
            </a:endParaRPr>
          </a:p>
        </p:txBody>
      </p:sp>
      <p:sp>
        <p:nvSpPr>
          <p:cNvPr id="9" name="TextBox 6"/>
          <p:cNvSpPr txBox="1"/>
          <p:nvPr/>
        </p:nvSpPr>
        <p:spPr>
          <a:xfrm>
            <a:off x="152404" y="1733552"/>
            <a:ext cx="3505199" cy="3170099"/>
          </a:xfrm>
          <a:prstGeom prst="rect">
            <a:avLst/>
          </a:prstGeom>
          <a:solidFill>
            <a:srgbClr val="FF9900"/>
          </a:solidFill>
        </p:spPr>
        <p:txBody>
          <a:bodyPr wrap="square">
            <a:spAutoFit/>
          </a:bodyPr>
          <a:lstStyle/>
          <a:p>
            <a:pPr>
              <a:defRPr/>
            </a:pPr>
            <a:r>
              <a:rPr lang="en-US" sz="2000" dirty="0" smtClean="0">
                <a:latin typeface="+mn-lt"/>
              </a:rPr>
              <a:t>Position the mouse cursor over the red banner in the Red Viewer to display the slice menu.</a:t>
            </a:r>
          </a:p>
          <a:p>
            <a:pPr>
              <a:defRPr/>
            </a:pPr>
            <a:r>
              <a:rPr lang="en-US" sz="2000" dirty="0" smtClean="0">
                <a:latin typeface="+mn-lt"/>
              </a:rPr>
              <a:t>Click on the </a:t>
            </a:r>
            <a:r>
              <a:rPr lang="en-US" sz="2000" b="1" dirty="0" smtClean="0">
                <a:latin typeface="+mn-lt"/>
              </a:rPr>
              <a:t>Links icon       </a:t>
            </a:r>
            <a:r>
              <a:rPr lang="en-US" sz="2000" dirty="0" smtClean="0">
                <a:latin typeface="+mn-lt"/>
              </a:rPr>
              <a:t>to link the slice controls across all Slice Viewers. </a:t>
            </a:r>
          </a:p>
          <a:p>
            <a:pPr>
              <a:defRPr/>
            </a:pPr>
            <a:r>
              <a:rPr lang="en-US" sz="2000" dirty="0" smtClean="0">
                <a:latin typeface="+mn-lt"/>
              </a:rPr>
              <a:t>Click on the </a:t>
            </a:r>
            <a:r>
              <a:rPr lang="en-US" sz="2000" b="1" dirty="0" smtClean="0">
                <a:latin typeface="+mn-lt"/>
              </a:rPr>
              <a:t>Eye icon </a:t>
            </a:r>
            <a:r>
              <a:rPr lang="en-US" sz="2000" dirty="0" smtClean="0">
                <a:latin typeface="+mn-lt"/>
              </a:rPr>
              <a:t>to display the three anatomical slices in the 3D Viewer</a:t>
            </a:r>
            <a:endParaRPr lang="en-US" sz="2000" dirty="0">
              <a:latin typeface="+mn-lt"/>
            </a:endParaRPr>
          </a:p>
        </p:txBody>
      </p:sp>
      <p:cxnSp>
        <p:nvCxnSpPr>
          <p:cNvPr id="7" name="Straight Arrow Connector 8"/>
          <p:cNvCxnSpPr/>
          <p:nvPr/>
        </p:nvCxnSpPr>
        <p:spPr bwMode="auto">
          <a:xfrm flipH="1">
            <a:off x="3886200" y="1962150"/>
            <a:ext cx="76200" cy="8382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cxnSp>
        <p:nvCxnSpPr>
          <p:cNvPr id="10" name="Straight Arrow Connector 8"/>
          <p:cNvCxnSpPr/>
          <p:nvPr/>
        </p:nvCxnSpPr>
        <p:spPr bwMode="auto">
          <a:xfrm flipH="1">
            <a:off x="4038600" y="2601432"/>
            <a:ext cx="914400" cy="245441"/>
          </a:xfrm>
          <a:prstGeom prst="straightConnector1">
            <a:avLst/>
          </a:prstGeom>
          <a:solidFill>
            <a:srgbClr val="00B8FF"/>
          </a:solidFill>
          <a:ln w="57150" cap="flat" cmpd="sng" algn="ctr">
            <a:solidFill>
              <a:srgbClr val="FF0000"/>
            </a:solidFill>
            <a:prstDash val="solid"/>
            <a:round/>
            <a:headEnd type="none" w="med" len="med"/>
            <a:tailEnd type="arrow"/>
          </a:ln>
          <a:effectLst/>
        </p:spPr>
      </p:cxnSp>
      <p:pic>
        <p:nvPicPr>
          <p:cNvPr id="8" name="Image 2" descr="Screen Shot 2012-11-16 at 11.53.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28950"/>
            <a:ext cx="325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34460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2" descr="Screen Shot 2012-10-29 at 11.35.01 PM.png"/>
          <p:cNvPicPr>
            <a:picLocks noChangeAspect="1"/>
          </p:cNvPicPr>
          <p:nvPr/>
        </p:nvPicPr>
        <p:blipFill>
          <a:blip r:embed="rId2">
            <a:extLst>
              <a:ext uri="{28A0092B-C50C-407E-A947-70E740481C1C}">
                <a14:useLocalDpi xmlns:a14="http://schemas.microsoft.com/office/drawing/2010/main" val="0"/>
              </a:ext>
            </a:extLst>
          </a:blip>
          <a:srcRect l="-13617" r="-13617"/>
          <a:stretch>
            <a:fillRect/>
          </a:stretch>
        </p:blipFill>
        <p:spPr bwMode="auto">
          <a:xfrm>
            <a:off x="609600" y="742950"/>
            <a:ext cx="8227934" cy="3962400"/>
          </a:xfrm>
          <a:prstGeom prst="rect">
            <a:avLst/>
          </a:prstGeom>
          <a:noFill/>
          <a:ln w="9525">
            <a:noFill/>
            <a:miter lim="800000"/>
            <a:headEnd/>
            <a:tailEnd/>
          </a:ln>
        </p:spPr>
      </p:pic>
      <p:sp>
        <p:nvSpPr>
          <p:cNvPr id="12289" name="Picture 2" descr="Screen shot 2011-11-28 at 1.35.44 AM.png"/>
          <p:cNvSpPr>
            <a:spLocks noChangeAspect="1"/>
          </p:cNvSpPr>
          <p:nvPr/>
        </p:nvSpPr>
        <p:spPr bwMode="auto">
          <a:xfrm>
            <a:off x="1676400" y="742952"/>
            <a:ext cx="64770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 name="Title 1"/>
          <p:cNvSpPr>
            <a:spLocks noGrp="1"/>
          </p:cNvSpPr>
          <p:nvPr>
            <p:ph type="title"/>
          </p:nvPr>
        </p:nvSpPr>
        <p:spPr/>
        <p:txBody>
          <a:bodyPr/>
          <a:lstStyle/>
          <a:p>
            <a:r>
              <a:rPr lang="en-US" dirty="0" smtClean="0">
                <a:latin typeface="Arial" charset="0"/>
                <a:ea typeface="ＭＳ Ｐゴシック" charset="0"/>
                <a:cs typeface="ＭＳ Ｐゴシック" charset="0"/>
              </a:rPr>
              <a:t>Loading a DICOM volume</a:t>
            </a:r>
            <a:endParaRPr lang="en-US" dirty="0">
              <a:latin typeface="Arial" charset="0"/>
              <a:ea typeface="ＭＳ Ｐゴシック" charset="0"/>
              <a:cs typeface="ＭＳ Ｐゴシック" charset="0"/>
            </a:endParaRPr>
          </a:p>
        </p:txBody>
      </p:sp>
      <p:sp>
        <p:nvSpPr>
          <p:cNvPr id="4" name="TextBox 3"/>
          <p:cNvSpPr txBox="1"/>
          <p:nvPr/>
        </p:nvSpPr>
        <p:spPr>
          <a:xfrm>
            <a:off x="152400" y="2876550"/>
            <a:ext cx="3810000" cy="1938992"/>
          </a:xfrm>
          <a:prstGeom prst="rect">
            <a:avLst/>
          </a:prstGeom>
          <a:solidFill>
            <a:srgbClr val="FF9900"/>
          </a:solidFill>
        </p:spPr>
        <p:txBody>
          <a:bodyPr>
            <a:spAutoFit/>
          </a:bodyPr>
          <a:lstStyle/>
          <a:p>
            <a:pPr>
              <a:defRPr/>
            </a:pPr>
            <a:r>
              <a:rPr lang="en-US" dirty="0" smtClean="0">
                <a:latin typeface="+mn-lt"/>
              </a:rPr>
              <a:t>The three anatomical slices appear in the 3D viewer. Use the right-mouse button in the 3D Viewer to zoom in and out</a:t>
            </a:r>
            <a:endParaRPr lang="en-US" dirty="0">
              <a:latin typeface="+mn-lt"/>
            </a:endParaRPr>
          </a:p>
        </p:txBody>
      </p:sp>
      <p:sp>
        <p:nvSpPr>
          <p:cNvPr id="2" name="Espace réservé du contenu 1"/>
          <p:cNvSpPr>
            <a:spLocks noGrp="1"/>
          </p:cNvSpPr>
          <p:nvPr>
            <p:ph idx="1"/>
          </p:nvPr>
        </p:nvSpPr>
        <p:spPr/>
        <p:txBody>
          <a:bodyPr/>
          <a:lstStyle/>
          <a:p>
            <a:endParaRPr lang="fr-F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Screen Shot 2012-10-29 at 11.35.01 PM.png"/>
          <p:cNvPicPr>
            <a:picLocks noGrp="1" noChangeAspect="1"/>
          </p:cNvPicPr>
          <p:nvPr>
            <p:ph idx="1"/>
          </p:nvPr>
        </p:nvPicPr>
        <p:blipFill>
          <a:blip r:embed="rId2">
            <a:extLst>
              <a:ext uri="{28A0092B-C50C-407E-A947-70E740481C1C}">
                <a14:useLocalDpi xmlns:a14="http://schemas.microsoft.com/office/drawing/2010/main" val="0"/>
              </a:ext>
            </a:extLst>
          </a:blip>
          <a:srcRect l="-13617" r="-13617"/>
          <a:stretch>
            <a:fillRect/>
          </a:stretch>
        </p:blipFill>
        <p:spPr>
          <a:xfrm>
            <a:off x="609600" y="742950"/>
            <a:ext cx="8227934" cy="3962400"/>
          </a:xfrm>
        </p:spPr>
      </p:pic>
      <p:sp>
        <p:nvSpPr>
          <p:cNvPr id="12289" name="Picture 2" descr="Screen shot 2011-11-28 at 1.35.44 AM.png"/>
          <p:cNvSpPr>
            <a:spLocks noChangeAspect="1"/>
          </p:cNvSpPr>
          <p:nvPr/>
        </p:nvSpPr>
        <p:spPr bwMode="auto">
          <a:xfrm>
            <a:off x="1676400" y="742952"/>
            <a:ext cx="64770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 name="Title 1"/>
          <p:cNvSpPr>
            <a:spLocks noGrp="1"/>
          </p:cNvSpPr>
          <p:nvPr>
            <p:ph type="title"/>
          </p:nvPr>
        </p:nvSpPr>
        <p:spPr>
          <a:xfrm>
            <a:off x="1219200" y="209550"/>
            <a:ext cx="7315200" cy="400050"/>
          </a:xfrm>
        </p:spPr>
        <p:txBody>
          <a:bodyPr/>
          <a:lstStyle/>
          <a:p>
            <a:r>
              <a:rPr lang="en-US" dirty="0" smtClean="0">
                <a:latin typeface="Arial" charset="0"/>
                <a:ea typeface="ＭＳ Ｐゴシック" charset="0"/>
                <a:cs typeface="ＭＳ Ｐゴシック" charset="0"/>
              </a:rPr>
              <a:t>Loading a DICOM volume</a:t>
            </a:r>
            <a:endParaRPr lang="en-US" dirty="0">
              <a:latin typeface="Arial" charset="0"/>
              <a:ea typeface="ＭＳ Ｐゴシック" charset="0"/>
              <a:cs typeface="ＭＳ Ｐゴシック" charset="0"/>
            </a:endParaRPr>
          </a:p>
        </p:txBody>
      </p:sp>
      <p:sp>
        <p:nvSpPr>
          <p:cNvPr id="4" name="TextBox 3"/>
          <p:cNvSpPr txBox="1"/>
          <p:nvPr/>
        </p:nvSpPr>
        <p:spPr>
          <a:xfrm>
            <a:off x="152400" y="2876550"/>
            <a:ext cx="3810000" cy="1200328"/>
          </a:xfrm>
          <a:prstGeom prst="rect">
            <a:avLst/>
          </a:prstGeom>
          <a:solidFill>
            <a:srgbClr val="FF9900"/>
          </a:solidFill>
        </p:spPr>
        <p:txBody>
          <a:bodyPr>
            <a:spAutoFit/>
          </a:bodyPr>
          <a:lstStyle/>
          <a:p>
            <a:pPr>
              <a:defRPr/>
            </a:pPr>
            <a:r>
              <a:rPr lang="en-US" dirty="0" smtClean="0">
                <a:latin typeface="+mn-lt"/>
              </a:rPr>
              <a:t>Use the left-mouse button in the 3D Viewer to rotate the 3D volume</a:t>
            </a:r>
            <a:endParaRPr lang="en-US" dirty="0">
              <a:latin typeface="+mn-lt"/>
            </a:endParaRPr>
          </a:p>
        </p:txBody>
      </p:sp>
    </p:spTree>
    <p:extLst>
      <p:ext uri="{BB962C8B-B14F-4D97-AF65-F5344CB8AC3E}">
        <p14:creationId xmlns:p14="http://schemas.microsoft.com/office/powerpoint/2010/main" val="197652423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dirty="0" smtClean="0">
                <a:latin typeface="Arial" charset="0"/>
                <a:ea typeface="ＭＳ Ｐゴシック" charset="0"/>
                <a:cs typeface="ＭＳ Ｐゴシック" charset="0"/>
              </a:rPr>
              <a:t>Overview</a:t>
            </a:r>
            <a:endParaRPr lang="en-US" dirty="0">
              <a:latin typeface="Arial" charset="0"/>
              <a:ea typeface="ＭＳ Ｐゴシック" charset="0"/>
              <a:cs typeface="ＭＳ Ｐゴシック" charset="0"/>
            </a:endParaRPr>
          </a:p>
        </p:txBody>
      </p:sp>
      <p:sp>
        <p:nvSpPr>
          <p:cNvPr id="5" name="Content Placeholder 2"/>
          <p:cNvSpPr txBox="1">
            <a:spLocks/>
          </p:cNvSpPr>
          <p:nvPr/>
        </p:nvSpPr>
        <p:spPr bwMode="auto">
          <a:xfrm>
            <a:off x="1465674" y="895350"/>
            <a:ext cx="7678326" cy="3810000"/>
          </a:xfrm>
          <a:prstGeom prst="rect">
            <a:avLst/>
          </a:prstGeom>
          <a:solidFill>
            <a:schemeClr val="bg1"/>
          </a:solidFill>
          <a:ln w="9525">
            <a:noFill/>
            <a:miter lim="800000"/>
            <a:headEnd/>
            <a:tailEnd/>
          </a:ln>
        </p:spPr>
        <p:txBody>
          <a:bodyPr vert="horz" wrap="square" lIns="91410" tIns="45706" rIns="91410" bIns="45706"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004888"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279525" indent="-228600" algn="l" rtl="0" eaLnBrk="0" fontAlgn="base" hangingPunct="0">
              <a:spcBef>
                <a:spcPct val="20000"/>
              </a:spcBef>
              <a:spcAft>
                <a:spcPct val="0"/>
              </a:spcAft>
              <a:buChar char="–"/>
              <a:defRPr sz="1400" cap="all">
                <a:solidFill>
                  <a:schemeClr val="tx1"/>
                </a:solidFill>
                <a:latin typeface="+mn-lt"/>
                <a:ea typeface="ＭＳ Ｐゴシック" charset="-128"/>
              </a:defRPr>
            </a:lvl4pPr>
            <a:lvl5pPr marL="1462088" indent="-228600" algn="l" rtl="0" eaLnBrk="0" fontAlgn="base" hangingPunct="0">
              <a:spcBef>
                <a:spcPct val="20000"/>
              </a:spcBef>
              <a:spcAft>
                <a:spcPct val="0"/>
              </a:spcAft>
              <a:buChar char="»"/>
              <a:defRPr sz="1600" cap="small">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pPr marL="0" indent="0">
              <a:buNone/>
            </a:pPr>
            <a:r>
              <a:rPr lang="en-US" b="1" dirty="0" smtClean="0">
                <a:latin typeface="Arial" charset="0"/>
              </a:rPr>
              <a:t>Part I: </a:t>
            </a:r>
            <a:r>
              <a:rPr lang="en-US" dirty="0" smtClean="0">
                <a:latin typeface="Arial" charset="0"/>
              </a:rPr>
              <a:t>Introduction to the 3DSlicer software</a:t>
            </a:r>
          </a:p>
          <a:p>
            <a:pPr marL="0" indent="0">
              <a:buNone/>
            </a:pPr>
            <a:endParaRPr lang="en-US" b="1" dirty="0">
              <a:latin typeface="Arial" charset="0"/>
            </a:endParaRPr>
          </a:p>
          <a:p>
            <a:pPr marL="0" indent="0">
              <a:buNone/>
            </a:pPr>
            <a:r>
              <a:rPr lang="en-US" b="1" dirty="0" smtClean="0">
                <a:solidFill>
                  <a:srgbClr val="BFBFBF"/>
                </a:solidFill>
                <a:latin typeface="Arial" charset="0"/>
              </a:rPr>
              <a:t>Part II: </a:t>
            </a:r>
            <a:r>
              <a:rPr lang="en-US" dirty="0" smtClean="0">
                <a:solidFill>
                  <a:srgbClr val="BFBFBF"/>
                </a:solidFill>
                <a:latin typeface="Arial" charset="0"/>
              </a:rPr>
              <a:t>3D Data Loading and visualization of DICOM images</a:t>
            </a:r>
            <a:endParaRPr lang="en-US" b="1" dirty="0" smtClean="0">
              <a:solidFill>
                <a:srgbClr val="BFBFBF"/>
              </a:solidFill>
              <a:latin typeface="Arial" charset="0"/>
            </a:endParaRPr>
          </a:p>
          <a:p>
            <a:pPr marL="0" indent="0">
              <a:buNone/>
            </a:pPr>
            <a:r>
              <a:rPr lang="en-US" dirty="0" smtClean="0">
                <a:solidFill>
                  <a:srgbClr val="BFBFBF"/>
                </a:solidFill>
                <a:latin typeface="Arial" charset="0"/>
              </a:rPr>
              <a:t> - Volume Rendering of </a:t>
            </a:r>
            <a:r>
              <a:rPr lang="en-US" dirty="0" err="1" smtClean="0">
                <a:solidFill>
                  <a:srgbClr val="BFBFBF"/>
                </a:solidFill>
                <a:latin typeface="Arial" charset="0"/>
              </a:rPr>
              <a:t>thoraco</a:t>
            </a:r>
            <a:r>
              <a:rPr lang="en-US" dirty="0" smtClean="0">
                <a:solidFill>
                  <a:srgbClr val="BFBFBF"/>
                </a:solidFill>
                <a:latin typeface="Arial" charset="0"/>
              </a:rPr>
              <a:t>-abdominal CT data</a:t>
            </a:r>
          </a:p>
          <a:p>
            <a:pPr marL="0" indent="0">
              <a:buNone/>
            </a:pPr>
            <a:r>
              <a:rPr lang="en-US" dirty="0">
                <a:solidFill>
                  <a:srgbClr val="BFBFBF"/>
                </a:solidFill>
                <a:latin typeface="Arial" charset="0"/>
              </a:rPr>
              <a:t> </a:t>
            </a:r>
            <a:r>
              <a:rPr lang="en-US" dirty="0" smtClean="0">
                <a:solidFill>
                  <a:srgbClr val="BFBFBF"/>
                </a:solidFill>
                <a:latin typeface="Arial" charset="0"/>
              </a:rPr>
              <a:t>- Surface Rendering of MR head data</a:t>
            </a:r>
          </a:p>
          <a:p>
            <a:pPr marL="0" indent="0">
              <a:buNone/>
            </a:pPr>
            <a:endParaRPr lang="en-US" b="1" dirty="0" smtClean="0">
              <a:solidFill>
                <a:srgbClr val="BFBFBF"/>
              </a:solidFill>
              <a:latin typeface="Arial" charset="0"/>
            </a:endParaRPr>
          </a:p>
          <a:p>
            <a:pPr marL="0" indent="0">
              <a:buNone/>
            </a:pPr>
            <a:r>
              <a:rPr lang="en-US" b="1" dirty="0" smtClean="0">
                <a:solidFill>
                  <a:srgbClr val="BFBFBF"/>
                </a:solidFill>
                <a:latin typeface="Arial" charset="0"/>
              </a:rPr>
              <a:t>Part III: </a:t>
            </a:r>
            <a:r>
              <a:rPr lang="en-US" dirty="0" smtClean="0">
                <a:solidFill>
                  <a:srgbClr val="BFBFBF"/>
                </a:solidFill>
                <a:latin typeface="Arial" charset="0"/>
              </a:rPr>
              <a:t>3D interactive exploration of the anatomy</a:t>
            </a:r>
            <a:endParaRPr lang="en-US" b="1" dirty="0" smtClean="0">
              <a:solidFill>
                <a:srgbClr val="BFBFBF"/>
              </a:solidFill>
              <a:latin typeface="Arial" charset="0"/>
            </a:endParaRPr>
          </a:p>
          <a:p>
            <a:pPr marL="0" indent="0">
              <a:buNone/>
            </a:pPr>
            <a:r>
              <a:rPr lang="en-US" dirty="0" smtClean="0">
                <a:solidFill>
                  <a:srgbClr val="BFBFBF"/>
                </a:solidFill>
                <a:latin typeface="Arial" charset="0"/>
              </a:rPr>
              <a:t> -  Exploration of the Segments of the liver </a:t>
            </a:r>
          </a:p>
          <a:p>
            <a:pPr marL="0" indent="0">
              <a:buNone/>
            </a:pPr>
            <a:r>
              <a:rPr lang="en-US" dirty="0">
                <a:solidFill>
                  <a:srgbClr val="BFBFBF"/>
                </a:solidFill>
                <a:latin typeface="Arial" charset="0"/>
              </a:rPr>
              <a:t>  </a:t>
            </a:r>
            <a:r>
              <a:rPr lang="en-US" dirty="0" smtClean="0">
                <a:solidFill>
                  <a:srgbClr val="BFBFBF"/>
                </a:solidFill>
                <a:latin typeface="Arial" charset="0"/>
              </a:rPr>
              <a:t>- Exploration of the Segments of the lung</a:t>
            </a:r>
            <a:endParaRPr lang="en-US" dirty="0">
              <a:solidFill>
                <a:srgbClr val="BFBFBF"/>
              </a:solidFill>
              <a:latin typeface="Arial" charset="0"/>
            </a:endParaRPr>
          </a:p>
        </p:txBody>
      </p:sp>
      <p:pic>
        <p:nvPicPr>
          <p:cNvPr id="7" name="Picture 19" descr="imag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81350"/>
            <a:ext cx="1066800" cy="69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943352"/>
            <a:ext cx="760474" cy="75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5"/>
          <a:stretch>
            <a:fillRect/>
          </a:stretch>
        </p:blipFill>
        <p:spPr>
          <a:xfrm>
            <a:off x="381000" y="1733551"/>
            <a:ext cx="990600" cy="666639"/>
          </a:xfrm>
          <a:prstGeom prst="rect">
            <a:avLst/>
          </a:prstGeom>
        </p:spPr>
      </p:pic>
      <p:pic>
        <p:nvPicPr>
          <p:cNvPr id="3" name="Image 2"/>
          <p:cNvPicPr>
            <a:picLocks noChangeAspect="1"/>
          </p:cNvPicPr>
          <p:nvPr/>
        </p:nvPicPr>
        <p:blipFill>
          <a:blip r:embed="rId6"/>
          <a:stretch>
            <a:fillRect/>
          </a:stretch>
        </p:blipFill>
        <p:spPr>
          <a:xfrm>
            <a:off x="533404" y="2559876"/>
            <a:ext cx="746125" cy="697675"/>
          </a:xfrm>
          <a:prstGeom prst="rect">
            <a:avLst/>
          </a:prstGeom>
        </p:spPr>
      </p:pic>
      <p:pic>
        <p:nvPicPr>
          <p:cNvPr id="4" name="Image 3"/>
          <p:cNvPicPr>
            <a:picLocks noChangeAspect="1"/>
          </p:cNvPicPr>
          <p:nvPr/>
        </p:nvPicPr>
        <p:blipFill>
          <a:blip r:embed="rId7"/>
          <a:stretch>
            <a:fillRect/>
          </a:stretch>
        </p:blipFill>
        <p:spPr>
          <a:xfrm>
            <a:off x="609600" y="971550"/>
            <a:ext cx="640080" cy="762000"/>
          </a:xfrm>
          <a:prstGeom prst="rect">
            <a:avLst/>
          </a:prstGeom>
        </p:spPr>
      </p:pic>
    </p:spTree>
    <p:extLst>
      <p:ext uri="{BB962C8B-B14F-4D97-AF65-F5344CB8AC3E}">
        <p14:creationId xmlns:p14="http://schemas.microsoft.com/office/powerpoint/2010/main" val="258125513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Screen Shot 2012-10-29 at 11.36.00 PM.png"/>
          <p:cNvPicPr>
            <a:picLocks noGrp="1" noChangeAspect="1"/>
          </p:cNvPicPr>
          <p:nvPr>
            <p:ph idx="1"/>
          </p:nvPr>
        </p:nvPicPr>
        <p:blipFill>
          <a:blip r:embed="rId2">
            <a:extLst>
              <a:ext uri="{28A0092B-C50C-407E-A947-70E740481C1C}">
                <a14:useLocalDpi xmlns:a14="http://schemas.microsoft.com/office/drawing/2010/main" val="0"/>
              </a:ext>
            </a:extLst>
          </a:blip>
          <a:srcRect l="-13518" r="-13518"/>
          <a:stretch>
            <a:fillRect/>
          </a:stretch>
        </p:blipFill>
        <p:spPr>
          <a:xfrm>
            <a:off x="744515" y="819150"/>
            <a:ext cx="8227935" cy="3962400"/>
          </a:xfrm>
        </p:spPr>
      </p:pic>
      <p:pic>
        <p:nvPicPr>
          <p:cNvPr id="7" name="Image 6" descr="Screen Shot 2012-11-26 at 11.43.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657350"/>
            <a:ext cx="2933904" cy="1447900"/>
          </a:xfrm>
          <a:prstGeom prst="rect">
            <a:avLst/>
          </a:prstGeom>
        </p:spPr>
      </p:pic>
      <p:sp>
        <p:nvSpPr>
          <p:cNvPr id="12289" name="Picture 2" descr="Screen shot 2011-11-28 at 1.35.44 AM.png"/>
          <p:cNvSpPr>
            <a:spLocks noChangeAspect="1"/>
          </p:cNvSpPr>
          <p:nvPr/>
        </p:nvSpPr>
        <p:spPr bwMode="auto">
          <a:xfrm>
            <a:off x="1676400" y="742952"/>
            <a:ext cx="64770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 name="Title 1"/>
          <p:cNvSpPr>
            <a:spLocks noGrp="1"/>
          </p:cNvSpPr>
          <p:nvPr>
            <p:ph type="title"/>
          </p:nvPr>
        </p:nvSpPr>
        <p:spPr>
          <a:xfrm>
            <a:off x="1219200" y="266700"/>
            <a:ext cx="7315200" cy="400050"/>
          </a:xfrm>
        </p:spPr>
        <p:txBody>
          <a:bodyPr/>
          <a:lstStyle/>
          <a:p>
            <a:r>
              <a:rPr lang="en-US" dirty="0" smtClean="0">
                <a:latin typeface="Arial" charset="0"/>
                <a:ea typeface="ＭＳ Ｐゴシック" charset="0"/>
                <a:cs typeface="ＭＳ Ｐゴシック" charset="0"/>
              </a:rPr>
              <a:t>Loading a DICOM volume</a:t>
            </a:r>
            <a:endParaRPr lang="en-US" dirty="0">
              <a:latin typeface="Arial" charset="0"/>
              <a:ea typeface="ＭＳ Ｐゴシック" charset="0"/>
              <a:cs typeface="ＭＳ Ｐゴシック" charset="0"/>
            </a:endParaRPr>
          </a:p>
        </p:txBody>
      </p:sp>
      <p:sp>
        <p:nvSpPr>
          <p:cNvPr id="4" name="TextBox 3"/>
          <p:cNvSpPr txBox="1"/>
          <p:nvPr/>
        </p:nvSpPr>
        <p:spPr>
          <a:xfrm>
            <a:off x="228600" y="1581150"/>
            <a:ext cx="3810000" cy="1938992"/>
          </a:xfrm>
          <a:prstGeom prst="rect">
            <a:avLst/>
          </a:prstGeom>
          <a:solidFill>
            <a:srgbClr val="FF9900"/>
          </a:solidFill>
        </p:spPr>
        <p:txBody>
          <a:bodyPr>
            <a:spAutoFit/>
          </a:bodyPr>
          <a:lstStyle/>
          <a:p>
            <a:pPr>
              <a:defRPr/>
            </a:pPr>
            <a:r>
              <a:rPr lang="en-US" sz="2000" dirty="0" smtClean="0">
                <a:latin typeface="+mn-lt"/>
              </a:rPr>
              <a:t>Position the mouse over the blue banner in the 3D viewer window to display the 3DView controller, and </a:t>
            </a:r>
            <a:r>
              <a:rPr lang="en-US" sz="2000" b="1" dirty="0" smtClean="0">
                <a:latin typeface="+mn-lt"/>
              </a:rPr>
              <a:t>click on the top left icon</a:t>
            </a:r>
            <a:r>
              <a:rPr lang="en-US" sz="2000" dirty="0" smtClean="0">
                <a:latin typeface="+mn-lt"/>
              </a:rPr>
              <a:t> to center the 3D view on the scene</a:t>
            </a:r>
            <a:endParaRPr lang="en-US" sz="2000" dirty="0">
              <a:latin typeface="+mn-lt"/>
            </a:endParaRPr>
          </a:p>
        </p:txBody>
      </p:sp>
      <p:sp>
        <p:nvSpPr>
          <p:cNvPr id="9" name="TextBox 3"/>
          <p:cNvSpPr txBox="1"/>
          <p:nvPr/>
        </p:nvSpPr>
        <p:spPr>
          <a:xfrm>
            <a:off x="5029200" y="3105152"/>
            <a:ext cx="3810000" cy="1323439"/>
          </a:xfrm>
          <a:prstGeom prst="rect">
            <a:avLst/>
          </a:prstGeom>
          <a:solidFill>
            <a:srgbClr val="FF9900"/>
          </a:solidFill>
        </p:spPr>
        <p:txBody>
          <a:bodyPr>
            <a:spAutoFit/>
          </a:bodyPr>
          <a:lstStyle/>
          <a:p>
            <a:pPr>
              <a:defRPr/>
            </a:pPr>
            <a:r>
              <a:rPr lang="en-US" sz="2000" dirty="0" smtClean="0">
                <a:latin typeface="+mn-lt"/>
              </a:rPr>
              <a:t>Note: a shortcut to this functionality is available through the icon next to the number ‘1’ in the blue banner</a:t>
            </a:r>
            <a:endParaRPr lang="en-US" sz="2000" dirty="0">
              <a:latin typeface="+mn-lt"/>
            </a:endParaRPr>
          </a:p>
        </p:txBody>
      </p:sp>
      <p:sp>
        <p:nvSpPr>
          <p:cNvPr id="6" name="Ellipse 5"/>
          <p:cNvSpPr/>
          <p:nvPr/>
        </p:nvSpPr>
        <p:spPr bwMode="auto">
          <a:xfrm>
            <a:off x="3657600" y="1047750"/>
            <a:ext cx="1295400" cy="64918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pic>
        <p:nvPicPr>
          <p:cNvPr id="2" name="Image 1" descr="Screen Shot 2013-10-29 at 8.33.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885950"/>
            <a:ext cx="2933700" cy="1181100"/>
          </a:xfrm>
          <a:prstGeom prst="rect">
            <a:avLst/>
          </a:prstGeom>
        </p:spPr>
      </p:pic>
      <p:cxnSp>
        <p:nvCxnSpPr>
          <p:cNvPr id="12" name="Straight Arrow Connector 8"/>
          <p:cNvCxnSpPr/>
          <p:nvPr/>
        </p:nvCxnSpPr>
        <p:spPr bwMode="auto">
          <a:xfrm flipH="1">
            <a:off x="5715000" y="819150"/>
            <a:ext cx="76200" cy="8382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cxnSp>
        <p:nvCxnSpPr>
          <p:cNvPr id="13" name="Straight Arrow Connector 8"/>
          <p:cNvCxnSpPr/>
          <p:nvPr/>
        </p:nvCxnSpPr>
        <p:spPr bwMode="auto">
          <a:xfrm flipH="1">
            <a:off x="6629400" y="1123950"/>
            <a:ext cx="76200" cy="8382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01353117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Screen Shot 2012-10-29 at 11.44.41 PM.png"/>
          <p:cNvPicPr>
            <a:picLocks noGrp="1" noChangeAspect="1"/>
          </p:cNvPicPr>
          <p:nvPr>
            <p:ph idx="1"/>
          </p:nvPr>
        </p:nvPicPr>
        <p:blipFill>
          <a:blip r:embed="rId2">
            <a:extLst>
              <a:ext uri="{28A0092B-C50C-407E-A947-70E740481C1C}">
                <a14:useLocalDpi xmlns:a14="http://schemas.microsoft.com/office/drawing/2010/main" val="0"/>
              </a:ext>
            </a:extLst>
          </a:blip>
          <a:srcRect l="-13659" r="-13659"/>
          <a:stretch>
            <a:fillRect/>
          </a:stretch>
        </p:blipFill>
        <p:spPr>
          <a:xfrm>
            <a:off x="744515" y="742950"/>
            <a:ext cx="8227935" cy="3962400"/>
          </a:xfrm>
        </p:spPr>
      </p:pic>
      <p:sp>
        <p:nvSpPr>
          <p:cNvPr id="12289" name="Picture 2" descr="Screen shot 2011-11-28 at 1.35.44 AM.png"/>
          <p:cNvSpPr>
            <a:spLocks noChangeAspect="1"/>
          </p:cNvSpPr>
          <p:nvPr/>
        </p:nvSpPr>
        <p:spPr bwMode="auto">
          <a:xfrm>
            <a:off x="1676400" y="742952"/>
            <a:ext cx="64770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 name="Title 1"/>
          <p:cNvSpPr>
            <a:spLocks noGrp="1"/>
          </p:cNvSpPr>
          <p:nvPr>
            <p:ph type="title"/>
          </p:nvPr>
        </p:nvSpPr>
        <p:spPr/>
        <p:txBody>
          <a:bodyPr/>
          <a:lstStyle/>
          <a:p>
            <a:r>
              <a:rPr lang="en-US" dirty="0" smtClean="0">
                <a:latin typeface="Arial" charset="0"/>
                <a:ea typeface="ＭＳ Ｐゴシック" charset="0"/>
                <a:cs typeface="ＭＳ Ｐゴシック" charset="0"/>
              </a:rPr>
              <a:t>Loading a DICOM volume</a:t>
            </a:r>
            <a:endParaRPr lang="en-US" dirty="0">
              <a:latin typeface="Arial" charset="0"/>
              <a:ea typeface="ＭＳ Ｐゴシック" charset="0"/>
              <a:cs typeface="ＭＳ Ｐゴシック" charset="0"/>
            </a:endParaRPr>
          </a:p>
        </p:txBody>
      </p:sp>
      <p:sp>
        <p:nvSpPr>
          <p:cNvPr id="8" name="TextBox 4"/>
          <p:cNvSpPr txBox="1"/>
          <p:nvPr/>
        </p:nvSpPr>
        <p:spPr>
          <a:xfrm>
            <a:off x="228600" y="2266950"/>
            <a:ext cx="4038600" cy="1569660"/>
          </a:xfrm>
          <a:prstGeom prst="rect">
            <a:avLst/>
          </a:prstGeom>
          <a:solidFill>
            <a:srgbClr val="FF9900"/>
          </a:solidFill>
        </p:spPr>
        <p:txBody>
          <a:bodyPr wrap="square">
            <a:spAutoFit/>
          </a:bodyPr>
          <a:lstStyle/>
          <a:p>
            <a:pPr>
              <a:defRPr/>
            </a:pPr>
            <a:r>
              <a:rPr lang="en-US" dirty="0" smtClean="0">
                <a:latin typeface="+mn-lt"/>
              </a:rPr>
              <a:t>Click on the Slicer layout menu icon, and select the </a:t>
            </a:r>
            <a:r>
              <a:rPr lang="en-US" b="1" dirty="0" smtClean="0">
                <a:latin typeface="+mn-lt"/>
              </a:rPr>
              <a:t>Conventional Widescreen </a:t>
            </a:r>
            <a:r>
              <a:rPr lang="en-US" dirty="0" smtClean="0">
                <a:latin typeface="+mn-lt"/>
              </a:rPr>
              <a:t>layout </a:t>
            </a:r>
            <a:endParaRPr lang="en-US" dirty="0">
              <a:latin typeface="+mn-lt"/>
            </a:endParaRPr>
          </a:p>
        </p:txBody>
      </p:sp>
      <p:sp>
        <p:nvSpPr>
          <p:cNvPr id="9" name="Oval 3"/>
          <p:cNvSpPr/>
          <p:nvPr/>
        </p:nvSpPr>
        <p:spPr bwMode="auto">
          <a:xfrm>
            <a:off x="4648200" y="895350"/>
            <a:ext cx="381000" cy="64918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3452564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Loading a DICOM volume</a:t>
            </a:r>
            <a:endParaRPr lang="en-US" dirty="0">
              <a:latin typeface="Arial" charset="0"/>
              <a:ea typeface="ＭＳ Ｐゴシック" charset="0"/>
              <a:cs typeface="ＭＳ Ｐゴシック" charset="0"/>
            </a:endParaRPr>
          </a:p>
        </p:txBody>
      </p:sp>
      <p:pic>
        <p:nvPicPr>
          <p:cNvPr id="3" name="Espace réservé du contenu 2" descr="Screen Shot 2012-10-29 at 11.47.08 PM.png"/>
          <p:cNvPicPr>
            <a:picLocks noGrp="1" noChangeAspect="1"/>
          </p:cNvPicPr>
          <p:nvPr>
            <p:ph idx="1"/>
          </p:nvPr>
        </p:nvPicPr>
        <p:blipFill>
          <a:blip r:embed="rId2">
            <a:extLst>
              <a:ext uri="{28A0092B-C50C-407E-A947-70E740481C1C}">
                <a14:useLocalDpi xmlns:a14="http://schemas.microsoft.com/office/drawing/2010/main" val="0"/>
              </a:ext>
            </a:extLst>
          </a:blip>
          <a:srcRect l="-13726" r="-13726"/>
          <a:stretch>
            <a:fillRect/>
          </a:stretch>
        </p:blipFill>
        <p:spPr>
          <a:xfrm>
            <a:off x="762004" y="819150"/>
            <a:ext cx="8069705" cy="3886200"/>
          </a:xfrm>
        </p:spPr>
      </p:pic>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TextBox 6"/>
          <p:cNvSpPr txBox="1"/>
          <p:nvPr/>
        </p:nvSpPr>
        <p:spPr>
          <a:xfrm>
            <a:off x="1295400" y="895350"/>
            <a:ext cx="2438400" cy="3046988"/>
          </a:xfrm>
          <a:prstGeom prst="rect">
            <a:avLst/>
          </a:prstGeom>
          <a:solidFill>
            <a:srgbClr val="FF9900"/>
          </a:solidFill>
        </p:spPr>
        <p:txBody>
          <a:bodyPr wrap="square">
            <a:spAutoFit/>
          </a:bodyPr>
          <a:lstStyle/>
          <a:p>
            <a:pPr>
              <a:defRPr/>
            </a:pPr>
            <a:r>
              <a:rPr lang="en-US" dirty="0" smtClean="0">
                <a:latin typeface="+mn-lt"/>
              </a:rPr>
              <a:t>Use the red slice, yellow slice and green slice sliders to slice through the volume in all three anatomical directions</a:t>
            </a:r>
            <a:endParaRPr lang="en-US" dirty="0">
              <a:latin typeface="+mn-lt"/>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4724400" y="1657350"/>
            <a:ext cx="4267200" cy="1200328"/>
          </a:xfrm>
          <a:prstGeom prst="rect">
            <a:avLst/>
          </a:prstGeom>
          <a:noFill/>
        </p:spPr>
        <p:txBody>
          <a:bodyPr wrap="square" rtlCol="0">
            <a:spAutoFit/>
          </a:bodyPr>
          <a:lstStyle/>
          <a:p>
            <a:r>
              <a:rPr lang="en-US" dirty="0" smtClean="0">
                <a:latin typeface="Arial" charset="0"/>
              </a:rPr>
              <a:t>3D </a:t>
            </a:r>
            <a:r>
              <a:rPr lang="en-US" dirty="0">
                <a:latin typeface="Arial" charset="0"/>
              </a:rPr>
              <a:t>Interactive exploration of </a:t>
            </a:r>
            <a:r>
              <a:rPr lang="en-US" dirty="0" err="1">
                <a:latin typeface="Arial" charset="0"/>
              </a:rPr>
              <a:t>thoraco</a:t>
            </a:r>
            <a:r>
              <a:rPr lang="en-US" dirty="0">
                <a:latin typeface="Arial" charset="0"/>
              </a:rPr>
              <a:t>-abdominal CT data using Volume Rendering</a:t>
            </a:r>
            <a:endParaRPr lang="en-US" dirty="0" smtClean="0">
              <a:latin typeface="+mn-lt"/>
            </a:endParaRPr>
          </a:p>
        </p:txBody>
      </p:sp>
      <p:pic>
        <p:nvPicPr>
          <p:cNvPr id="6" name="Image 5"/>
          <p:cNvPicPr>
            <a:picLocks noChangeAspect="1"/>
          </p:cNvPicPr>
          <p:nvPr/>
        </p:nvPicPr>
        <p:blipFill>
          <a:blip r:embed="rId2"/>
          <a:stretch>
            <a:fillRect/>
          </a:stretch>
        </p:blipFill>
        <p:spPr>
          <a:xfrm>
            <a:off x="838201" y="1657350"/>
            <a:ext cx="2943987" cy="1981200"/>
          </a:xfrm>
          <a:prstGeom prst="rect">
            <a:avLst/>
          </a:prstGeom>
        </p:spPr>
      </p:pic>
    </p:spTree>
    <p:extLst>
      <p:ext uri="{BB962C8B-B14F-4D97-AF65-F5344CB8AC3E}">
        <p14:creationId xmlns:p14="http://schemas.microsoft.com/office/powerpoint/2010/main" val="294711408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Volume Rendering</a:t>
            </a:r>
            <a:endParaRPr lang="en-US" dirty="0">
              <a:latin typeface="Arial" charset="0"/>
              <a:ea typeface="ＭＳ Ｐゴシック" charset="0"/>
              <a:cs typeface="ＭＳ Ｐゴシック" charset="0"/>
            </a:endParaRPr>
          </a:p>
        </p:txBody>
      </p:sp>
      <p:pic>
        <p:nvPicPr>
          <p:cNvPr id="3" name="Espace réservé du contenu 2" descr="Screen Shot 2012-10-29 at 11.47.08 PM.png"/>
          <p:cNvPicPr>
            <a:picLocks noGrp="1" noChangeAspect="1"/>
          </p:cNvPicPr>
          <p:nvPr>
            <p:ph idx="1"/>
          </p:nvPr>
        </p:nvPicPr>
        <p:blipFill>
          <a:blip r:embed="rId2">
            <a:extLst>
              <a:ext uri="{28A0092B-C50C-407E-A947-70E740481C1C}">
                <a14:useLocalDpi xmlns:a14="http://schemas.microsoft.com/office/drawing/2010/main" val="0"/>
              </a:ext>
            </a:extLst>
          </a:blip>
          <a:srcRect l="-13726" r="-13726"/>
          <a:stretch>
            <a:fillRect/>
          </a:stretch>
        </p:blipFill>
        <p:spPr>
          <a:xfrm>
            <a:off x="762004" y="819150"/>
            <a:ext cx="8069705" cy="3886200"/>
          </a:xfrm>
        </p:spPr>
      </p:pic>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TextBox 6"/>
          <p:cNvSpPr txBox="1"/>
          <p:nvPr/>
        </p:nvSpPr>
        <p:spPr>
          <a:xfrm>
            <a:off x="304800" y="2266950"/>
            <a:ext cx="3886200" cy="1200328"/>
          </a:xfrm>
          <a:prstGeom prst="rect">
            <a:avLst/>
          </a:prstGeom>
          <a:solidFill>
            <a:srgbClr val="FF9900"/>
          </a:solidFill>
        </p:spPr>
        <p:txBody>
          <a:bodyPr wrap="square">
            <a:spAutoFit/>
          </a:bodyPr>
          <a:lstStyle/>
          <a:p>
            <a:pPr>
              <a:defRPr/>
            </a:pPr>
            <a:r>
              <a:rPr lang="en-US" dirty="0" smtClean="0">
                <a:latin typeface="+mn-lt"/>
              </a:rPr>
              <a:t>Select the module </a:t>
            </a:r>
            <a:r>
              <a:rPr lang="en-US" b="1" dirty="0" smtClean="0">
                <a:latin typeface="+mn-lt"/>
              </a:rPr>
              <a:t>Volume Rendering </a:t>
            </a:r>
            <a:r>
              <a:rPr lang="en-US" dirty="0" smtClean="0">
                <a:latin typeface="+mn-lt"/>
              </a:rPr>
              <a:t> in the modules menu</a:t>
            </a:r>
            <a:endParaRPr lang="en-US" dirty="0">
              <a:latin typeface="+mn-lt"/>
            </a:endParaRPr>
          </a:p>
        </p:txBody>
      </p:sp>
    </p:spTree>
    <p:extLst>
      <p:ext uri="{BB962C8B-B14F-4D97-AF65-F5344CB8AC3E}">
        <p14:creationId xmlns:p14="http://schemas.microsoft.com/office/powerpoint/2010/main" val="329332615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Volume Rendering</a:t>
            </a:r>
            <a:endParaRPr lang="en-US" dirty="0">
              <a:latin typeface="Arial" charset="0"/>
              <a:ea typeface="ＭＳ Ｐゴシック" charset="0"/>
              <a:cs typeface="ＭＳ Ｐゴシック" charset="0"/>
            </a:endParaRPr>
          </a:p>
        </p:txBody>
      </p:sp>
      <p:pic>
        <p:nvPicPr>
          <p:cNvPr id="3" name="Espace réservé du contenu 2" descr="Screen Shot 2012-10-29 at 11.47.08 PM.png"/>
          <p:cNvPicPr>
            <a:picLocks noGrp="1" noChangeAspect="1"/>
          </p:cNvPicPr>
          <p:nvPr>
            <p:ph idx="1"/>
          </p:nvPr>
        </p:nvPicPr>
        <p:blipFill>
          <a:blip r:embed="rId2">
            <a:extLst>
              <a:ext uri="{28A0092B-C50C-407E-A947-70E740481C1C}">
                <a14:useLocalDpi xmlns:a14="http://schemas.microsoft.com/office/drawing/2010/main" val="0"/>
              </a:ext>
            </a:extLst>
          </a:blip>
          <a:srcRect l="-13726" r="-13726"/>
          <a:stretch>
            <a:fillRect/>
          </a:stretch>
        </p:blipFill>
        <p:spPr>
          <a:xfrm>
            <a:off x="762004" y="819150"/>
            <a:ext cx="8069705" cy="3886200"/>
          </a:xfrm>
        </p:spPr>
      </p:pic>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TextBox 6"/>
          <p:cNvSpPr txBox="1"/>
          <p:nvPr/>
        </p:nvSpPr>
        <p:spPr>
          <a:xfrm>
            <a:off x="304800" y="2266952"/>
            <a:ext cx="3886200" cy="830997"/>
          </a:xfrm>
          <a:prstGeom prst="rect">
            <a:avLst/>
          </a:prstGeom>
          <a:solidFill>
            <a:srgbClr val="FF9900"/>
          </a:solidFill>
        </p:spPr>
        <p:txBody>
          <a:bodyPr wrap="square">
            <a:spAutoFit/>
          </a:bodyPr>
          <a:lstStyle/>
          <a:p>
            <a:pPr>
              <a:defRPr/>
            </a:pPr>
            <a:r>
              <a:rPr lang="en-US" dirty="0" smtClean="0">
                <a:latin typeface="+mn-lt"/>
              </a:rPr>
              <a:t>Select the volume </a:t>
            </a:r>
            <a:r>
              <a:rPr lang="en-US" b="1" dirty="0" smtClean="0">
                <a:latin typeface="+mn-lt"/>
              </a:rPr>
              <a:t>6:CT_Thorax_Abdomen</a:t>
            </a:r>
          </a:p>
        </p:txBody>
      </p:sp>
      <p:cxnSp>
        <p:nvCxnSpPr>
          <p:cNvPr id="6" name="Straight Arrow Connector 8"/>
          <p:cNvCxnSpPr/>
          <p:nvPr/>
        </p:nvCxnSpPr>
        <p:spPr bwMode="auto">
          <a:xfrm>
            <a:off x="762000" y="1657350"/>
            <a:ext cx="838200" cy="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57923268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descr="Screen Shot 2013-10-29 at 8.35.07 PM.png"/>
          <p:cNvPicPr>
            <a:picLocks noGrp="1" noChangeAspect="1"/>
          </p:cNvPicPr>
          <p:nvPr>
            <p:ph idx="1"/>
          </p:nvPr>
        </p:nvPicPr>
        <p:blipFill>
          <a:blip r:embed="rId2">
            <a:extLst>
              <a:ext uri="{28A0092B-C50C-407E-A947-70E740481C1C}">
                <a14:useLocalDpi xmlns:a14="http://schemas.microsoft.com/office/drawing/2010/main" val="0"/>
              </a:ext>
            </a:extLst>
          </a:blip>
          <a:srcRect l="-11580" r="-11580"/>
          <a:stretch>
            <a:fillRect/>
          </a:stretch>
        </p:blipFill>
        <p:spPr>
          <a:xfrm>
            <a:off x="838200" y="819149"/>
            <a:ext cx="7924800" cy="3816417"/>
          </a:xfrm>
        </p:spPr>
      </p:pic>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0" name="Straight Arrow Connector 6"/>
          <p:cNvCxnSpPr>
            <a:cxnSpLocks noChangeShapeType="1"/>
          </p:cNvCxnSpPr>
          <p:nvPr/>
        </p:nvCxnSpPr>
        <p:spPr bwMode="auto">
          <a:xfrm flipV="1">
            <a:off x="304800" y="2114550"/>
            <a:ext cx="1143000" cy="6096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9" name="TextBox 6"/>
          <p:cNvSpPr txBox="1"/>
          <p:nvPr/>
        </p:nvSpPr>
        <p:spPr>
          <a:xfrm>
            <a:off x="76200" y="3409950"/>
            <a:ext cx="4572000" cy="1569660"/>
          </a:xfrm>
          <a:prstGeom prst="rect">
            <a:avLst/>
          </a:prstGeom>
          <a:solidFill>
            <a:srgbClr val="FF9900"/>
          </a:solidFill>
        </p:spPr>
        <p:txBody>
          <a:bodyPr wrap="square">
            <a:spAutoFit/>
          </a:bodyPr>
          <a:lstStyle/>
          <a:p>
            <a:pPr>
              <a:defRPr/>
            </a:pPr>
            <a:r>
              <a:rPr lang="en-US" dirty="0" smtClean="0">
                <a:latin typeface="+mn-lt"/>
              </a:rPr>
              <a:t>Click on </a:t>
            </a:r>
            <a:r>
              <a:rPr lang="en-US" b="1" dirty="0" smtClean="0">
                <a:latin typeface="+mn-lt"/>
              </a:rPr>
              <a:t>Preset</a:t>
            </a:r>
            <a:r>
              <a:rPr lang="en-US" dirty="0" smtClean="0">
                <a:latin typeface="+mn-lt"/>
              </a:rPr>
              <a:t> in the </a:t>
            </a:r>
            <a:r>
              <a:rPr lang="en-US" b="1" dirty="0" smtClean="0">
                <a:latin typeface="+mn-lt"/>
              </a:rPr>
              <a:t>Display </a:t>
            </a:r>
            <a:r>
              <a:rPr lang="en-US" dirty="0" smtClean="0">
                <a:latin typeface="+mn-lt"/>
              </a:rPr>
              <a:t>tab to display the list of available presets for the transfer function</a:t>
            </a:r>
          </a:p>
          <a:p>
            <a:pPr>
              <a:defRPr/>
            </a:pPr>
            <a:r>
              <a:rPr lang="en-US" dirty="0" smtClean="0">
                <a:latin typeface="+mn-lt"/>
              </a:rPr>
              <a:t>Select the Preset </a:t>
            </a:r>
            <a:r>
              <a:rPr lang="en-US" b="1" dirty="0" smtClean="0">
                <a:latin typeface="+mn-lt"/>
              </a:rPr>
              <a:t>CT-Cardiac3 </a:t>
            </a:r>
            <a:endParaRPr lang="en-US" dirty="0">
              <a:latin typeface="+mn-lt"/>
            </a:endParaRPr>
          </a:p>
        </p:txBody>
      </p:sp>
      <p:cxnSp>
        <p:nvCxnSpPr>
          <p:cNvPr id="7" name="Straight Arrow Connector 6"/>
          <p:cNvCxnSpPr>
            <a:cxnSpLocks noChangeShapeType="1"/>
          </p:cNvCxnSpPr>
          <p:nvPr/>
        </p:nvCxnSpPr>
        <p:spPr bwMode="auto">
          <a:xfrm flipH="1">
            <a:off x="3505200" y="1200150"/>
            <a:ext cx="457200" cy="6096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4332108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Screen Shot 2012-10-29 at 11.53.51 PM.png"/>
          <p:cNvPicPr>
            <a:picLocks noGrp="1" noChangeAspect="1"/>
          </p:cNvPicPr>
          <p:nvPr>
            <p:ph idx="1"/>
          </p:nvPr>
        </p:nvPicPr>
        <p:blipFill>
          <a:blip r:embed="rId2">
            <a:extLst>
              <a:ext uri="{28A0092B-C50C-407E-A947-70E740481C1C}">
                <a14:useLocalDpi xmlns:a14="http://schemas.microsoft.com/office/drawing/2010/main" val="0"/>
              </a:ext>
            </a:extLst>
          </a:blip>
          <a:srcRect l="-13509" r="-13509"/>
          <a:stretch>
            <a:fillRect/>
          </a:stretch>
        </p:blipFill>
        <p:spPr>
          <a:xfrm>
            <a:off x="945232" y="895350"/>
            <a:ext cx="8227935" cy="3962400"/>
          </a:xfrm>
        </p:spPr>
      </p:pic>
      <p:sp>
        <p:nvSpPr>
          <p:cNvPr id="13313" name="Title 1"/>
          <p:cNvSpPr>
            <a:spLocks noGrp="1"/>
          </p:cNvSpPr>
          <p:nvPr>
            <p:ph type="title"/>
          </p:nvPr>
        </p:nvSpPr>
        <p:spPr>
          <a:xfrm>
            <a:off x="1219200" y="209550"/>
            <a:ext cx="7315200" cy="400050"/>
          </a:xfrm>
        </p:spPr>
        <p:txBody>
          <a:bodyPr/>
          <a:lstStyle/>
          <a:p>
            <a:r>
              <a:rPr lang="en-US" dirty="0" smtClean="0">
                <a:latin typeface="Arial" charset="0"/>
                <a:ea typeface="ＭＳ Ｐゴシック" charset="0"/>
                <a:cs typeface="ＭＳ Ｐゴシック" charset="0"/>
              </a:rPr>
              <a:t>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0" name="Straight Arrow Connector 6"/>
          <p:cNvCxnSpPr>
            <a:cxnSpLocks noChangeShapeType="1"/>
          </p:cNvCxnSpPr>
          <p:nvPr/>
        </p:nvCxnSpPr>
        <p:spPr bwMode="auto">
          <a:xfrm flipV="1">
            <a:off x="762000" y="1809750"/>
            <a:ext cx="990600" cy="1524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9" name="TextBox 6"/>
          <p:cNvSpPr txBox="1"/>
          <p:nvPr/>
        </p:nvSpPr>
        <p:spPr>
          <a:xfrm>
            <a:off x="304800" y="2625626"/>
            <a:ext cx="3886200" cy="2308324"/>
          </a:xfrm>
          <a:prstGeom prst="rect">
            <a:avLst/>
          </a:prstGeom>
          <a:solidFill>
            <a:srgbClr val="FF9900"/>
          </a:solidFill>
        </p:spPr>
        <p:txBody>
          <a:bodyPr wrap="square">
            <a:spAutoFit/>
          </a:bodyPr>
          <a:lstStyle/>
          <a:p>
            <a:pPr>
              <a:defRPr/>
            </a:pPr>
            <a:r>
              <a:rPr lang="en-US" dirty="0" smtClean="0">
                <a:latin typeface="+mn-lt"/>
              </a:rPr>
              <a:t>Select the Rendering </a:t>
            </a:r>
            <a:r>
              <a:rPr lang="en-US" b="1" dirty="0" smtClean="0">
                <a:latin typeface="+mn-lt"/>
              </a:rPr>
              <a:t>VTK </a:t>
            </a:r>
            <a:r>
              <a:rPr lang="en-US" b="1" dirty="0">
                <a:latin typeface="+mn-lt"/>
              </a:rPr>
              <a:t>C</a:t>
            </a:r>
            <a:r>
              <a:rPr lang="en-US" b="1" dirty="0" smtClean="0">
                <a:latin typeface="+mn-lt"/>
              </a:rPr>
              <a:t>PU Ray Casting</a:t>
            </a:r>
            <a:r>
              <a:rPr lang="en-US" dirty="0" smtClean="0">
                <a:latin typeface="+mn-lt"/>
              </a:rPr>
              <a:t>, and click on the eye icon in the </a:t>
            </a:r>
            <a:r>
              <a:rPr lang="en-US" b="1" dirty="0" smtClean="0">
                <a:latin typeface="+mn-lt"/>
              </a:rPr>
              <a:t>Volume</a:t>
            </a:r>
            <a:r>
              <a:rPr lang="en-US" dirty="0" smtClean="0">
                <a:latin typeface="+mn-lt"/>
              </a:rPr>
              <a:t> tab to display the Volume rendered volume in the 3D viewer</a:t>
            </a:r>
            <a:endParaRPr lang="en-US" dirty="0">
              <a:latin typeface="+mn-lt"/>
            </a:endParaRPr>
          </a:p>
        </p:txBody>
      </p:sp>
      <p:cxnSp>
        <p:nvCxnSpPr>
          <p:cNvPr id="11" name="Straight Arrow Connector 6"/>
          <p:cNvCxnSpPr>
            <a:cxnSpLocks noChangeShapeType="1"/>
          </p:cNvCxnSpPr>
          <p:nvPr/>
        </p:nvCxnSpPr>
        <p:spPr bwMode="auto">
          <a:xfrm flipH="1">
            <a:off x="2971800" y="1962150"/>
            <a:ext cx="533400" cy="4572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7000430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creen Shot 2012-10-29 at 11.57.49 PM.png"/>
          <p:cNvPicPr>
            <a:picLocks noGrp="1" noChangeAspect="1"/>
          </p:cNvPicPr>
          <p:nvPr>
            <p:ph idx="1"/>
          </p:nvPr>
        </p:nvPicPr>
        <p:blipFill>
          <a:blip r:embed="rId2">
            <a:extLst>
              <a:ext uri="{28A0092B-C50C-407E-A947-70E740481C1C}">
                <a14:useLocalDpi xmlns:a14="http://schemas.microsoft.com/office/drawing/2010/main" val="0"/>
              </a:ext>
            </a:extLst>
          </a:blip>
          <a:srcRect l="-13647" r="-13647"/>
          <a:stretch>
            <a:fillRect/>
          </a:stretch>
        </p:blipFill>
        <p:spPr>
          <a:xfrm>
            <a:off x="744515" y="742950"/>
            <a:ext cx="8227935" cy="3962400"/>
          </a:xfrm>
        </p:spPr>
      </p:pic>
      <p:sp>
        <p:nvSpPr>
          <p:cNvPr id="9" name="TextBox 6"/>
          <p:cNvSpPr txBox="1"/>
          <p:nvPr/>
        </p:nvSpPr>
        <p:spPr>
          <a:xfrm>
            <a:off x="152400" y="3638550"/>
            <a:ext cx="4267200" cy="1200328"/>
          </a:xfrm>
          <a:prstGeom prst="rect">
            <a:avLst/>
          </a:prstGeom>
          <a:solidFill>
            <a:srgbClr val="BADD5C"/>
          </a:solidFill>
        </p:spPr>
        <p:txBody>
          <a:bodyPr wrap="square">
            <a:spAutoFit/>
          </a:bodyPr>
          <a:lstStyle/>
          <a:p>
            <a:pPr>
              <a:defRPr/>
            </a:pPr>
            <a:r>
              <a:rPr lang="en-US" dirty="0" smtClean="0">
                <a:latin typeface="+mn-lt"/>
              </a:rPr>
              <a:t>Slicer displays the 3D rendered volume of the </a:t>
            </a:r>
            <a:r>
              <a:rPr lang="en-US" dirty="0" err="1" smtClean="0">
                <a:latin typeface="+mn-lt"/>
              </a:rPr>
              <a:t>CT_Thorax_Abdomen</a:t>
            </a:r>
            <a:r>
              <a:rPr lang="en-US" dirty="0">
                <a:latin typeface="+mn-lt"/>
              </a:rPr>
              <a:t> </a:t>
            </a:r>
            <a:r>
              <a:rPr lang="en-US" dirty="0" smtClean="0">
                <a:latin typeface="+mn-lt"/>
              </a:rPr>
              <a:t>dataset</a:t>
            </a:r>
            <a:endParaRPr lang="en-US" dirty="0">
              <a:latin typeface="+mn-lt"/>
            </a:endParaRPr>
          </a:p>
        </p:txBody>
      </p:sp>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834385326"/>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Screen Shot 2012-10-29 at 11.59.12 PM.png"/>
          <p:cNvPicPr>
            <a:picLocks noGrp="1" noChangeAspect="1"/>
          </p:cNvPicPr>
          <p:nvPr>
            <p:ph idx="1"/>
          </p:nvPr>
        </p:nvPicPr>
        <p:blipFill>
          <a:blip r:embed="rId2">
            <a:extLst>
              <a:ext uri="{28A0092B-C50C-407E-A947-70E740481C1C}">
                <a14:useLocalDpi xmlns:a14="http://schemas.microsoft.com/office/drawing/2010/main" val="0"/>
              </a:ext>
            </a:extLst>
          </a:blip>
          <a:srcRect l="-13626" r="-13626"/>
          <a:stretch>
            <a:fillRect/>
          </a:stretch>
        </p:blipFill>
        <p:spPr>
          <a:xfrm>
            <a:off x="744515" y="742950"/>
            <a:ext cx="8227935" cy="3962400"/>
          </a:xfrm>
        </p:spPr>
      </p:pic>
      <p:sp>
        <p:nvSpPr>
          <p:cNvPr id="9" name="TextBox 6"/>
          <p:cNvSpPr txBox="1"/>
          <p:nvPr/>
        </p:nvSpPr>
        <p:spPr>
          <a:xfrm>
            <a:off x="685800" y="2876550"/>
            <a:ext cx="3124200" cy="1938992"/>
          </a:xfrm>
          <a:prstGeom prst="rect">
            <a:avLst/>
          </a:prstGeom>
          <a:solidFill>
            <a:srgbClr val="FF9900"/>
          </a:solidFill>
        </p:spPr>
        <p:txBody>
          <a:bodyPr wrap="square">
            <a:spAutoFit/>
          </a:bodyPr>
          <a:lstStyle/>
          <a:p>
            <a:pPr>
              <a:defRPr/>
            </a:pPr>
            <a:r>
              <a:rPr lang="en-US" dirty="0" smtClean="0">
                <a:latin typeface="+mn-lt"/>
              </a:rPr>
              <a:t>Move the </a:t>
            </a:r>
            <a:r>
              <a:rPr lang="en-US" b="1" dirty="0" smtClean="0">
                <a:latin typeface="+mn-lt"/>
              </a:rPr>
              <a:t>Shift </a:t>
            </a:r>
            <a:r>
              <a:rPr lang="en-US" dirty="0" smtClean="0">
                <a:latin typeface="+mn-lt"/>
              </a:rPr>
              <a:t>slider toward the right, to  shift the transfer function and display the aorta</a:t>
            </a:r>
            <a:endParaRPr lang="en-US" dirty="0">
              <a:latin typeface="+mn-lt"/>
            </a:endParaRPr>
          </a:p>
        </p:txBody>
      </p:sp>
      <p:sp>
        <p:nvSpPr>
          <p:cNvPr id="13313" name="Title 1"/>
          <p:cNvSpPr>
            <a:spLocks noGrp="1"/>
          </p:cNvSpPr>
          <p:nvPr>
            <p:ph type="title"/>
          </p:nvPr>
        </p:nvSpPr>
        <p:spPr>
          <a:xfrm>
            <a:off x="1219200" y="266700"/>
            <a:ext cx="7315200" cy="400050"/>
          </a:xfrm>
        </p:spPr>
        <p:txBody>
          <a:bodyPr/>
          <a:lstStyle/>
          <a:p>
            <a:r>
              <a:rPr lang="en-US" dirty="0" smtClean="0">
                <a:latin typeface="Arial" charset="0"/>
                <a:ea typeface="ＭＳ Ｐゴシック" charset="0"/>
                <a:cs typeface="ＭＳ Ｐゴシック" charset="0"/>
              </a:rPr>
              <a:t> 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8" name="Straight Arrow Connector 6"/>
          <p:cNvCxnSpPr>
            <a:cxnSpLocks noChangeShapeType="1"/>
          </p:cNvCxnSpPr>
          <p:nvPr/>
        </p:nvCxnSpPr>
        <p:spPr bwMode="auto">
          <a:xfrm>
            <a:off x="457200" y="2190750"/>
            <a:ext cx="838200" cy="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4" name="Ellipse 3"/>
          <p:cNvSpPr/>
          <p:nvPr/>
        </p:nvSpPr>
        <p:spPr bwMode="auto">
          <a:xfrm>
            <a:off x="1447800" y="1885950"/>
            <a:ext cx="2743200" cy="64918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40314225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p:cNvSpPr>
          <p:nvPr/>
        </p:nvSpPr>
        <p:spPr bwMode="auto">
          <a:xfrm>
            <a:off x="685800" y="1352550"/>
            <a:ext cx="3657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0404" bIns="0"/>
          <a:lstStyle/>
          <a:p>
            <a:pPr marL="30163" fontAlgn="auto">
              <a:spcBef>
                <a:spcPts val="0"/>
              </a:spcBef>
              <a:spcAft>
                <a:spcPts val="0"/>
              </a:spcAft>
              <a:defRPr/>
            </a:pPr>
            <a:r>
              <a:rPr lang="en-US" b="1" i="1" kern="0" dirty="0">
                <a:solidFill>
                  <a:srgbClr val="000000"/>
                </a:solidFill>
                <a:latin typeface="+mn-lt"/>
                <a:ea typeface="MS PGothic" pitchFamily="34" charset="-128"/>
                <a:cs typeface="+mn-cs"/>
                <a:sym typeface="Helvetica" pitchFamily="1" charset="0"/>
              </a:rPr>
              <a:t>Introduction to the 3DSlicer software</a:t>
            </a:r>
            <a:endParaRPr lang="en-US" i="1" kern="0" dirty="0">
              <a:solidFill>
                <a:srgbClr val="000000"/>
              </a:solidFill>
              <a:latin typeface="+mn-lt"/>
              <a:ea typeface="MS PGothic" pitchFamily="34" charset="-128"/>
              <a:cs typeface="+mn-cs"/>
              <a:sym typeface="Helvetica" pitchFamily="1" charset="0"/>
            </a:endParaRPr>
          </a:p>
        </p:txBody>
      </p:sp>
      <p:pic>
        <p:nvPicPr>
          <p:cNvPr id="819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047752"/>
            <a:ext cx="38862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056136"/>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creen Shot 2012-11-26 at 11.00.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819150"/>
            <a:ext cx="6705600" cy="3861790"/>
          </a:xfrm>
          <a:prstGeom prst="rect">
            <a:avLst/>
          </a:prstGeom>
        </p:spPr>
      </p:pic>
      <p:sp>
        <p:nvSpPr>
          <p:cNvPr id="2" name="Titre 1"/>
          <p:cNvSpPr>
            <a:spLocks noGrp="1"/>
          </p:cNvSpPr>
          <p:nvPr>
            <p:ph type="title"/>
          </p:nvPr>
        </p:nvSpPr>
        <p:spPr/>
        <p:txBody>
          <a:bodyPr/>
          <a:lstStyle/>
          <a:p>
            <a:r>
              <a:rPr lang="fr-FR" dirty="0" smtClean="0"/>
              <a:t>Volume </a:t>
            </a:r>
            <a:r>
              <a:rPr lang="fr-FR" dirty="0" err="1" smtClean="0"/>
              <a:t>Rendering</a:t>
            </a:r>
            <a:endParaRPr lang="fr-FR" dirty="0"/>
          </a:p>
        </p:txBody>
      </p:sp>
      <p:sp>
        <p:nvSpPr>
          <p:cNvPr id="6" name="TextBox 6"/>
          <p:cNvSpPr txBox="1"/>
          <p:nvPr/>
        </p:nvSpPr>
        <p:spPr>
          <a:xfrm>
            <a:off x="152400" y="3409950"/>
            <a:ext cx="4267200" cy="1200328"/>
          </a:xfrm>
          <a:prstGeom prst="rect">
            <a:avLst/>
          </a:prstGeom>
          <a:solidFill>
            <a:srgbClr val="BADD5C"/>
          </a:solidFill>
        </p:spPr>
        <p:txBody>
          <a:bodyPr wrap="square">
            <a:spAutoFit/>
          </a:bodyPr>
          <a:lstStyle/>
          <a:p>
            <a:pPr>
              <a:defRPr/>
            </a:pPr>
            <a:r>
              <a:rPr lang="en-US" dirty="0" smtClean="0">
                <a:latin typeface="+mn-lt"/>
              </a:rPr>
              <a:t>The volume rendered image of the aorta and rib cage appears in the 3D viewer</a:t>
            </a:r>
            <a:endParaRPr lang="en-US" dirty="0">
              <a:latin typeface="+mn-lt"/>
            </a:endParaRPr>
          </a:p>
        </p:txBody>
      </p:sp>
    </p:spTree>
    <p:extLst>
      <p:ext uri="{BB962C8B-B14F-4D97-AF65-F5344CB8AC3E}">
        <p14:creationId xmlns:p14="http://schemas.microsoft.com/office/powerpoint/2010/main" val="2783429486"/>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creen Shot 2012-11-26 at 11.00.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819150"/>
            <a:ext cx="6705600" cy="3861790"/>
          </a:xfrm>
          <a:prstGeom prst="rect">
            <a:avLst/>
          </a:prstGeom>
        </p:spPr>
      </p:pic>
      <p:sp>
        <p:nvSpPr>
          <p:cNvPr id="2" name="Titre 1"/>
          <p:cNvSpPr>
            <a:spLocks noGrp="1"/>
          </p:cNvSpPr>
          <p:nvPr>
            <p:ph type="title"/>
          </p:nvPr>
        </p:nvSpPr>
        <p:spPr/>
        <p:txBody>
          <a:bodyPr/>
          <a:lstStyle/>
          <a:p>
            <a:r>
              <a:rPr lang="fr-FR" dirty="0" smtClean="0"/>
              <a:t>Volume </a:t>
            </a:r>
            <a:r>
              <a:rPr lang="fr-FR" dirty="0" err="1" smtClean="0"/>
              <a:t>Rendering</a:t>
            </a:r>
            <a:endParaRPr lang="fr-FR" dirty="0"/>
          </a:p>
        </p:txBody>
      </p:sp>
      <p:sp>
        <p:nvSpPr>
          <p:cNvPr id="7" name="TextBox 6"/>
          <p:cNvSpPr txBox="1"/>
          <p:nvPr/>
        </p:nvSpPr>
        <p:spPr>
          <a:xfrm>
            <a:off x="304800" y="1047750"/>
            <a:ext cx="3124200" cy="1938992"/>
          </a:xfrm>
          <a:prstGeom prst="rect">
            <a:avLst/>
          </a:prstGeom>
          <a:solidFill>
            <a:srgbClr val="FF9900"/>
          </a:solidFill>
        </p:spPr>
        <p:txBody>
          <a:bodyPr wrap="square">
            <a:spAutoFit/>
          </a:bodyPr>
          <a:lstStyle/>
          <a:p>
            <a:pPr>
              <a:defRPr/>
            </a:pPr>
            <a:r>
              <a:rPr lang="en-US" dirty="0" smtClean="0">
                <a:latin typeface="+mn-lt"/>
              </a:rPr>
              <a:t>Click on the eye icon in the red viewer to turn off the visibility of the anatomical slices in the 3D viewer</a:t>
            </a:r>
            <a:endParaRPr lang="en-US" dirty="0">
              <a:latin typeface="+mn-lt"/>
            </a:endParaRPr>
          </a:p>
        </p:txBody>
      </p:sp>
      <p:cxnSp>
        <p:nvCxnSpPr>
          <p:cNvPr id="8" name="Straight Arrow Connector 6"/>
          <p:cNvCxnSpPr>
            <a:cxnSpLocks noChangeShapeType="1"/>
          </p:cNvCxnSpPr>
          <p:nvPr/>
        </p:nvCxnSpPr>
        <p:spPr bwMode="auto">
          <a:xfrm flipV="1">
            <a:off x="5867400" y="1200150"/>
            <a:ext cx="990600" cy="1524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5356440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creen Shot 2012-10-30 at 12.03.56 AM.png"/>
          <p:cNvPicPr>
            <a:picLocks noGrp="1" noChangeAspect="1"/>
          </p:cNvPicPr>
          <p:nvPr>
            <p:ph idx="1"/>
          </p:nvPr>
        </p:nvPicPr>
        <p:blipFill>
          <a:blip r:embed="rId2">
            <a:extLst>
              <a:ext uri="{28A0092B-C50C-407E-A947-70E740481C1C}">
                <a14:useLocalDpi xmlns:a14="http://schemas.microsoft.com/office/drawing/2010/main" val="0"/>
              </a:ext>
            </a:extLst>
          </a:blip>
          <a:srcRect l="-13755" r="-13755"/>
          <a:stretch>
            <a:fillRect/>
          </a:stretch>
        </p:blipFill>
        <p:spPr>
          <a:xfrm>
            <a:off x="744515" y="742950"/>
            <a:ext cx="8227935" cy="3962400"/>
          </a:xfrm>
        </p:spPr>
      </p:pic>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 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TextBox 6"/>
          <p:cNvSpPr txBox="1"/>
          <p:nvPr/>
        </p:nvSpPr>
        <p:spPr>
          <a:xfrm>
            <a:off x="609600" y="1352550"/>
            <a:ext cx="3124200" cy="1569660"/>
          </a:xfrm>
          <a:prstGeom prst="rect">
            <a:avLst/>
          </a:prstGeom>
          <a:solidFill>
            <a:srgbClr val="FF9900"/>
          </a:solidFill>
        </p:spPr>
        <p:txBody>
          <a:bodyPr wrap="square">
            <a:spAutoFit/>
          </a:bodyPr>
          <a:lstStyle/>
          <a:p>
            <a:pPr>
              <a:defRPr/>
            </a:pPr>
            <a:r>
              <a:rPr lang="en-US" dirty="0">
                <a:latin typeface="+mn-lt"/>
              </a:rPr>
              <a:t>U</a:t>
            </a:r>
            <a:r>
              <a:rPr lang="en-US" dirty="0" smtClean="0">
                <a:latin typeface="+mn-lt"/>
              </a:rPr>
              <a:t>se the mouse in the 3D window to rotate the volume rendered image</a:t>
            </a:r>
            <a:endParaRPr lang="en-US" dirty="0">
              <a:latin typeface="+mn-lt"/>
            </a:endParaRPr>
          </a:p>
        </p:txBody>
      </p:sp>
    </p:spTree>
    <p:extLst>
      <p:ext uri="{BB962C8B-B14F-4D97-AF65-F5344CB8AC3E}">
        <p14:creationId xmlns:p14="http://schemas.microsoft.com/office/powerpoint/2010/main" val="273755242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 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8" name="Straight Arrow Connector 6"/>
          <p:cNvCxnSpPr>
            <a:cxnSpLocks noChangeShapeType="1"/>
          </p:cNvCxnSpPr>
          <p:nvPr/>
        </p:nvCxnSpPr>
        <p:spPr bwMode="auto">
          <a:xfrm flipV="1">
            <a:off x="1066800" y="1657350"/>
            <a:ext cx="533400" cy="1524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4" name="Espace réservé du contenu 3" descr="Screen Shot 2012-10-30 at 12.03.56 AM.png"/>
          <p:cNvPicPr>
            <a:picLocks noGrp="1" noChangeAspect="1"/>
          </p:cNvPicPr>
          <p:nvPr>
            <p:ph idx="1"/>
          </p:nvPr>
        </p:nvPicPr>
        <p:blipFill>
          <a:blip r:embed="rId2">
            <a:extLst>
              <a:ext uri="{28A0092B-C50C-407E-A947-70E740481C1C}">
                <a14:useLocalDpi xmlns:a14="http://schemas.microsoft.com/office/drawing/2010/main" val="0"/>
              </a:ext>
            </a:extLst>
          </a:blip>
          <a:srcRect l="-13755" r="-13755"/>
          <a:stretch>
            <a:fillRect/>
          </a:stretch>
        </p:blipFill>
        <p:spPr>
          <a:xfrm>
            <a:off x="762004" y="742950"/>
            <a:ext cx="8227935" cy="3962400"/>
          </a:xfrm>
        </p:spPr>
      </p:pic>
      <p:sp>
        <p:nvSpPr>
          <p:cNvPr id="6" name="TextBox 6"/>
          <p:cNvSpPr txBox="1"/>
          <p:nvPr/>
        </p:nvSpPr>
        <p:spPr>
          <a:xfrm>
            <a:off x="533400" y="2571750"/>
            <a:ext cx="3124200" cy="2308324"/>
          </a:xfrm>
          <a:prstGeom prst="rect">
            <a:avLst/>
          </a:prstGeom>
          <a:solidFill>
            <a:srgbClr val="FF9900"/>
          </a:solidFill>
        </p:spPr>
        <p:txBody>
          <a:bodyPr wrap="square">
            <a:spAutoFit/>
          </a:bodyPr>
          <a:lstStyle/>
          <a:p>
            <a:pPr>
              <a:defRPr/>
            </a:pPr>
            <a:r>
              <a:rPr lang="en-US" dirty="0" smtClean="0">
                <a:latin typeface="+mn-lt"/>
              </a:rPr>
              <a:t>Click on the eye icon in the volume rendering panel to remove the volume rendered image from the 3D viewer</a:t>
            </a:r>
            <a:endParaRPr lang="en-US" dirty="0">
              <a:latin typeface="+mn-lt"/>
            </a:endParaRPr>
          </a:p>
        </p:txBody>
      </p:sp>
    </p:spTree>
    <p:extLst>
      <p:ext uri="{BB962C8B-B14F-4D97-AF65-F5344CB8AC3E}">
        <p14:creationId xmlns:p14="http://schemas.microsoft.com/office/powerpoint/2010/main" val="2978888898"/>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Screen Shot 2012-11-26 at 11.06.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19151"/>
            <a:ext cx="6680200" cy="3849134"/>
          </a:xfrm>
          <a:prstGeom prst="rect">
            <a:avLst/>
          </a:prstGeom>
        </p:spPr>
      </p:pic>
      <p:sp>
        <p:nvSpPr>
          <p:cNvPr id="9" name="TextBox 6"/>
          <p:cNvSpPr txBox="1"/>
          <p:nvPr/>
        </p:nvSpPr>
        <p:spPr>
          <a:xfrm>
            <a:off x="533400" y="3409950"/>
            <a:ext cx="6019800" cy="1200328"/>
          </a:xfrm>
          <a:prstGeom prst="rect">
            <a:avLst/>
          </a:prstGeom>
          <a:solidFill>
            <a:srgbClr val="FF9900"/>
          </a:solidFill>
        </p:spPr>
        <p:txBody>
          <a:bodyPr wrap="square">
            <a:spAutoFit/>
          </a:bodyPr>
          <a:lstStyle/>
          <a:p>
            <a:pPr>
              <a:defRPr/>
            </a:pPr>
            <a:r>
              <a:rPr lang="en-US" dirty="0" smtClean="0">
                <a:latin typeface="+mn-lt"/>
              </a:rPr>
              <a:t>Click on </a:t>
            </a:r>
            <a:r>
              <a:rPr lang="en-US" b="1" dirty="0" smtClean="0">
                <a:latin typeface="+mn-lt"/>
              </a:rPr>
              <a:t>Display ROI</a:t>
            </a:r>
            <a:r>
              <a:rPr lang="en-US" dirty="0" smtClean="0">
                <a:latin typeface="+mn-lt"/>
              </a:rPr>
              <a:t> to display a region of interest that we will use for cropping the dataset, and check the option </a:t>
            </a:r>
            <a:r>
              <a:rPr lang="en-US" b="1" dirty="0" smtClean="0">
                <a:latin typeface="+mn-lt"/>
              </a:rPr>
              <a:t>Enabled</a:t>
            </a:r>
            <a:endParaRPr lang="en-US" dirty="0">
              <a:latin typeface="+mn-lt"/>
            </a:endParaRPr>
          </a:p>
        </p:txBody>
      </p:sp>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 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8" name="Straight Arrow Connector 6"/>
          <p:cNvCxnSpPr>
            <a:cxnSpLocks noChangeShapeType="1"/>
          </p:cNvCxnSpPr>
          <p:nvPr/>
        </p:nvCxnSpPr>
        <p:spPr bwMode="auto">
          <a:xfrm flipV="1">
            <a:off x="381000" y="2571750"/>
            <a:ext cx="1143000" cy="2286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2349554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reen Shot 2012-11-26 at 11.09.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819150"/>
            <a:ext cx="6492388" cy="3733800"/>
          </a:xfrm>
          <a:prstGeom prst="rect">
            <a:avLst/>
          </a:prstGeom>
        </p:spPr>
      </p:pic>
      <p:sp>
        <p:nvSpPr>
          <p:cNvPr id="9" name="TextBox 6"/>
          <p:cNvSpPr txBox="1"/>
          <p:nvPr/>
        </p:nvSpPr>
        <p:spPr>
          <a:xfrm>
            <a:off x="533400" y="3409952"/>
            <a:ext cx="3962400" cy="830997"/>
          </a:xfrm>
          <a:prstGeom prst="rect">
            <a:avLst/>
          </a:prstGeom>
          <a:solidFill>
            <a:srgbClr val="BADD5C"/>
          </a:solidFill>
        </p:spPr>
        <p:txBody>
          <a:bodyPr wrap="square">
            <a:spAutoFit/>
          </a:bodyPr>
          <a:lstStyle/>
          <a:p>
            <a:pPr>
              <a:defRPr/>
            </a:pPr>
            <a:r>
              <a:rPr lang="en-US" dirty="0" smtClean="0">
                <a:latin typeface="+mn-lt"/>
              </a:rPr>
              <a:t>The region of interest appears in the 3DViewer</a:t>
            </a:r>
            <a:endParaRPr lang="en-US" dirty="0">
              <a:latin typeface="+mn-lt"/>
            </a:endParaRPr>
          </a:p>
        </p:txBody>
      </p:sp>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 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8" name="Straight Arrow Connector 6"/>
          <p:cNvCxnSpPr>
            <a:cxnSpLocks noChangeShapeType="1"/>
          </p:cNvCxnSpPr>
          <p:nvPr/>
        </p:nvCxnSpPr>
        <p:spPr bwMode="auto">
          <a:xfrm flipV="1">
            <a:off x="1143000" y="2571750"/>
            <a:ext cx="1143000" cy="2286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09367496"/>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creen Shot 2012-11-26 at 11.12.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4" y="895350"/>
            <a:ext cx="6487873" cy="3733800"/>
          </a:xfrm>
          <a:prstGeom prst="rect">
            <a:avLst/>
          </a:prstGeom>
        </p:spPr>
      </p:pic>
      <p:sp>
        <p:nvSpPr>
          <p:cNvPr id="9" name="TextBox 6"/>
          <p:cNvSpPr txBox="1"/>
          <p:nvPr/>
        </p:nvSpPr>
        <p:spPr>
          <a:xfrm>
            <a:off x="152400" y="1962150"/>
            <a:ext cx="4038600" cy="3046988"/>
          </a:xfrm>
          <a:prstGeom prst="rect">
            <a:avLst/>
          </a:prstGeom>
          <a:solidFill>
            <a:srgbClr val="FF9900"/>
          </a:solidFill>
        </p:spPr>
        <p:txBody>
          <a:bodyPr wrap="square">
            <a:spAutoFit/>
          </a:bodyPr>
          <a:lstStyle/>
          <a:p>
            <a:pPr>
              <a:defRPr/>
            </a:pPr>
            <a:r>
              <a:rPr lang="en-US" dirty="0" smtClean="0">
                <a:latin typeface="+mn-lt"/>
              </a:rPr>
              <a:t>Turn on the visibility of the grayscale images in to the 3D Viewer, and position the ROI around the left and right kidneys using the ROI controls in the 2D anatomical views and in the 3D viewer</a:t>
            </a:r>
            <a:endParaRPr lang="en-US" dirty="0">
              <a:latin typeface="+mn-lt"/>
            </a:endParaRPr>
          </a:p>
        </p:txBody>
      </p:sp>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 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86251312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creen Shot 2012-11-26 at 11.12.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4" y="895350"/>
            <a:ext cx="6487873" cy="3733800"/>
          </a:xfrm>
          <a:prstGeom prst="rect">
            <a:avLst/>
          </a:prstGeom>
        </p:spPr>
      </p:pic>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 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TextBox 6"/>
          <p:cNvSpPr txBox="1"/>
          <p:nvPr/>
        </p:nvSpPr>
        <p:spPr>
          <a:xfrm>
            <a:off x="152400" y="2647950"/>
            <a:ext cx="3733800" cy="1569660"/>
          </a:xfrm>
          <a:prstGeom prst="rect">
            <a:avLst/>
          </a:prstGeom>
          <a:solidFill>
            <a:srgbClr val="FF9900"/>
          </a:solidFill>
        </p:spPr>
        <p:txBody>
          <a:bodyPr wrap="square">
            <a:spAutoFit/>
          </a:bodyPr>
          <a:lstStyle/>
          <a:p>
            <a:pPr>
              <a:defRPr/>
            </a:pPr>
            <a:r>
              <a:rPr lang="en-US" dirty="0" smtClean="0">
                <a:latin typeface="+mn-lt"/>
              </a:rPr>
              <a:t>Click on the eye icon to display the volume rendered image of the kidney </a:t>
            </a:r>
            <a:endParaRPr lang="en-US" dirty="0">
              <a:latin typeface="+mn-lt"/>
            </a:endParaRPr>
          </a:p>
        </p:txBody>
      </p:sp>
      <p:cxnSp>
        <p:nvCxnSpPr>
          <p:cNvPr id="7" name="Straight Arrow Connector 6"/>
          <p:cNvCxnSpPr>
            <a:cxnSpLocks noChangeShapeType="1"/>
          </p:cNvCxnSpPr>
          <p:nvPr/>
        </p:nvCxnSpPr>
        <p:spPr bwMode="auto">
          <a:xfrm flipV="1">
            <a:off x="457200" y="1962150"/>
            <a:ext cx="838200" cy="2286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5517921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creen Shot 2012-11-26 at 11.13.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95352"/>
            <a:ext cx="6553200" cy="3777887"/>
          </a:xfrm>
          <a:prstGeom prst="rect">
            <a:avLst/>
          </a:prstGeom>
        </p:spPr>
      </p:pic>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 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 name="TextBox 6"/>
          <p:cNvSpPr txBox="1"/>
          <p:nvPr/>
        </p:nvSpPr>
        <p:spPr>
          <a:xfrm>
            <a:off x="152400" y="2647950"/>
            <a:ext cx="3733800" cy="1200328"/>
          </a:xfrm>
          <a:prstGeom prst="rect">
            <a:avLst/>
          </a:prstGeom>
          <a:solidFill>
            <a:srgbClr val="BADD5C"/>
          </a:solidFill>
        </p:spPr>
        <p:txBody>
          <a:bodyPr wrap="square">
            <a:spAutoFit/>
          </a:bodyPr>
          <a:lstStyle/>
          <a:p>
            <a:pPr>
              <a:defRPr/>
            </a:pPr>
            <a:r>
              <a:rPr lang="en-US" dirty="0" smtClean="0">
                <a:latin typeface="+mn-lt"/>
              </a:rPr>
              <a:t>Slicer displays the volume rendered image of the left kidney </a:t>
            </a:r>
            <a:endParaRPr lang="en-US" dirty="0">
              <a:latin typeface="+mn-lt"/>
            </a:endParaRPr>
          </a:p>
        </p:txBody>
      </p:sp>
    </p:spTree>
    <p:extLst>
      <p:ext uri="{BB962C8B-B14F-4D97-AF65-F5344CB8AC3E}">
        <p14:creationId xmlns:p14="http://schemas.microsoft.com/office/powerpoint/2010/main" val="101770602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reen Shot 2012-11-26 at 11.23.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4" y="819150"/>
            <a:ext cx="6741079" cy="3886200"/>
          </a:xfrm>
          <a:prstGeom prst="rect">
            <a:avLst/>
          </a:prstGeom>
        </p:spPr>
      </p:pic>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 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TextBox 6"/>
          <p:cNvSpPr txBox="1"/>
          <p:nvPr/>
        </p:nvSpPr>
        <p:spPr>
          <a:xfrm>
            <a:off x="228600" y="3638552"/>
            <a:ext cx="3733800" cy="830997"/>
          </a:xfrm>
          <a:prstGeom prst="rect">
            <a:avLst/>
          </a:prstGeom>
          <a:solidFill>
            <a:srgbClr val="FF9900"/>
          </a:solidFill>
        </p:spPr>
        <p:txBody>
          <a:bodyPr wrap="square">
            <a:spAutoFit/>
          </a:bodyPr>
          <a:lstStyle/>
          <a:p>
            <a:pPr>
              <a:defRPr/>
            </a:pPr>
            <a:r>
              <a:rPr lang="en-US" dirty="0" smtClean="0">
                <a:latin typeface="+mn-lt"/>
              </a:rPr>
              <a:t>Extend the ROI to the right kidney</a:t>
            </a:r>
            <a:endParaRPr lang="en-US" dirty="0">
              <a:latin typeface="+mn-lt"/>
            </a:endParaRPr>
          </a:p>
        </p:txBody>
      </p:sp>
      <p:cxnSp>
        <p:nvCxnSpPr>
          <p:cNvPr id="9" name="Straight Arrow Connector 6"/>
          <p:cNvCxnSpPr>
            <a:cxnSpLocks noChangeShapeType="1"/>
          </p:cNvCxnSpPr>
          <p:nvPr/>
        </p:nvCxnSpPr>
        <p:spPr bwMode="auto">
          <a:xfrm flipV="1">
            <a:off x="685800" y="1962150"/>
            <a:ext cx="838200" cy="2286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08990009"/>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a:latin typeface="Arial" charset="0"/>
              </a:rPr>
              <a:t>3DSlicer</a:t>
            </a:r>
          </a:p>
        </p:txBody>
      </p:sp>
      <p:sp>
        <p:nvSpPr>
          <p:cNvPr id="4" name="Content Placeholder 2"/>
          <p:cNvSpPr>
            <a:spLocks noGrp="1"/>
          </p:cNvSpPr>
          <p:nvPr>
            <p:ph idx="1"/>
          </p:nvPr>
        </p:nvSpPr>
        <p:spPr>
          <a:xfrm>
            <a:off x="4876800" y="1200150"/>
            <a:ext cx="4038600" cy="1371600"/>
          </a:xfrm>
        </p:spPr>
        <p:txBody>
          <a:bodyPr>
            <a:noAutofit/>
          </a:bodyPr>
          <a:lstStyle/>
          <a:p>
            <a:pPr marL="0" indent="0">
              <a:buFontTx/>
              <a:buNone/>
              <a:defRPr/>
            </a:pPr>
            <a:r>
              <a:rPr lang="en-US" sz="1800" dirty="0" smtClean="0">
                <a:ea typeface="MS PGothic" pitchFamily="34" charset="-128"/>
                <a:cs typeface="+mn-cs"/>
              </a:rPr>
              <a:t>3DSlicer </a:t>
            </a:r>
            <a:r>
              <a:rPr lang="en-US" sz="1800" dirty="0">
                <a:ea typeface="MS PGothic" pitchFamily="34" charset="-128"/>
                <a:cs typeface="+mn-cs"/>
              </a:rPr>
              <a:t>is </a:t>
            </a:r>
            <a:r>
              <a:rPr lang="en-US" sz="1800" dirty="0" smtClean="0">
                <a:ea typeface="MS PGothic" pitchFamily="34" charset="-128"/>
                <a:cs typeface="+mn-cs"/>
              </a:rPr>
              <a:t>a freely available </a:t>
            </a:r>
            <a:r>
              <a:rPr lang="en-US" sz="1800" dirty="0" smtClean="0">
                <a:solidFill>
                  <a:srgbClr val="3366FF"/>
                </a:solidFill>
                <a:ea typeface="MS PGothic" pitchFamily="34" charset="-128"/>
                <a:cs typeface="+mn-cs"/>
              </a:rPr>
              <a:t>open</a:t>
            </a:r>
            <a:r>
              <a:rPr lang="en-US" sz="1800" dirty="0">
                <a:solidFill>
                  <a:srgbClr val="3366FF"/>
                </a:solidFill>
                <a:ea typeface="MS PGothic" pitchFamily="34" charset="-128"/>
                <a:cs typeface="+mn-cs"/>
              </a:rPr>
              <a:t>-source</a:t>
            </a:r>
            <a:r>
              <a:rPr lang="en-US" sz="1800" dirty="0">
                <a:solidFill>
                  <a:srgbClr val="0000FF"/>
                </a:solidFill>
                <a:ea typeface="MS PGothic" pitchFamily="34" charset="-128"/>
                <a:cs typeface="+mn-cs"/>
              </a:rPr>
              <a:t> </a:t>
            </a:r>
            <a:r>
              <a:rPr lang="en-US" sz="1800" dirty="0" smtClean="0">
                <a:ea typeface="MS PGothic" pitchFamily="34" charset="-128"/>
                <a:cs typeface="+mn-cs"/>
              </a:rPr>
              <a:t>platform for </a:t>
            </a:r>
            <a:r>
              <a:rPr lang="en-US" sz="1800" dirty="0">
                <a:ea typeface="MS PGothic" pitchFamily="34" charset="-128"/>
                <a:cs typeface="+mn-cs"/>
              </a:rPr>
              <a:t>segmentation, registration and </a:t>
            </a:r>
            <a:r>
              <a:rPr lang="en-US" sz="1800" dirty="0" smtClean="0">
                <a:ea typeface="MS PGothic" pitchFamily="34" charset="-128"/>
                <a:cs typeface="+mn-cs"/>
              </a:rPr>
              <a:t>3D visualization </a:t>
            </a:r>
            <a:r>
              <a:rPr lang="en-US" sz="1800" dirty="0">
                <a:ea typeface="MS PGothic" pitchFamily="34" charset="-128"/>
                <a:cs typeface="+mn-cs"/>
              </a:rPr>
              <a:t>of medical imaging </a:t>
            </a:r>
            <a:r>
              <a:rPr lang="en-US" sz="1800" dirty="0" smtClean="0">
                <a:ea typeface="MS PGothic" pitchFamily="34" charset="-128"/>
                <a:cs typeface="+mn-cs"/>
              </a:rPr>
              <a:t>data.</a:t>
            </a:r>
          </a:p>
          <a:p>
            <a:pPr marL="0" indent="0">
              <a:buFontTx/>
              <a:buNone/>
              <a:defRPr/>
            </a:pPr>
            <a:endParaRPr lang="en-US" sz="1800" dirty="0">
              <a:solidFill>
                <a:srgbClr val="3366FF"/>
              </a:solidFill>
              <a:ea typeface="MS PGothic" pitchFamily="34" charset="-128"/>
              <a:cs typeface="+mn-cs"/>
            </a:endParaRPr>
          </a:p>
          <a:p>
            <a:pPr marL="0" indent="0">
              <a:buFontTx/>
              <a:buNone/>
              <a:defRPr/>
            </a:pPr>
            <a:r>
              <a:rPr lang="en-US" sz="1800" dirty="0" smtClean="0">
                <a:ea typeface="MS PGothic" pitchFamily="34" charset="-128"/>
                <a:cs typeface="+mn-cs"/>
              </a:rPr>
              <a:t>3DSlicer is a </a:t>
            </a:r>
            <a:r>
              <a:rPr lang="en-US" sz="1800" dirty="0" smtClean="0">
                <a:solidFill>
                  <a:srgbClr val="3366FF"/>
                </a:solidFill>
                <a:ea typeface="MS PGothic" pitchFamily="34" charset="-128"/>
                <a:cs typeface="+mn-cs"/>
              </a:rPr>
              <a:t>multi-institutional effort </a:t>
            </a:r>
            <a:r>
              <a:rPr lang="en-US" sz="1800" dirty="0" smtClean="0">
                <a:ea typeface="MS PGothic" pitchFamily="34" charset="-128"/>
                <a:cs typeface="+mn-cs"/>
              </a:rPr>
              <a:t>supported by the </a:t>
            </a:r>
            <a:r>
              <a:rPr lang="en-US" sz="1800" dirty="0" smtClean="0">
                <a:solidFill>
                  <a:srgbClr val="3366FF"/>
                </a:solidFill>
                <a:ea typeface="MS PGothic" pitchFamily="34" charset="-128"/>
                <a:cs typeface="+mn-cs"/>
              </a:rPr>
              <a:t>National Institute of Health.</a:t>
            </a:r>
            <a:endParaRPr lang="en-US" sz="1800" dirty="0">
              <a:solidFill>
                <a:srgbClr val="3366FF"/>
              </a:solidFill>
              <a:ea typeface="MS PGothic" pitchFamily="34" charset="-128"/>
              <a:cs typeface="+mn-cs"/>
            </a:endParaRPr>
          </a:p>
          <a:p>
            <a:pPr>
              <a:defRPr/>
            </a:pPr>
            <a:endParaRPr lang="en-US" sz="1800" dirty="0" smtClean="0">
              <a:ea typeface="MS PGothic" pitchFamily="34" charset="-128"/>
              <a:cs typeface="+mn-cs"/>
            </a:endParaRPr>
          </a:p>
          <a:p>
            <a:pPr>
              <a:defRPr/>
            </a:pPr>
            <a:endParaRPr lang="en-US" sz="1800" dirty="0">
              <a:ea typeface="MS PGothic" pitchFamily="34" charset="-128"/>
              <a:cs typeface="+mn-cs"/>
            </a:endParaRPr>
          </a:p>
        </p:txBody>
      </p:sp>
      <p:pic>
        <p:nvPicPr>
          <p:cNvPr id="9219" name="Picture 3" descr="Slicer4Announcement-HiR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895352"/>
            <a:ext cx="5257801"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79109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creen Shot 2012-10-30 at 12.16.59 AM.png"/>
          <p:cNvPicPr>
            <a:picLocks noGrp="1" noChangeAspect="1"/>
          </p:cNvPicPr>
          <p:nvPr>
            <p:ph idx="1"/>
          </p:nvPr>
        </p:nvPicPr>
        <p:blipFill>
          <a:blip r:embed="rId2">
            <a:extLst>
              <a:ext uri="{28A0092B-C50C-407E-A947-70E740481C1C}">
                <a14:useLocalDpi xmlns:a14="http://schemas.microsoft.com/office/drawing/2010/main" val="0"/>
              </a:ext>
            </a:extLst>
          </a:blip>
          <a:srcRect l="-13539" r="-13539"/>
          <a:stretch>
            <a:fillRect/>
          </a:stretch>
        </p:blipFill>
        <p:spPr>
          <a:xfrm>
            <a:off x="586282" y="666750"/>
            <a:ext cx="8227934" cy="3962400"/>
          </a:xfrm>
        </p:spPr>
      </p:pic>
      <p:sp>
        <p:nvSpPr>
          <p:cNvPr id="9" name="TextBox 6"/>
          <p:cNvSpPr txBox="1"/>
          <p:nvPr/>
        </p:nvSpPr>
        <p:spPr>
          <a:xfrm>
            <a:off x="152400" y="2647950"/>
            <a:ext cx="3733800" cy="1569660"/>
          </a:xfrm>
          <a:prstGeom prst="rect">
            <a:avLst/>
          </a:prstGeom>
          <a:solidFill>
            <a:srgbClr val="BADD5C"/>
          </a:solidFill>
        </p:spPr>
        <p:txBody>
          <a:bodyPr wrap="square">
            <a:spAutoFit/>
          </a:bodyPr>
          <a:lstStyle/>
          <a:p>
            <a:pPr>
              <a:defRPr/>
            </a:pPr>
            <a:r>
              <a:rPr lang="en-US" dirty="0" smtClean="0">
                <a:latin typeface="+mn-lt"/>
              </a:rPr>
              <a:t>Slicer displays the cropped volume rendered images showing the left and right kidney</a:t>
            </a:r>
            <a:endParaRPr lang="en-US" dirty="0">
              <a:latin typeface="+mn-lt"/>
            </a:endParaRPr>
          </a:p>
        </p:txBody>
      </p:sp>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 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8" name="Straight Arrow Connector 6"/>
          <p:cNvCxnSpPr/>
          <p:nvPr/>
        </p:nvCxnSpPr>
        <p:spPr bwMode="auto">
          <a:xfrm flipV="1">
            <a:off x="533400" y="2190750"/>
            <a:ext cx="914400" cy="2286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79645472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creen Shot 2012-10-30 at 12.16.59 AM.png"/>
          <p:cNvPicPr>
            <a:picLocks noGrp="1" noChangeAspect="1"/>
          </p:cNvPicPr>
          <p:nvPr>
            <p:ph idx="1"/>
          </p:nvPr>
        </p:nvPicPr>
        <p:blipFill>
          <a:blip r:embed="rId2">
            <a:extLst>
              <a:ext uri="{28A0092B-C50C-407E-A947-70E740481C1C}">
                <a14:useLocalDpi xmlns:a14="http://schemas.microsoft.com/office/drawing/2010/main" val="0"/>
              </a:ext>
            </a:extLst>
          </a:blip>
          <a:srcRect l="-13539" r="-13539"/>
          <a:stretch>
            <a:fillRect/>
          </a:stretch>
        </p:blipFill>
        <p:spPr>
          <a:xfrm>
            <a:off x="1066800" y="742950"/>
            <a:ext cx="8227934" cy="3962400"/>
          </a:xfrm>
        </p:spPr>
      </p:pic>
      <p:sp>
        <p:nvSpPr>
          <p:cNvPr id="9" name="TextBox 6"/>
          <p:cNvSpPr txBox="1"/>
          <p:nvPr/>
        </p:nvSpPr>
        <p:spPr>
          <a:xfrm>
            <a:off x="152400" y="2647951"/>
            <a:ext cx="3733800" cy="1569660"/>
          </a:xfrm>
          <a:prstGeom prst="rect">
            <a:avLst/>
          </a:prstGeom>
          <a:solidFill>
            <a:srgbClr val="FF9900"/>
          </a:solidFill>
        </p:spPr>
        <p:txBody>
          <a:bodyPr wrap="square">
            <a:spAutoFit/>
          </a:bodyPr>
          <a:lstStyle/>
          <a:p>
            <a:pPr>
              <a:defRPr/>
            </a:pPr>
            <a:r>
              <a:rPr lang="en-US" dirty="0" smtClean="0">
                <a:latin typeface="+mn-lt"/>
              </a:rPr>
              <a:t>Click on </a:t>
            </a:r>
            <a:r>
              <a:rPr lang="en-US" b="1" dirty="0" err="1" smtClean="0">
                <a:latin typeface="+mn-lt"/>
              </a:rPr>
              <a:t>File</a:t>
            </a:r>
            <a:r>
              <a:rPr lang="en-US" b="1" dirty="0" err="1" smtClean="0">
                <a:latin typeface="+mn-lt"/>
                <a:sym typeface="Wingdings"/>
              </a:rPr>
              <a:t>Close Scene </a:t>
            </a:r>
            <a:r>
              <a:rPr lang="en-US" dirty="0" err="1" smtClean="0">
                <a:latin typeface="+mn-lt"/>
                <a:sym typeface="Wingdings"/>
              </a:rPr>
              <a:t>to close the scene</a:t>
            </a:r>
          </a:p>
          <a:p>
            <a:pPr>
              <a:defRPr/>
            </a:pPr>
            <a:r>
              <a:rPr lang="en-US" dirty="0" err="1" smtClean="0">
                <a:latin typeface="+mn-lt"/>
                <a:sym typeface="Wingdings"/>
              </a:rPr>
              <a:t>Click on </a:t>
            </a:r>
            <a:r>
              <a:rPr lang="en-US" b="1" dirty="0" err="1" smtClean="0">
                <a:latin typeface="+mn-lt"/>
                <a:sym typeface="Wingdings"/>
              </a:rPr>
              <a:t>FileExit </a:t>
            </a:r>
            <a:r>
              <a:rPr lang="en-US" dirty="0" err="1" smtClean="0">
                <a:latin typeface="+mn-lt"/>
                <a:sym typeface="Wingdings"/>
              </a:rPr>
              <a:t>to quit</a:t>
            </a:r>
            <a:r>
              <a:rPr lang="en-US" dirty="0" smtClean="0">
                <a:latin typeface="+mn-lt"/>
                <a:sym typeface="Wingdings"/>
              </a:rPr>
              <a:t> Slicer</a:t>
            </a:r>
            <a:endParaRPr lang="en-US" dirty="0">
              <a:latin typeface="+mn-lt"/>
            </a:endParaRPr>
          </a:p>
        </p:txBody>
      </p:sp>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 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8" name="Straight Arrow Connector 6"/>
          <p:cNvCxnSpPr/>
          <p:nvPr/>
        </p:nvCxnSpPr>
        <p:spPr bwMode="auto">
          <a:xfrm flipV="1">
            <a:off x="990600" y="895350"/>
            <a:ext cx="914400" cy="2286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93570799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Screen Shot 2013-10-29 at 8.38.53 PM.png"/>
          <p:cNvPicPr>
            <a:picLocks noGrp="1" noChangeAspect="1"/>
          </p:cNvPicPr>
          <p:nvPr>
            <p:ph idx="1"/>
          </p:nvPr>
        </p:nvPicPr>
        <p:blipFill>
          <a:blip r:embed="rId2">
            <a:extLst>
              <a:ext uri="{28A0092B-C50C-407E-A947-70E740481C1C}">
                <a14:useLocalDpi xmlns:a14="http://schemas.microsoft.com/office/drawing/2010/main" val="0"/>
              </a:ext>
            </a:extLst>
          </a:blip>
          <a:srcRect l="-11743" r="-11743"/>
          <a:stretch>
            <a:fillRect/>
          </a:stretch>
        </p:blipFill>
        <p:spPr/>
      </p:pic>
      <p:sp>
        <p:nvSpPr>
          <p:cNvPr id="9" name="TextBox 6"/>
          <p:cNvSpPr txBox="1"/>
          <p:nvPr/>
        </p:nvSpPr>
        <p:spPr>
          <a:xfrm>
            <a:off x="152400" y="2647952"/>
            <a:ext cx="3733800" cy="830997"/>
          </a:xfrm>
          <a:prstGeom prst="rect">
            <a:avLst/>
          </a:prstGeom>
          <a:solidFill>
            <a:srgbClr val="FF9900"/>
          </a:solidFill>
        </p:spPr>
        <p:txBody>
          <a:bodyPr wrap="square">
            <a:spAutoFit/>
          </a:bodyPr>
          <a:lstStyle/>
          <a:p>
            <a:pPr>
              <a:defRPr/>
            </a:pPr>
            <a:r>
              <a:rPr lang="en-US" dirty="0">
                <a:latin typeface="+mn-lt"/>
              </a:rPr>
              <a:t>Select </a:t>
            </a:r>
            <a:r>
              <a:rPr lang="en-US" b="1" dirty="0">
                <a:latin typeface="+mn-lt"/>
              </a:rPr>
              <a:t>Exit (discard modifications)</a:t>
            </a:r>
            <a:endParaRPr lang="en-US" dirty="0">
              <a:latin typeface="+mn-lt"/>
            </a:endParaRPr>
          </a:p>
        </p:txBody>
      </p:sp>
      <p:sp>
        <p:nvSpPr>
          <p:cNvPr id="13313" name="Title 1"/>
          <p:cNvSpPr>
            <a:spLocks noGrp="1"/>
          </p:cNvSpPr>
          <p:nvPr>
            <p:ph type="title"/>
          </p:nvPr>
        </p:nvSpPr>
        <p:spPr/>
        <p:txBody>
          <a:bodyPr/>
          <a:lstStyle/>
          <a:p>
            <a:r>
              <a:rPr lang="en-US" dirty="0" smtClean="0">
                <a:latin typeface="Arial" charset="0"/>
                <a:ea typeface="ＭＳ Ｐゴシック" charset="0"/>
                <a:cs typeface="ＭＳ Ｐゴシック" charset="0"/>
              </a:rPr>
              <a:t> Volume Rendering</a:t>
            </a:r>
            <a:endParaRPr lang="en-US" dirty="0">
              <a:latin typeface="Arial" charset="0"/>
              <a:ea typeface="ＭＳ Ｐゴシック" charset="0"/>
              <a:cs typeface="ＭＳ Ｐゴシック" charset="0"/>
            </a:endParaRPr>
          </a:p>
        </p:txBody>
      </p:sp>
      <p:sp>
        <p:nvSpPr>
          <p:cNvPr id="13314" name="Picture 5" descr="Screen shot 2011-11-28 at 1.37.32 AM.png"/>
          <p:cNvSpPr>
            <a:spLocks noChangeAspect="1"/>
          </p:cNvSpPr>
          <p:nvPr/>
        </p:nvSpPr>
        <p:spPr bwMode="auto">
          <a:xfrm>
            <a:off x="1371600" y="762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8" name="Straight Arrow Connector 6"/>
          <p:cNvCxnSpPr/>
          <p:nvPr/>
        </p:nvCxnSpPr>
        <p:spPr bwMode="auto">
          <a:xfrm flipV="1">
            <a:off x="990600" y="895350"/>
            <a:ext cx="914400" cy="2286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16007204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24400" y="1657352"/>
            <a:ext cx="3962400" cy="830997"/>
          </a:xfrm>
          <a:prstGeom prst="rect">
            <a:avLst/>
          </a:prstGeom>
          <a:noFill/>
        </p:spPr>
        <p:txBody>
          <a:bodyPr wrap="square" rtlCol="0">
            <a:spAutoFit/>
          </a:bodyPr>
          <a:lstStyle/>
          <a:p>
            <a:r>
              <a:rPr lang="en-US" dirty="0" smtClean="0">
                <a:latin typeface="+mn-lt"/>
              </a:rPr>
              <a:t>3D visualization of surface models of the brain </a:t>
            </a:r>
          </a:p>
        </p:txBody>
      </p:sp>
      <p:pic>
        <p:nvPicPr>
          <p:cNvPr id="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95351"/>
            <a:ext cx="31242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dirty="0" smtClean="0">
                <a:latin typeface="Arial" charset="0"/>
                <a:ea typeface="MS PGothic" charset="0"/>
              </a:rPr>
              <a:t>3D Data Loading and Visualization</a:t>
            </a:r>
            <a:endParaRPr lang="en-US" dirty="0">
              <a:latin typeface="Arial" charset="0"/>
              <a:ea typeface="MS PGothic" charset="0"/>
            </a:endParaRPr>
          </a:p>
        </p:txBody>
      </p:sp>
      <p:pic>
        <p:nvPicPr>
          <p:cNvPr id="48130"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19151"/>
            <a:ext cx="31242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6" name="Rectangle 7"/>
          <p:cNvSpPr>
            <a:spLocks/>
          </p:cNvSpPr>
          <p:nvPr/>
        </p:nvSpPr>
        <p:spPr bwMode="auto">
          <a:xfrm>
            <a:off x="3657600" y="4248150"/>
            <a:ext cx="4742916" cy="19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0404" bIns="0">
            <a:spAutoFit/>
          </a:bodyPr>
          <a:lstStyle/>
          <a:p>
            <a:pPr>
              <a:lnSpc>
                <a:spcPct val="90000"/>
              </a:lnSpc>
              <a:spcBef>
                <a:spcPts val="413"/>
              </a:spcBef>
              <a:defRPr/>
            </a:pPr>
            <a:r>
              <a:rPr lang="en-US" sz="1400" b="1" u="sng" dirty="0">
                <a:solidFill>
                  <a:schemeClr val="accent6"/>
                </a:solidFill>
                <a:latin typeface="+mn-lt"/>
                <a:ea typeface="MS PGothic" pitchFamily="34" charset="-128"/>
                <a:cs typeface="+mn-cs"/>
                <a:sym typeface="Helvetica" pitchFamily="1" charset="0"/>
              </a:rPr>
              <a:t>http://</a:t>
            </a:r>
            <a:r>
              <a:rPr lang="en-US" sz="1400" b="1" u="sng" dirty="0" smtClean="0">
                <a:solidFill>
                  <a:schemeClr val="accent6"/>
                </a:solidFill>
                <a:latin typeface="+mn-lt"/>
                <a:ea typeface="MS PGothic" pitchFamily="34" charset="-128"/>
                <a:cs typeface="+mn-cs"/>
                <a:sym typeface="Helvetica" pitchFamily="1" charset="0"/>
              </a:rPr>
              <a:t>www.spl.harvard.edu/publications/item/view/2037</a:t>
            </a:r>
            <a:r>
              <a:rPr lang="en-US" sz="1400" b="1" dirty="0" smtClean="0">
                <a:solidFill>
                  <a:schemeClr val="accent6"/>
                </a:solidFill>
                <a:latin typeface="+mn-lt"/>
                <a:ea typeface="MS PGothic" pitchFamily="34" charset="-128"/>
                <a:cs typeface="+mn-cs"/>
                <a:sym typeface="Helvetica" pitchFamily="1" charset="0"/>
              </a:rPr>
              <a:t> </a:t>
            </a:r>
            <a:endParaRPr lang="en-US" sz="1400" b="1" dirty="0">
              <a:solidFill>
                <a:schemeClr val="accent6"/>
              </a:solidFill>
              <a:latin typeface="+mn-lt"/>
              <a:ea typeface="MS PGothic" pitchFamily="34" charset="-128"/>
              <a:cs typeface="+mn-cs"/>
              <a:sym typeface="Helvetica" pitchFamily="1" charset="0"/>
            </a:endParaRPr>
          </a:p>
        </p:txBody>
      </p:sp>
      <p:sp>
        <p:nvSpPr>
          <p:cNvPr id="7" name="Rectangle 6"/>
          <p:cNvSpPr>
            <a:spLocks/>
          </p:cNvSpPr>
          <p:nvPr/>
        </p:nvSpPr>
        <p:spPr bwMode="auto">
          <a:xfrm>
            <a:off x="3276600" y="1047750"/>
            <a:ext cx="5105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0404" bIns="0"/>
          <a:lstStyle/>
          <a:p>
            <a:pPr marL="315913" indent="-285750">
              <a:buFont typeface="Arial"/>
              <a:buChar char="•"/>
              <a:defRPr/>
            </a:pPr>
            <a:endParaRPr lang="en-US" sz="1800" dirty="0">
              <a:latin typeface="+mn-lt"/>
              <a:ea typeface="MS PGothic" pitchFamily="34" charset="-128"/>
              <a:cs typeface="+mn-cs"/>
              <a:sym typeface="Helvetica" pitchFamily="1" charset="0"/>
            </a:endParaRPr>
          </a:p>
          <a:p>
            <a:pPr marL="315913" indent="-285750">
              <a:buFont typeface="Arial"/>
              <a:buChar char="•"/>
              <a:defRPr/>
            </a:pPr>
            <a:r>
              <a:rPr lang="en-US" sz="1800" dirty="0">
                <a:latin typeface="+mn-lt"/>
                <a:ea typeface="MS PGothic" pitchFamily="34" charset="-128"/>
                <a:cs typeface="+mn-cs"/>
                <a:sym typeface="Helvetica" pitchFamily="1" charset="0"/>
              </a:rPr>
              <a:t>The dataset is composed </a:t>
            </a:r>
            <a:r>
              <a:rPr lang="en-US" sz="1800" dirty="0" smtClean="0">
                <a:latin typeface="+mn-lt"/>
                <a:ea typeface="MS PGothic" pitchFamily="34" charset="-128"/>
                <a:cs typeface="+mn-cs"/>
                <a:sym typeface="Helvetica" pitchFamily="1" charset="0"/>
              </a:rPr>
              <a:t>of an </a:t>
            </a:r>
            <a:r>
              <a:rPr lang="en-US" sz="1800" dirty="0">
                <a:latin typeface="+mn-lt"/>
                <a:ea typeface="MS PGothic" pitchFamily="34" charset="-128"/>
                <a:cs typeface="+mn-cs"/>
                <a:sym typeface="Helvetica" pitchFamily="1" charset="0"/>
              </a:rPr>
              <a:t>MR scan of the brain and 3D </a:t>
            </a:r>
            <a:r>
              <a:rPr lang="en-US" sz="1800" dirty="0" smtClean="0">
                <a:latin typeface="+mn-lt"/>
                <a:ea typeface="MS PGothic" pitchFamily="34" charset="-128"/>
                <a:cs typeface="+mn-cs"/>
                <a:sym typeface="Helvetica" pitchFamily="1" charset="0"/>
              </a:rPr>
              <a:t>surface reconstructions </a:t>
            </a:r>
            <a:r>
              <a:rPr lang="en-US" sz="1800" dirty="0">
                <a:latin typeface="+mn-lt"/>
                <a:ea typeface="MS PGothic" pitchFamily="34" charset="-128"/>
                <a:cs typeface="+mn-cs"/>
                <a:sym typeface="Helvetica" pitchFamily="1" charset="0"/>
              </a:rPr>
              <a:t>of anatomical structures.</a:t>
            </a:r>
          </a:p>
          <a:p>
            <a:pPr marL="315913" indent="-285750">
              <a:buFont typeface="Arial"/>
              <a:buChar char="•"/>
              <a:defRPr/>
            </a:pPr>
            <a:endParaRPr lang="en-US" sz="1800" dirty="0">
              <a:latin typeface="+mn-lt"/>
              <a:ea typeface="MS PGothic" pitchFamily="34" charset="-128"/>
              <a:cs typeface="+mn-cs"/>
              <a:sym typeface="Helvetica" pitchFamily="1" charset="0"/>
            </a:endParaRPr>
          </a:p>
          <a:p>
            <a:pPr marL="315913" indent="-285750">
              <a:buFont typeface="Arial"/>
              <a:buChar char="•"/>
              <a:defRPr/>
            </a:pPr>
            <a:r>
              <a:rPr lang="en-US" sz="1800" dirty="0">
                <a:latin typeface="+mn-lt"/>
                <a:ea typeface="MS PGothic" pitchFamily="34" charset="-128"/>
                <a:cs typeface="+mn-cs"/>
                <a:sym typeface="Helvetica" pitchFamily="1" charset="0"/>
              </a:rPr>
              <a:t>The data are part of the SPL-PNL Brain </a:t>
            </a:r>
            <a:r>
              <a:rPr lang="en-US" sz="1800" dirty="0" smtClean="0">
                <a:latin typeface="+mn-lt"/>
                <a:ea typeface="MS PGothic" pitchFamily="34" charset="-128"/>
                <a:cs typeface="+mn-cs"/>
                <a:sym typeface="Helvetica" pitchFamily="1" charset="0"/>
              </a:rPr>
              <a:t>Atlas developed </a:t>
            </a:r>
            <a:r>
              <a:rPr lang="en-US" sz="1800" dirty="0">
                <a:latin typeface="+mn-lt"/>
                <a:ea typeface="MS PGothic" pitchFamily="34" charset="-128"/>
                <a:cs typeface="+mn-cs"/>
                <a:sym typeface="Helvetica" pitchFamily="1" charset="0"/>
              </a:rPr>
              <a:t>by </a:t>
            </a:r>
            <a:r>
              <a:rPr lang="en-US" sz="1800" dirty="0" err="1" smtClean="0">
                <a:latin typeface="+mn-lt"/>
                <a:ea typeface="MS PGothic" pitchFamily="34" charset="-128"/>
                <a:cs typeface="+mn-cs"/>
                <a:sym typeface="Helvetica" pitchFamily="1" charset="0"/>
              </a:rPr>
              <a:t>Talos</a:t>
            </a:r>
            <a:r>
              <a:rPr lang="en-US" sz="1800" dirty="0" smtClean="0">
                <a:latin typeface="+mn-lt"/>
                <a:ea typeface="MS PGothic" pitchFamily="34" charset="-128"/>
                <a:cs typeface="+mn-cs"/>
                <a:sym typeface="Helvetica" pitchFamily="1" charset="0"/>
              </a:rPr>
              <a:t>, </a:t>
            </a:r>
            <a:r>
              <a:rPr lang="en-US" sz="1800" dirty="0" err="1" smtClean="0">
                <a:latin typeface="+mn-lt"/>
                <a:ea typeface="MS PGothic" pitchFamily="34" charset="-128"/>
                <a:cs typeface="+mn-cs"/>
                <a:sym typeface="Helvetica" pitchFamily="1" charset="0"/>
              </a:rPr>
              <a:t>Jakab</a:t>
            </a:r>
            <a:r>
              <a:rPr lang="en-US" sz="1800" dirty="0" smtClean="0">
                <a:latin typeface="+mn-lt"/>
                <a:ea typeface="MS PGothic" pitchFamily="34" charset="-128"/>
                <a:cs typeface="+mn-cs"/>
                <a:sym typeface="Helvetica" pitchFamily="1" charset="0"/>
              </a:rPr>
              <a:t>, </a:t>
            </a:r>
            <a:r>
              <a:rPr lang="en-US" sz="1800" dirty="0" err="1" smtClean="0">
                <a:latin typeface="+mn-lt"/>
                <a:ea typeface="MS PGothic" pitchFamily="34" charset="-128"/>
                <a:cs typeface="+mn-cs"/>
                <a:sym typeface="Helvetica" pitchFamily="1" charset="0"/>
              </a:rPr>
              <a:t>Kikinis</a:t>
            </a:r>
            <a:r>
              <a:rPr lang="en-US" sz="1800" dirty="0" smtClean="0">
                <a:latin typeface="+mn-lt"/>
                <a:ea typeface="MS PGothic" pitchFamily="34" charset="-128"/>
                <a:cs typeface="+mn-cs"/>
                <a:sym typeface="Helvetica" pitchFamily="1" charset="0"/>
              </a:rPr>
              <a:t> </a:t>
            </a:r>
            <a:r>
              <a:rPr lang="en-US" sz="1800" i="1" dirty="0">
                <a:latin typeface="+mn-lt"/>
                <a:ea typeface="MS PGothic" pitchFamily="34" charset="-128"/>
                <a:cs typeface="+mn-cs"/>
                <a:sym typeface="Helvetica" pitchFamily="1" charset="0"/>
              </a:rPr>
              <a:t>et al. </a:t>
            </a:r>
            <a:r>
              <a:rPr lang="en-US" sz="1800" dirty="0">
                <a:latin typeface="+mn-lt"/>
                <a:ea typeface="MS PGothic" pitchFamily="34" charset="-128"/>
                <a:cs typeface="+mn-cs"/>
                <a:sym typeface="Helvetica" pitchFamily="1" charset="0"/>
              </a:rPr>
              <a:t>The atlas is available at:</a:t>
            </a:r>
          </a:p>
        </p:txBody>
      </p:sp>
    </p:spTree>
    <p:extLst>
      <p:ext uri="{BB962C8B-B14F-4D97-AF65-F5344CB8AC3E}">
        <p14:creationId xmlns:p14="http://schemas.microsoft.com/office/powerpoint/2010/main" val="2576845289"/>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Screen Shot 2013-10-29 at 9.53.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95350"/>
            <a:ext cx="6553200" cy="3884136"/>
          </a:xfrm>
          <a:prstGeom prst="rect">
            <a:avLst/>
          </a:prstGeom>
        </p:spPr>
      </p:pic>
      <p:sp>
        <p:nvSpPr>
          <p:cNvPr id="6145" name="Title 1"/>
          <p:cNvSpPr>
            <a:spLocks noGrp="1"/>
          </p:cNvSpPr>
          <p:nvPr>
            <p:ph type="title"/>
          </p:nvPr>
        </p:nvSpPr>
        <p:spPr/>
        <p:txBody>
          <a:bodyPr/>
          <a:lstStyle/>
          <a:p>
            <a:pPr>
              <a:defRPr/>
            </a:pPr>
            <a:r>
              <a:rPr lang="en-US" sz="2400" dirty="0">
                <a:cs typeface="ＭＳ Ｐゴシック" charset="-128"/>
              </a:rPr>
              <a:t>3D visualization of surface models of the brain : </a:t>
            </a:r>
            <a:r>
              <a:rPr lang="en-US" sz="2400" dirty="0" smtClean="0">
                <a:solidFill>
                  <a:schemeClr val="accent6"/>
                </a:solidFill>
                <a:cs typeface="ＭＳ Ｐゴシック" charset="-128"/>
              </a:rPr>
              <a:t>Viewing the </a:t>
            </a:r>
            <a:r>
              <a:rPr lang="en-US" sz="2400" dirty="0">
                <a:solidFill>
                  <a:schemeClr val="accent6"/>
                </a:solidFill>
                <a:cs typeface="ＭＳ Ｐゴシック" charset="-128"/>
              </a:rPr>
              <a:t>Scene</a:t>
            </a:r>
            <a:endParaRPr lang="en-US" sz="2400" dirty="0" smtClean="0">
              <a:cs typeface="ＭＳ Ｐゴシック" charset="-128"/>
            </a:endParaRPr>
          </a:p>
        </p:txBody>
      </p:sp>
      <p:sp>
        <p:nvSpPr>
          <p:cNvPr id="8" name="TextBox 3"/>
          <p:cNvSpPr txBox="1"/>
          <p:nvPr/>
        </p:nvSpPr>
        <p:spPr>
          <a:xfrm>
            <a:off x="228600" y="3995838"/>
            <a:ext cx="8534400" cy="1138773"/>
          </a:xfrm>
          <a:prstGeom prst="rect">
            <a:avLst/>
          </a:prstGeom>
          <a:solidFill>
            <a:srgbClr val="FF9900"/>
          </a:solidFill>
        </p:spPr>
        <p:txBody>
          <a:bodyPr wrap="square">
            <a:spAutoFit/>
          </a:bodyPr>
          <a:lstStyle/>
          <a:p>
            <a:pPr>
              <a:defRPr/>
            </a:pPr>
            <a:r>
              <a:rPr lang="en-US" dirty="0">
                <a:latin typeface="+mn-lt"/>
              </a:rPr>
              <a:t>Open the directory </a:t>
            </a:r>
            <a:r>
              <a:rPr lang="en-US" b="1" dirty="0">
                <a:latin typeface="+mn-lt"/>
              </a:rPr>
              <a:t>dataset2_Head </a:t>
            </a:r>
            <a:r>
              <a:rPr lang="en-US" dirty="0">
                <a:latin typeface="+mn-lt"/>
              </a:rPr>
              <a:t>located in </a:t>
            </a:r>
          </a:p>
          <a:p>
            <a:pPr>
              <a:defRPr/>
            </a:pPr>
            <a:r>
              <a:rPr lang="en-US" sz="2000" b="1" dirty="0">
                <a:latin typeface="+mn-lt"/>
              </a:rPr>
              <a:t>3DVisualizationDICOM_Tuesday_Dec3</a:t>
            </a:r>
            <a:endParaRPr lang="en-US" sz="2000" dirty="0">
              <a:latin typeface="+mn-lt"/>
            </a:endParaRPr>
          </a:p>
          <a:p>
            <a:pPr>
              <a:defRPr/>
            </a:pPr>
            <a:r>
              <a:rPr lang="en-US" dirty="0">
                <a:latin typeface="+mn-lt"/>
              </a:rPr>
              <a:t>Drag and drop the file </a:t>
            </a:r>
            <a:r>
              <a:rPr lang="en-US" b="1" dirty="0">
                <a:latin typeface="+mn-lt"/>
              </a:rPr>
              <a:t>Head_Scene.mrb </a:t>
            </a:r>
            <a:r>
              <a:rPr lang="en-US" dirty="0">
                <a:latin typeface="+mn-lt"/>
              </a:rPr>
              <a:t>into Slicer</a:t>
            </a:r>
            <a:r>
              <a:rPr lang="en-US" b="1" dirty="0">
                <a:latin typeface="+mn-lt"/>
              </a:rPr>
              <a:t> </a:t>
            </a:r>
            <a:r>
              <a:rPr lang="en-US" dirty="0">
                <a:latin typeface="+mn-lt"/>
              </a:rPr>
              <a:t> </a:t>
            </a:r>
          </a:p>
        </p:txBody>
      </p:sp>
    </p:spTree>
    <p:extLst>
      <p:ext uri="{BB962C8B-B14F-4D97-AF65-F5344CB8AC3E}">
        <p14:creationId xmlns:p14="http://schemas.microsoft.com/office/powerpoint/2010/main" val="39172460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creen Shot 2013-10-29 at 9.53.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742951"/>
            <a:ext cx="6705600" cy="3977187"/>
          </a:xfrm>
          <a:prstGeom prst="rect">
            <a:avLst/>
          </a:prstGeom>
        </p:spPr>
      </p:pic>
      <p:sp>
        <p:nvSpPr>
          <p:cNvPr id="6145" name="Title 1"/>
          <p:cNvSpPr>
            <a:spLocks noGrp="1"/>
          </p:cNvSpPr>
          <p:nvPr>
            <p:ph type="title"/>
          </p:nvPr>
        </p:nvSpPr>
        <p:spPr/>
        <p:txBody>
          <a:bodyPr/>
          <a:lstStyle/>
          <a:p>
            <a:pPr>
              <a:defRPr/>
            </a:pPr>
            <a:r>
              <a:rPr lang="en-US" sz="2400" dirty="0">
                <a:cs typeface="ＭＳ Ｐゴシック" charset="-128"/>
              </a:rPr>
              <a:t>3D visualization of surface models of the brain : </a:t>
            </a:r>
            <a:r>
              <a:rPr lang="en-US" sz="2400" dirty="0" smtClean="0">
                <a:solidFill>
                  <a:schemeClr val="accent6"/>
                </a:solidFill>
                <a:cs typeface="ＭＳ Ｐゴシック" charset="-128"/>
              </a:rPr>
              <a:t>Viewing the </a:t>
            </a:r>
            <a:r>
              <a:rPr lang="en-US" sz="2400" dirty="0">
                <a:solidFill>
                  <a:schemeClr val="accent6"/>
                </a:solidFill>
                <a:cs typeface="ＭＳ Ｐゴシック" charset="-128"/>
              </a:rPr>
              <a:t>Scene</a:t>
            </a:r>
            <a:endParaRPr lang="en-US" sz="2400" dirty="0" smtClean="0">
              <a:cs typeface="ＭＳ Ｐゴシック" charset="-128"/>
            </a:endParaRPr>
          </a:p>
        </p:txBody>
      </p:sp>
      <p:sp>
        <p:nvSpPr>
          <p:cNvPr id="8" name="TextBox 3"/>
          <p:cNvSpPr txBox="1"/>
          <p:nvPr/>
        </p:nvSpPr>
        <p:spPr>
          <a:xfrm>
            <a:off x="228600" y="3638552"/>
            <a:ext cx="8686800" cy="461665"/>
          </a:xfrm>
          <a:prstGeom prst="rect">
            <a:avLst/>
          </a:prstGeom>
          <a:solidFill>
            <a:srgbClr val="FF9900"/>
          </a:solidFill>
        </p:spPr>
        <p:txBody>
          <a:bodyPr wrap="square">
            <a:spAutoFit/>
          </a:bodyPr>
          <a:lstStyle/>
          <a:p>
            <a:pPr>
              <a:defRPr/>
            </a:pPr>
            <a:r>
              <a:rPr lang="en-US" dirty="0">
                <a:latin typeface="+mn-lt"/>
              </a:rPr>
              <a:t>Click on </a:t>
            </a:r>
            <a:r>
              <a:rPr lang="en-US" b="1" dirty="0">
                <a:latin typeface="+mn-lt"/>
              </a:rPr>
              <a:t>OK</a:t>
            </a:r>
            <a:r>
              <a:rPr lang="en-US" dirty="0">
                <a:latin typeface="+mn-lt"/>
              </a:rPr>
              <a:t> to load the file </a:t>
            </a:r>
            <a:r>
              <a:rPr lang="en-US" b="1" dirty="0">
                <a:latin typeface="+mn-lt"/>
              </a:rPr>
              <a:t>MRHead_Scene.mrb </a:t>
            </a:r>
            <a:r>
              <a:rPr lang="en-US" dirty="0">
                <a:latin typeface="+mn-lt"/>
              </a:rPr>
              <a:t>into Slicer</a:t>
            </a:r>
            <a:r>
              <a:rPr lang="en-US" b="1" dirty="0">
                <a:latin typeface="+mn-lt"/>
              </a:rPr>
              <a:t> </a:t>
            </a:r>
            <a:r>
              <a:rPr lang="en-US" dirty="0">
                <a:latin typeface="+mn-lt"/>
              </a:rPr>
              <a:t> </a:t>
            </a:r>
          </a:p>
        </p:txBody>
      </p:sp>
    </p:spTree>
    <p:extLst>
      <p:ext uri="{BB962C8B-B14F-4D97-AF65-F5344CB8AC3E}">
        <p14:creationId xmlns:p14="http://schemas.microsoft.com/office/powerpoint/2010/main" val="330024890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2 at 19.17.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150" y="834390"/>
            <a:ext cx="6470250" cy="3794760"/>
          </a:xfrm>
          <a:prstGeom prst="rect">
            <a:avLst/>
          </a:prstGeom>
        </p:spPr>
      </p:pic>
      <p:sp>
        <p:nvSpPr>
          <p:cNvPr id="6145" name="Title 1"/>
          <p:cNvSpPr>
            <a:spLocks noGrp="1"/>
          </p:cNvSpPr>
          <p:nvPr>
            <p:ph type="title"/>
          </p:nvPr>
        </p:nvSpPr>
        <p:spPr/>
        <p:txBody>
          <a:bodyPr/>
          <a:lstStyle/>
          <a:p>
            <a:pPr>
              <a:defRPr/>
            </a:pPr>
            <a:r>
              <a:rPr lang="en-US" sz="2400" dirty="0">
                <a:cs typeface="ＭＳ Ｐゴシック" charset="-128"/>
              </a:rPr>
              <a:t>3D visualization of surface models of the brain : </a:t>
            </a:r>
            <a:r>
              <a:rPr lang="en-US" sz="2400" dirty="0" smtClean="0">
                <a:solidFill>
                  <a:schemeClr val="accent6"/>
                </a:solidFill>
                <a:cs typeface="ＭＳ Ｐゴシック" charset="-128"/>
              </a:rPr>
              <a:t>Viewing the </a:t>
            </a:r>
            <a:r>
              <a:rPr lang="en-US" sz="2400" dirty="0">
                <a:solidFill>
                  <a:schemeClr val="accent6"/>
                </a:solidFill>
                <a:cs typeface="ＭＳ Ｐゴシック" charset="-128"/>
              </a:rPr>
              <a:t>Scene</a:t>
            </a:r>
            <a:endParaRPr lang="en-US" sz="2400" dirty="0" smtClean="0">
              <a:cs typeface="ＭＳ Ｐゴシック" charset="-128"/>
            </a:endParaRPr>
          </a:p>
        </p:txBody>
      </p:sp>
      <p:sp>
        <p:nvSpPr>
          <p:cNvPr id="4" name="Rectangle 7"/>
          <p:cNvSpPr>
            <a:spLocks/>
          </p:cNvSpPr>
          <p:nvPr/>
        </p:nvSpPr>
        <p:spPr bwMode="auto">
          <a:xfrm>
            <a:off x="330200" y="1692278"/>
            <a:ext cx="3670300" cy="2022475"/>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fontAlgn="auto">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When the scene is finished loading, Slicer displays:</a:t>
            </a:r>
          </a:p>
          <a:p>
            <a:pPr marL="30163" fontAlgn="auto">
              <a:spcBef>
                <a:spcPts val="0"/>
              </a:spcBef>
              <a:spcAft>
                <a:spcPts val="0"/>
              </a:spcAft>
              <a:defRPr/>
            </a:pPr>
            <a:endParaRPr lang="en-US" sz="1800" kern="0" dirty="0">
              <a:solidFill>
                <a:srgbClr val="000000"/>
              </a:solidFill>
              <a:latin typeface="+mn-lt"/>
              <a:ea typeface="ＭＳ Ｐゴシック" charset="0"/>
              <a:cs typeface="Helvetica" charset="0"/>
              <a:sym typeface="Helvetica" charset="0"/>
            </a:endParaRPr>
          </a:p>
          <a:p>
            <a:pPr marL="30163" fontAlgn="auto">
              <a:spcBef>
                <a:spcPts val="0"/>
              </a:spcBef>
              <a:spcAft>
                <a:spcPts val="0"/>
              </a:spcAft>
              <a:buSzPct val="125000"/>
              <a:buFont typeface="Helvetica" charset="0"/>
              <a:buChar char="•"/>
              <a:defRPr/>
            </a:pPr>
            <a:r>
              <a:rPr lang="en-US" sz="1800" kern="0" dirty="0">
                <a:solidFill>
                  <a:srgbClr val="000000"/>
                </a:solidFill>
                <a:latin typeface="+mn-lt"/>
                <a:ea typeface="ＭＳ Ｐゴシック" charset="0"/>
                <a:cs typeface="Helvetica" charset="0"/>
                <a:sym typeface="Helvetica" charset="0"/>
              </a:rPr>
              <a:t>a </a:t>
            </a:r>
            <a:r>
              <a:rPr lang="en-US" sz="1800" b="1" kern="0" dirty="0">
                <a:solidFill>
                  <a:schemeClr val="accent2"/>
                </a:solidFill>
                <a:latin typeface="+mn-lt"/>
                <a:ea typeface="ＭＳ Ｐゴシック" charset="0"/>
                <a:cs typeface="Helvetica" charset="0"/>
                <a:sym typeface="Helvetica" charset="0"/>
              </a:rPr>
              <a:t>3D model of the head</a:t>
            </a:r>
            <a:r>
              <a:rPr lang="en-US" sz="1800" kern="0" dirty="0">
                <a:solidFill>
                  <a:schemeClr val="accent2"/>
                </a:solidFill>
                <a:latin typeface="+mn-lt"/>
                <a:ea typeface="ＭＳ Ｐゴシック" charset="0"/>
                <a:cs typeface="Helvetica" charset="0"/>
                <a:sym typeface="Helvetica" charset="0"/>
              </a:rPr>
              <a:t> </a:t>
            </a:r>
            <a:r>
              <a:rPr lang="en-US" sz="1800" kern="0" dirty="0">
                <a:solidFill>
                  <a:srgbClr val="000000"/>
                </a:solidFill>
                <a:latin typeface="+mn-lt"/>
                <a:ea typeface="ＭＳ Ｐゴシック" charset="0"/>
                <a:cs typeface="Helvetica" charset="0"/>
                <a:sym typeface="Helvetica" charset="0"/>
              </a:rPr>
              <a:t>in the </a:t>
            </a:r>
            <a:r>
              <a:rPr lang="en-US" sz="1800" b="1" kern="0" dirty="0">
                <a:solidFill>
                  <a:srgbClr val="000000"/>
                </a:solidFill>
                <a:latin typeface="+mn-lt"/>
                <a:ea typeface="ＭＳ Ｐゴシック" charset="0"/>
                <a:cs typeface="Helvetica" charset="0"/>
                <a:sym typeface="Helvetica" charset="0"/>
              </a:rPr>
              <a:t>3D Viewer</a:t>
            </a:r>
            <a:r>
              <a:rPr lang="en-US" sz="1800" kern="0" dirty="0">
                <a:solidFill>
                  <a:srgbClr val="000000"/>
                </a:solidFill>
                <a:latin typeface="+mn-lt"/>
                <a:ea typeface="ＭＳ Ｐゴシック" charset="0"/>
                <a:cs typeface="Helvetica" charset="0"/>
                <a:sym typeface="Helvetica" charset="0"/>
              </a:rPr>
              <a:t>, and </a:t>
            </a:r>
          </a:p>
          <a:p>
            <a:pPr marL="30163" fontAlgn="auto">
              <a:spcBef>
                <a:spcPts val="0"/>
              </a:spcBef>
              <a:spcAft>
                <a:spcPts val="0"/>
              </a:spcAft>
              <a:buSzPct val="125000"/>
              <a:buFont typeface="Helvetica" charset="0"/>
              <a:buChar char="•"/>
              <a:defRPr/>
            </a:pPr>
            <a:r>
              <a:rPr lang="en-US" sz="1800" kern="0" dirty="0">
                <a:solidFill>
                  <a:srgbClr val="000000"/>
                </a:solidFill>
                <a:latin typeface="+mn-lt"/>
                <a:ea typeface="ＭＳ Ｐゴシック" charset="0"/>
                <a:cs typeface="Helvetica" charset="0"/>
                <a:sym typeface="Helvetica" charset="0"/>
              </a:rPr>
              <a:t>anatomical </a:t>
            </a:r>
            <a:r>
              <a:rPr lang="en-US" sz="1800" b="1" kern="0" dirty="0">
                <a:solidFill>
                  <a:srgbClr val="002D99"/>
                </a:solidFill>
                <a:latin typeface="+mn-lt"/>
                <a:ea typeface="ＭＳ Ｐゴシック" charset="0"/>
                <a:cs typeface="Helvetica" charset="0"/>
                <a:sym typeface="Helvetica" charset="0"/>
              </a:rPr>
              <a:t>MR slices of the brain</a:t>
            </a:r>
            <a:r>
              <a:rPr lang="en-US" sz="1800" kern="0" dirty="0">
                <a:solidFill>
                  <a:srgbClr val="000000"/>
                </a:solidFill>
                <a:latin typeface="+mn-lt"/>
                <a:ea typeface="ＭＳ Ｐゴシック" charset="0"/>
                <a:cs typeface="Helvetica" charset="0"/>
                <a:sym typeface="Helvetica" charset="0"/>
              </a:rPr>
              <a:t> in the </a:t>
            </a:r>
            <a:r>
              <a:rPr lang="en-US" sz="1800" b="1" kern="0" dirty="0">
                <a:solidFill>
                  <a:srgbClr val="000000"/>
                </a:solidFill>
                <a:latin typeface="+mn-lt"/>
                <a:ea typeface="ＭＳ Ｐゴシック" charset="0"/>
                <a:cs typeface="Helvetica" charset="0"/>
                <a:sym typeface="Helvetica" charset="0"/>
              </a:rPr>
              <a:t>2D Slice Viewers</a:t>
            </a:r>
            <a:r>
              <a:rPr lang="en-US" sz="1800" kern="0" dirty="0">
                <a:solidFill>
                  <a:srgbClr val="000000"/>
                </a:solidFill>
                <a:latin typeface="+mn-lt"/>
                <a:ea typeface="ＭＳ Ｐゴシック" charset="0"/>
                <a:cs typeface="Helvetica" charset="0"/>
                <a:sym typeface="Helvetica" charset="0"/>
              </a:rPr>
              <a:t>.</a:t>
            </a:r>
          </a:p>
        </p:txBody>
      </p:sp>
      <p:sp>
        <p:nvSpPr>
          <p:cNvPr id="5" name="Rectangle 8"/>
          <p:cNvSpPr>
            <a:spLocks/>
          </p:cNvSpPr>
          <p:nvPr/>
        </p:nvSpPr>
        <p:spPr bwMode="auto">
          <a:xfrm>
            <a:off x="5715000" y="1428750"/>
            <a:ext cx="161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0404" bIns="0"/>
          <a:lstStyle/>
          <a:p>
            <a:pPr marL="30163" algn="ctr">
              <a:defRPr/>
            </a:pPr>
            <a:r>
              <a:rPr lang="en-US" sz="1600" b="1" dirty="0">
                <a:latin typeface="+mn-lt"/>
                <a:ea typeface="MS PGothic" pitchFamily="34" charset="-128"/>
                <a:cs typeface="+mn-cs"/>
                <a:sym typeface="Helvetica" pitchFamily="1" charset="0"/>
              </a:rPr>
              <a:t>3D Viewer </a:t>
            </a:r>
          </a:p>
        </p:txBody>
      </p:sp>
    </p:spTree>
    <p:extLst>
      <p:ext uri="{BB962C8B-B14F-4D97-AF65-F5344CB8AC3E}">
        <p14:creationId xmlns:p14="http://schemas.microsoft.com/office/powerpoint/2010/main" val="3208844396"/>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2 at 19.19.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502" y="819150"/>
            <a:ext cx="6463898" cy="3794760"/>
          </a:xfrm>
          <a:prstGeom prst="rect">
            <a:avLst/>
          </a:prstGeom>
        </p:spPr>
      </p:pic>
      <p:sp>
        <p:nvSpPr>
          <p:cNvPr id="55297" name="Title 1"/>
          <p:cNvSpPr>
            <a:spLocks noGrp="1"/>
          </p:cNvSpPr>
          <p:nvPr>
            <p:ph type="title"/>
          </p:nvPr>
        </p:nvSpPr>
        <p:spPr/>
        <p:txBody>
          <a:bodyPr/>
          <a:lstStyle/>
          <a:p>
            <a:r>
              <a:rPr lang="en-US" sz="2000">
                <a:latin typeface="Arial" charset="0"/>
                <a:ea typeface="MS PGothic" charset="0"/>
              </a:rPr>
              <a:t>3D visualization of surface models of the brain : </a:t>
            </a:r>
            <a:r>
              <a:rPr lang="en-US" sz="2000">
                <a:solidFill>
                  <a:srgbClr val="2D2DB9"/>
                </a:solidFill>
                <a:latin typeface="Arial" charset="0"/>
                <a:ea typeface="MS PGothic" charset="0"/>
              </a:rPr>
              <a:t>Exploring Slicer</a:t>
            </a:r>
            <a:r>
              <a:rPr lang="ja-JP" altLang="en-US" sz="2000">
                <a:solidFill>
                  <a:srgbClr val="2D2DB9"/>
                </a:solidFill>
                <a:latin typeface="Arial" charset="0"/>
                <a:ea typeface="MS PGothic" charset="0"/>
              </a:rPr>
              <a:t>’</a:t>
            </a:r>
            <a:r>
              <a:rPr lang="en-US" altLang="ja-JP" sz="2000">
                <a:solidFill>
                  <a:srgbClr val="2D2DB9"/>
                </a:solidFill>
                <a:latin typeface="Arial" charset="0"/>
                <a:ea typeface="MS PGothic" charset="0"/>
              </a:rPr>
              <a:t>s functionality</a:t>
            </a:r>
            <a:endParaRPr lang="en-US" sz="2000">
              <a:latin typeface="Arial" charset="0"/>
              <a:ea typeface="MS PGothic" charset="0"/>
            </a:endParaRPr>
          </a:p>
        </p:txBody>
      </p:sp>
      <p:sp>
        <p:nvSpPr>
          <p:cNvPr id="4" name="Rectangle 8"/>
          <p:cNvSpPr>
            <a:spLocks/>
          </p:cNvSpPr>
          <p:nvPr/>
        </p:nvSpPr>
        <p:spPr bwMode="auto">
          <a:xfrm>
            <a:off x="228600" y="1885950"/>
            <a:ext cx="2438400" cy="1295400"/>
          </a:xfrm>
          <a:prstGeom prst="rect">
            <a:avLst/>
          </a:prstGeom>
          <a:solidFill>
            <a:srgbClr val="FFC000"/>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a:defRPr/>
            </a:pPr>
            <a:r>
              <a:rPr lang="en-US" sz="1800" dirty="0">
                <a:latin typeface="+mn-lt"/>
                <a:ea typeface="ＭＳ Ｐゴシック" charset="0"/>
                <a:cs typeface="Helvetica" charset="0"/>
                <a:sym typeface="Helvetica" charset="0"/>
              </a:rPr>
              <a:t>To access the </a:t>
            </a:r>
            <a:r>
              <a:rPr lang="en-US" sz="1800" b="1" dirty="0">
                <a:solidFill>
                  <a:srgbClr val="002D99"/>
                </a:solidFill>
                <a:latin typeface="+mn-lt"/>
                <a:ea typeface="ＭＳ Ｐゴシック" charset="0"/>
                <a:cs typeface="Helvetica" charset="0"/>
                <a:sym typeface="Helvetica" charset="0"/>
              </a:rPr>
              <a:t>Models</a:t>
            </a:r>
            <a:r>
              <a:rPr lang="en-US" sz="1800" dirty="0">
                <a:solidFill>
                  <a:srgbClr val="002D99"/>
                </a:solidFill>
                <a:latin typeface="+mn-lt"/>
                <a:ea typeface="ＭＳ Ｐゴシック" charset="0"/>
                <a:cs typeface="Helvetica" charset="0"/>
                <a:sym typeface="Helvetica" charset="0"/>
              </a:rPr>
              <a:t> </a:t>
            </a:r>
            <a:r>
              <a:rPr lang="en-US" sz="1800" b="1" dirty="0">
                <a:solidFill>
                  <a:srgbClr val="002D99"/>
                </a:solidFill>
                <a:latin typeface="+mn-lt"/>
                <a:ea typeface="ＭＳ Ｐゴシック" charset="0"/>
                <a:cs typeface="Helvetica" charset="0"/>
                <a:sym typeface="Helvetica" charset="0"/>
              </a:rPr>
              <a:t>module</a:t>
            </a:r>
            <a:r>
              <a:rPr lang="en-US" sz="1800" dirty="0">
                <a:latin typeface="+mn-lt"/>
                <a:ea typeface="ＭＳ Ｐゴシック" charset="0"/>
                <a:cs typeface="Helvetica" charset="0"/>
                <a:sym typeface="Helvetica" charset="0"/>
              </a:rPr>
              <a:t>, browse through the list of modules.</a:t>
            </a:r>
          </a:p>
        </p:txBody>
      </p:sp>
      <p:cxnSp>
        <p:nvCxnSpPr>
          <p:cNvPr id="55301" name="Straight Connector 4"/>
          <p:cNvCxnSpPr>
            <a:cxnSpLocks noChangeShapeType="1"/>
          </p:cNvCxnSpPr>
          <p:nvPr/>
        </p:nvCxnSpPr>
        <p:spPr bwMode="auto">
          <a:xfrm flipH="1">
            <a:off x="2667000" y="1268730"/>
            <a:ext cx="2209800" cy="617220"/>
          </a:xfrm>
          <a:prstGeom prst="line">
            <a:avLst/>
          </a:prstGeom>
          <a:noFill/>
          <a:ln w="25400">
            <a:solidFill>
              <a:srgbClr val="FF99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1810792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 : </a:t>
            </a:r>
            <a:r>
              <a:rPr lang="en-US" sz="2000" dirty="0" smtClean="0">
                <a:solidFill>
                  <a:schemeClr val="accent6"/>
                </a:solidFill>
                <a:cs typeface="ＭＳ Ｐゴシック" charset="-128"/>
              </a:rPr>
              <a:t>Switching to the Models Module</a:t>
            </a:r>
            <a:endParaRPr lang="en-US" sz="2000" dirty="0" smtClean="0">
              <a:cs typeface="ＭＳ Ｐゴシック" charset="-128"/>
            </a:endParaRPr>
          </a:p>
        </p:txBody>
      </p:sp>
      <p:sp>
        <p:nvSpPr>
          <p:cNvPr id="4" name="Rectangle 7"/>
          <p:cNvSpPr>
            <a:spLocks/>
          </p:cNvSpPr>
          <p:nvPr/>
        </p:nvSpPr>
        <p:spPr bwMode="auto">
          <a:xfrm>
            <a:off x="3810000" y="1276350"/>
            <a:ext cx="3530600" cy="584200"/>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fontAlgn="auto">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Slicer displays the GUI of the  </a:t>
            </a:r>
            <a:r>
              <a:rPr lang="en-US" sz="1800" b="1" kern="0" dirty="0">
                <a:solidFill>
                  <a:srgbClr val="002D99"/>
                </a:solidFill>
                <a:latin typeface="+mn-lt"/>
                <a:ea typeface="ＭＳ Ｐゴシック" charset="0"/>
                <a:cs typeface="Helvetica" charset="0"/>
                <a:sym typeface="Helvetica" charset="0"/>
              </a:rPr>
              <a:t>Models module</a:t>
            </a:r>
            <a:r>
              <a:rPr lang="en-US" sz="1800" kern="0" dirty="0">
                <a:solidFill>
                  <a:srgbClr val="000000"/>
                </a:solidFill>
                <a:latin typeface="+mn-lt"/>
                <a:ea typeface="ＭＳ Ｐゴシック" charset="0"/>
                <a:cs typeface="Helvetica" charset="0"/>
                <a:sym typeface="Helvetica" charset="0"/>
              </a:rPr>
              <a:t>.</a:t>
            </a:r>
          </a:p>
        </p:txBody>
      </p:sp>
      <p:sp>
        <p:nvSpPr>
          <p:cNvPr id="56324" name="Rectangle 1"/>
          <p:cNvSpPr>
            <a:spLocks noChangeArrowheads="1"/>
          </p:cNvSpPr>
          <p:nvPr/>
        </p:nvSpPr>
        <p:spPr bwMode="auto">
          <a:xfrm>
            <a:off x="1905000" y="1733552"/>
            <a:ext cx="1752600" cy="461665"/>
          </a:xfrm>
          <a:prstGeom prst="rect">
            <a:avLst/>
          </a:pr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defTabSz="912813" eaLnBrk="0" hangingPunct="0"/>
            <a:endParaRPr lang="fr-FR"/>
          </a:p>
        </p:txBody>
      </p:sp>
      <p:pic>
        <p:nvPicPr>
          <p:cNvPr id="6" name="Content Placeholder 1" descr="Screen shot 2011-11-15 at 2.16.24 AM.png"/>
          <p:cNvPicPr>
            <a:picLocks noGrp="1" noChangeAspect="1"/>
          </p:cNvPicPr>
          <p:nvPr>
            <p:ph idx="1"/>
          </p:nvPr>
        </p:nvPicPr>
        <p:blipFill>
          <a:blip r:embed="rId2">
            <a:extLst>
              <a:ext uri="{28A0092B-C50C-407E-A947-70E740481C1C}">
                <a14:useLocalDpi xmlns:a14="http://schemas.microsoft.com/office/drawing/2010/main" val="0"/>
              </a:ext>
            </a:extLst>
          </a:blip>
          <a:srcRect t="3523" b="3523"/>
          <a:stretch>
            <a:fillRect/>
          </a:stretch>
        </p:blipFill>
        <p:spPr>
          <a:xfrm>
            <a:off x="1634354" y="819150"/>
            <a:ext cx="6900047" cy="3794760"/>
          </a:xfrm>
        </p:spPr>
      </p:pic>
      <p:sp>
        <p:nvSpPr>
          <p:cNvPr id="2" name="Rectangle 1"/>
          <p:cNvSpPr/>
          <p:nvPr/>
        </p:nvSpPr>
        <p:spPr bwMode="auto">
          <a:xfrm>
            <a:off x="990600" y="4705351"/>
            <a:ext cx="762000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Rectangle 2"/>
          <p:cNvSpPr/>
          <p:nvPr/>
        </p:nvSpPr>
        <p:spPr bwMode="auto">
          <a:xfrm>
            <a:off x="1447800" y="4552951"/>
            <a:ext cx="7239000" cy="461665"/>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8" name="Rectangle 7"/>
          <p:cNvSpPr/>
          <p:nvPr/>
        </p:nvSpPr>
        <p:spPr bwMode="auto">
          <a:xfrm>
            <a:off x="1447800" y="4400551"/>
            <a:ext cx="7239000" cy="461665"/>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517719680"/>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4" y="1362077"/>
            <a:ext cx="18192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p:nvPr>
        </p:nvSpPr>
        <p:spPr/>
        <p:txBody>
          <a:bodyPr/>
          <a:lstStyle/>
          <a:p>
            <a:r>
              <a:rPr lang="en-US">
                <a:latin typeface="Arial" charset="0"/>
              </a:rPr>
              <a:t>3DSlicer History</a:t>
            </a:r>
          </a:p>
        </p:txBody>
      </p:sp>
      <p:pic>
        <p:nvPicPr>
          <p:cNvPr id="12292" name="Picture 4" descr="new-probe-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57175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brain-model2-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42875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probe-display-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343150"/>
            <a:ext cx="15240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8"/>
          <p:cNvSpPr txBox="1">
            <a:spLocks noChangeArrowheads="1"/>
          </p:cNvSpPr>
          <p:nvPr/>
        </p:nvSpPr>
        <p:spPr bwMode="auto">
          <a:xfrm>
            <a:off x="457200" y="4324352"/>
            <a:ext cx="3505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MS PGothic" charset="0"/>
              </a:defRPr>
            </a:lvl1pPr>
            <a:lvl2pPr marL="742950" indent="-285750" eaLnBrk="0" hangingPunct="0">
              <a:defRPr sz="2400">
                <a:solidFill>
                  <a:schemeClr val="tx1"/>
                </a:solidFill>
                <a:latin typeface="Times" charset="0"/>
                <a:ea typeface="MS PGothic" charset="0"/>
                <a:cs typeface="MS PGothic" charset="0"/>
              </a:defRPr>
            </a:lvl2pPr>
            <a:lvl3pPr marL="1143000" indent="-228600" eaLnBrk="0" hangingPunct="0">
              <a:defRPr sz="2400">
                <a:solidFill>
                  <a:schemeClr val="tx1"/>
                </a:solidFill>
                <a:latin typeface="Times" charset="0"/>
                <a:ea typeface="MS PGothic" charset="0"/>
                <a:cs typeface="MS PGothic" charset="0"/>
              </a:defRPr>
            </a:lvl3pPr>
            <a:lvl4pPr marL="1600200" indent="-228600" eaLnBrk="0" hangingPunct="0">
              <a:defRPr sz="2400">
                <a:solidFill>
                  <a:schemeClr val="tx1"/>
                </a:solidFill>
                <a:latin typeface="Times" charset="0"/>
                <a:ea typeface="MS PGothic" charset="0"/>
                <a:cs typeface="MS PGothic" charset="0"/>
              </a:defRPr>
            </a:lvl4pPr>
            <a:lvl5pPr marL="2057400" indent="-228600" eaLnBrk="0" hangingPunct="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eaLnBrk="1" hangingPunct="1">
              <a:spcBef>
                <a:spcPct val="50000"/>
              </a:spcBef>
            </a:pPr>
            <a:r>
              <a:rPr lang="en-US" sz="1200">
                <a:latin typeface="Arial" charset="0"/>
                <a:cs typeface="ＭＳ Ｐゴシック" charset="0"/>
              </a:rPr>
              <a:t>Image Courtesy of the CSAIL, MIT</a:t>
            </a:r>
          </a:p>
        </p:txBody>
      </p:sp>
      <p:sp>
        <p:nvSpPr>
          <p:cNvPr id="9" name="Rectangle 3"/>
          <p:cNvSpPr txBox="1">
            <a:spLocks noChangeArrowheads="1"/>
          </p:cNvSpPr>
          <p:nvPr/>
        </p:nvSpPr>
        <p:spPr bwMode="auto">
          <a:xfrm>
            <a:off x="4876800" y="742950"/>
            <a:ext cx="4343400"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000" tIns="46800" rIns="90000" bIns="46800"/>
          <a:lstStyle>
            <a:lvl1pPr marL="342900" indent="-342900" eaLnBrk="0" hangingPunct="0">
              <a:defRPr sz="2400">
                <a:solidFill>
                  <a:schemeClr val="tx1"/>
                </a:solidFill>
                <a:latin typeface="Times" charset="0"/>
                <a:ea typeface="ＭＳ Ｐゴシック" charset="0"/>
                <a:cs typeface="MS PGothic" charset="0"/>
              </a:defRPr>
            </a:lvl1pPr>
            <a:lvl2pPr marL="742950" indent="-285750" eaLnBrk="0" hangingPunct="0">
              <a:defRPr sz="2400">
                <a:solidFill>
                  <a:schemeClr val="tx1"/>
                </a:solidFill>
                <a:latin typeface="Times" charset="0"/>
                <a:ea typeface="MS PGothic" charset="0"/>
                <a:cs typeface="MS PGothic" charset="0"/>
              </a:defRPr>
            </a:lvl2pPr>
            <a:lvl3pPr marL="1143000" indent="-228600" eaLnBrk="0" hangingPunct="0">
              <a:defRPr sz="2400">
                <a:solidFill>
                  <a:schemeClr val="tx1"/>
                </a:solidFill>
                <a:latin typeface="Times" charset="0"/>
                <a:ea typeface="MS PGothic" charset="0"/>
                <a:cs typeface="MS PGothic" charset="0"/>
              </a:defRPr>
            </a:lvl3pPr>
            <a:lvl4pPr marL="1600200" indent="-228600" eaLnBrk="0" hangingPunct="0">
              <a:defRPr sz="2400">
                <a:solidFill>
                  <a:schemeClr val="tx1"/>
                </a:solidFill>
                <a:latin typeface="Times" charset="0"/>
                <a:ea typeface="MS PGothic" charset="0"/>
                <a:cs typeface="MS PGothic" charset="0"/>
              </a:defRPr>
            </a:lvl4pPr>
            <a:lvl5pPr marL="2057400" indent="-228600" eaLnBrk="0" hangingPunct="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eaLnBrk="1" hangingPunct="1">
              <a:spcBef>
                <a:spcPct val="20000"/>
              </a:spcBef>
              <a:buFontTx/>
              <a:buChar char="•"/>
            </a:pPr>
            <a:r>
              <a:rPr lang="en-GB" dirty="0">
                <a:latin typeface="Arial" charset="0"/>
                <a:cs typeface="ＭＳ Ｐゴシック" charset="0"/>
              </a:rPr>
              <a:t>1997: Slicer started as a research project between the Surgical Planning Lab (Harvard) and the CSAIL </a:t>
            </a:r>
            <a:r>
              <a:rPr lang="en-GB" dirty="0" smtClean="0">
                <a:latin typeface="Arial" charset="0"/>
                <a:cs typeface="ＭＳ Ｐゴシック" charset="0"/>
              </a:rPr>
              <a:t>(MIT</a:t>
            </a:r>
            <a:r>
              <a:rPr lang="en-GB" dirty="0">
                <a:latin typeface="Arial" charset="0"/>
                <a:cs typeface="ＭＳ Ｐゴシック" charset="0"/>
              </a:rPr>
              <a:t>)</a:t>
            </a:r>
          </a:p>
          <a:p>
            <a:pPr eaLnBrk="1" hangingPunct="1">
              <a:spcBef>
                <a:spcPct val="20000"/>
              </a:spcBef>
            </a:pPr>
            <a:endParaRPr lang="en-GB" sz="800" dirty="0">
              <a:latin typeface="Arial" charset="0"/>
              <a:cs typeface="ＭＳ Ｐゴシック" charset="0"/>
            </a:endParaRPr>
          </a:p>
        </p:txBody>
      </p:sp>
    </p:spTree>
    <p:extLst>
      <p:ext uri="{BB962C8B-B14F-4D97-AF65-F5344CB8AC3E}">
        <p14:creationId xmlns:p14="http://schemas.microsoft.com/office/powerpoint/2010/main" val="419261679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 descr="Screen shot 2011-11-15 at 2.16.24 AM.png"/>
          <p:cNvPicPr>
            <a:picLocks noGrp="1" noChangeAspect="1"/>
          </p:cNvPicPr>
          <p:nvPr>
            <p:ph idx="1"/>
          </p:nvPr>
        </p:nvPicPr>
        <p:blipFill>
          <a:blip r:embed="rId2">
            <a:extLst>
              <a:ext uri="{28A0092B-C50C-407E-A947-70E740481C1C}">
                <a14:useLocalDpi xmlns:a14="http://schemas.microsoft.com/office/drawing/2010/main" val="0"/>
              </a:ext>
            </a:extLst>
          </a:blip>
          <a:srcRect t="3523" b="3523"/>
          <a:stretch>
            <a:fillRect/>
          </a:stretch>
        </p:blipFill>
        <p:spPr>
          <a:xfrm>
            <a:off x="1634354" y="819150"/>
            <a:ext cx="6900047" cy="3794760"/>
          </a:xfrm>
        </p:spPr>
      </p:pic>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 : </a:t>
            </a:r>
            <a:r>
              <a:rPr lang="en-US" sz="2000" dirty="0">
                <a:solidFill>
                  <a:schemeClr val="accent6"/>
                </a:solidFill>
                <a:cs typeface="ＭＳ Ｐゴシック" charset="-128"/>
              </a:rPr>
              <a:t>B</a:t>
            </a:r>
            <a:r>
              <a:rPr lang="en-US" sz="2000" dirty="0" smtClean="0">
                <a:solidFill>
                  <a:schemeClr val="accent6"/>
                </a:solidFill>
                <a:cs typeface="ＭＳ Ｐゴシック" charset="-128"/>
              </a:rPr>
              <a:t>asic 3D Interaction</a:t>
            </a:r>
            <a:endParaRPr lang="en-US" sz="2000" dirty="0" smtClean="0">
              <a:cs typeface="ＭＳ Ｐゴシック" charset="-128"/>
            </a:endParaRPr>
          </a:p>
        </p:txBody>
      </p:sp>
      <p:sp>
        <p:nvSpPr>
          <p:cNvPr id="4" name="Rectangle 7"/>
          <p:cNvSpPr>
            <a:spLocks/>
          </p:cNvSpPr>
          <p:nvPr/>
        </p:nvSpPr>
        <p:spPr bwMode="auto">
          <a:xfrm>
            <a:off x="812800" y="1839915"/>
            <a:ext cx="2159000" cy="2032000"/>
          </a:xfrm>
          <a:prstGeom prst="rect">
            <a:avLst/>
          </a:prstGeom>
          <a:solidFill>
            <a:srgbClr val="E6D14B"/>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0" rIns="30404" bIns="0"/>
          <a:lstStyle/>
          <a:p>
            <a:pPr marL="30163" fontAlgn="auto">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Position the mouse in the 3D Viewer.</a:t>
            </a:r>
          </a:p>
          <a:p>
            <a:pPr marL="30163" fontAlgn="auto">
              <a:spcBef>
                <a:spcPts val="0"/>
              </a:spcBef>
              <a:spcAft>
                <a:spcPts val="0"/>
              </a:spcAft>
              <a:defRPr/>
            </a:pPr>
            <a:endParaRPr lang="en-US" sz="1800" kern="0" dirty="0">
              <a:solidFill>
                <a:srgbClr val="000000"/>
              </a:solidFill>
              <a:latin typeface="+mn-lt"/>
              <a:ea typeface="ＭＳ Ｐゴシック" charset="0"/>
              <a:cs typeface="Helvetica" charset="0"/>
              <a:sym typeface="Helvetica" charset="0"/>
            </a:endParaRPr>
          </a:p>
          <a:p>
            <a:pPr marL="30163" fontAlgn="auto">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Hold down the </a:t>
            </a:r>
            <a:r>
              <a:rPr lang="en-US" sz="1800" b="1" kern="0" dirty="0">
                <a:solidFill>
                  <a:srgbClr val="000000"/>
                </a:solidFill>
                <a:latin typeface="+mn-lt"/>
                <a:ea typeface="ＭＳ Ｐゴシック" charset="0"/>
                <a:cs typeface="Helvetica" charset="0"/>
                <a:sym typeface="Helvetica" charset="0"/>
              </a:rPr>
              <a:t>left mouse button</a:t>
            </a:r>
            <a:r>
              <a:rPr lang="en-US" sz="1800" kern="0" dirty="0">
                <a:solidFill>
                  <a:srgbClr val="000000"/>
                </a:solidFill>
                <a:latin typeface="+mn-lt"/>
                <a:ea typeface="ＭＳ Ｐゴシック" charset="0"/>
                <a:cs typeface="Helvetica" charset="0"/>
                <a:sym typeface="Helvetica" charset="0"/>
              </a:rPr>
              <a:t> and </a:t>
            </a:r>
            <a:r>
              <a:rPr lang="en-US" sz="1800" b="1" kern="0" dirty="0">
                <a:solidFill>
                  <a:srgbClr val="002D99"/>
                </a:solidFill>
                <a:latin typeface="+mn-lt"/>
                <a:ea typeface="ＭＳ Ｐゴシック" charset="0"/>
                <a:cs typeface="Helvetica" charset="0"/>
                <a:sym typeface="Helvetica" charset="0"/>
              </a:rPr>
              <a:t>drag to rotate</a:t>
            </a:r>
            <a:r>
              <a:rPr lang="en-US" sz="1800" kern="0" dirty="0">
                <a:solidFill>
                  <a:srgbClr val="000000"/>
                </a:solidFill>
                <a:latin typeface="+mn-lt"/>
                <a:ea typeface="ＭＳ Ｐゴシック" charset="0"/>
                <a:cs typeface="Helvetica" charset="0"/>
                <a:sym typeface="Helvetica" charset="0"/>
              </a:rPr>
              <a:t> the model.</a:t>
            </a:r>
          </a:p>
          <a:p>
            <a:pPr marL="30163" fontAlgn="auto">
              <a:spcBef>
                <a:spcPts val="0"/>
              </a:spcBef>
              <a:spcAft>
                <a:spcPts val="0"/>
              </a:spcAft>
              <a:defRPr/>
            </a:pPr>
            <a:endParaRPr lang="en-US" sz="1800" kern="0" dirty="0">
              <a:solidFill>
                <a:srgbClr val="000000"/>
              </a:solidFill>
              <a:latin typeface="Helvetica" charset="0"/>
              <a:ea typeface="ＭＳ Ｐゴシック" charset="0"/>
              <a:cs typeface="Helvetica" charset="0"/>
              <a:sym typeface="Helvetica" charset="0"/>
            </a:endParaRPr>
          </a:p>
        </p:txBody>
      </p:sp>
      <p:grpSp>
        <p:nvGrpSpPr>
          <p:cNvPr id="57348" name="Group 9"/>
          <p:cNvGrpSpPr>
            <a:grpSpLocks/>
          </p:cNvGrpSpPr>
          <p:nvPr/>
        </p:nvGrpSpPr>
        <p:grpSpPr bwMode="auto">
          <a:xfrm>
            <a:off x="4462467" y="1441453"/>
            <a:ext cx="1133475" cy="574675"/>
            <a:chOff x="65" y="0"/>
            <a:chExt cx="714" cy="362"/>
          </a:xfrm>
        </p:grpSpPr>
        <p:sp>
          <p:nvSpPr>
            <p:cNvPr id="6" name="AutoShape 10"/>
            <p:cNvSpPr>
              <a:spLocks/>
            </p:cNvSpPr>
            <p:nvPr/>
          </p:nvSpPr>
          <p:spPr bwMode="auto">
            <a:xfrm rot="180766">
              <a:off x="245" y="127"/>
              <a:ext cx="200" cy="200"/>
            </a:xfrm>
            <a:custGeom>
              <a:avLst/>
              <a:gdLst>
                <a:gd name="T0" fmla="*/ 0 w 22712"/>
                <a:gd name="T1" fmla="*/ 0 h 23880"/>
                <a:gd name="T2" fmla="*/ 0 w 22712"/>
                <a:gd name="T3" fmla="*/ 0 h 23880"/>
                <a:gd name="T4" fmla="*/ 0 w 22712"/>
                <a:gd name="T5" fmla="*/ 0 h 23880"/>
                <a:gd name="T6" fmla="*/ 0 w 22712"/>
                <a:gd name="T7" fmla="*/ 0 h 23880"/>
                <a:gd name="T8" fmla="*/ 0 w 22712"/>
                <a:gd name="T9" fmla="*/ 0 h 23880"/>
                <a:gd name="T10" fmla="*/ 0 w 22712"/>
                <a:gd name="T11" fmla="*/ 0 h 23880"/>
                <a:gd name="T12" fmla="*/ 0 w 22712"/>
                <a:gd name="T13" fmla="*/ 0 h 23880"/>
                <a:gd name="T14" fmla="*/ 0 w 22712"/>
                <a:gd name="T15" fmla="*/ 0 h 23880"/>
                <a:gd name="T16" fmla="*/ 0 w 22712"/>
                <a:gd name="T17" fmla="*/ 0 h 23880"/>
                <a:gd name="T18" fmla="*/ 0 w 22712"/>
                <a:gd name="T19" fmla="*/ 0 h 23880"/>
                <a:gd name="T20" fmla="*/ 0 w 22712"/>
                <a:gd name="T21" fmla="*/ 0 h 23880"/>
                <a:gd name="T22" fmla="*/ 0 w 22712"/>
                <a:gd name="T23" fmla="*/ 0 h 238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712" h="23880">
                  <a:moveTo>
                    <a:pt x="11356" y="0"/>
                  </a:moveTo>
                  <a:lnTo>
                    <a:pt x="12587" y="10159"/>
                  </a:lnTo>
                  <a:lnTo>
                    <a:pt x="22156" y="8250"/>
                  </a:lnTo>
                  <a:lnTo>
                    <a:pt x="13347" y="12621"/>
                  </a:lnTo>
                  <a:lnTo>
                    <a:pt x="18031" y="21600"/>
                  </a:lnTo>
                  <a:lnTo>
                    <a:pt x="11356" y="14142"/>
                  </a:lnTo>
                  <a:lnTo>
                    <a:pt x="4681" y="21600"/>
                  </a:lnTo>
                  <a:lnTo>
                    <a:pt x="9365" y="12621"/>
                  </a:lnTo>
                  <a:lnTo>
                    <a:pt x="556" y="8250"/>
                  </a:lnTo>
                  <a:lnTo>
                    <a:pt x="10125" y="10159"/>
                  </a:lnTo>
                  <a:lnTo>
                    <a:pt x="11356" y="0"/>
                  </a:lnTo>
                  <a:close/>
                  <a:moveTo>
                    <a:pt x="11356" y="0"/>
                  </a:moveTo>
                </a:path>
              </a:pathLst>
            </a:custGeom>
            <a:solidFill>
              <a:srgbClr val="FED800">
                <a:alpha val="38039"/>
              </a:srgbClr>
            </a:solidFill>
            <a:ln>
              <a:noFill/>
            </a:ln>
            <a:extLst>
              <a:ext uri="{91240B29-F687-4f45-9708-019B960494DF}">
                <a14:hiddenLine xmlns:a14="http://schemas.microsoft.com/office/drawing/2010/main" w="9525" cap="flat">
                  <a:solidFill>
                    <a:schemeClr val="tx1">
                      <a:alpha val="38039"/>
                    </a:schemeClr>
                  </a:solidFill>
                  <a:round/>
                  <a:headEnd type="none" w="med" len="med"/>
                  <a:tailEnd type="none" w="med" len="med"/>
                </a14:hiddenLine>
              </a:ext>
            </a:extLst>
          </p:spPr>
          <p:txBody>
            <a:bodyPr lIns="0" tIns="0" rIns="0" bIns="0"/>
            <a:lstStyle/>
            <a:p>
              <a:pPr fontAlgn="auto">
                <a:spcBef>
                  <a:spcPts val="0"/>
                </a:spcBef>
                <a:spcAft>
                  <a:spcPts val="0"/>
                </a:spcAft>
                <a:defRPr/>
              </a:pPr>
              <a:endParaRPr lang="en-US" sz="1800" kern="0">
                <a:solidFill>
                  <a:sysClr val="windowText" lastClr="000000"/>
                </a:solidFill>
                <a:latin typeface="Times" pitchFamily="1" charset="0"/>
                <a:ea typeface="MS PGothic" pitchFamily="34" charset="-128"/>
                <a:cs typeface="+mn-cs"/>
              </a:endParaRPr>
            </a:p>
          </p:txBody>
        </p:sp>
        <p:sp>
          <p:nvSpPr>
            <p:cNvPr id="7" name="AutoShape 11"/>
            <p:cNvSpPr>
              <a:spLocks/>
            </p:cNvSpPr>
            <p:nvPr/>
          </p:nvSpPr>
          <p:spPr bwMode="auto">
            <a:xfrm rot="-7210410">
              <a:off x="303" y="226"/>
              <a:ext cx="152" cy="120"/>
            </a:xfrm>
            <a:prstGeom prst="rightArrow">
              <a:avLst>
                <a:gd name="adj1" fmla="val 23426"/>
                <a:gd name="adj2" fmla="val 81653"/>
              </a:avLst>
            </a:prstGeom>
            <a:solidFill>
              <a:srgbClr val="224DD5"/>
            </a:solidFill>
            <a:ln w="9525">
              <a:solidFill>
                <a:srgbClr val="000000"/>
              </a:solidFill>
              <a:round/>
              <a:headEnd/>
              <a:tailEnd/>
            </a:ln>
            <a:effectLst>
              <a:outerShdw blurRad="38100" dist="12700" dir="2700000" algn="ctr" rotWithShape="0">
                <a:srgbClr val="000000">
                  <a:alpha val="75000"/>
                </a:srgbClr>
              </a:outerShdw>
            </a:effectLst>
          </p:spPr>
          <p:txBody>
            <a:bodyPr lIns="0" tIns="0" rIns="0" bIns="0"/>
            <a:lstStyle/>
            <a:p>
              <a:pPr algn="r" fontAlgn="auto">
                <a:spcBef>
                  <a:spcPts val="0"/>
                </a:spcBef>
                <a:spcAft>
                  <a:spcPts val="0"/>
                </a:spcAft>
                <a:defRPr/>
              </a:pPr>
              <a:endParaRPr lang="en-US" sz="1800" kern="0">
                <a:solidFill>
                  <a:sysClr val="windowText" lastClr="000000"/>
                </a:solidFill>
                <a:latin typeface="Arial" charset="0"/>
                <a:ea typeface="ヒラギノ角ゴ ProN W3" charset="0"/>
                <a:cs typeface="+mn-cs"/>
                <a:sym typeface="Arial" charset="0"/>
              </a:endParaRPr>
            </a:p>
          </p:txBody>
        </p:sp>
        <p:sp>
          <p:nvSpPr>
            <p:cNvPr id="8" name="Rectangle 12"/>
            <p:cNvSpPr>
              <a:spLocks/>
            </p:cNvSpPr>
            <p:nvPr/>
          </p:nvSpPr>
          <p:spPr bwMode="auto">
            <a:xfrm>
              <a:off x="65" y="0"/>
              <a:ext cx="71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0404" bIns="0">
              <a:spAutoFit/>
            </a:bodyPr>
            <a:lstStyle/>
            <a:p>
              <a:pPr marL="30163" algn="r" fontAlgn="auto">
                <a:spcBef>
                  <a:spcPts val="0"/>
                </a:spcBef>
                <a:spcAft>
                  <a:spcPts val="0"/>
                </a:spcAft>
                <a:defRPr/>
              </a:pPr>
              <a:r>
                <a:rPr lang="en-US" sz="1200" kern="0" dirty="0">
                  <a:solidFill>
                    <a:srgbClr val="000000"/>
                  </a:solidFill>
                  <a:latin typeface="+mn-lt"/>
                  <a:ea typeface="MS PGothic" pitchFamily="34" charset="-128"/>
                  <a:cs typeface="+mn-cs"/>
                </a:rPr>
                <a:t>Left-click &amp; drag</a:t>
              </a:r>
            </a:p>
          </p:txBody>
        </p:sp>
      </p:grpSp>
      <p:sp>
        <p:nvSpPr>
          <p:cNvPr id="10" name="Rectangle 9"/>
          <p:cNvSpPr/>
          <p:nvPr/>
        </p:nvSpPr>
        <p:spPr bwMode="auto">
          <a:xfrm>
            <a:off x="990600" y="4705351"/>
            <a:ext cx="762000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Rectangle 10"/>
          <p:cNvSpPr/>
          <p:nvPr/>
        </p:nvSpPr>
        <p:spPr bwMode="auto">
          <a:xfrm>
            <a:off x="1447800" y="4476751"/>
            <a:ext cx="7239000" cy="461665"/>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63620343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 descr="Screen shot 2011-11-15 at 2.17.09 AM.png"/>
          <p:cNvPicPr>
            <a:picLocks noGrp="1" noChangeAspect="1"/>
          </p:cNvPicPr>
          <p:nvPr>
            <p:ph idx="1"/>
          </p:nvPr>
        </p:nvPicPr>
        <p:blipFill>
          <a:blip r:embed="rId2">
            <a:extLst>
              <a:ext uri="{28A0092B-C50C-407E-A947-70E740481C1C}">
                <a14:useLocalDpi xmlns:a14="http://schemas.microsoft.com/office/drawing/2010/main" val="0"/>
              </a:ext>
            </a:extLst>
          </a:blip>
          <a:srcRect t="3523" b="3523"/>
          <a:stretch>
            <a:fillRect/>
          </a:stretch>
        </p:blipFill>
        <p:spPr>
          <a:xfrm>
            <a:off x="1524000" y="895352"/>
            <a:ext cx="6629400" cy="3645915"/>
          </a:xfrm>
        </p:spPr>
      </p:pic>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 : </a:t>
            </a:r>
            <a:r>
              <a:rPr lang="en-US" sz="2000" dirty="0" smtClean="0">
                <a:solidFill>
                  <a:schemeClr val="accent6"/>
                </a:solidFill>
                <a:cs typeface="ＭＳ Ｐゴシック" charset="-128"/>
              </a:rPr>
              <a:t>Viewing Slices in the 3D Viewer</a:t>
            </a:r>
            <a:endParaRPr lang="en-US" sz="2000" dirty="0" smtClean="0">
              <a:cs typeface="ＭＳ Ｐゴシック" charset="-128"/>
            </a:endParaRPr>
          </a:p>
        </p:txBody>
      </p:sp>
      <p:sp>
        <p:nvSpPr>
          <p:cNvPr id="4" name="Rectangle 7"/>
          <p:cNvSpPr>
            <a:spLocks/>
          </p:cNvSpPr>
          <p:nvPr/>
        </p:nvSpPr>
        <p:spPr bwMode="auto">
          <a:xfrm>
            <a:off x="228600" y="2032000"/>
            <a:ext cx="2895600" cy="1790700"/>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algn="r" fontAlgn="auto">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Click on the </a:t>
            </a:r>
            <a:r>
              <a:rPr lang="en-US" sz="1800" b="1" kern="0" dirty="0">
                <a:solidFill>
                  <a:srgbClr val="002D99"/>
                </a:solidFill>
                <a:latin typeface="+mn-lt"/>
                <a:ea typeface="ＭＳ Ｐゴシック" charset="0"/>
                <a:cs typeface="Helvetica" charset="0"/>
                <a:sym typeface="Helvetica" charset="0"/>
              </a:rPr>
              <a:t>Slice Visibility          </a:t>
            </a:r>
            <a:r>
              <a:rPr lang="en-US" sz="1800" kern="0" dirty="0">
                <a:solidFill>
                  <a:srgbClr val="000000"/>
                </a:solidFill>
                <a:latin typeface="+mn-lt"/>
                <a:ea typeface="ＭＳ Ｐゴシック" charset="0"/>
                <a:cs typeface="Helvetica" charset="0"/>
                <a:sym typeface="Helvetica" charset="0"/>
              </a:rPr>
              <a:t>icon </a:t>
            </a:r>
          </a:p>
          <a:p>
            <a:pPr marL="30163" algn="r" fontAlgn="auto">
              <a:spcBef>
                <a:spcPts val="0"/>
              </a:spcBef>
              <a:spcAft>
                <a:spcPts val="0"/>
              </a:spcAft>
              <a:defRPr/>
            </a:pPr>
            <a:endParaRPr lang="en-US" sz="1800" kern="0" dirty="0">
              <a:solidFill>
                <a:srgbClr val="000000"/>
              </a:solidFill>
              <a:latin typeface="+mn-lt"/>
              <a:ea typeface="ＭＳ Ｐゴシック" charset="0"/>
              <a:cs typeface="Helvetica" charset="0"/>
              <a:sym typeface="Helvetica" charset="0"/>
            </a:endParaRPr>
          </a:p>
          <a:p>
            <a:pPr marL="30163" algn="r" fontAlgn="auto">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to display the Axial Slice in the 3D Viewer </a:t>
            </a:r>
          </a:p>
        </p:txBody>
      </p:sp>
      <p:pic>
        <p:nvPicPr>
          <p:cNvPr id="215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825" y="2317750"/>
            <a:ext cx="280988"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58374" name="Straight Connector 4"/>
          <p:cNvCxnSpPr>
            <a:cxnSpLocks noChangeShapeType="1"/>
          </p:cNvCxnSpPr>
          <p:nvPr/>
        </p:nvCxnSpPr>
        <p:spPr bwMode="auto">
          <a:xfrm flipH="1">
            <a:off x="3048000" y="1276350"/>
            <a:ext cx="3733800" cy="755650"/>
          </a:xfrm>
          <a:prstGeom prst="line">
            <a:avLst/>
          </a:prstGeom>
          <a:noFill/>
          <a:ln w="25400">
            <a:solidFill>
              <a:srgbClr val="FF9900"/>
            </a:solidFill>
            <a:round/>
            <a:headEnd/>
            <a:tailEnd/>
          </a:ln>
          <a:extLst>
            <a:ext uri="{909E8E84-426E-40dd-AFC4-6F175D3DCCD1}">
              <a14:hiddenFill xmlns:a14="http://schemas.microsoft.com/office/drawing/2010/main">
                <a:noFill/>
              </a14:hiddenFill>
            </a:ext>
          </a:extLst>
        </p:spPr>
      </p:cxnSp>
      <p:sp>
        <p:nvSpPr>
          <p:cNvPr id="12" name="Rectangle 11"/>
          <p:cNvSpPr/>
          <p:nvPr/>
        </p:nvSpPr>
        <p:spPr bwMode="auto">
          <a:xfrm>
            <a:off x="990600" y="4400551"/>
            <a:ext cx="762000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250755316"/>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22531" name="Picture 4"/>
          <p:cNvPicPr>
            <a:picLocks noChangeAspect="1" noChangeArrowheads="1"/>
          </p:cNvPicPr>
          <p:nvPr/>
        </p:nvPicPr>
        <p:blipFill>
          <a:blip r:embed="rId2">
            <a:extLst>
              <a:ext uri="{28A0092B-C50C-407E-A947-70E740481C1C}">
                <a14:useLocalDpi xmlns:a14="http://schemas.microsoft.com/office/drawing/2010/main" val="0"/>
              </a:ext>
            </a:extLst>
          </a:blip>
          <a:srcRect l="30141" t="13811" r="2632" b="3809"/>
          <a:stretch>
            <a:fillRect/>
          </a:stretch>
        </p:blipFill>
        <p:spPr bwMode="auto">
          <a:xfrm>
            <a:off x="3505200" y="852489"/>
            <a:ext cx="4764088" cy="370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Rectangle 7"/>
          <p:cNvSpPr>
            <a:spLocks/>
          </p:cNvSpPr>
          <p:nvPr/>
        </p:nvSpPr>
        <p:spPr bwMode="auto">
          <a:xfrm>
            <a:off x="762000" y="2495551"/>
            <a:ext cx="2476500" cy="825500"/>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fontAlgn="auto">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Slicer adds a view of the </a:t>
            </a:r>
            <a:r>
              <a:rPr lang="en-US" sz="1800" b="1" kern="0" dirty="0">
                <a:solidFill>
                  <a:srgbClr val="000000"/>
                </a:solidFill>
                <a:latin typeface="+mn-lt"/>
                <a:ea typeface="ＭＳ Ｐゴシック" charset="0"/>
                <a:cs typeface="Helvetica" charset="0"/>
                <a:sym typeface="Helvetica" charset="0"/>
              </a:rPr>
              <a:t>Axial slice</a:t>
            </a:r>
            <a:r>
              <a:rPr lang="en-US" sz="1800" kern="0" dirty="0">
                <a:solidFill>
                  <a:srgbClr val="000000"/>
                </a:solidFill>
                <a:latin typeface="+mn-lt"/>
                <a:ea typeface="ＭＳ Ｐゴシック" charset="0"/>
                <a:cs typeface="Helvetica" charset="0"/>
                <a:sym typeface="Helvetica" charset="0"/>
              </a:rPr>
              <a:t> in the 3D View.</a:t>
            </a:r>
          </a:p>
        </p:txBody>
      </p:sp>
    </p:spTree>
    <p:extLst>
      <p:ext uri="{BB962C8B-B14F-4D97-AF65-F5344CB8AC3E}">
        <p14:creationId xmlns:p14="http://schemas.microsoft.com/office/powerpoint/2010/main" val="109328067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 descr="Screen shot 2011-11-15 at 2.17.09 AM.png"/>
          <p:cNvPicPr>
            <a:picLocks noGrp="1" noChangeAspect="1"/>
          </p:cNvPicPr>
          <p:nvPr>
            <p:ph idx="1"/>
          </p:nvPr>
        </p:nvPicPr>
        <p:blipFill>
          <a:blip r:embed="rId2">
            <a:extLst>
              <a:ext uri="{28A0092B-C50C-407E-A947-70E740481C1C}">
                <a14:useLocalDpi xmlns:a14="http://schemas.microsoft.com/office/drawing/2010/main" val="0"/>
              </a:ext>
            </a:extLst>
          </a:blip>
          <a:srcRect t="3523" b="3523"/>
          <a:stretch>
            <a:fillRect/>
          </a:stretch>
        </p:blipFill>
        <p:spPr>
          <a:xfrm>
            <a:off x="1524000" y="895352"/>
            <a:ext cx="6629400" cy="3645915"/>
          </a:xfrm>
        </p:spPr>
      </p:pic>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 : </a:t>
            </a:r>
            <a:r>
              <a:rPr lang="en-US" sz="2000" dirty="0" smtClean="0">
                <a:solidFill>
                  <a:schemeClr val="accent6"/>
                </a:solidFill>
                <a:cs typeface="ＭＳ Ｐゴシック" charset="-128"/>
              </a:rPr>
              <a:t>Viewing Slices in the 3D Viewer</a:t>
            </a:r>
            <a:endParaRPr lang="en-US" sz="2000" dirty="0" smtClean="0">
              <a:cs typeface="ＭＳ Ｐゴシック" charset="-128"/>
            </a:endParaRPr>
          </a:p>
        </p:txBody>
      </p:sp>
      <p:sp>
        <p:nvSpPr>
          <p:cNvPr id="4" name="Rectangle 7"/>
          <p:cNvSpPr>
            <a:spLocks/>
          </p:cNvSpPr>
          <p:nvPr/>
        </p:nvSpPr>
        <p:spPr bwMode="auto">
          <a:xfrm>
            <a:off x="228600" y="2032000"/>
            <a:ext cx="2895600" cy="920750"/>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fontAlgn="auto">
              <a:spcBef>
                <a:spcPts val="0"/>
              </a:spcBef>
              <a:spcAft>
                <a:spcPts val="0"/>
              </a:spcAft>
              <a:defRPr/>
            </a:pPr>
            <a:r>
              <a:rPr lang="en-US" sz="1800" kern="0" dirty="0" smtClean="0">
                <a:solidFill>
                  <a:srgbClr val="000000"/>
                </a:solidFill>
                <a:latin typeface="+mn-lt"/>
                <a:ea typeface="ＭＳ Ｐゴシック" charset="0"/>
                <a:cs typeface="Helvetica" charset="0"/>
                <a:sym typeface="Helvetica" charset="0"/>
              </a:rPr>
              <a:t>Click on the layout menu in the toolbar, and select the </a:t>
            </a:r>
            <a:r>
              <a:rPr lang="en-US" sz="1800" b="1" kern="0" dirty="0" smtClean="0">
                <a:solidFill>
                  <a:srgbClr val="000000"/>
                </a:solidFill>
                <a:latin typeface="+mn-lt"/>
                <a:ea typeface="ＭＳ Ｐゴシック" charset="0"/>
                <a:cs typeface="Helvetica" charset="0"/>
                <a:sym typeface="Helvetica" charset="0"/>
              </a:rPr>
              <a:t>Conventional layout</a:t>
            </a:r>
            <a:endParaRPr lang="en-US" sz="1800" b="1" kern="0" dirty="0">
              <a:solidFill>
                <a:srgbClr val="000000"/>
              </a:solidFill>
              <a:latin typeface="+mn-lt"/>
              <a:ea typeface="ＭＳ Ｐゴシック" charset="0"/>
              <a:cs typeface="Helvetica" charset="0"/>
              <a:sym typeface="Helvetica" charset="0"/>
            </a:endParaRPr>
          </a:p>
        </p:txBody>
      </p:sp>
      <p:cxnSp>
        <p:nvCxnSpPr>
          <p:cNvPr id="58374" name="Straight Connector 4"/>
          <p:cNvCxnSpPr>
            <a:cxnSpLocks noChangeShapeType="1"/>
          </p:cNvCxnSpPr>
          <p:nvPr/>
        </p:nvCxnSpPr>
        <p:spPr bwMode="auto">
          <a:xfrm flipH="1">
            <a:off x="3048000" y="1123950"/>
            <a:ext cx="2514600" cy="831850"/>
          </a:xfrm>
          <a:prstGeom prst="line">
            <a:avLst/>
          </a:prstGeom>
          <a:noFill/>
          <a:ln w="25400">
            <a:solidFill>
              <a:srgbClr val="FF9900"/>
            </a:solidFill>
            <a:round/>
            <a:headEnd/>
            <a:tailEnd/>
          </a:ln>
          <a:extLst>
            <a:ext uri="{909E8E84-426E-40dd-AFC4-6F175D3DCCD1}">
              <a14:hiddenFill xmlns:a14="http://schemas.microsoft.com/office/drawing/2010/main">
                <a:noFill/>
              </a14:hiddenFill>
            </a:ext>
          </a:extLst>
        </p:spPr>
      </p:cxnSp>
      <p:sp>
        <p:nvSpPr>
          <p:cNvPr id="12" name="Rectangle 11"/>
          <p:cNvSpPr/>
          <p:nvPr/>
        </p:nvSpPr>
        <p:spPr bwMode="auto">
          <a:xfrm>
            <a:off x="990600" y="4400551"/>
            <a:ext cx="762000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97663335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223" y="834390"/>
            <a:ext cx="5987181"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7"/>
          <p:cNvSpPr>
            <a:spLocks/>
          </p:cNvSpPr>
          <p:nvPr/>
        </p:nvSpPr>
        <p:spPr bwMode="auto">
          <a:xfrm>
            <a:off x="304800" y="819150"/>
            <a:ext cx="4114800" cy="838200"/>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fontAlgn="auto">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Select the </a:t>
            </a:r>
            <a:r>
              <a:rPr lang="en-US" sz="1800" b="1" kern="0" dirty="0" err="1" smtClean="0">
                <a:solidFill>
                  <a:srgbClr val="000000"/>
                </a:solidFill>
                <a:latin typeface="+mn-lt"/>
                <a:ea typeface="ＭＳ Ｐゴシック" charset="0"/>
                <a:cs typeface="Helvetica" charset="0"/>
                <a:sym typeface="Helvetica" charset="0"/>
              </a:rPr>
              <a:t>Skin.vtk</a:t>
            </a:r>
            <a:endParaRPr lang="en-US" sz="1800" b="1" kern="0" dirty="0">
              <a:solidFill>
                <a:srgbClr val="000000"/>
              </a:solidFill>
              <a:latin typeface="+mn-lt"/>
              <a:ea typeface="ＭＳ Ｐゴシック" charset="0"/>
              <a:cs typeface="Helvetica" charset="0"/>
              <a:sym typeface="Helvetica" charset="0"/>
            </a:endParaRPr>
          </a:p>
          <a:p>
            <a:pPr marL="30163" fontAlgn="auto">
              <a:spcBef>
                <a:spcPts val="0"/>
              </a:spcBef>
              <a:spcAft>
                <a:spcPts val="0"/>
              </a:spcAft>
              <a:defRPr/>
            </a:pPr>
            <a:r>
              <a:rPr lang="en-US" sz="1800" kern="0" dirty="0" smtClean="0">
                <a:solidFill>
                  <a:srgbClr val="000000"/>
                </a:solidFill>
                <a:latin typeface="+mn-lt"/>
                <a:ea typeface="ＭＳ Ｐゴシック" charset="0"/>
                <a:cs typeface="Helvetica" charset="0"/>
                <a:sym typeface="Helvetica" charset="0"/>
              </a:rPr>
              <a:t>Change </a:t>
            </a:r>
            <a:r>
              <a:rPr lang="en-US" sz="1800" kern="0" dirty="0">
                <a:solidFill>
                  <a:srgbClr val="000000"/>
                </a:solidFill>
                <a:latin typeface="+mn-lt"/>
                <a:ea typeface="ＭＳ Ｐゴシック" charset="0"/>
                <a:cs typeface="Helvetica" charset="0"/>
                <a:sym typeface="Helvetica" charset="0"/>
              </a:rPr>
              <a:t>the opacity of the model from            </a:t>
            </a:r>
            <a:r>
              <a:rPr lang="en-US" sz="1800" b="1" kern="0" dirty="0">
                <a:solidFill>
                  <a:srgbClr val="000000"/>
                </a:solidFill>
                <a:latin typeface="+mn-lt"/>
                <a:ea typeface="ＭＳ Ｐゴシック" charset="0"/>
                <a:cs typeface="Helvetica" charset="0"/>
                <a:sym typeface="Helvetica" charset="0"/>
              </a:rPr>
              <a:t>1.0 </a:t>
            </a:r>
            <a:r>
              <a:rPr lang="en-US" sz="1800" kern="0" dirty="0">
                <a:solidFill>
                  <a:srgbClr val="000000"/>
                </a:solidFill>
                <a:latin typeface="+mn-lt"/>
                <a:ea typeface="ＭＳ Ｐゴシック" charset="0"/>
                <a:cs typeface="Helvetica" charset="0"/>
                <a:sym typeface="Helvetica" charset="0"/>
              </a:rPr>
              <a:t>to </a:t>
            </a:r>
            <a:r>
              <a:rPr lang="en-US" sz="1800" b="1" kern="0" dirty="0">
                <a:solidFill>
                  <a:srgbClr val="000000"/>
                </a:solidFill>
                <a:latin typeface="+mn-lt"/>
                <a:ea typeface="ＭＳ Ｐゴシック" charset="0"/>
                <a:cs typeface="Helvetica" charset="0"/>
                <a:sym typeface="Helvetica" charset="0"/>
              </a:rPr>
              <a:t>0.0</a:t>
            </a:r>
            <a:r>
              <a:rPr lang="en-US" sz="1800" kern="0" dirty="0">
                <a:solidFill>
                  <a:srgbClr val="000000"/>
                </a:solidFill>
                <a:latin typeface="+mn-lt"/>
                <a:ea typeface="ＭＳ Ｐゴシック" charset="0"/>
                <a:cs typeface="Helvetica" charset="0"/>
                <a:sym typeface="Helvetica" charset="0"/>
              </a:rPr>
              <a:t>.</a:t>
            </a:r>
          </a:p>
        </p:txBody>
      </p:sp>
      <p:sp>
        <p:nvSpPr>
          <p:cNvPr id="60422" name="Rounded Rectangle 18"/>
          <p:cNvSpPr>
            <a:spLocks noChangeArrowheads="1"/>
          </p:cNvSpPr>
          <p:nvPr/>
        </p:nvSpPr>
        <p:spPr bwMode="auto">
          <a:xfrm>
            <a:off x="2667000" y="3409950"/>
            <a:ext cx="1600200" cy="510778"/>
          </a:xfrm>
          <a:prstGeom prst="roundRect">
            <a:avLst>
              <a:gd name="adj" fmla="val 16667"/>
            </a:avLst>
          </a:pr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defTabSz="912813" eaLnBrk="0" hangingPunct="0"/>
            <a:endParaRPr lang="fr-FR"/>
          </a:p>
        </p:txBody>
      </p:sp>
      <p:cxnSp>
        <p:nvCxnSpPr>
          <p:cNvPr id="60423" name="Straight Connector 20"/>
          <p:cNvCxnSpPr>
            <a:cxnSpLocks noChangeShapeType="1"/>
          </p:cNvCxnSpPr>
          <p:nvPr/>
        </p:nvCxnSpPr>
        <p:spPr bwMode="auto">
          <a:xfrm flipH="1" flipV="1">
            <a:off x="1295400" y="1657350"/>
            <a:ext cx="1371600" cy="1828800"/>
          </a:xfrm>
          <a:prstGeom prst="line">
            <a:avLst/>
          </a:prstGeom>
          <a:noFill/>
          <a:ln w="25400">
            <a:solidFill>
              <a:srgbClr val="FF99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7622971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245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601" y="782639"/>
            <a:ext cx="5986803"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Rectangle 7"/>
          <p:cNvSpPr>
            <a:spLocks/>
          </p:cNvSpPr>
          <p:nvPr/>
        </p:nvSpPr>
        <p:spPr bwMode="auto">
          <a:xfrm>
            <a:off x="914400" y="819150"/>
            <a:ext cx="3175000" cy="381000"/>
          </a:xfrm>
          <a:prstGeom prst="rect">
            <a:avLst/>
          </a:prstGeom>
          <a:solidFill>
            <a:srgbClr val="FFC000"/>
          </a:solidFill>
          <a:ln w="12700">
            <a:solidFill>
              <a:srgbClr val="FFC000"/>
            </a:solidFill>
            <a:miter lim="800000"/>
            <a:headEnd/>
            <a:tailEnd/>
          </a:ln>
          <a:effectLst>
            <a:outerShdw blurRad="38100" dist="12700" dir="2700000" algn="ctr" rotWithShape="0">
              <a:schemeClr val="bg2">
                <a:alpha val="75000"/>
              </a:schemeClr>
            </a:outerShdw>
          </a:effectLst>
        </p:spPr>
        <p:txBody>
          <a:bodyPr lIns="0" tIns="0" rIns="30404" bIns="0"/>
          <a:lstStyle/>
          <a:p>
            <a:pPr marL="30163" algn="r">
              <a:defRPr/>
            </a:pPr>
            <a:r>
              <a:rPr lang="en-US" sz="2000" b="1" dirty="0">
                <a:latin typeface="+mn-lt"/>
                <a:ea typeface="ＭＳ Ｐゴシック" charset="0"/>
                <a:cs typeface="Helvetica" charset="0"/>
                <a:sym typeface="Helvetica" charset="0"/>
              </a:rPr>
              <a:t>skin model opacity = 0.5</a:t>
            </a:r>
          </a:p>
        </p:txBody>
      </p:sp>
    </p:spTree>
    <p:extLst>
      <p:ext uri="{BB962C8B-B14F-4D97-AF65-F5344CB8AC3E}">
        <p14:creationId xmlns:p14="http://schemas.microsoft.com/office/powerpoint/2010/main" val="3716299369"/>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256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994" y="834390"/>
            <a:ext cx="5984406"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7"/>
          <p:cNvSpPr>
            <a:spLocks/>
          </p:cNvSpPr>
          <p:nvPr/>
        </p:nvSpPr>
        <p:spPr bwMode="auto">
          <a:xfrm>
            <a:off x="685800" y="742952"/>
            <a:ext cx="3632200" cy="1836737"/>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algn="r" fontAlgn="auto">
              <a:spcBef>
                <a:spcPts val="0"/>
              </a:spcBef>
              <a:spcAft>
                <a:spcPts val="0"/>
              </a:spcAft>
              <a:defRPr/>
            </a:pPr>
            <a:r>
              <a:rPr lang="en-US" sz="2000" kern="0" dirty="0">
                <a:solidFill>
                  <a:srgbClr val="000000"/>
                </a:solidFill>
                <a:latin typeface="+mn-lt"/>
                <a:ea typeface="ＭＳ Ｐゴシック" charset="0"/>
                <a:cs typeface="Helvetica" charset="0"/>
                <a:sym typeface="Helvetica" charset="0"/>
              </a:rPr>
              <a:t>The model of the skin becomes invisible in the 3D viewer.</a:t>
            </a:r>
          </a:p>
          <a:p>
            <a:pPr marL="30163" algn="r" fontAlgn="auto">
              <a:spcBef>
                <a:spcPts val="0"/>
              </a:spcBef>
              <a:spcAft>
                <a:spcPts val="0"/>
              </a:spcAft>
              <a:defRPr/>
            </a:pPr>
            <a:endParaRPr lang="en-US" sz="2000" kern="0" dirty="0">
              <a:solidFill>
                <a:srgbClr val="000000"/>
              </a:solidFill>
              <a:latin typeface="+mn-lt"/>
              <a:ea typeface="ＭＳ Ｐゴシック" charset="0"/>
              <a:cs typeface="Helvetica" charset="0"/>
              <a:sym typeface="Helvetica" charset="0"/>
            </a:endParaRPr>
          </a:p>
          <a:p>
            <a:pPr marL="30163" algn="r" fontAlgn="auto">
              <a:spcBef>
                <a:spcPts val="0"/>
              </a:spcBef>
              <a:spcAft>
                <a:spcPts val="0"/>
              </a:spcAft>
              <a:defRPr/>
            </a:pPr>
            <a:r>
              <a:rPr lang="en-US" sz="2000" b="1" kern="0" dirty="0">
                <a:solidFill>
                  <a:srgbClr val="000000"/>
                </a:solidFill>
                <a:latin typeface="+mn-lt"/>
                <a:ea typeface="ＭＳ Ｐゴシック" charset="0"/>
                <a:cs typeface="Helvetica" charset="0"/>
                <a:sym typeface="Helvetica" charset="0"/>
              </a:rPr>
              <a:t>(skin model opacity = 0.0)</a:t>
            </a:r>
          </a:p>
        </p:txBody>
      </p:sp>
    </p:spTree>
    <p:extLst>
      <p:ext uri="{BB962C8B-B14F-4D97-AF65-F5344CB8AC3E}">
        <p14:creationId xmlns:p14="http://schemas.microsoft.com/office/powerpoint/2010/main" val="339230694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266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819151"/>
            <a:ext cx="5943600" cy="376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Rectangle 8"/>
          <p:cNvSpPr>
            <a:spLocks/>
          </p:cNvSpPr>
          <p:nvPr/>
        </p:nvSpPr>
        <p:spPr bwMode="auto">
          <a:xfrm>
            <a:off x="1600200" y="742950"/>
            <a:ext cx="2501900" cy="1905000"/>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fontAlgn="auto">
              <a:lnSpc>
                <a:spcPct val="110000"/>
              </a:lnSpc>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Click on the </a:t>
            </a:r>
            <a:r>
              <a:rPr lang="en-US" sz="1800" b="1" kern="0" dirty="0">
                <a:solidFill>
                  <a:srgbClr val="002D99"/>
                </a:solidFill>
                <a:latin typeface="+mn-lt"/>
                <a:ea typeface="ＭＳ Ｐゴシック" charset="0"/>
                <a:cs typeface="Helvetica" charset="0"/>
                <a:sym typeface="Helvetica" charset="0"/>
              </a:rPr>
              <a:t>Slice Visibility                         icon</a:t>
            </a:r>
            <a:r>
              <a:rPr lang="en-US" sz="1800" kern="0" dirty="0">
                <a:solidFill>
                  <a:srgbClr val="000000"/>
                </a:solidFill>
                <a:latin typeface="+mn-lt"/>
                <a:ea typeface="ＭＳ Ｐゴシック" charset="0"/>
                <a:cs typeface="Helvetica" charset="0"/>
                <a:sym typeface="Helvetica" charset="0"/>
              </a:rPr>
              <a:t> in the </a:t>
            </a:r>
            <a:r>
              <a:rPr lang="en-US" sz="1800" b="1" kern="0" dirty="0">
                <a:solidFill>
                  <a:srgbClr val="34AF09"/>
                </a:solidFill>
                <a:latin typeface="+mn-lt"/>
                <a:ea typeface="ＭＳ Ｐゴシック" charset="0"/>
                <a:cs typeface="Helvetica" charset="0"/>
                <a:sym typeface="Helvetica" charset="0"/>
              </a:rPr>
              <a:t>Green Slice Viewer</a:t>
            </a:r>
            <a:endParaRPr lang="en-US" sz="1800" kern="0" dirty="0">
              <a:solidFill>
                <a:srgbClr val="34AF09"/>
              </a:solidFill>
              <a:latin typeface="+mn-lt"/>
              <a:ea typeface="ＭＳ Ｐゴシック" charset="0"/>
              <a:cs typeface="Helvetica" charset="0"/>
              <a:sym typeface="Helvetica" charset="0"/>
            </a:endParaRPr>
          </a:p>
          <a:p>
            <a:pPr marL="30163" fontAlgn="auto">
              <a:lnSpc>
                <a:spcPct val="110000"/>
              </a:lnSpc>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to display the Coronal Slice in the 3D Viewer.</a:t>
            </a:r>
          </a:p>
          <a:p>
            <a:pPr marL="30163" fontAlgn="auto">
              <a:lnSpc>
                <a:spcPct val="110000"/>
              </a:lnSpc>
              <a:spcBef>
                <a:spcPts val="0"/>
              </a:spcBef>
              <a:spcAft>
                <a:spcPts val="0"/>
              </a:spcAft>
              <a:defRPr/>
            </a:pPr>
            <a:endParaRPr lang="en-US" sz="1800" kern="0" dirty="0">
              <a:solidFill>
                <a:srgbClr val="000000"/>
              </a:solidFill>
              <a:latin typeface="Helvetica" charset="0"/>
              <a:ea typeface="ＭＳ Ｐゴシック" charset="0"/>
              <a:cs typeface="Helvetica" charset="0"/>
              <a:sym typeface="Helvetica" charset="0"/>
            </a:endParaRPr>
          </a:p>
        </p:txBody>
      </p:sp>
      <p:pic>
        <p:nvPicPr>
          <p:cNvPr id="63492"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719264"/>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63493" name="Oval 1"/>
          <p:cNvSpPr>
            <a:spLocks noChangeArrowheads="1"/>
          </p:cNvSpPr>
          <p:nvPr/>
        </p:nvSpPr>
        <p:spPr bwMode="auto">
          <a:xfrm>
            <a:off x="7086600" y="3486150"/>
            <a:ext cx="228600" cy="649188"/>
          </a:xfrm>
          <a:prstGeom prst="ellipse">
            <a:avLst/>
          </a:pr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defTabSz="912813" eaLnBrk="0" hangingPunct="0"/>
            <a:endParaRPr lang="fr-FR"/>
          </a:p>
        </p:txBody>
      </p:sp>
      <p:cxnSp>
        <p:nvCxnSpPr>
          <p:cNvPr id="63494" name="Straight Connector 7"/>
          <p:cNvCxnSpPr>
            <a:cxnSpLocks noChangeShapeType="1"/>
            <a:stCxn id="63493" idx="2"/>
          </p:cNvCxnSpPr>
          <p:nvPr/>
        </p:nvCxnSpPr>
        <p:spPr bwMode="auto">
          <a:xfrm flipH="1" flipV="1">
            <a:off x="4038600" y="1719270"/>
            <a:ext cx="3048000" cy="2091474"/>
          </a:xfrm>
          <a:prstGeom prst="line">
            <a:avLst/>
          </a:prstGeom>
          <a:noFill/>
          <a:ln w="25400">
            <a:solidFill>
              <a:srgbClr val="FF99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53272766"/>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460" y="819150"/>
            <a:ext cx="5987580"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Rectangle 8"/>
          <p:cNvSpPr>
            <a:spLocks/>
          </p:cNvSpPr>
          <p:nvPr/>
        </p:nvSpPr>
        <p:spPr bwMode="auto">
          <a:xfrm>
            <a:off x="1524000" y="819150"/>
            <a:ext cx="2501900" cy="952500"/>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fontAlgn="auto">
              <a:lnSpc>
                <a:spcPct val="110000"/>
              </a:lnSpc>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The Axial and Coronal Slices are displayed in the 3D Viewer.</a:t>
            </a:r>
          </a:p>
          <a:p>
            <a:pPr marL="30163" fontAlgn="auto">
              <a:lnSpc>
                <a:spcPct val="110000"/>
              </a:lnSpc>
              <a:spcBef>
                <a:spcPts val="0"/>
              </a:spcBef>
              <a:spcAft>
                <a:spcPts val="0"/>
              </a:spcAft>
              <a:defRPr/>
            </a:pPr>
            <a:endParaRPr lang="en-US" sz="1800" kern="0" dirty="0">
              <a:solidFill>
                <a:srgbClr val="000000"/>
              </a:solidFill>
              <a:latin typeface="Helvetica" charset="0"/>
              <a:ea typeface="ＭＳ Ｐゴシック" charset="0"/>
              <a:cs typeface="Helvetica" charset="0"/>
              <a:sym typeface="Helvetica" charset="0"/>
            </a:endParaRPr>
          </a:p>
        </p:txBody>
      </p:sp>
    </p:spTree>
    <p:extLst>
      <p:ext uri="{BB962C8B-B14F-4D97-AF65-F5344CB8AC3E}">
        <p14:creationId xmlns:p14="http://schemas.microsoft.com/office/powerpoint/2010/main" val="342241032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286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84228"/>
            <a:ext cx="6096000" cy="3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Rectangle 8"/>
          <p:cNvSpPr>
            <a:spLocks/>
          </p:cNvSpPr>
          <p:nvPr/>
        </p:nvSpPr>
        <p:spPr bwMode="auto">
          <a:xfrm>
            <a:off x="838200" y="742950"/>
            <a:ext cx="4038600" cy="1047750"/>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fontAlgn="auto">
              <a:lnSpc>
                <a:spcPct val="110000"/>
              </a:lnSpc>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Select the 3D model </a:t>
            </a:r>
            <a:r>
              <a:rPr lang="en-US" sz="1800" b="1" kern="0" dirty="0" err="1">
                <a:solidFill>
                  <a:srgbClr val="000000"/>
                </a:solidFill>
                <a:latin typeface="+mn-lt"/>
                <a:ea typeface="ＭＳ Ｐゴシック" charset="0"/>
                <a:cs typeface="Helvetica" charset="0"/>
                <a:sym typeface="Helvetica" charset="0"/>
              </a:rPr>
              <a:t>skull_bone.vtk</a:t>
            </a:r>
            <a:r>
              <a:rPr lang="en-US" sz="1800" b="1" kern="0" dirty="0">
                <a:solidFill>
                  <a:srgbClr val="000000"/>
                </a:solidFill>
                <a:latin typeface="+mn-lt"/>
                <a:ea typeface="ＭＳ Ｐゴシック" charset="0"/>
                <a:cs typeface="Helvetica" charset="0"/>
                <a:sym typeface="Helvetica" charset="0"/>
              </a:rPr>
              <a:t> </a:t>
            </a:r>
            <a:r>
              <a:rPr lang="en-US" sz="1800" kern="0" dirty="0">
                <a:solidFill>
                  <a:srgbClr val="000000"/>
                </a:solidFill>
                <a:latin typeface="+mn-lt"/>
                <a:ea typeface="ＭＳ Ｐゴシック" charset="0"/>
                <a:cs typeface="Helvetica" charset="0"/>
                <a:sym typeface="Helvetica" charset="0"/>
              </a:rPr>
              <a:t>in the Model Hierarchy and turn on the </a:t>
            </a:r>
            <a:r>
              <a:rPr lang="en-US" sz="1800" b="1" kern="0" dirty="0">
                <a:latin typeface="+mn-lt"/>
                <a:ea typeface="ＭＳ Ｐゴシック" charset="0"/>
                <a:cs typeface="Helvetica" charset="0"/>
                <a:sym typeface="Helvetica" charset="0"/>
              </a:rPr>
              <a:t>Clipping option. </a:t>
            </a:r>
          </a:p>
        </p:txBody>
      </p:sp>
      <p:cxnSp>
        <p:nvCxnSpPr>
          <p:cNvPr id="6" name="Straight Arrow Connector 5"/>
          <p:cNvCxnSpPr/>
          <p:nvPr/>
        </p:nvCxnSpPr>
        <p:spPr bwMode="auto">
          <a:xfrm>
            <a:off x="1828800" y="2594610"/>
            <a:ext cx="609600" cy="0"/>
          </a:xfrm>
          <a:prstGeom prst="straightConnector1">
            <a:avLst/>
          </a:prstGeom>
          <a:solidFill>
            <a:srgbClr val="00B8FF"/>
          </a:solidFill>
          <a:ln w="12700"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a:off x="1828800" y="3219450"/>
            <a:ext cx="609600" cy="0"/>
          </a:xfrm>
          <a:prstGeom prst="straightConnector1">
            <a:avLst/>
          </a:prstGeom>
          <a:solidFill>
            <a:srgbClr val="00B8FF"/>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03164527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a:latin typeface="Arial" charset="0"/>
              </a:rPr>
              <a:t>3DSlicer History</a:t>
            </a:r>
          </a:p>
        </p:txBody>
      </p:sp>
      <p:sp>
        <p:nvSpPr>
          <p:cNvPr id="13314" name="Rectangle 3"/>
          <p:cNvSpPr txBox="1">
            <a:spLocks noChangeArrowheads="1"/>
          </p:cNvSpPr>
          <p:nvPr/>
        </p:nvSpPr>
        <p:spPr bwMode="auto">
          <a:xfrm>
            <a:off x="4876800" y="742950"/>
            <a:ext cx="4343400"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000" tIns="46800" rIns="90000" bIns="46800"/>
          <a:lstStyle>
            <a:lvl1pPr marL="342900" indent="-342900" eaLnBrk="0" hangingPunct="0">
              <a:defRPr sz="2400">
                <a:solidFill>
                  <a:schemeClr val="tx1"/>
                </a:solidFill>
                <a:latin typeface="Times" charset="0"/>
                <a:ea typeface="ＭＳ Ｐゴシック" charset="0"/>
                <a:cs typeface="MS PGothic" charset="0"/>
              </a:defRPr>
            </a:lvl1pPr>
            <a:lvl2pPr marL="742950" indent="-285750" eaLnBrk="0" hangingPunct="0">
              <a:defRPr sz="2400">
                <a:solidFill>
                  <a:schemeClr val="tx1"/>
                </a:solidFill>
                <a:latin typeface="Times" charset="0"/>
                <a:ea typeface="MS PGothic" charset="0"/>
                <a:cs typeface="MS PGothic" charset="0"/>
              </a:defRPr>
            </a:lvl2pPr>
            <a:lvl3pPr marL="1143000" indent="-228600" eaLnBrk="0" hangingPunct="0">
              <a:defRPr sz="2400">
                <a:solidFill>
                  <a:schemeClr val="tx1"/>
                </a:solidFill>
                <a:latin typeface="Times" charset="0"/>
                <a:ea typeface="MS PGothic" charset="0"/>
                <a:cs typeface="MS PGothic" charset="0"/>
              </a:defRPr>
            </a:lvl3pPr>
            <a:lvl4pPr marL="1600200" indent="-228600" eaLnBrk="0" hangingPunct="0">
              <a:defRPr sz="2400">
                <a:solidFill>
                  <a:schemeClr val="tx1"/>
                </a:solidFill>
                <a:latin typeface="Times" charset="0"/>
                <a:ea typeface="MS PGothic" charset="0"/>
                <a:cs typeface="MS PGothic" charset="0"/>
              </a:defRPr>
            </a:lvl4pPr>
            <a:lvl5pPr marL="2057400" indent="-228600" eaLnBrk="0" hangingPunct="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eaLnBrk="1" hangingPunct="1">
              <a:spcBef>
                <a:spcPct val="20000"/>
              </a:spcBef>
              <a:buFontTx/>
              <a:buChar char="•"/>
            </a:pPr>
            <a:r>
              <a:rPr lang="en-GB" dirty="0">
                <a:latin typeface="Arial" charset="0"/>
                <a:cs typeface="ＭＳ Ｐゴシック" charset="0"/>
              </a:rPr>
              <a:t>1997: Slicer started as a research project between the Surgical Planning Lab (Harvard) and the CSAIL (MIT)</a:t>
            </a:r>
          </a:p>
          <a:p>
            <a:pPr eaLnBrk="1" hangingPunct="1">
              <a:spcBef>
                <a:spcPct val="20000"/>
              </a:spcBef>
            </a:pPr>
            <a:endParaRPr lang="en-GB" sz="800" dirty="0">
              <a:latin typeface="Arial" charset="0"/>
              <a:cs typeface="ＭＳ Ｐゴシック" charset="0"/>
            </a:endParaRPr>
          </a:p>
          <a:p>
            <a:pPr eaLnBrk="1" hangingPunct="1">
              <a:spcBef>
                <a:spcPct val="20000"/>
              </a:spcBef>
              <a:buFontTx/>
              <a:buChar char="•"/>
            </a:pPr>
            <a:r>
              <a:rPr lang="en-US" dirty="0">
                <a:latin typeface="Arial" charset="0"/>
                <a:cs typeface="ＭＳ Ｐゴシック" charset="0"/>
              </a:rPr>
              <a:t>2013: Multi-institution </a:t>
            </a:r>
            <a:r>
              <a:rPr lang="en-US" dirty="0" smtClean="0">
                <a:latin typeface="Arial" charset="0"/>
                <a:cs typeface="ＭＳ Ｐゴシック" charset="0"/>
              </a:rPr>
              <a:t>effort to share the latest advances in image analysis with the clinical and scientific community</a:t>
            </a:r>
            <a:endParaRPr lang="en-US" sz="2800" dirty="0" smtClean="0">
              <a:latin typeface="Arial" charset="0"/>
              <a:cs typeface="ＭＳ Ｐゴシック" charset="0"/>
            </a:endParaRPr>
          </a:p>
          <a:p>
            <a:pPr eaLnBrk="1" hangingPunct="1">
              <a:spcBef>
                <a:spcPct val="20000"/>
              </a:spcBef>
            </a:pPr>
            <a:endParaRPr lang="en-GB" sz="2800" dirty="0">
              <a:latin typeface="Arial" charset="0"/>
              <a:cs typeface="ＭＳ Ｐゴシック" charset="0"/>
            </a:endParaRPr>
          </a:p>
        </p:txBody>
      </p:sp>
      <p:pic>
        <p:nvPicPr>
          <p:cNvPr id="6" name="Image 3" descr="Screen Shot 2013-10-16 at 7.03.0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85" y="1123950"/>
            <a:ext cx="4967399" cy="2895600"/>
          </a:xfrm>
          <a:prstGeom prst="rect">
            <a:avLst/>
          </a:prstGeom>
          <a:solidFill>
            <a:srgbClr val="FF8000"/>
          </a:solidFill>
          <a:ln w="9525">
            <a:solidFill>
              <a:srgbClr val="FFFFFF"/>
            </a:solidFill>
            <a:miter lim="800000"/>
            <a:headEnd/>
            <a:tailEnd/>
          </a:ln>
        </p:spPr>
      </p:pic>
    </p:spTree>
    <p:extLst>
      <p:ext uri="{BB962C8B-B14F-4D97-AF65-F5344CB8AC3E}">
        <p14:creationId xmlns:p14="http://schemas.microsoft.com/office/powerpoint/2010/main" val="1229304569"/>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296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220" y="834390"/>
            <a:ext cx="5987816"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8"/>
          <p:cNvSpPr>
            <a:spLocks/>
          </p:cNvSpPr>
          <p:nvPr/>
        </p:nvSpPr>
        <p:spPr bwMode="auto">
          <a:xfrm>
            <a:off x="990600" y="742950"/>
            <a:ext cx="1930400" cy="2419350"/>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fontAlgn="auto">
              <a:lnSpc>
                <a:spcPct val="110000"/>
              </a:lnSpc>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Browse through the </a:t>
            </a:r>
            <a:r>
              <a:rPr lang="en-US" sz="1800" b="1" kern="0" dirty="0">
                <a:solidFill>
                  <a:srgbClr val="000000"/>
                </a:solidFill>
                <a:latin typeface="+mn-lt"/>
                <a:ea typeface="ＭＳ Ｐゴシック" charset="0"/>
                <a:cs typeface="Helvetica" charset="0"/>
                <a:sym typeface="Helvetica" charset="0"/>
              </a:rPr>
              <a:t>coronal slices </a:t>
            </a:r>
            <a:r>
              <a:rPr lang="en-US" sz="1800" kern="0" dirty="0">
                <a:solidFill>
                  <a:srgbClr val="000000"/>
                </a:solidFill>
                <a:latin typeface="+mn-lt"/>
                <a:ea typeface="ＭＳ Ｐゴシック" charset="0"/>
                <a:cs typeface="Helvetica" charset="0"/>
                <a:sym typeface="Helvetica" charset="0"/>
              </a:rPr>
              <a:t>to expose the 3D model of the </a:t>
            </a:r>
            <a:r>
              <a:rPr lang="en-US" sz="1800" b="1" kern="0" dirty="0">
                <a:solidFill>
                  <a:srgbClr val="000000"/>
                </a:solidFill>
                <a:latin typeface="+mn-lt"/>
                <a:ea typeface="ＭＳ Ｐゴシック" charset="0"/>
                <a:cs typeface="Helvetica" charset="0"/>
                <a:sym typeface="Helvetica" charset="0"/>
              </a:rPr>
              <a:t>white matter</a:t>
            </a:r>
            <a:r>
              <a:rPr lang="en-US" sz="1800" kern="0" dirty="0">
                <a:solidFill>
                  <a:srgbClr val="000000"/>
                </a:solidFill>
                <a:latin typeface="+mn-lt"/>
                <a:ea typeface="ＭＳ Ｐゴシック" charset="0"/>
                <a:cs typeface="Helvetica" charset="0"/>
                <a:sym typeface="Helvetica" charset="0"/>
              </a:rPr>
              <a:t>, and the left and right </a:t>
            </a:r>
            <a:r>
              <a:rPr lang="en-US" sz="1800" b="1" kern="0" dirty="0">
                <a:solidFill>
                  <a:srgbClr val="000000"/>
                </a:solidFill>
                <a:latin typeface="+mn-lt"/>
                <a:ea typeface="ＭＳ Ｐゴシック" charset="0"/>
                <a:cs typeface="Helvetica" charset="0"/>
                <a:sym typeface="Helvetica" charset="0"/>
              </a:rPr>
              <a:t>optic nerves</a:t>
            </a:r>
            <a:r>
              <a:rPr lang="en-US" sz="1800" kern="0" dirty="0">
                <a:solidFill>
                  <a:srgbClr val="000000"/>
                </a:solidFill>
                <a:latin typeface="+mn-lt"/>
                <a:ea typeface="ＭＳ Ｐゴシック" charset="0"/>
                <a:cs typeface="Helvetica" charset="0"/>
                <a:sym typeface="Helvetica" charset="0"/>
              </a:rPr>
              <a:t>. </a:t>
            </a:r>
          </a:p>
        </p:txBody>
      </p:sp>
    </p:spTree>
    <p:extLst>
      <p:ext uri="{BB962C8B-B14F-4D97-AF65-F5344CB8AC3E}">
        <p14:creationId xmlns:p14="http://schemas.microsoft.com/office/powerpoint/2010/main" val="3341449619"/>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307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224" y="819150"/>
            <a:ext cx="5985685"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7"/>
          <p:cNvSpPr>
            <a:spLocks/>
          </p:cNvSpPr>
          <p:nvPr/>
        </p:nvSpPr>
        <p:spPr bwMode="auto">
          <a:xfrm>
            <a:off x="838200" y="742952"/>
            <a:ext cx="3657600" cy="380999"/>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fontAlgn="auto">
              <a:lnSpc>
                <a:spcPct val="110000"/>
              </a:lnSpc>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Now </a:t>
            </a:r>
            <a:r>
              <a:rPr lang="en-US" sz="1800" b="1" kern="0" dirty="0">
                <a:solidFill>
                  <a:srgbClr val="000000"/>
                </a:solidFill>
                <a:latin typeface="+mn-lt"/>
                <a:ea typeface="ＭＳ Ｐゴシック" charset="0"/>
                <a:cs typeface="Helvetica" charset="0"/>
                <a:sym typeface="Helvetica" charset="0"/>
              </a:rPr>
              <a:t>make the skull invisible.</a:t>
            </a:r>
          </a:p>
        </p:txBody>
      </p:sp>
    </p:spTree>
    <p:extLst>
      <p:ext uri="{BB962C8B-B14F-4D97-AF65-F5344CB8AC3E}">
        <p14:creationId xmlns:p14="http://schemas.microsoft.com/office/powerpoint/2010/main" val="3536347869"/>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317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601" y="834390"/>
            <a:ext cx="5986803"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68613" name="Straight Connector 5"/>
          <p:cNvCxnSpPr>
            <a:cxnSpLocks noChangeShapeType="1"/>
          </p:cNvCxnSpPr>
          <p:nvPr/>
        </p:nvCxnSpPr>
        <p:spPr bwMode="auto">
          <a:xfrm flipH="1" flipV="1">
            <a:off x="4191000" y="2005013"/>
            <a:ext cx="3048000" cy="1557339"/>
          </a:xfrm>
          <a:prstGeom prst="line">
            <a:avLst/>
          </a:prstGeom>
          <a:noFill/>
          <a:ln w="25400">
            <a:solidFill>
              <a:srgbClr val="FF9900"/>
            </a:solidFill>
            <a:round/>
            <a:headEnd/>
            <a:tailEnd/>
          </a:ln>
          <a:extLst>
            <a:ext uri="{909E8E84-426E-40dd-AFC4-6F175D3DCCD1}">
              <a14:hiddenFill xmlns:a14="http://schemas.microsoft.com/office/drawing/2010/main">
                <a:noFill/>
              </a14:hiddenFill>
            </a:ext>
          </a:extLst>
        </p:spPr>
      </p:cxnSp>
      <p:sp>
        <p:nvSpPr>
          <p:cNvPr id="5" name="Rectangle 7"/>
          <p:cNvSpPr>
            <a:spLocks/>
          </p:cNvSpPr>
          <p:nvPr/>
        </p:nvSpPr>
        <p:spPr bwMode="auto">
          <a:xfrm>
            <a:off x="228600" y="819151"/>
            <a:ext cx="4089400" cy="1236662"/>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algn="r" fontAlgn="auto">
              <a:spcBef>
                <a:spcPts val="0"/>
              </a:spcBef>
              <a:spcAft>
                <a:spcPts val="0"/>
              </a:spcAft>
              <a:defRPr/>
            </a:pPr>
            <a:r>
              <a:rPr lang="en-US" sz="1800" kern="0" dirty="0">
                <a:solidFill>
                  <a:srgbClr val="000000"/>
                </a:solidFill>
                <a:latin typeface="Helvetica" charset="0"/>
                <a:ea typeface="ＭＳ Ｐゴシック" charset="0"/>
                <a:cs typeface="Helvetica" charset="0"/>
                <a:sym typeface="Helvetica" charset="0"/>
              </a:rPr>
              <a:t>Scroll the </a:t>
            </a:r>
            <a:r>
              <a:rPr lang="en-US" sz="1800" b="1" kern="0" dirty="0">
                <a:solidFill>
                  <a:srgbClr val="000000"/>
                </a:solidFill>
                <a:latin typeface="Helvetica" charset="0"/>
                <a:ea typeface="ＭＳ Ｐゴシック" charset="0"/>
                <a:cs typeface="Helvetica" charset="0"/>
                <a:sym typeface="Helvetica" charset="0"/>
              </a:rPr>
              <a:t>Coronal Slices</a:t>
            </a:r>
            <a:r>
              <a:rPr lang="en-US" sz="1800" kern="0" dirty="0">
                <a:solidFill>
                  <a:srgbClr val="000000"/>
                </a:solidFill>
                <a:latin typeface="Helvetica" charset="0"/>
                <a:ea typeface="ＭＳ Ｐゴシック" charset="0"/>
                <a:cs typeface="Helvetica" charset="0"/>
                <a:sym typeface="Helvetica" charset="0"/>
              </a:rPr>
              <a:t> to display the hemispheric white matter model in the context of the image data in the 3D Viewer.</a:t>
            </a:r>
          </a:p>
          <a:p>
            <a:pPr marL="30163" algn="r" fontAlgn="auto">
              <a:spcBef>
                <a:spcPts val="0"/>
              </a:spcBef>
              <a:spcAft>
                <a:spcPts val="0"/>
              </a:spcAft>
              <a:defRPr/>
            </a:pPr>
            <a:endParaRPr lang="en-US" sz="1800" kern="0" dirty="0">
              <a:solidFill>
                <a:srgbClr val="000000"/>
              </a:solidFill>
              <a:latin typeface="Helvetica" charset="0"/>
              <a:ea typeface="ＭＳ Ｐゴシック" charset="0"/>
              <a:cs typeface="Helvetica" charset="0"/>
              <a:sym typeface="Helvetica" charset="0"/>
            </a:endParaRPr>
          </a:p>
        </p:txBody>
      </p:sp>
    </p:spTree>
    <p:extLst>
      <p:ext uri="{BB962C8B-B14F-4D97-AF65-F5344CB8AC3E}">
        <p14:creationId xmlns:p14="http://schemas.microsoft.com/office/powerpoint/2010/main" val="4159637690"/>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327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169" y="788670"/>
            <a:ext cx="5988235"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Rectangle 7"/>
          <p:cNvSpPr>
            <a:spLocks/>
          </p:cNvSpPr>
          <p:nvPr/>
        </p:nvSpPr>
        <p:spPr bwMode="auto">
          <a:xfrm>
            <a:off x="762004" y="742950"/>
            <a:ext cx="5013325" cy="1066800"/>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fontAlgn="auto">
              <a:spcBef>
                <a:spcPts val="0"/>
              </a:spcBef>
              <a:spcAft>
                <a:spcPts val="0"/>
              </a:spcAft>
              <a:defRPr/>
            </a:pPr>
            <a:r>
              <a:rPr lang="en-US" sz="1600" kern="0" dirty="0" smtClean="0">
                <a:solidFill>
                  <a:srgbClr val="000000"/>
                </a:solidFill>
                <a:latin typeface="+mn-lt"/>
                <a:ea typeface="ＭＳ Ｐゴシック" charset="0"/>
                <a:cs typeface="Helvetica" charset="0"/>
                <a:sym typeface="Helvetica" charset="0"/>
              </a:rPr>
              <a:t>Select </a:t>
            </a:r>
            <a:r>
              <a:rPr lang="en-US" sz="1600" kern="0" dirty="0">
                <a:solidFill>
                  <a:srgbClr val="000000"/>
                </a:solidFill>
                <a:latin typeface="+mn-lt"/>
                <a:ea typeface="ＭＳ Ｐゴシック" charset="0"/>
                <a:cs typeface="Helvetica" charset="0"/>
                <a:sym typeface="Helvetica" charset="0"/>
              </a:rPr>
              <a:t>the hemispheric white matter model called</a:t>
            </a:r>
          </a:p>
          <a:p>
            <a:pPr marL="30163" fontAlgn="auto">
              <a:spcBef>
                <a:spcPts val="0"/>
              </a:spcBef>
              <a:spcAft>
                <a:spcPts val="0"/>
              </a:spcAft>
              <a:defRPr/>
            </a:pPr>
            <a:r>
              <a:rPr lang="en-US" sz="1600" b="1" kern="0" dirty="0" err="1">
                <a:solidFill>
                  <a:srgbClr val="002D99"/>
                </a:solidFill>
                <a:latin typeface="+mn-lt"/>
                <a:ea typeface="ＭＳ Ｐゴシック" charset="0"/>
                <a:cs typeface="Helvetica" charset="0"/>
                <a:sym typeface="Helvetica" charset="0"/>
              </a:rPr>
              <a:t>hemispheric_white_matter.vtk</a:t>
            </a:r>
            <a:r>
              <a:rPr lang="en-US" sz="1600" b="1" kern="0" dirty="0">
                <a:solidFill>
                  <a:srgbClr val="002D99"/>
                </a:solidFill>
                <a:latin typeface="+mn-lt"/>
                <a:ea typeface="ＭＳ Ｐゴシック" charset="0"/>
                <a:cs typeface="Helvetica" charset="0"/>
                <a:sym typeface="Helvetica" charset="0"/>
              </a:rPr>
              <a:t> </a:t>
            </a:r>
          </a:p>
          <a:p>
            <a:pPr marL="30163" fontAlgn="auto">
              <a:spcBef>
                <a:spcPts val="0"/>
              </a:spcBef>
              <a:spcAft>
                <a:spcPts val="0"/>
              </a:spcAft>
              <a:defRPr/>
            </a:pPr>
            <a:endParaRPr lang="en-US" sz="1000" kern="0" dirty="0">
              <a:solidFill>
                <a:srgbClr val="000000"/>
              </a:solidFill>
              <a:latin typeface="+mn-lt"/>
              <a:ea typeface="ＭＳ Ｐゴシック" charset="0"/>
              <a:cs typeface="Helvetica" charset="0"/>
              <a:sym typeface="Helvetica" charset="0"/>
            </a:endParaRPr>
          </a:p>
          <a:p>
            <a:pPr marL="30163" fontAlgn="auto">
              <a:spcBef>
                <a:spcPts val="0"/>
              </a:spcBef>
              <a:spcAft>
                <a:spcPts val="0"/>
              </a:spcAft>
              <a:defRPr/>
            </a:pPr>
            <a:r>
              <a:rPr lang="en-US" sz="1600" kern="0" dirty="0">
                <a:solidFill>
                  <a:srgbClr val="000000"/>
                </a:solidFill>
                <a:latin typeface="+mn-lt"/>
                <a:ea typeface="ＭＳ Ｐゴシック" charset="0"/>
                <a:cs typeface="Helvetica" charset="0"/>
                <a:sym typeface="Helvetica" charset="0"/>
              </a:rPr>
              <a:t>Turn off its </a:t>
            </a:r>
            <a:r>
              <a:rPr lang="en-US" sz="1600" b="1" kern="0" dirty="0">
                <a:solidFill>
                  <a:srgbClr val="000000"/>
                </a:solidFill>
                <a:latin typeface="+mn-lt"/>
                <a:ea typeface="ＭＳ Ｐゴシック" charset="0"/>
                <a:cs typeface="Helvetica" charset="0"/>
                <a:sym typeface="Helvetica" charset="0"/>
              </a:rPr>
              <a:t>visibility</a:t>
            </a:r>
            <a:r>
              <a:rPr lang="en-US" sz="1800" kern="0" dirty="0">
                <a:solidFill>
                  <a:srgbClr val="000000"/>
                </a:solidFill>
                <a:latin typeface="+mn-lt"/>
                <a:ea typeface="ＭＳ Ｐゴシック" charset="0"/>
                <a:cs typeface="Helvetica" charset="0"/>
                <a:sym typeface="Helvetica" charset="0"/>
              </a:rPr>
              <a:t>.</a:t>
            </a:r>
          </a:p>
          <a:p>
            <a:pPr marL="30163" fontAlgn="auto">
              <a:spcBef>
                <a:spcPts val="0"/>
              </a:spcBef>
              <a:spcAft>
                <a:spcPts val="0"/>
              </a:spcAft>
              <a:defRPr/>
            </a:pPr>
            <a:endParaRPr lang="en-US" sz="1800" kern="0" dirty="0">
              <a:solidFill>
                <a:srgbClr val="000000"/>
              </a:solidFill>
              <a:latin typeface="Helvetica" charset="0"/>
              <a:ea typeface="ＭＳ Ｐゴシック" charset="0"/>
              <a:cs typeface="Helvetica" charset="0"/>
              <a:sym typeface="Helvetica" charset="0"/>
            </a:endParaRPr>
          </a:p>
        </p:txBody>
      </p:sp>
      <p:sp>
        <p:nvSpPr>
          <p:cNvPr id="69636" name="Rounded Rectangle 1"/>
          <p:cNvSpPr>
            <a:spLocks noChangeArrowheads="1"/>
          </p:cNvSpPr>
          <p:nvPr/>
        </p:nvSpPr>
        <p:spPr bwMode="auto">
          <a:xfrm>
            <a:off x="2667000" y="1885950"/>
            <a:ext cx="1447800" cy="510778"/>
          </a:xfrm>
          <a:prstGeom prst="roundRect">
            <a:avLst>
              <a:gd name="adj" fmla="val 16667"/>
            </a:avLst>
          </a:pr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defTabSz="912813" eaLnBrk="0" hangingPunct="0"/>
            <a:endParaRPr lang="fr-FR"/>
          </a:p>
        </p:txBody>
      </p:sp>
      <p:cxnSp>
        <p:nvCxnSpPr>
          <p:cNvPr id="7" name="Straight Arrow Connector 6"/>
          <p:cNvCxnSpPr/>
          <p:nvPr/>
        </p:nvCxnSpPr>
        <p:spPr bwMode="auto">
          <a:xfrm>
            <a:off x="1905000" y="3013710"/>
            <a:ext cx="609600" cy="0"/>
          </a:xfrm>
          <a:prstGeom prst="straightConnector1">
            <a:avLst/>
          </a:prstGeom>
          <a:solidFill>
            <a:srgbClr val="00B8FF"/>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0146507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33795" name="Picture 4"/>
          <p:cNvPicPr>
            <a:picLocks noChangeAspect="1" noChangeArrowheads="1"/>
          </p:cNvPicPr>
          <p:nvPr/>
        </p:nvPicPr>
        <p:blipFill>
          <a:blip r:embed="rId2">
            <a:extLst>
              <a:ext uri="{28A0092B-C50C-407E-A947-70E740481C1C}">
                <a14:useLocalDpi xmlns:a14="http://schemas.microsoft.com/office/drawing/2010/main" val="0"/>
              </a:ext>
            </a:extLst>
          </a:blip>
          <a:srcRect l="34747" t="23209" r="13641" b="27104"/>
          <a:stretch>
            <a:fillRect/>
          </a:stretch>
        </p:blipFill>
        <p:spPr bwMode="auto">
          <a:xfrm>
            <a:off x="2316179" y="808039"/>
            <a:ext cx="6218225"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Rectangle 7"/>
          <p:cNvSpPr>
            <a:spLocks/>
          </p:cNvSpPr>
          <p:nvPr/>
        </p:nvSpPr>
        <p:spPr bwMode="auto">
          <a:xfrm>
            <a:off x="304800" y="1123950"/>
            <a:ext cx="3378200" cy="1066800"/>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fontAlgn="auto">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Slicer displays the </a:t>
            </a:r>
            <a:r>
              <a:rPr lang="en-US" sz="1800" b="1" kern="0" dirty="0">
                <a:solidFill>
                  <a:srgbClr val="000000"/>
                </a:solidFill>
                <a:latin typeface="+mn-lt"/>
                <a:ea typeface="ＭＳ Ｐゴシック" charset="0"/>
                <a:cs typeface="Helvetica" charset="0"/>
                <a:sym typeface="Helvetica" charset="0"/>
              </a:rPr>
              <a:t>optic nerve</a:t>
            </a:r>
            <a:r>
              <a:rPr lang="en-US" sz="1800" kern="0" dirty="0">
                <a:solidFill>
                  <a:srgbClr val="000000"/>
                </a:solidFill>
                <a:latin typeface="+mn-lt"/>
                <a:ea typeface="ＭＳ Ｐゴシック" charset="0"/>
                <a:cs typeface="Helvetica" charset="0"/>
                <a:sym typeface="Helvetica" charset="0"/>
              </a:rPr>
              <a:t>, </a:t>
            </a:r>
            <a:r>
              <a:rPr lang="en-US" sz="1800" b="1" kern="0" dirty="0">
                <a:solidFill>
                  <a:srgbClr val="000000"/>
                </a:solidFill>
                <a:latin typeface="+mn-lt"/>
                <a:ea typeface="ＭＳ Ｐゴシック" charset="0"/>
                <a:cs typeface="Helvetica" charset="0"/>
                <a:sym typeface="Helvetica" charset="0"/>
              </a:rPr>
              <a:t>optic chiasm</a:t>
            </a:r>
            <a:r>
              <a:rPr lang="en-US" sz="1800" kern="0" dirty="0">
                <a:solidFill>
                  <a:srgbClr val="000000"/>
                </a:solidFill>
                <a:latin typeface="+mn-lt"/>
                <a:ea typeface="ＭＳ Ｐゴシック" charset="0"/>
                <a:cs typeface="Helvetica" charset="0"/>
                <a:sym typeface="Helvetica" charset="0"/>
              </a:rPr>
              <a:t> and </a:t>
            </a:r>
            <a:r>
              <a:rPr lang="en-US" sz="1800" b="1" kern="0" dirty="0">
                <a:solidFill>
                  <a:srgbClr val="000000"/>
                </a:solidFill>
                <a:latin typeface="+mn-lt"/>
                <a:ea typeface="ＭＳ Ｐゴシック" charset="0"/>
                <a:cs typeface="Helvetica" charset="0"/>
                <a:sym typeface="Helvetica" charset="0"/>
              </a:rPr>
              <a:t>optic tracts</a:t>
            </a:r>
            <a:r>
              <a:rPr lang="en-US" sz="1800" kern="0" dirty="0">
                <a:solidFill>
                  <a:srgbClr val="000000"/>
                </a:solidFill>
                <a:latin typeface="+mn-lt"/>
                <a:ea typeface="ＭＳ Ｐゴシック" charset="0"/>
                <a:cs typeface="Helvetica" charset="0"/>
                <a:sym typeface="Helvetica" charset="0"/>
              </a:rPr>
              <a:t> overlaid on the </a:t>
            </a:r>
            <a:r>
              <a:rPr lang="en-US" sz="1800" b="1" kern="0" dirty="0">
                <a:solidFill>
                  <a:srgbClr val="000000"/>
                </a:solidFill>
                <a:latin typeface="+mn-lt"/>
                <a:ea typeface="ＭＳ Ｐゴシック" charset="0"/>
                <a:cs typeface="Helvetica" charset="0"/>
                <a:sym typeface="Helvetica" charset="0"/>
              </a:rPr>
              <a:t>MR images</a:t>
            </a:r>
            <a:r>
              <a:rPr lang="en-US" sz="1800" kern="0" dirty="0">
                <a:solidFill>
                  <a:srgbClr val="000000"/>
                </a:solidFill>
                <a:latin typeface="+mn-lt"/>
                <a:ea typeface="ＭＳ Ｐゴシック" charset="0"/>
                <a:cs typeface="Helvetica" charset="0"/>
                <a:sym typeface="Helvetica" charset="0"/>
              </a:rPr>
              <a:t> of the brain.</a:t>
            </a:r>
          </a:p>
        </p:txBody>
      </p:sp>
    </p:spTree>
    <p:extLst>
      <p:ext uri="{BB962C8B-B14F-4D97-AF65-F5344CB8AC3E}">
        <p14:creationId xmlns:p14="http://schemas.microsoft.com/office/powerpoint/2010/main" val="347237563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95350"/>
            <a:ext cx="5987580"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Rectangle 7"/>
          <p:cNvSpPr>
            <a:spLocks/>
          </p:cNvSpPr>
          <p:nvPr/>
        </p:nvSpPr>
        <p:spPr bwMode="auto">
          <a:xfrm>
            <a:off x="139700" y="1352550"/>
            <a:ext cx="3822700" cy="1066800"/>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algn="r" fontAlgn="auto">
              <a:spcBef>
                <a:spcPts val="0"/>
              </a:spcBef>
              <a:spcAft>
                <a:spcPts val="0"/>
              </a:spcAft>
              <a:defRPr/>
            </a:pPr>
            <a:r>
              <a:rPr lang="en-US" sz="1800" b="1" kern="0" dirty="0">
                <a:solidFill>
                  <a:srgbClr val="000000"/>
                </a:solidFill>
                <a:latin typeface="+mn-lt"/>
                <a:ea typeface="ＭＳ Ｐゴシック" charset="0"/>
                <a:cs typeface="Helvetica" charset="0"/>
                <a:sym typeface="Helvetica" charset="0"/>
              </a:rPr>
              <a:t>Windows/Linux users:</a:t>
            </a:r>
            <a:r>
              <a:rPr lang="en-US" sz="1800" kern="0" dirty="0">
                <a:solidFill>
                  <a:srgbClr val="000000"/>
                </a:solidFill>
                <a:latin typeface="+mn-lt"/>
                <a:ea typeface="ＭＳ Ｐゴシック" charset="0"/>
                <a:cs typeface="Helvetica" charset="0"/>
                <a:sym typeface="Helvetica" charset="0"/>
              </a:rPr>
              <a:t> Position the mouse in the 3D Viewer, hold down the </a:t>
            </a:r>
            <a:r>
              <a:rPr lang="en-US" sz="1800" b="1" kern="0" dirty="0">
                <a:solidFill>
                  <a:srgbClr val="002D99"/>
                </a:solidFill>
                <a:latin typeface="+mn-lt"/>
                <a:ea typeface="ＭＳ Ｐゴシック" charset="0"/>
                <a:cs typeface="Helvetica" charset="0"/>
                <a:sym typeface="Helvetica" charset="0"/>
              </a:rPr>
              <a:t>right mouse button</a:t>
            </a:r>
            <a:r>
              <a:rPr lang="en-US" sz="1800" kern="0" dirty="0">
                <a:solidFill>
                  <a:srgbClr val="000000"/>
                </a:solidFill>
                <a:latin typeface="+mn-lt"/>
                <a:ea typeface="ＭＳ Ｐゴシック" charset="0"/>
                <a:cs typeface="Helvetica" charset="0"/>
                <a:sym typeface="Helvetica" charset="0"/>
              </a:rPr>
              <a:t> and move the mouse down to zoom in.</a:t>
            </a:r>
          </a:p>
        </p:txBody>
      </p:sp>
      <p:sp>
        <p:nvSpPr>
          <p:cNvPr id="7" name="Rectangle 8"/>
          <p:cNvSpPr>
            <a:spLocks/>
          </p:cNvSpPr>
          <p:nvPr/>
        </p:nvSpPr>
        <p:spPr bwMode="auto">
          <a:xfrm>
            <a:off x="76200" y="2647952"/>
            <a:ext cx="3810000" cy="1655763"/>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algn="r" fontAlgn="auto">
              <a:spcBef>
                <a:spcPts val="0"/>
              </a:spcBef>
              <a:spcAft>
                <a:spcPts val="0"/>
              </a:spcAft>
              <a:defRPr/>
            </a:pPr>
            <a:r>
              <a:rPr lang="en-US" sz="1800" b="1" kern="0" dirty="0">
                <a:solidFill>
                  <a:srgbClr val="000000"/>
                </a:solidFill>
                <a:latin typeface="+mn-lt"/>
                <a:ea typeface="ＭＳ Ｐゴシック" charset="0"/>
                <a:cs typeface="Helvetica" charset="0"/>
                <a:sym typeface="Helvetica" charset="0"/>
              </a:rPr>
              <a:t>Mac users:</a:t>
            </a:r>
            <a:r>
              <a:rPr lang="en-US" sz="1800" kern="0" dirty="0">
                <a:solidFill>
                  <a:srgbClr val="000000"/>
                </a:solidFill>
                <a:latin typeface="+mn-lt"/>
                <a:ea typeface="ＭＳ Ｐゴシック" charset="0"/>
                <a:cs typeface="Helvetica" charset="0"/>
                <a:sym typeface="Helvetica" charset="0"/>
              </a:rPr>
              <a:t> Position the mouse in the 3D Viewer, hold down the </a:t>
            </a:r>
            <a:r>
              <a:rPr lang="en-US" sz="1800" b="1" kern="0" dirty="0">
                <a:solidFill>
                  <a:srgbClr val="002D99"/>
                </a:solidFill>
                <a:latin typeface="+mn-lt"/>
                <a:ea typeface="ＭＳ Ｐゴシック" charset="0"/>
                <a:cs typeface="Helvetica" charset="0"/>
                <a:sym typeface="Helvetica" charset="0"/>
              </a:rPr>
              <a:t>apple button and the mouse button</a:t>
            </a:r>
            <a:r>
              <a:rPr lang="en-US" sz="1800" kern="0" dirty="0">
                <a:solidFill>
                  <a:srgbClr val="000000"/>
                </a:solidFill>
                <a:latin typeface="+mn-lt"/>
                <a:ea typeface="ＭＳ Ｐゴシック" charset="0"/>
                <a:cs typeface="Helvetica" charset="0"/>
                <a:sym typeface="Helvetica" charset="0"/>
              </a:rPr>
              <a:t> and move the mouse down to zoom in</a:t>
            </a:r>
          </a:p>
          <a:p>
            <a:pPr marL="30163" algn="r" fontAlgn="auto">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(or use two fingers on the touch pad).</a:t>
            </a:r>
          </a:p>
        </p:txBody>
      </p:sp>
    </p:spTree>
    <p:extLst>
      <p:ext uri="{BB962C8B-B14F-4D97-AF65-F5344CB8AC3E}">
        <p14:creationId xmlns:p14="http://schemas.microsoft.com/office/powerpoint/2010/main" val="297372345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pPr>
              <a:defRPr/>
            </a:pPr>
            <a:r>
              <a:rPr lang="en-US" sz="2000" dirty="0">
                <a:cs typeface="ＭＳ Ｐゴシック" charset="-128"/>
              </a:rPr>
              <a:t>3D visualization of surface models of the brain</a:t>
            </a:r>
            <a:endParaRPr lang="en-US" sz="2000" dirty="0" smtClean="0">
              <a:cs typeface="ＭＳ Ｐゴシック" charset="-128"/>
            </a:endParaRPr>
          </a:p>
        </p:txBody>
      </p:sp>
      <p:pic>
        <p:nvPicPr>
          <p:cNvPr id="358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9840" y="819150"/>
            <a:ext cx="5987580"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Rectangle 8"/>
          <p:cNvSpPr>
            <a:spLocks/>
          </p:cNvSpPr>
          <p:nvPr/>
        </p:nvSpPr>
        <p:spPr bwMode="auto">
          <a:xfrm>
            <a:off x="328613" y="1885950"/>
            <a:ext cx="2654300" cy="1066800"/>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lstStyle/>
          <a:p>
            <a:pPr marL="30163" algn="r" fontAlgn="auto">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Slicer displays a </a:t>
            </a:r>
            <a:r>
              <a:rPr lang="en-US" sz="1800" b="1" kern="0" dirty="0">
                <a:solidFill>
                  <a:srgbClr val="002D99"/>
                </a:solidFill>
                <a:latin typeface="+mn-lt"/>
                <a:ea typeface="ＭＳ Ｐゴシック" charset="0"/>
                <a:cs typeface="Helvetica" charset="0"/>
                <a:sym typeface="Helvetica" charset="0"/>
              </a:rPr>
              <a:t>closer view</a:t>
            </a:r>
            <a:r>
              <a:rPr lang="en-US" sz="1800" kern="0" dirty="0">
                <a:solidFill>
                  <a:srgbClr val="000000"/>
                </a:solidFill>
                <a:latin typeface="+mn-lt"/>
                <a:ea typeface="ＭＳ Ｐゴシック" charset="0"/>
                <a:cs typeface="Helvetica" charset="0"/>
                <a:sym typeface="Helvetica" charset="0"/>
              </a:rPr>
              <a:t> of 3D anatomical structures overlaid on 2D MR slices</a:t>
            </a:r>
          </a:p>
        </p:txBody>
      </p:sp>
    </p:spTree>
    <p:extLst>
      <p:ext uri="{BB962C8B-B14F-4D97-AF65-F5344CB8AC3E}">
        <p14:creationId xmlns:p14="http://schemas.microsoft.com/office/powerpoint/2010/main" val="388663971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reen Shot 2013-10-29 at 9.13.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742951"/>
            <a:ext cx="6794500" cy="4013807"/>
          </a:xfrm>
          <a:prstGeom prst="rect">
            <a:avLst/>
          </a:prstGeom>
        </p:spPr>
      </p:pic>
      <p:sp>
        <p:nvSpPr>
          <p:cNvPr id="74753" name="Title 1"/>
          <p:cNvSpPr>
            <a:spLocks noGrp="1"/>
          </p:cNvSpPr>
          <p:nvPr>
            <p:ph type="title"/>
          </p:nvPr>
        </p:nvSpPr>
        <p:spPr/>
        <p:txBody>
          <a:bodyPr/>
          <a:lstStyle/>
          <a:p>
            <a:r>
              <a:rPr lang="en-US" sz="2800">
                <a:latin typeface="Arial" charset="0"/>
                <a:ea typeface="MS PGothic" charset="0"/>
              </a:rPr>
              <a:t>Close the existing scene and all its data</a:t>
            </a:r>
          </a:p>
        </p:txBody>
      </p:sp>
      <p:sp>
        <p:nvSpPr>
          <p:cNvPr id="4" name="Rectangle 8"/>
          <p:cNvSpPr>
            <a:spLocks/>
          </p:cNvSpPr>
          <p:nvPr/>
        </p:nvSpPr>
        <p:spPr bwMode="auto">
          <a:xfrm>
            <a:off x="76200" y="1044577"/>
            <a:ext cx="2057400" cy="688975"/>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nchor="ctr"/>
          <a:lstStyle/>
          <a:p>
            <a:pPr marL="30163" fontAlgn="auto">
              <a:spcBef>
                <a:spcPts val="0"/>
              </a:spcBef>
              <a:spcAft>
                <a:spcPts val="0"/>
              </a:spcAft>
              <a:defRPr/>
            </a:pPr>
            <a:endParaRPr lang="en-US" sz="1000" kern="0" dirty="0">
              <a:solidFill>
                <a:srgbClr val="000000"/>
              </a:solidFill>
              <a:latin typeface="+mn-lt"/>
              <a:ea typeface="ＭＳ Ｐゴシック" charset="0"/>
              <a:cs typeface="Helvetica" charset="0"/>
              <a:sym typeface="Helvetica" charset="0"/>
            </a:endParaRPr>
          </a:p>
          <a:p>
            <a:pPr marL="30163" fontAlgn="auto">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Select </a:t>
            </a:r>
            <a:r>
              <a:rPr lang="en-US" sz="1800" b="1" kern="0" dirty="0">
                <a:solidFill>
                  <a:srgbClr val="000000"/>
                </a:solidFill>
                <a:latin typeface="+mn-lt"/>
                <a:ea typeface="ＭＳ Ｐゴシック" charset="0"/>
                <a:cs typeface="Helvetica" charset="0"/>
                <a:sym typeface="Helvetica" charset="0"/>
              </a:rPr>
              <a:t>File-&gt;Close Scene</a:t>
            </a:r>
          </a:p>
        </p:txBody>
      </p:sp>
      <p:sp>
        <p:nvSpPr>
          <p:cNvPr id="5" name="Rectangle 9"/>
          <p:cNvSpPr>
            <a:spLocks/>
          </p:cNvSpPr>
          <p:nvPr/>
        </p:nvSpPr>
        <p:spPr bwMode="auto">
          <a:xfrm>
            <a:off x="266700" y="2952752"/>
            <a:ext cx="3543300" cy="1501775"/>
          </a:xfrm>
          <a:prstGeom prst="rect">
            <a:avLst/>
          </a:prstGeom>
          <a:solidFill>
            <a:srgbClr val="FFC000"/>
          </a:solidFill>
          <a:ln>
            <a:noFill/>
          </a:ln>
          <a:effectLst>
            <a:outerShdw blurRad="38100" dist="12700"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30404" bIns="0" anchor="ctr"/>
          <a:lstStyle/>
          <a:p>
            <a:pPr marL="30163" algn="r" fontAlgn="auto">
              <a:spcBef>
                <a:spcPts val="0"/>
              </a:spcBef>
              <a:spcAft>
                <a:spcPts val="0"/>
              </a:spcAft>
              <a:defRPr/>
            </a:pPr>
            <a:endParaRPr lang="en-US" sz="1800" kern="0" dirty="0">
              <a:solidFill>
                <a:srgbClr val="000000"/>
              </a:solidFill>
              <a:latin typeface="Helvetica" charset="0"/>
              <a:ea typeface="ＭＳ Ｐゴシック" charset="0"/>
              <a:cs typeface="Helvetica" charset="0"/>
              <a:sym typeface="Helvetica" charset="0"/>
            </a:endParaRPr>
          </a:p>
          <a:p>
            <a:pPr marL="30163" fontAlgn="auto">
              <a:spcBef>
                <a:spcPts val="0"/>
              </a:spcBef>
              <a:spcAft>
                <a:spcPts val="0"/>
              </a:spcAft>
              <a:defRPr/>
            </a:pPr>
            <a:r>
              <a:rPr lang="en-US" sz="1800" kern="0" dirty="0">
                <a:solidFill>
                  <a:srgbClr val="000000"/>
                </a:solidFill>
                <a:latin typeface="+mn-lt"/>
                <a:ea typeface="ＭＳ Ｐゴシック" charset="0"/>
                <a:cs typeface="Helvetica" charset="0"/>
                <a:sym typeface="Helvetica" charset="0"/>
              </a:rPr>
              <a:t>This removes any </a:t>
            </a:r>
            <a:r>
              <a:rPr lang="en-US" sz="1800" kern="0" dirty="0" smtClean="0">
                <a:solidFill>
                  <a:srgbClr val="000000"/>
                </a:solidFill>
                <a:latin typeface="+mn-lt"/>
                <a:ea typeface="ＭＳ Ｐゴシック" charset="0"/>
                <a:cs typeface="Helvetica" charset="0"/>
                <a:sym typeface="Helvetica" charset="0"/>
              </a:rPr>
              <a:t>dataset </a:t>
            </a:r>
            <a:r>
              <a:rPr lang="en-US" sz="1800" kern="0" dirty="0">
                <a:solidFill>
                  <a:srgbClr val="000000"/>
                </a:solidFill>
                <a:latin typeface="+mn-lt"/>
                <a:ea typeface="ＭＳ Ｐゴシック" charset="0"/>
                <a:cs typeface="Helvetica" charset="0"/>
                <a:sym typeface="Helvetica" charset="0"/>
              </a:rPr>
              <a:t>previously  loaded into Slicer</a:t>
            </a:r>
            <a:r>
              <a:rPr lang="en-US" sz="1800" kern="0" dirty="0" smtClean="0">
                <a:solidFill>
                  <a:srgbClr val="000000"/>
                </a:solidFill>
                <a:latin typeface="+mn-lt"/>
                <a:ea typeface="ＭＳ Ｐゴシック" charset="0"/>
                <a:cs typeface="Helvetica" charset="0"/>
                <a:sym typeface="Helvetica" charset="0"/>
              </a:rPr>
              <a:t>.</a:t>
            </a:r>
          </a:p>
          <a:p>
            <a:pPr marL="30163" fontAlgn="auto">
              <a:spcBef>
                <a:spcPts val="0"/>
              </a:spcBef>
              <a:spcAft>
                <a:spcPts val="0"/>
              </a:spcAft>
              <a:defRPr/>
            </a:pPr>
            <a:endParaRPr lang="en-US" sz="1800" kern="0" dirty="0">
              <a:solidFill>
                <a:srgbClr val="000000"/>
              </a:solidFill>
              <a:latin typeface="+mn-lt"/>
              <a:ea typeface="ＭＳ Ｐゴシック" charset="0"/>
              <a:cs typeface="Helvetica" charset="0"/>
              <a:sym typeface="Helvetica" charset="0"/>
            </a:endParaRPr>
          </a:p>
          <a:p>
            <a:pPr marL="30163" fontAlgn="auto">
              <a:spcBef>
                <a:spcPts val="0"/>
              </a:spcBef>
              <a:spcAft>
                <a:spcPts val="0"/>
              </a:spcAft>
              <a:defRPr/>
            </a:pPr>
            <a:r>
              <a:rPr lang="en-US" sz="1800" kern="0" dirty="0" smtClean="0">
                <a:solidFill>
                  <a:srgbClr val="000000"/>
                </a:solidFill>
                <a:latin typeface="+mn-lt"/>
                <a:ea typeface="ＭＳ Ｐゴシック" charset="0"/>
                <a:cs typeface="Helvetica" charset="0"/>
                <a:sym typeface="Helvetica" charset="0"/>
              </a:rPr>
              <a:t>Select </a:t>
            </a:r>
            <a:r>
              <a:rPr lang="en-US" sz="1800" b="1" kern="0" dirty="0" smtClean="0">
                <a:solidFill>
                  <a:srgbClr val="000000"/>
                </a:solidFill>
                <a:latin typeface="+mn-lt"/>
                <a:ea typeface="ＭＳ Ｐゴシック" charset="0"/>
                <a:cs typeface="Helvetica" charset="0"/>
                <a:sym typeface="Helvetica" charset="0"/>
              </a:rPr>
              <a:t>File</a:t>
            </a:r>
            <a:r>
              <a:rPr lang="en-US" sz="1800" b="1" kern="0" dirty="0" smtClean="0">
                <a:solidFill>
                  <a:srgbClr val="000000"/>
                </a:solidFill>
                <a:latin typeface="+mn-lt"/>
                <a:ea typeface="ＭＳ Ｐゴシック" charset="0"/>
                <a:cs typeface="Helvetica" charset="0"/>
                <a:sym typeface="Wingdings"/>
              </a:rPr>
              <a:t>Exit</a:t>
            </a:r>
            <a:r>
              <a:rPr lang="en-US" sz="1800" b="1" kern="0" dirty="0" smtClean="0">
                <a:solidFill>
                  <a:srgbClr val="000000"/>
                </a:solidFill>
                <a:latin typeface="+mn-lt"/>
                <a:ea typeface="ＭＳ Ｐゴシック" charset="0"/>
                <a:cs typeface="Helvetica" charset="0"/>
                <a:sym typeface="Helvetica" charset="0"/>
              </a:rPr>
              <a:t> </a:t>
            </a:r>
            <a:r>
              <a:rPr lang="en-US" sz="1800" kern="0" dirty="0" smtClean="0">
                <a:solidFill>
                  <a:srgbClr val="000000"/>
                </a:solidFill>
                <a:latin typeface="+mn-lt"/>
                <a:ea typeface="ＭＳ Ｐゴシック" charset="0"/>
                <a:cs typeface="Helvetica" charset="0"/>
                <a:sym typeface="Helvetica" charset="0"/>
              </a:rPr>
              <a:t>to exit the software</a:t>
            </a:r>
            <a:endParaRPr lang="en-US" sz="1800" kern="0" dirty="0">
              <a:solidFill>
                <a:srgbClr val="000000"/>
              </a:solidFill>
              <a:latin typeface="+mn-lt"/>
              <a:ea typeface="ＭＳ Ｐゴシック" charset="0"/>
              <a:cs typeface="Helvetica" charset="0"/>
              <a:sym typeface="Helvetica" charset="0"/>
            </a:endParaRPr>
          </a:p>
          <a:p>
            <a:pPr marL="30163" fontAlgn="auto">
              <a:spcBef>
                <a:spcPts val="0"/>
              </a:spcBef>
              <a:spcAft>
                <a:spcPts val="0"/>
              </a:spcAft>
              <a:defRPr/>
            </a:pPr>
            <a:r>
              <a:rPr lang="en-US" sz="1800" kern="0" dirty="0">
                <a:solidFill>
                  <a:srgbClr val="000000"/>
                </a:solidFill>
                <a:latin typeface="Helvetica" charset="0"/>
                <a:ea typeface="ＭＳ Ｐゴシック" charset="0"/>
                <a:cs typeface="Helvetica" charset="0"/>
                <a:sym typeface="Helvetica" charset="0"/>
              </a:rPr>
              <a:t> </a:t>
            </a:r>
          </a:p>
        </p:txBody>
      </p:sp>
      <p:sp>
        <p:nvSpPr>
          <p:cNvPr id="74757" name="Rounded Rectangle 1"/>
          <p:cNvSpPr>
            <a:spLocks noChangeArrowheads="1"/>
          </p:cNvSpPr>
          <p:nvPr/>
        </p:nvSpPr>
        <p:spPr bwMode="auto">
          <a:xfrm>
            <a:off x="2133600" y="1657350"/>
            <a:ext cx="914400" cy="510778"/>
          </a:xfrm>
          <a:prstGeom prst="roundRect">
            <a:avLst>
              <a:gd name="adj" fmla="val 16667"/>
            </a:avLst>
          </a:pr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defTabSz="912813" eaLnBrk="0" hangingPunct="0"/>
            <a:endParaRPr lang="fr-FR"/>
          </a:p>
        </p:txBody>
      </p:sp>
    </p:spTree>
    <p:extLst>
      <p:ext uri="{BB962C8B-B14F-4D97-AF65-F5344CB8AC3E}">
        <p14:creationId xmlns:p14="http://schemas.microsoft.com/office/powerpoint/2010/main" val="428659983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dirty="0" smtClean="0">
                <a:latin typeface="Arial" charset="0"/>
                <a:ea typeface="ＭＳ Ｐゴシック" charset="0"/>
                <a:cs typeface="ＭＳ Ｐゴシック" charset="0"/>
              </a:rPr>
              <a:t>Overview</a:t>
            </a:r>
            <a:endParaRPr lang="en-US" dirty="0">
              <a:latin typeface="Arial" charset="0"/>
              <a:ea typeface="ＭＳ Ｐゴシック" charset="0"/>
              <a:cs typeface="ＭＳ Ｐゴシック" charset="0"/>
            </a:endParaRPr>
          </a:p>
        </p:txBody>
      </p:sp>
      <p:sp>
        <p:nvSpPr>
          <p:cNvPr id="5" name="Content Placeholder 2"/>
          <p:cNvSpPr txBox="1">
            <a:spLocks/>
          </p:cNvSpPr>
          <p:nvPr/>
        </p:nvSpPr>
        <p:spPr bwMode="auto">
          <a:xfrm>
            <a:off x="1465674" y="895350"/>
            <a:ext cx="7678326" cy="3810000"/>
          </a:xfrm>
          <a:prstGeom prst="rect">
            <a:avLst/>
          </a:prstGeom>
          <a:solidFill>
            <a:schemeClr val="bg1"/>
          </a:solidFill>
          <a:ln w="9525">
            <a:noFill/>
            <a:miter lim="800000"/>
            <a:headEnd/>
            <a:tailEnd/>
          </a:ln>
        </p:spPr>
        <p:txBody>
          <a:bodyPr vert="horz" wrap="square" lIns="91410" tIns="45706" rIns="91410" bIns="45706"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004888"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279525" indent="-228600" algn="l" rtl="0" eaLnBrk="0" fontAlgn="base" hangingPunct="0">
              <a:spcBef>
                <a:spcPct val="20000"/>
              </a:spcBef>
              <a:spcAft>
                <a:spcPct val="0"/>
              </a:spcAft>
              <a:buChar char="–"/>
              <a:defRPr sz="1400" cap="all">
                <a:solidFill>
                  <a:schemeClr val="tx1"/>
                </a:solidFill>
                <a:latin typeface="+mn-lt"/>
                <a:ea typeface="ＭＳ Ｐゴシック" charset="-128"/>
              </a:defRPr>
            </a:lvl4pPr>
            <a:lvl5pPr marL="1462088" indent="-228600" algn="l" rtl="0" eaLnBrk="0" fontAlgn="base" hangingPunct="0">
              <a:spcBef>
                <a:spcPct val="20000"/>
              </a:spcBef>
              <a:spcAft>
                <a:spcPct val="0"/>
              </a:spcAft>
              <a:buChar char="»"/>
              <a:defRPr sz="1600" cap="small">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pPr marL="0" indent="0">
              <a:buNone/>
            </a:pPr>
            <a:r>
              <a:rPr lang="en-US" b="1" dirty="0" smtClean="0">
                <a:solidFill>
                  <a:schemeClr val="bg1">
                    <a:lumMod val="75000"/>
                  </a:schemeClr>
                </a:solidFill>
                <a:latin typeface="Arial" charset="0"/>
              </a:rPr>
              <a:t>Part I: </a:t>
            </a:r>
            <a:r>
              <a:rPr lang="en-US" dirty="0" smtClean="0">
                <a:solidFill>
                  <a:schemeClr val="bg1">
                    <a:lumMod val="75000"/>
                  </a:schemeClr>
                </a:solidFill>
                <a:latin typeface="Arial" charset="0"/>
              </a:rPr>
              <a:t>Introduction to the 3DSlicer software</a:t>
            </a:r>
          </a:p>
          <a:p>
            <a:pPr marL="0" indent="0">
              <a:buNone/>
            </a:pPr>
            <a:endParaRPr lang="en-US" b="1" dirty="0">
              <a:solidFill>
                <a:schemeClr val="bg1">
                  <a:lumMod val="75000"/>
                </a:schemeClr>
              </a:solidFill>
              <a:latin typeface="Arial" charset="0"/>
            </a:endParaRPr>
          </a:p>
          <a:p>
            <a:pPr marL="0" indent="0">
              <a:buNone/>
            </a:pPr>
            <a:r>
              <a:rPr lang="en-US" b="1" dirty="0" smtClean="0">
                <a:solidFill>
                  <a:schemeClr val="bg1">
                    <a:lumMod val="75000"/>
                  </a:schemeClr>
                </a:solidFill>
                <a:latin typeface="Arial" charset="0"/>
              </a:rPr>
              <a:t>Part II: </a:t>
            </a:r>
            <a:r>
              <a:rPr lang="en-US" dirty="0" smtClean="0">
                <a:solidFill>
                  <a:schemeClr val="bg1">
                    <a:lumMod val="75000"/>
                  </a:schemeClr>
                </a:solidFill>
                <a:latin typeface="Arial" charset="0"/>
              </a:rPr>
              <a:t>3D Data Loading and visualization of DICOM images</a:t>
            </a:r>
            <a:endParaRPr lang="en-US" b="1" dirty="0" smtClean="0">
              <a:solidFill>
                <a:schemeClr val="bg1">
                  <a:lumMod val="75000"/>
                </a:schemeClr>
              </a:solidFill>
              <a:latin typeface="Arial" charset="0"/>
            </a:endParaRPr>
          </a:p>
          <a:p>
            <a:pPr marL="0" indent="0">
              <a:buNone/>
            </a:pPr>
            <a:r>
              <a:rPr lang="en-US" dirty="0" smtClean="0">
                <a:solidFill>
                  <a:schemeClr val="bg1">
                    <a:lumMod val="75000"/>
                  </a:schemeClr>
                </a:solidFill>
                <a:latin typeface="Arial" charset="0"/>
              </a:rPr>
              <a:t> - Volume Rendering of </a:t>
            </a:r>
            <a:r>
              <a:rPr lang="en-US" dirty="0" err="1" smtClean="0">
                <a:solidFill>
                  <a:schemeClr val="bg1">
                    <a:lumMod val="75000"/>
                  </a:schemeClr>
                </a:solidFill>
                <a:latin typeface="Arial" charset="0"/>
              </a:rPr>
              <a:t>thoraco</a:t>
            </a:r>
            <a:r>
              <a:rPr lang="en-US" dirty="0" smtClean="0">
                <a:solidFill>
                  <a:schemeClr val="bg1">
                    <a:lumMod val="75000"/>
                  </a:schemeClr>
                </a:solidFill>
                <a:latin typeface="Arial" charset="0"/>
              </a:rPr>
              <a:t>-abdominal CT data</a:t>
            </a:r>
          </a:p>
          <a:p>
            <a:pPr marL="0" indent="0">
              <a:buNone/>
            </a:pPr>
            <a:r>
              <a:rPr lang="en-US" dirty="0">
                <a:solidFill>
                  <a:schemeClr val="bg1">
                    <a:lumMod val="75000"/>
                  </a:schemeClr>
                </a:solidFill>
                <a:latin typeface="Arial" charset="0"/>
              </a:rPr>
              <a:t> </a:t>
            </a:r>
            <a:r>
              <a:rPr lang="en-US" dirty="0" smtClean="0">
                <a:solidFill>
                  <a:schemeClr val="bg1">
                    <a:lumMod val="75000"/>
                  </a:schemeClr>
                </a:solidFill>
                <a:latin typeface="Arial" charset="0"/>
              </a:rPr>
              <a:t>- Surface Rendering of MR head data</a:t>
            </a:r>
          </a:p>
          <a:p>
            <a:pPr marL="0" indent="0">
              <a:buNone/>
            </a:pPr>
            <a:endParaRPr lang="en-US" b="1" dirty="0" smtClean="0">
              <a:solidFill>
                <a:schemeClr val="bg1">
                  <a:lumMod val="75000"/>
                </a:schemeClr>
              </a:solidFill>
              <a:latin typeface="Arial" charset="0"/>
            </a:endParaRPr>
          </a:p>
          <a:p>
            <a:pPr marL="0" indent="0">
              <a:buNone/>
            </a:pPr>
            <a:r>
              <a:rPr lang="en-US" b="1" dirty="0" smtClean="0">
                <a:latin typeface="Arial" charset="0"/>
              </a:rPr>
              <a:t>Part III: </a:t>
            </a:r>
            <a:r>
              <a:rPr lang="en-US" dirty="0" smtClean="0">
                <a:latin typeface="Arial" charset="0"/>
              </a:rPr>
              <a:t>3D interactive exploration of the anatomy</a:t>
            </a:r>
            <a:endParaRPr lang="en-US" b="1" dirty="0" smtClean="0">
              <a:latin typeface="Arial" charset="0"/>
            </a:endParaRPr>
          </a:p>
          <a:p>
            <a:pPr marL="0" indent="0">
              <a:buNone/>
            </a:pPr>
            <a:r>
              <a:rPr lang="en-US" dirty="0" smtClean="0">
                <a:latin typeface="Arial" charset="0"/>
              </a:rPr>
              <a:t> -  Exploration of the Segments of the liver </a:t>
            </a:r>
          </a:p>
          <a:p>
            <a:pPr marL="0" indent="0">
              <a:buNone/>
            </a:pPr>
            <a:r>
              <a:rPr lang="en-US" dirty="0">
                <a:latin typeface="Arial" charset="0"/>
              </a:rPr>
              <a:t>  </a:t>
            </a:r>
            <a:r>
              <a:rPr lang="en-US" dirty="0" smtClean="0">
                <a:latin typeface="Arial" charset="0"/>
              </a:rPr>
              <a:t>- Exploration of the Segments of the lung</a:t>
            </a:r>
            <a:endParaRPr lang="en-US" dirty="0">
              <a:latin typeface="Arial" charset="0"/>
            </a:endParaRPr>
          </a:p>
        </p:txBody>
      </p:sp>
      <p:pic>
        <p:nvPicPr>
          <p:cNvPr id="7" name="Picture 19" descr="imag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81350"/>
            <a:ext cx="1066800" cy="69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943352"/>
            <a:ext cx="760474" cy="75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5"/>
          <a:stretch>
            <a:fillRect/>
          </a:stretch>
        </p:blipFill>
        <p:spPr>
          <a:xfrm>
            <a:off x="381000" y="1733551"/>
            <a:ext cx="990600" cy="666639"/>
          </a:xfrm>
          <a:prstGeom prst="rect">
            <a:avLst/>
          </a:prstGeom>
        </p:spPr>
      </p:pic>
      <p:pic>
        <p:nvPicPr>
          <p:cNvPr id="3" name="Image 2"/>
          <p:cNvPicPr>
            <a:picLocks noChangeAspect="1"/>
          </p:cNvPicPr>
          <p:nvPr/>
        </p:nvPicPr>
        <p:blipFill>
          <a:blip r:embed="rId6"/>
          <a:stretch>
            <a:fillRect/>
          </a:stretch>
        </p:blipFill>
        <p:spPr>
          <a:xfrm>
            <a:off x="533404" y="2419352"/>
            <a:ext cx="746125" cy="697675"/>
          </a:xfrm>
          <a:prstGeom prst="rect">
            <a:avLst/>
          </a:prstGeom>
        </p:spPr>
      </p:pic>
      <p:pic>
        <p:nvPicPr>
          <p:cNvPr id="4" name="Image 3"/>
          <p:cNvPicPr>
            <a:picLocks noChangeAspect="1"/>
          </p:cNvPicPr>
          <p:nvPr/>
        </p:nvPicPr>
        <p:blipFill>
          <a:blip r:embed="rId7"/>
          <a:stretch>
            <a:fillRect/>
          </a:stretch>
        </p:blipFill>
        <p:spPr>
          <a:xfrm>
            <a:off x="609600" y="971550"/>
            <a:ext cx="640080" cy="762000"/>
          </a:xfrm>
          <a:prstGeom prst="rect">
            <a:avLst/>
          </a:prstGeom>
        </p:spPr>
      </p:pic>
    </p:spTree>
    <p:extLst>
      <p:ext uri="{BB962C8B-B14F-4D97-AF65-F5344CB8AC3E}">
        <p14:creationId xmlns:p14="http://schemas.microsoft.com/office/powerpoint/2010/main" val="141173485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Slicer for Radiology Education</a:t>
            </a:r>
          </a:p>
        </p:txBody>
      </p:sp>
      <p:pic>
        <p:nvPicPr>
          <p:cNvPr id="4" name="Image 3"/>
          <p:cNvPicPr>
            <a:picLocks noChangeAspect="1"/>
          </p:cNvPicPr>
          <p:nvPr/>
        </p:nvPicPr>
        <p:blipFill>
          <a:blip r:embed="rId2"/>
          <a:stretch>
            <a:fillRect/>
          </a:stretch>
        </p:blipFill>
        <p:spPr>
          <a:xfrm>
            <a:off x="457200" y="819150"/>
            <a:ext cx="3974976" cy="3790950"/>
          </a:xfrm>
          <a:prstGeom prst="rect">
            <a:avLst/>
          </a:prstGeom>
        </p:spPr>
      </p:pic>
      <p:pic>
        <p:nvPicPr>
          <p:cNvPr id="5" name="Image 4"/>
          <p:cNvPicPr>
            <a:picLocks noChangeAspect="1"/>
          </p:cNvPicPr>
          <p:nvPr/>
        </p:nvPicPr>
        <p:blipFill>
          <a:blip r:embed="rId3"/>
          <a:stretch>
            <a:fillRect/>
          </a:stretch>
        </p:blipFill>
        <p:spPr>
          <a:xfrm>
            <a:off x="4495800" y="819149"/>
            <a:ext cx="4114800" cy="3749851"/>
          </a:xfrm>
          <a:prstGeom prst="rect">
            <a:avLst/>
          </a:prstGeom>
        </p:spPr>
      </p:pic>
      <p:sp>
        <p:nvSpPr>
          <p:cNvPr id="6" name="ZoneTexte 5"/>
          <p:cNvSpPr txBox="1"/>
          <p:nvPr/>
        </p:nvSpPr>
        <p:spPr>
          <a:xfrm>
            <a:off x="685800" y="4248150"/>
            <a:ext cx="7315200" cy="830997"/>
          </a:xfrm>
          <a:prstGeom prst="rect">
            <a:avLst/>
          </a:prstGeom>
          <a:solidFill>
            <a:srgbClr val="FFFDB1"/>
          </a:solidFill>
        </p:spPr>
        <p:txBody>
          <a:bodyPr wrap="square" rtlCol="0">
            <a:spAutoFit/>
          </a:bodyPr>
          <a:lstStyle/>
          <a:p>
            <a:r>
              <a:rPr lang="fr-FR"/>
              <a:t>Models completed as ‘virtual dissection’ by a medical student who is now a radiology resident</a:t>
            </a:r>
          </a:p>
        </p:txBody>
      </p:sp>
    </p:spTree>
    <p:extLst>
      <p:ext uri="{BB962C8B-B14F-4D97-AF65-F5344CB8AC3E}">
        <p14:creationId xmlns:p14="http://schemas.microsoft.com/office/powerpoint/2010/main" val="2816779379"/>
      </p:ext>
    </p:extLst>
  </p:cSld>
  <p:clrMapOvr>
    <a:masterClrMapping/>
  </p:clrMapOvr>
  <p:transition xmlns:p14="http://schemas.microsoft.com/office/powerpoint/2010/mai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1219200" y="228600"/>
            <a:ext cx="7924800" cy="400050"/>
          </a:xfrm>
        </p:spPr>
        <p:txBody>
          <a:bodyPr/>
          <a:lstStyle/>
          <a:p>
            <a:r>
              <a:rPr lang="en-US">
                <a:latin typeface="Arial" charset="0"/>
              </a:rPr>
              <a:t>A multi-institution effort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28" y="971550"/>
            <a:ext cx="3204672" cy="3547872"/>
          </a:xfrm>
          <a:prstGeom prst="rect">
            <a:avLst/>
          </a:prstGeom>
        </p:spPr>
        <p:style>
          <a:lnRef idx="0">
            <a:schemeClr val="accent3"/>
          </a:lnRef>
          <a:fillRef idx="3">
            <a:schemeClr val="accent3"/>
          </a:fillRef>
          <a:effectRef idx="3">
            <a:schemeClr val="accent3"/>
          </a:effectRef>
          <a:fontRef idx="minor">
            <a:schemeClr val="lt1"/>
          </a:fontRef>
        </p:style>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971550"/>
            <a:ext cx="2667000" cy="3546714"/>
          </a:xfrm>
          <a:prstGeom prst="rect">
            <a:avLst/>
          </a:prstGeom>
        </p:spPr>
        <p:style>
          <a:lnRef idx="0">
            <a:schemeClr val="accent3"/>
          </a:lnRef>
          <a:fillRef idx="3">
            <a:schemeClr val="accent3"/>
          </a:fillRef>
          <a:effectRef idx="3">
            <a:schemeClr val="accent3"/>
          </a:effectRef>
          <a:fontRef idx="minor">
            <a:schemeClr val="lt1"/>
          </a:fontRef>
        </p:style>
      </p:pic>
      <p:sp>
        <p:nvSpPr>
          <p:cNvPr id="3" name="TextBox 2"/>
          <p:cNvSpPr txBox="1"/>
          <p:nvPr/>
        </p:nvSpPr>
        <p:spPr>
          <a:xfrm>
            <a:off x="1752600" y="3987800"/>
            <a:ext cx="2514600" cy="369332"/>
          </a:xfrm>
          <a:prstGeom prst="rect">
            <a:avLst/>
          </a:prstGeom>
          <a:solidFill>
            <a:srgbClr val="CCFFCC"/>
          </a:solidFill>
        </p:spPr>
        <p:style>
          <a:lnRef idx="1">
            <a:schemeClr val="accent3"/>
          </a:lnRef>
          <a:fillRef idx="2">
            <a:schemeClr val="accent3"/>
          </a:fillRef>
          <a:effectRef idx="1">
            <a:schemeClr val="accent3"/>
          </a:effectRef>
          <a:fontRef idx="minor">
            <a:schemeClr val="dk1"/>
          </a:fontRef>
        </p:style>
        <p:txBody>
          <a:bodyPr>
            <a:spAutoFit/>
          </a:bodyPr>
          <a:lstStyle/>
          <a:p>
            <a:pPr algn="r">
              <a:defRPr/>
            </a:pPr>
            <a:r>
              <a:rPr lang="en-US" sz="1800" dirty="0">
                <a:latin typeface="Arial"/>
                <a:cs typeface="Arial"/>
              </a:rPr>
              <a:t>PI: Ron Kikinis, M.D.</a:t>
            </a:r>
          </a:p>
        </p:txBody>
      </p:sp>
      <p:pic>
        <p:nvPicPr>
          <p:cNvPr id="14341" name="Picture 7" descr="Screen shot 2012-11-22 at 16.27.1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4" y="971552"/>
            <a:ext cx="2709863"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019800" y="3848102"/>
            <a:ext cx="2819400" cy="646331"/>
          </a:xfrm>
          <a:prstGeom prst="rect">
            <a:avLst/>
          </a:prstGeom>
          <a:solidFill>
            <a:srgbClr val="CCFFCC"/>
          </a:solidFill>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1800" dirty="0">
                <a:latin typeface="Arial"/>
                <a:cs typeface="Arial"/>
              </a:rPr>
              <a:t>PIs: </a:t>
            </a:r>
            <a:r>
              <a:rPr lang="en-US" sz="1800" dirty="0" err="1">
                <a:latin typeface="Arial"/>
                <a:cs typeface="Arial"/>
              </a:rPr>
              <a:t>Ferenc</a:t>
            </a:r>
            <a:r>
              <a:rPr lang="en-US" sz="1800" dirty="0">
                <a:latin typeface="Arial"/>
                <a:cs typeface="Arial"/>
              </a:rPr>
              <a:t> </a:t>
            </a:r>
            <a:r>
              <a:rPr lang="en-US" sz="1800" dirty="0" err="1">
                <a:latin typeface="Arial"/>
                <a:cs typeface="Arial"/>
              </a:rPr>
              <a:t>Jolesz</a:t>
            </a:r>
            <a:r>
              <a:rPr lang="en-US" sz="1800" dirty="0">
                <a:latin typeface="Arial"/>
                <a:cs typeface="Arial"/>
              </a:rPr>
              <a:t>, M.D., Clare </a:t>
            </a:r>
            <a:r>
              <a:rPr lang="en-US" sz="1800" dirty="0" err="1">
                <a:latin typeface="Arial"/>
                <a:cs typeface="Arial"/>
              </a:rPr>
              <a:t>Tempany</a:t>
            </a:r>
            <a:r>
              <a:rPr lang="en-US" sz="1800" dirty="0">
                <a:latin typeface="Arial"/>
                <a:cs typeface="Arial"/>
              </a:rPr>
              <a:t>, M.D.</a:t>
            </a:r>
          </a:p>
        </p:txBody>
      </p:sp>
    </p:spTree>
    <p:extLst>
      <p:ext uri="{BB962C8B-B14F-4D97-AF65-F5344CB8AC3E}">
        <p14:creationId xmlns:p14="http://schemas.microsoft.com/office/powerpoint/2010/main" val="122962997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4400" y="1657350"/>
            <a:ext cx="3962400" cy="1569660"/>
          </a:xfrm>
          <a:prstGeom prst="rect">
            <a:avLst/>
          </a:prstGeom>
          <a:noFill/>
        </p:spPr>
        <p:txBody>
          <a:bodyPr wrap="square" rtlCol="0">
            <a:spAutoFit/>
          </a:bodyPr>
          <a:lstStyle/>
          <a:p>
            <a:r>
              <a:rPr lang="en-US" dirty="0" smtClean="0">
                <a:latin typeface="+mn-lt"/>
              </a:rPr>
              <a:t>Part II:</a:t>
            </a:r>
          </a:p>
          <a:p>
            <a:endParaRPr lang="en-US" dirty="0" smtClean="0">
              <a:latin typeface="+mn-lt"/>
            </a:endParaRPr>
          </a:p>
          <a:p>
            <a:r>
              <a:rPr lang="en-US" dirty="0" smtClean="0">
                <a:latin typeface="+mn-lt"/>
              </a:rPr>
              <a:t>Interactive 3D Visualization of the segments of the liver</a:t>
            </a:r>
            <a:endParaRPr lang="en-US" dirty="0">
              <a:latin typeface="+mn-lt"/>
            </a:endParaRPr>
          </a:p>
        </p:txBody>
      </p:sp>
      <p:pic>
        <p:nvPicPr>
          <p:cNvPr id="5" name="Picture 11" descr="livervesse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52550"/>
            <a:ext cx="39624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p:cNvSpPr>
          <p:nvPr>
            <p:ph type="title" idx="4294967295"/>
          </p:nvPr>
        </p:nvSpPr>
        <p:spPr/>
        <p:txBody>
          <a:bodyPr/>
          <a:lstStyle/>
          <a:p>
            <a:pPr eaLnBrk="1" hangingPunct="1"/>
            <a:r>
              <a:rPr lang="en-US">
                <a:latin typeface="Arial Unicode MS" charset="0"/>
              </a:rPr>
              <a:t>Anatomy of the liver</a:t>
            </a:r>
          </a:p>
        </p:txBody>
      </p:sp>
      <p:pic>
        <p:nvPicPr>
          <p:cNvPr id="108547" name="Picture 4" descr="Segmental_anatomy_of_l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57252"/>
            <a:ext cx="53340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396969"/>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dirty="0" smtClean="0">
                <a:latin typeface="Arial" charset="0"/>
                <a:ea typeface="ＭＳ Ｐゴシック" charset="0"/>
                <a:cs typeface="ＭＳ Ｐゴシック" charset="0"/>
              </a:rPr>
              <a:t>Liver dataset</a:t>
            </a:r>
            <a:endParaRPr lang="en-US" dirty="0">
              <a:latin typeface="Arial" charset="0"/>
              <a:ea typeface="ＭＳ Ｐゴシック" charset="0"/>
              <a:cs typeface="ＭＳ Ｐゴシック" charset="0"/>
            </a:endParaRPr>
          </a:p>
        </p:txBody>
      </p:sp>
      <p:sp>
        <p:nvSpPr>
          <p:cNvPr id="52226" name="Rectangle 3"/>
          <p:cNvSpPr txBox="1">
            <a:spLocks/>
          </p:cNvSpPr>
          <p:nvPr/>
        </p:nvSpPr>
        <p:spPr bwMode="auto">
          <a:xfrm>
            <a:off x="4419600" y="1543050"/>
            <a:ext cx="4495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just" eaLnBrk="1" hangingPunct="1">
              <a:spcBef>
                <a:spcPct val="20000"/>
              </a:spcBef>
            </a:pPr>
            <a:r>
              <a:rPr lang="en-US" sz="2800" dirty="0">
                <a:latin typeface="Arial" charset="0"/>
              </a:rPr>
              <a:t>The </a:t>
            </a:r>
            <a:r>
              <a:rPr lang="en-US" sz="2800" dirty="0" smtClean="0">
                <a:latin typeface="Arial" charset="0"/>
              </a:rPr>
              <a:t>liver </a:t>
            </a:r>
            <a:r>
              <a:rPr lang="en-US" sz="2800" dirty="0">
                <a:latin typeface="Arial" charset="0"/>
              </a:rPr>
              <a:t>dataset is</a:t>
            </a:r>
          </a:p>
          <a:p>
            <a:pPr algn="just" eaLnBrk="1" hangingPunct="1">
              <a:spcBef>
                <a:spcPct val="20000"/>
              </a:spcBef>
            </a:pPr>
            <a:r>
              <a:rPr lang="en-US" sz="2800" dirty="0">
                <a:latin typeface="Arial" charset="0"/>
              </a:rPr>
              <a:t>a contrast-enhanced CT</a:t>
            </a:r>
          </a:p>
          <a:p>
            <a:pPr algn="just" eaLnBrk="1" hangingPunct="1">
              <a:spcBef>
                <a:spcPct val="20000"/>
              </a:spcBef>
            </a:pPr>
            <a:r>
              <a:rPr lang="en-US" sz="2800" dirty="0">
                <a:latin typeface="Arial" charset="0"/>
              </a:rPr>
              <a:t>abdominal scan of a</a:t>
            </a:r>
          </a:p>
          <a:p>
            <a:pPr algn="just" eaLnBrk="1" hangingPunct="1">
              <a:spcBef>
                <a:spcPct val="20000"/>
              </a:spcBef>
            </a:pPr>
            <a:r>
              <a:rPr lang="en-US" sz="2800" dirty="0">
                <a:latin typeface="Arial" charset="0"/>
              </a:rPr>
              <a:t>healthy 36 year-old male.</a:t>
            </a:r>
          </a:p>
        </p:txBody>
      </p:sp>
      <p:pic>
        <p:nvPicPr>
          <p:cNvPr id="52227" name="Picture 4" descr="AXIAL_W.0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8585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Arial" charset="0"/>
                <a:ea typeface="ＭＳ Ｐゴシック" charset="0"/>
                <a:cs typeface="ＭＳ Ｐゴシック" charset="0"/>
              </a:rPr>
              <a:t>3D segments of the liver</a:t>
            </a:r>
          </a:p>
        </p:txBody>
      </p:sp>
      <p:sp>
        <p:nvSpPr>
          <p:cNvPr id="53250" name="Content Placeholder 2"/>
          <p:cNvSpPr>
            <a:spLocks noGrp="1"/>
          </p:cNvSpPr>
          <p:nvPr>
            <p:ph idx="1"/>
          </p:nvPr>
        </p:nvSpPr>
        <p:spPr>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pic>
        <p:nvPicPr>
          <p:cNvPr id="53251" name="Picture 21"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09627"/>
            <a:ext cx="67818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p:cNvSpPr txBox="1">
            <a:spLocks noChangeArrowheads="1"/>
          </p:cNvSpPr>
          <p:nvPr/>
        </p:nvSpPr>
        <p:spPr bwMode="auto">
          <a:xfrm>
            <a:off x="6858000" y="114300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II </a:t>
            </a:r>
          </a:p>
        </p:txBody>
      </p:sp>
      <p:sp>
        <p:nvSpPr>
          <p:cNvPr id="53253" name="Text Box 5"/>
          <p:cNvSpPr txBox="1">
            <a:spLocks noChangeArrowheads="1"/>
          </p:cNvSpPr>
          <p:nvPr/>
        </p:nvSpPr>
        <p:spPr bwMode="auto">
          <a:xfrm>
            <a:off x="6324600" y="33718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III </a:t>
            </a:r>
          </a:p>
        </p:txBody>
      </p:sp>
      <p:sp>
        <p:nvSpPr>
          <p:cNvPr id="53254" name="Text Box 6"/>
          <p:cNvSpPr txBox="1">
            <a:spLocks noChangeArrowheads="1"/>
          </p:cNvSpPr>
          <p:nvPr/>
        </p:nvSpPr>
        <p:spPr bwMode="auto">
          <a:xfrm>
            <a:off x="4800600" y="7429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IVa </a:t>
            </a:r>
          </a:p>
        </p:txBody>
      </p:sp>
      <p:sp>
        <p:nvSpPr>
          <p:cNvPr id="53255" name="Text Box 7"/>
          <p:cNvSpPr txBox="1">
            <a:spLocks noChangeArrowheads="1"/>
          </p:cNvSpPr>
          <p:nvPr/>
        </p:nvSpPr>
        <p:spPr bwMode="auto">
          <a:xfrm>
            <a:off x="4419600" y="40576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IVb</a:t>
            </a:r>
          </a:p>
        </p:txBody>
      </p:sp>
      <p:sp>
        <p:nvSpPr>
          <p:cNvPr id="53256" name="Text Box 8"/>
          <p:cNvSpPr txBox="1">
            <a:spLocks noChangeArrowheads="1"/>
          </p:cNvSpPr>
          <p:nvPr/>
        </p:nvSpPr>
        <p:spPr bwMode="auto">
          <a:xfrm>
            <a:off x="0" y="34861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VI </a:t>
            </a:r>
          </a:p>
        </p:txBody>
      </p:sp>
      <p:sp>
        <p:nvSpPr>
          <p:cNvPr id="53257" name="Line 9"/>
          <p:cNvSpPr>
            <a:spLocks noChangeShapeType="1"/>
          </p:cNvSpPr>
          <p:nvPr/>
        </p:nvSpPr>
        <p:spPr bwMode="auto">
          <a:xfrm flipV="1">
            <a:off x="1066800" y="3028950"/>
            <a:ext cx="838200" cy="4572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8" name="Line 11"/>
          <p:cNvSpPr>
            <a:spLocks noChangeShapeType="1"/>
          </p:cNvSpPr>
          <p:nvPr/>
        </p:nvSpPr>
        <p:spPr bwMode="auto">
          <a:xfrm flipH="1">
            <a:off x="6629400" y="1485900"/>
            <a:ext cx="762000" cy="4572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9" name="Line 12"/>
          <p:cNvSpPr>
            <a:spLocks noChangeShapeType="1"/>
          </p:cNvSpPr>
          <p:nvPr/>
        </p:nvSpPr>
        <p:spPr bwMode="auto">
          <a:xfrm flipH="1">
            <a:off x="4876800" y="971550"/>
            <a:ext cx="0" cy="9715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60" name="Line 13"/>
          <p:cNvSpPr>
            <a:spLocks noChangeShapeType="1"/>
          </p:cNvSpPr>
          <p:nvPr/>
        </p:nvSpPr>
        <p:spPr bwMode="auto">
          <a:xfrm>
            <a:off x="2362200" y="914400"/>
            <a:ext cx="457200" cy="9715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61" name="Line 15"/>
          <p:cNvSpPr>
            <a:spLocks noChangeShapeType="1"/>
          </p:cNvSpPr>
          <p:nvPr/>
        </p:nvSpPr>
        <p:spPr bwMode="auto">
          <a:xfrm flipH="1" flipV="1">
            <a:off x="5029200" y="2971800"/>
            <a:ext cx="228600" cy="11430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62" name="Text Box 16"/>
          <p:cNvSpPr txBox="1">
            <a:spLocks noChangeArrowheads="1"/>
          </p:cNvSpPr>
          <p:nvPr/>
        </p:nvSpPr>
        <p:spPr bwMode="auto">
          <a:xfrm>
            <a:off x="304800" y="422910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V</a:t>
            </a:r>
          </a:p>
        </p:txBody>
      </p:sp>
      <p:sp>
        <p:nvSpPr>
          <p:cNvPr id="53263" name="Line 17"/>
          <p:cNvSpPr>
            <a:spLocks noChangeShapeType="1"/>
          </p:cNvSpPr>
          <p:nvPr/>
        </p:nvSpPr>
        <p:spPr bwMode="auto">
          <a:xfrm flipV="1">
            <a:off x="2209800" y="3486150"/>
            <a:ext cx="533400" cy="9715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64" name="Line 19"/>
          <p:cNvSpPr>
            <a:spLocks noChangeShapeType="1"/>
          </p:cNvSpPr>
          <p:nvPr/>
        </p:nvSpPr>
        <p:spPr bwMode="auto">
          <a:xfrm flipH="1" flipV="1">
            <a:off x="6553200" y="2686050"/>
            <a:ext cx="533400" cy="6858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65" name="Line 21"/>
          <p:cNvSpPr>
            <a:spLocks noChangeShapeType="1"/>
          </p:cNvSpPr>
          <p:nvPr/>
        </p:nvSpPr>
        <p:spPr bwMode="auto">
          <a:xfrm>
            <a:off x="1219200" y="1371600"/>
            <a:ext cx="762000" cy="4572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66" name="Text Box 18"/>
          <p:cNvSpPr txBox="1">
            <a:spLocks noChangeArrowheads="1"/>
          </p:cNvSpPr>
          <p:nvPr/>
        </p:nvSpPr>
        <p:spPr bwMode="auto">
          <a:xfrm>
            <a:off x="0" y="1200151"/>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VII </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a:latin typeface="Arial" charset="0"/>
                <a:ea typeface="ＭＳ Ｐゴシック" charset="0"/>
                <a:cs typeface="ＭＳ Ｐゴシック" charset="0"/>
              </a:rPr>
              <a:t>3D segments of the liver</a:t>
            </a:r>
          </a:p>
        </p:txBody>
      </p:sp>
      <p:sp>
        <p:nvSpPr>
          <p:cNvPr id="55298" name="Content Placeholder 2"/>
          <p:cNvSpPr>
            <a:spLocks noGrp="1"/>
          </p:cNvSpPr>
          <p:nvPr>
            <p:ph idx="1"/>
          </p:nvPr>
        </p:nvSpPr>
        <p:spPr>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pic>
        <p:nvPicPr>
          <p:cNvPr id="55299" name="Picture 19" descr="imag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742951"/>
            <a:ext cx="63246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p:cNvSpPr txBox="1">
            <a:spLocks noChangeArrowheads="1"/>
          </p:cNvSpPr>
          <p:nvPr/>
        </p:nvSpPr>
        <p:spPr bwMode="auto">
          <a:xfrm>
            <a:off x="304800" y="102870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II</a:t>
            </a:r>
          </a:p>
        </p:txBody>
      </p:sp>
      <p:sp>
        <p:nvSpPr>
          <p:cNvPr id="55301" name="Text Box 6"/>
          <p:cNvSpPr txBox="1">
            <a:spLocks noChangeArrowheads="1"/>
          </p:cNvSpPr>
          <p:nvPr/>
        </p:nvSpPr>
        <p:spPr bwMode="auto">
          <a:xfrm>
            <a:off x="4572000" y="44005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V</a:t>
            </a:r>
          </a:p>
        </p:txBody>
      </p:sp>
      <p:sp>
        <p:nvSpPr>
          <p:cNvPr id="55302" name="Text Box 10"/>
          <p:cNvSpPr txBox="1">
            <a:spLocks noChangeArrowheads="1"/>
          </p:cNvSpPr>
          <p:nvPr/>
        </p:nvSpPr>
        <p:spPr bwMode="auto">
          <a:xfrm>
            <a:off x="6096000" y="9715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VII</a:t>
            </a:r>
          </a:p>
        </p:txBody>
      </p:sp>
      <p:sp>
        <p:nvSpPr>
          <p:cNvPr id="55303" name="Line 12"/>
          <p:cNvSpPr>
            <a:spLocks noChangeShapeType="1"/>
          </p:cNvSpPr>
          <p:nvPr/>
        </p:nvSpPr>
        <p:spPr bwMode="auto">
          <a:xfrm flipV="1">
            <a:off x="2590800" y="3314700"/>
            <a:ext cx="1371600" cy="6286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4" name="Line 13"/>
          <p:cNvSpPr>
            <a:spLocks noChangeShapeType="1"/>
          </p:cNvSpPr>
          <p:nvPr/>
        </p:nvSpPr>
        <p:spPr bwMode="auto">
          <a:xfrm>
            <a:off x="4038600" y="1028700"/>
            <a:ext cx="152400" cy="11430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5" name="Line 15"/>
          <p:cNvSpPr>
            <a:spLocks noChangeShapeType="1"/>
          </p:cNvSpPr>
          <p:nvPr/>
        </p:nvSpPr>
        <p:spPr bwMode="auto">
          <a:xfrm>
            <a:off x="1828800" y="1371600"/>
            <a:ext cx="609600" cy="5715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6" name="Line 17"/>
          <p:cNvSpPr>
            <a:spLocks noChangeShapeType="1"/>
          </p:cNvSpPr>
          <p:nvPr/>
        </p:nvSpPr>
        <p:spPr bwMode="auto">
          <a:xfrm flipV="1">
            <a:off x="1828800" y="2914650"/>
            <a:ext cx="685800" cy="4000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7" name="Text Box 5"/>
          <p:cNvSpPr txBox="1">
            <a:spLocks noChangeArrowheads="1"/>
          </p:cNvSpPr>
          <p:nvPr/>
        </p:nvSpPr>
        <p:spPr bwMode="auto">
          <a:xfrm>
            <a:off x="3048000" y="8572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 </a:t>
            </a:r>
          </a:p>
        </p:txBody>
      </p:sp>
      <p:sp>
        <p:nvSpPr>
          <p:cNvPr id="55308" name="Line 21"/>
          <p:cNvSpPr>
            <a:spLocks noChangeShapeType="1"/>
          </p:cNvSpPr>
          <p:nvPr/>
        </p:nvSpPr>
        <p:spPr bwMode="auto">
          <a:xfrm flipH="1">
            <a:off x="6248400" y="1257300"/>
            <a:ext cx="762000" cy="7429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9" name="Text Box 23"/>
          <p:cNvSpPr txBox="1">
            <a:spLocks noChangeArrowheads="1"/>
          </p:cNvSpPr>
          <p:nvPr/>
        </p:nvSpPr>
        <p:spPr bwMode="auto">
          <a:xfrm>
            <a:off x="2819400" y="3943352"/>
            <a:ext cx="10668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IVC</a:t>
            </a:r>
          </a:p>
        </p:txBody>
      </p:sp>
      <p:sp>
        <p:nvSpPr>
          <p:cNvPr id="55310" name="Line 24"/>
          <p:cNvSpPr>
            <a:spLocks noChangeShapeType="1"/>
          </p:cNvSpPr>
          <p:nvPr/>
        </p:nvSpPr>
        <p:spPr bwMode="auto">
          <a:xfrm flipV="1">
            <a:off x="3657600" y="3371850"/>
            <a:ext cx="1066800" cy="6286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1" name="Line 26"/>
          <p:cNvSpPr>
            <a:spLocks noChangeShapeType="1"/>
          </p:cNvSpPr>
          <p:nvPr/>
        </p:nvSpPr>
        <p:spPr bwMode="auto">
          <a:xfrm flipV="1">
            <a:off x="5257800" y="3829050"/>
            <a:ext cx="152400" cy="5715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2" name="Text Box 27"/>
          <p:cNvSpPr txBox="1">
            <a:spLocks noChangeArrowheads="1"/>
          </p:cNvSpPr>
          <p:nvPr/>
        </p:nvSpPr>
        <p:spPr bwMode="auto">
          <a:xfrm>
            <a:off x="6858000" y="388620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VI</a:t>
            </a:r>
          </a:p>
        </p:txBody>
      </p:sp>
      <p:sp>
        <p:nvSpPr>
          <p:cNvPr id="55313" name="Line 28"/>
          <p:cNvSpPr>
            <a:spLocks noChangeShapeType="1"/>
          </p:cNvSpPr>
          <p:nvPr/>
        </p:nvSpPr>
        <p:spPr bwMode="auto">
          <a:xfrm flipH="1" flipV="1">
            <a:off x="6248400" y="3314700"/>
            <a:ext cx="1371600" cy="6286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4" name="Text Box 30"/>
          <p:cNvSpPr txBox="1">
            <a:spLocks noChangeArrowheads="1"/>
          </p:cNvSpPr>
          <p:nvPr/>
        </p:nvSpPr>
        <p:spPr bwMode="auto">
          <a:xfrm>
            <a:off x="228600" y="331470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III</a:t>
            </a:r>
          </a:p>
        </p:txBody>
      </p:sp>
      <p:sp>
        <p:nvSpPr>
          <p:cNvPr id="55315" name="Text Box 11"/>
          <p:cNvSpPr txBox="1">
            <a:spLocks noChangeArrowheads="1"/>
          </p:cNvSpPr>
          <p:nvPr/>
        </p:nvSpPr>
        <p:spPr bwMode="auto">
          <a:xfrm>
            <a:off x="533400" y="38290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IVb </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atin typeface="Arial" charset="0"/>
                <a:ea typeface="ＭＳ Ｐゴシック" charset="0"/>
                <a:cs typeface="ＭＳ Ｐゴシック" charset="0"/>
              </a:rPr>
              <a:t>Liver vasculature</a:t>
            </a:r>
          </a:p>
        </p:txBody>
      </p:sp>
      <p:sp>
        <p:nvSpPr>
          <p:cNvPr id="56322" name="Content Placeholder 2"/>
          <p:cNvSpPr>
            <a:spLocks noGrp="1"/>
          </p:cNvSpPr>
          <p:nvPr>
            <p:ph idx="1"/>
          </p:nvPr>
        </p:nvSpPr>
        <p:spPr>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pic>
        <p:nvPicPr>
          <p:cNvPr id="56323" name="Picture 22" descr="vesse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00100"/>
            <a:ext cx="73279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p:cNvSpPr txBox="1">
            <a:spLocks noChangeArrowheads="1"/>
          </p:cNvSpPr>
          <p:nvPr/>
        </p:nvSpPr>
        <p:spPr bwMode="auto">
          <a:xfrm>
            <a:off x="5486400" y="21145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Caudate vein</a:t>
            </a:r>
          </a:p>
        </p:txBody>
      </p:sp>
      <p:sp>
        <p:nvSpPr>
          <p:cNvPr id="56325" name="Text Box 5"/>
          <p:cNvSpPr txBox="1">
            <a:spLocks noChangeArrowheads="1"/>
          </p:cNvSpPr>
          <p:nvPr/>
        </p:nvSpPr>
        <p:spPr bwMode="auto">
          <a:xfrm>
            <a:off x="6019800" y="2686052"/>
            <a:ext cx="20574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Main portal vein</a:t>
            </a:r>
          </a:p>
        </p:txBody>
      </p:sp>
      <p:sp>
        <p:nvSpPr>
          <p:cNvPr id="56326" name="Text Box 6"/>
          <p:cNvSpPr txBox="1">
            <a:spLocks noChangeArrowheads="1"/>
          </p:cNvSpPr>
          <p:nvPr/>
        </p:nvSpPr>
        <p:spPr bwMode="auto">
          <a:xfrm>
            <a:off x="3352800" y="742952"/>
            <a:ext cx="21336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Left portal vein</a:t>
            </a:r>
          </a:p>
        </p:txBody>
      </p:sp>
      <p:sp>
        <p:nvSpPr>
          <p:cNvPr id="56327" name="Text Box 7"/>
          <p:cNvSpPr txBox="1">
            <a:spLocks noChangeArrowheads="1"/>
          </p:cNvSpPr>
          <p:nvPr/>
        </p:nvSpPr>
        <p:spPr bwMode="auto">
          <a:xfrm>
            <a:off x="5638800" y="3657602"/>
            <a:ext cx="1295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IVC</a:t>
            </a:r>
          </a:p>
        </p:txBody>
      </p:sp>
      <p:sp>
        <p:nvSpPr>
          <p:cNvPr id="56328" name="Text Box 8"/>
          <p:cNvSpPr txBox="1">
            <a:spLocks noChangeArrowheads="1"/>
          </p:cNvSpPr>
          <p:nvPr/>
        </p:nvSpPr>
        <p:spPr bwMode="auto">
          <a:xfrm>
            <a:off x="457200" y="3943352"/>
            <a:ext cx="20574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Right hepatic vein</a:t>
            </a:r>
          </a:p>
        </p:txBody>
      </p:sp>
      <p:sp>
        <p:nvSpPr>
          <p:cNvPr id="56329" name="Line 9"/>
          <p:cNvSpPr>
            <a:spLocks noChangeShapeType="1"/>
          </p:cNvSpPr>
          <p:nvPr/>
        </p:nvSpPr>
        <p:spPr bwMode="auto">
          <a:xfrm flipV="1">
            <a:off x="2438400" y="3257550"/>
            <a:ext cx="1219200" cy="9715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0" name="Line 11"/>
          <p:cNvSpPr>
            <a:spLocks noChangeShapeType="1"/>
          </p:cNvSpPr>
          <p:nvPr/>
        </p:nvSpPr>
        <p:spPr bwMode="auto">
          <a:xfrm flipH="1">
            <a:off x="4572000" y="2400300"/>
            <a:ext cx="914400" cy="4000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1" name="Line 12"/>
          <p:cNvSpPr>
            <a:spLocks noChangeShapeType="1"/>
          </p:cNvSpPr>
          <p:nvPr/>
        </p:nvSpPr>
        <p:spPr bwMode="auto">
          <a:xfrm>
            <a:off x="4114800" y="1371600"/>
            <a:ext cx="0" cy="6858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2" name="Line 13"/>
          <p:cNvSpPr>
            <a:spLocks noChangeShapeType="1"/>
          </p:cNvSpPr>
          <p:nvPr/>
        </p:nvSpPr>
        <p:spPr bwMode="auto">
          <a:xfrm>
            <a:off x="1981200" y="1200150"/>
            <a:ext cx="1371600" cy="12001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3" name="Line 15"/>
          <p:cNvSpPr>
            <a:spLocks noChangeShapeType="1"/>
          </p:cNvSpPr>
          <p:nvPr/>
        </p:nvSpPr>
        <p:spPr bwMode="auto">
          <a:xfrm flipH="1" flipV="1">
            <a:off x="4572000" y="3371850"/>
            <a:ext cx="1066800" cy="4000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4" name="Text Box 16"/>
          <p:cNvSpPr txBox="1">
            <a:spLocks noChangeArrowheads="1"/>
          </p:cNvSpPr>
          <p:nvPr/>
        </p:nvSpPr>
        <p:spPr bwMode="auto">
          <a:xfrm>
            <a:off x="5791200" y="1143002"/>
            <a:ext cx="20574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Left hepatic vein</a:t>
            </a:r>
          </a:p>
        </p:txBody>
      </p:sp>
      <p:sp>
        <p:nvSpPr>
          <p:cNvPr id="56335" name="Line 17"/>
          <p:cNvSpPr>
            <a:spLocks noChangeShapeType="1"/>
          </p:cNvSpPr>
          <p:nvPr/>
        </p:nvSpPr>
        <p:spPr bwMode="auto">
          <a:xfrm flipH="1">
            <a:off x="4648200" y="1543050"/>
            <a:ext cx="1219200" cy="6858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6" name="Text Box 18"/>
          <p:cNvSpPr txBox="1">
            <a:spLocks noChangeArrowheads="1"/>
          </p:cNvSpPr>
          <p:nvPr/>
        </p:nvSpPr>
        <p:spPr bwMode="auto">
          <a:xfrm>
            <a:off x="381000" y="1828802"/>
            <a:ext cx="18288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Right portal </a:t>
            </a:r>
            <a:br>
              <a:rPr lang="en-US">
                <a:latin typeface="Arial" charset="0"/>
              </a:rPr>
            </a:br>
            <a:r>
              <a:rPr lang="en-US">
                <a:latin typeface="Arial" charset="0"/>
              </a:rPr>
              <a:t>vein</a:t>
            </a:r>
          </a:p>
        </p:txBody>
      </p:sp>
      <p:sp>
        <p:nvSpPr>
          <p:cNvPr id="56337" name="Line 19"/>
          <p:cNvSpPr>
            <a:spLocks noChangeShapeType="1"/>
          </p:cNvSpPr>
          <p:nvPr/>
        </p:nvSpPr>
        <p:spPr bwMode="auto">
          <a:xfrm flipH="1" flipV="1">
            <a:off x="5029200" y="2914650"/>
            <a:ext cx="1143000" cy="571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8" name="Text Box 20"/>
          <p:cNvSpPr txBox="1">
            <a:spLocks noChangeArrowheads="1"/>
          </p:cNvSpPr>
          <p:nvPr/>
        </p:nvSpPr>
        <p:spPr bwMode="auto">
          <a:xfrm>
            <a:off x="838200" y="628652"/>
            <a:ext cx="20574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Middle hepatic vein</a:t>
            </a:r>
          </a:p>
        </p:txBody>
      </p:sp>
      <p:sp>
        <p:nvSpPr>
          <p:cNvPr id="56339" name="Line 21"/>
          <p:cNvSpPr>
            <a:spLocks noChangeShapeType="1"/>
          </p:cNvSpPr>
          <p:nvPr/>
        </p:nvSpPr>
        <p:spPr bwMode="auto">
          <a:xfrm>
            <a:off x="1981200" y="2286000"/>
            <a:ext cx="1447800" cy="4572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creen shot 2011-11-16 at 7.43.11 PM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95350"/>
            <a:ext cx="6096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p:cNvSpPr>
            <a:spLocks noGrp="1"/>
          </p:cNvSpPr>
          <p:nvPr>
            <p:ph type="title" idx="4294967295"/>
          </p:nvPr>
        </p:nvSpPr>
        <p:spPr>
          <a:xfrm>
            <a:off x="1524000" y="266700"/>
            <a:ext cx="7086600" cy="400050"/>
          </a:xfrm>
        </p:spPr>
        <p:txBody>
          <a:bodyPr/>
          <a:lstStyle/>
          <a:p>
            <a:pPr eaLnBrk="1" hangingPunct="1"/>
            <a:r>
              <a:rPr lang="en-US">
                <a:latin typeface="Arial Unicode MS" charset="0"/>
                <a:ea typeface="ＭＳ Ｐゴシック" charset="0"/>
                <a:cs typeface="ＭＳ Ｐゴシック" charset="0"/>
              </a:rPr>
              <a:t>Loading the Liver Scene</a:t>
            </a:r>
          </a:p>
        </p:txBody>
      </p:sp>
      <p:sp>
        <p:nvSpPr>
          <p:cNvPr id="59395" name="Text Box 4"/>
          <p:cNvSpPr txBox="1">
            <a:spLocks noChangeArrowheads="1"/>
          </p:cNvSpPr>
          <p:nvPr/>
        </p:nvSpPr>
        <p:spPr bwMode="auto">
          <a:xfrm>
            <a:off x="76200" y="1771652"/>
            <a:ext cx="7848600" cy="1785104"/>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2000" dirty="0" smtClean="0">
                <a:latin typeface="+mn-lt"/>
                <a:sym typeface="Wingdings" charset="0"/>
              </a:rPr>
              <a:t>Browse to the directory </a:t>
            </a:r>
            <a:r>
              <a:rPr lang="en-US" sz="2000" b="1" dirty="0" smtClean="0">
                <a:latin typeface="+mn-lt"/>
                <a:sym typeface="Wingdings" charset="0"/>
              </a:rPr>
              <a:t>3DVisualizationDICOM_Tuesday_Dec3</a:t>
            </a:r>
          </a:p>
          <a:p>
            <a:pPr eaLnBrk="1" hangingPunct="1">
              <a:spcBef>
                <a:spcPct val="50000"/>
              </a:spcBef>
            </a:pPr>
            <a:r>
              <a:rPr lang="en-US" sz="2000" dirty="0" smtClean="0">
                <a:latin typeface="+mn-lt"/>
                <a:sym typeface="Wingdings" charset="0"/>
              </a:rPr>
              <a:t>Select the directory </a:t>
            </a:r>
            <a:r>
              <a:rPr lang="en-US" sz="2000" b="1" dirty="0" smtClean="0">
                <a:latin typeface="+mn-lt"/>
                <a:sym typeface="Wingdings" charset="0"/>
              </a:rPr>
              <a:t>dataset3_Liver</a:t>
            </a:r>
          </a:p>
          <a:p>
            <a:pPr eaLnBrk="1" hangingPunct="1">
              <a:spcBef>
                <a:spcPct val="50000"/>
              </a:spcBef>
            </a:pPr>
            <a:r>
              <a:rPr lang="en-US" sz="2000" dirty="0" smtClean="0">
                <a:latin typeface="+mn-lt"/>
                <a:sym typeface="Wingdings" charset="0"/>
              </a:rPr>
              <a:t>Drag and drop the file </a:t>
            </a:r>
            <a:r>
              <a:rPr lang="en-US" sz="2000" b="1" dirty="0" err="1" smtClean="0">
                <a:latin typeface="+mn-lt"/>
                <a:sym typeface="Wingdings" charset="0"/>
              </a:rPr>
              <a:t>LiverSegments_Scene.mrb</a:t>
            </a:r>
            <a:r>
              <a:rPr lang="en-US" sz="2000" b="1" dirty="0" err="1" smtClean="0">
                <a:solidFill>
                  <a:srgbClr val="FF0000"/>
                </a:solidFill>
                <a:latin typeface="+mn-lt"/>
                <a:sym typeface="Wingdings" charset="0"/>
              </a:rPr>
              <a:t> </a:t>
            </a:r>
            <a:r>
              <a:rPr lang="en-US" sz="2000" dirty="0" err="1" smtClean="0">
                <a:latin typeface="+mn-lt"/>
                <a:sym typeface="Wingdings" charset="0"/>
              </a:rPr>
              <a:t>into Slicer</a:t>
            </a:r>
          </a:p>
          <a:p>
            <a:pPr eaLnBrk="1" hangingPunct="1">
              <a:spcBef>
                <a:spcPct val="50000"/>
              </a:spcBef>
            </a:pPr>
            <a:r>
              <a:rPr lang="en-US" sz="2000" dirty="0" smtClean="0">
                <a:latin typeface="+mn-lt"/>
                <a:sym typeface="Wingdings" charset="0"/>
              </a:rPr>
              <a:t>Click on OK to load the scene into Slicer</a:t>
            </a:r>
            <a:endParaRPr lang="en-US" dirty="0">
              <a:latin typeface="+mn-lt"/>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reen Shot 2013-10-29 at 9.16.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2" y="819150"/>
            <a:ext cx="6787631" cy="4019550"/>
          </a:xfrm>
          <a:prstGeom prst="rect">
            <a:avLst/>
          </a:prstGeom>
        </p:spPr>
      </p:pic>
      <p:sp>
        <p:nvSpPr>
          <p:cNvPr id="59394" name="Rectangle 2"/>
          <p:cNvSpPr>
            <a:spLocks noGrp="1"/>
          </p:cNvSpPr>
          <p:nvPr>
            <p:ph type="title" idx="4294967295"/>
          </p:nvPr>
        </p:nvSpPr>
        <p:spPr>
          <a:xfrm>
            <a:off x="1524000" y="266700"/>
            <a:ext cx="7086600" cy="400050"/>
          </a:xfrm>
        </p:spPr>
        <p:txBody>
          <a:bodyPr/>
          <a:lstStyle/>
          <a:p>
            <a:pPr eaLnBrk="1" hangingPunct="1"/>
            <a:r>
              <a:rPr lang="en-US">
                <a:latin typeface="Arial Unicode MS" charset="0"/>
                <a:ea typeface="ＭＳ Ｐゴシック" charset="0"/>
                <a:cs typeface="ＭＳ Ｐゴシック" charset="0"/>
              </a:rPr>
              <a:t>Loading the Liver Scene</a:t>
            </a:r>
          </a:p>
        </p:txBody>
      </p:sp>
      <p:sp>
        <p:nvSpPr>
          <p:cNvPr id="59395" name="Text Box 4"/>
          <p:cNvSpPr txBox="1">
            <a:spLocks noChangeArrowheads="1"/>
          </p:cNvSpPr>
          <p:nvPr/>
        </p:nvSpPr>
        <p:spPr bwMode="auto">
          <a:xfrm>
            <a:off x="2590800" y="4095751"/>
            <a:ext cx="6019800" cy="46166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dirty="0" smtClean="0">
                <a:latin typeface="+mn-lt"/>
                <a:sym typeface="Wingdings" charset="0"/>
              </a:rPr>
              <a:t>Click on OK to load the scene into Slicer</a:t>
            </a:r>
            <a:endParaRPr lang="en-US" dirty="0">
              <a:latin typeface="+mn-lt"/>
            </a:endParaRPr>
          </a:p>
        </p:txBody>
      </p:sp>
    </p:spTree>
    <p:extLst>
      <p:ext uri="{BB962C8B-B14F-4D97-AF65-F5344CB8AC3E}">
        <p14:creationId xmlns:p14="http://schemas.microsoft.com/office/powerpoint/2010/main" val="240858626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95400" y="895351"/>
            <a:ext cx="6477000" cy="3738662"/>
          </a:xfrm>
          <a:prstGeom prst="rect">
            <a:avLst/>
          </a:prstGeom>
        </p:spPr>
      </p:pic>
      <p:sp>
        <p:nvSpPr>
          <p:cNvPr id="61441" name="Picture 5"/>
          <p:cNvSpPr>
            <a:spLocks noChangeAspect="1" noChangeArrowheads="1"/>
          </p:cNvSpPr>
          <p:nvPr/>
        </p:nvSpPr>
        <p:spPr bwMode="auto">
          <a:xfrm>
            <a:off x="1600200" y="742951"/>
            <a:ext cx="60579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442" name="Rectangle 4"/>
          <p:cNvSpPr>
            <a:spLocks noGrp="1"/>
          </p:cNvSpPr>
          <p:nvPr>
            <p:ph type="title" idx="4294967295"/>
          </p:nvPr>
        </p:nvSpPr>
        <p:spPr/>
        <p:txBody>
          <a:bodyPr/>
          <a:lstStyle/>
          <a:p>
            <a:pPr eaLnBrk="1" hangingPunct="1"/>
            <a:r>
              <a:rPr lang="en-US">
                <a:latin typeface="Arial Unicode MS" charset="0"/>
                <a:ea typeface="ＭＳ Ｐゴシック" charset="0"/>
                <a:cs typeface="ＭＳ Ｐゴシック" charset="0"/>
              </a:rPr>
              <a:t>Liver Segments Scene</a:t>
            </a:r>
          </a:p>
        </p:txBody>
      </p:sp>
      <p:sp>
        <p:nvSpPr>
          <p:cNvPr id="61443" name="Text Box 7"/>
          <p:cNvSpPr txBox="1">
            <a:spLocks noChangeArrowheads="1"/>
          </p:cNvSpPr>
          <p:nvPr/>
        </p:nvSpPr>
        <p:spPr bwMode="auto">
          <a:xfrm>
            <a:off x="457200" y="819152"/>
            <a:ext cx="6934200" cy="46166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a:latin typeface="Arial" charset="0"/>
                <a:sym typeface="Wingdings" charset="0"/>
              </a:rPr>
              <a:t>The elements of the scene appear in the Viewer</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1"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09627"/>
            <a:ext cx="67818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Rectangle 3"/>
          <p:cNvSpPr>
            <a:spLocks noGrp="1" noChangeArrowheads="1"/>
          </p:cNvSpPr>
          <p:nvPr>
            <p:ph type="title"/>
          </p:nvPr>
        </p:nvSpPr>
        <p:spPr/>
        <p:txBody>
          <a:bodyPr/>
          <a:lstStyle/>
          <a:p>
            <a:pPr eaLnBrk="1" hangingPunct="1"/>
            <a:r>
              <a:rPr lang="en-US" sz="4000">
                <a:latin typeface="Arial Unicode MS" charset="0"/>
                <a:ea typeface="ＭＳ Ｐゴシック" charset="0"/>
                <a:cs typeface="ＭＳ Ｐゴシック" charset="0"/>
              </a:rPr>
              <a:t>3D models of the liver</a:t>
            </a:r>
          </a:p>
        </p:txBody>
      </p:sp>
      <p:sp>
        <p:nvSpPr>
          <p:cNvPr id="63491" name="Text Box 4"/>
          <p:cNvSpPr txBox="1">
            <a:spLocks noChangeArrowheads="1"/>
          </p:cNvSpPr>
          <p:nvPr/>
        </p:nvSpPr>
        <p:spPr bwMode="auto">
          <a:xfrm>
            <a:off x="6858000" y="114300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II </a:t>
            </a:r>
          </a:p>
        </p:txBody>
      </p:sp>
      <p:sp>
        <p:nvSpPr>
          <p:cNvPr id="63492" name="Text Box 5"/>
          <p:cNvSpPr txBox="1">
            <a:spLocks noChangeArrowheads="1"/>
          </p:cNvSpPr>
          <p:nvPr/>
        </p:nvSpPr>
        <p:spPr bwMode="auto">
          <a:xfrm>
            <a:off x="6324600" y="33718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III </a:t>
            </a:r>
          </a:p>
        </p:txBody>
      </p:sp>
      <p:sp>
        <p:nvSpPr>
          <p:cNvPr id="63493" name="Text Box 6"/>
          <p:cNvSpPr txBox="1">
            <a:spLocks noChangeArrowheads="1"/>
          </p:cNvSpPr>
          <p:nvPr/>
        </p:nvSpPr>
        <p:spPr bwMode="auto">
          <a:xfrm>
            <a:off x="4800600" y="7429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IVa </a:t>
            </a:r>
          </a:p>
        </p:txBody>
      </p:sp>
      <p:sp>
        <p:nvSpPr>
          <p:cNvPr id="63494" name="Text Box 7"/>
          <p:cNvSpPr txBox="1">
            <a:spLocks noChangeArrowheads="1"/>
          </p:cNvSpPr>
          <p:nvPr/>
        </p:nvSpPr>
        <p:spPr bwMode="auto">
          <a:xfrm>
            <a:off x="4419600" y="40576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IVb</a:t>
            </a:r>
          </a:p>
        </p:txBody>
      </p:sp>
      <p:sp>
        <p:nvSpPr>
          <p:cNvPr id="63495" name="Text Box 8"/>
          <p:cNvSpPr txBox="1">
            <a:spLocks noChangeArrowheads="1"/>
          </p:cNvSpPr>
          <p:nvPr/>
        </p:nvSpPr>
        <p:spPr bwMode="auto">
          <a:xfrm>
            <a:off x="0" y="348615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VI </a:t>
            </a:r>
          </a:p>
        </p:txBody>
      </p:sp>
      <p:sp>
        <p:nvSpPr>
          <p:cNvPr id="63496" name="Line 9"/>
          <p:cNvSpPr>
            <a:spLocks noChangeShapeType="1"/>
          </p:cNvSpPr>
          <p:nvPr/>
        </p:nvSpPr>
        <p:spPr bwMode="auto">
          <a:xfrm flipV="1">
            <a:off x="1066800" y="3028950"/>
            <a:ext cx="838200" cy="4572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7" name="Line 11"/>
          <p:cNvSpPr>
            <a:spLocks noChangeShapeType="1"/>
          </p:cNvSpPr>
          <p:nvPr/>
        </p:nvSpPr>
        <p:spPr bwMode="auto">
          <a:xfrm flipH="1">
            <a:off x="6629400" y="1485900"/>
            <a:ext cx="762000" cy="4572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8" name="Line 12"/>
          <p:cNvSpPr>
            <a:spLocks noChangeShapeType="1"/>
          </p:cNvSpPr>
          <p:nvPr/>
        </p:nvSpPr>
        <p:spPr bwMode="auto">
          <a:xfrm flipH="1">
            <a:off x="4876800" y="971550"/>
            <a:ext cx="0" cy="9715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9" name="Line 13"/>
          <p:cNvSpPr>
            <a:spLocks noChangeShapeType="1"/>
          </p:cNvSpPr>
          <p:nvPr/>
        </p:nvSpPr>
        <p:spPr bwMode="auto">
          <a:xfrm>
            <a:off x="2362200" y="914400"/>
            <a:ext cx="457200" cy="9715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0" name="Line 15"/>
          <p:cNvSpPr>
            <a:spLocks noChangeShapeType="1"/>
          </p:cNvSpPr>
          <p:nvPr/>
        </p:nvSpPr>
        <p:spPr bwMode="auto">
          <a:xfrm flipH="1" flipV="1">
            <a:off x="5029200" y="2971800"/>
            <a:ext cx="228600" cy="11430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1" name="Text Box 16"/>
          <p:cNvSpPr txBox="1">
            <a:spLocks noChangeArrowheads="1"/>
          </p:cNvSpPr>
          <p:nvPr/>
        </p:nvSpPr>
        <p:spPr bwMode="auto">
          <a:xfrm>
            <a:off x="304800" y="422910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V</a:t>
            </a:r>
          </a:p>
        </p:txBody>
      </p:sp>
      <p:sp>
        <p:nvSpPr>
          <p:cNvPr id="63502" name="Line 17"/>
          <p:cNvSpPr>
            <a:spLocks noChangeShapeType="1"/>
          </p:cNvSpPr>
          <p:nvPr/>
        </p:nvSpPr>
        <p:spPr bwMode="auto">
          <a:xfrm flipV="1">
            <a:off x="2209800" y="3486150"/>
            <a:ext cx="533400" cy="97155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3" name="Line 19"/>
          <p:cNvSpPr>
            <a:spLocks noChangeShapeType="1"/>
          </p:cNvSpPr>
          <p:nvPr/>
        </p:nvSpPr>
        <p:spPr bwMode="auto">
          <a:xfrm flipH="1" flipV="1">
            <a:off x="6553200" y="2686050"/>
            <a:ext cx="533400" cy="6858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4" name="Text Box 20"/>
          <p:cNvSpPr txBox="1">
            <a:spLocks noChangeArrowheads="1"/>
          </p:cNvSpPr>
          <p:nvPr/>
        </p:nvSpPr>
        <p:spPr bwMode="auto">
          <a:xfrm>
            <a:off x="1447800" y="685802"/>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VIII </a:t>
            </a:r>
          </a:p>
        </p:txBody>
      </p:sp>
      <p:sp>
        <p:nvSpPr>
          <p:cNvPr id="63505" name="Line 21"/>
          <p:cNvSpPr>
            <a:spLocks noChangeShapeType="1"/>
          </p:cNvSpPr>
          <p:nvPr/>
        </p:nvSpPr>
        <p:spPr bwMode="auto">
          <a:xfrm>
            <a:off x="1219200" y="1371600"/>
            <a:ext cx="762000" cy="45720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6" name="Text Box 18"/>
          <p:cNvSpPr txBox="1">
            <a:spLocks noChangeArrowheads="1"/>
          </p:cNvSpPr>
          <p:nvPr/>
        </p:nvSpPr>
        <p:spPr bwMode="auto">
          <a:xfrm>
            <a:off x="0" y="1200151"/>
            <a:ext cx="2057400"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a:latin typeface="Arial" charset="0"/>
              </a:rPr>
              <a:t>Segment VII </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IGT-2004-07-27">
  <a:themeElements>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fontScheme name="IGT-2004-07-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IGT-2004-07-2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GT-2004-07-2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GT-2004-07-2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GT-2004-07-2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GT-2004-07-2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GT-2004-07-2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GT-2004-07-2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8796</TotalTime>
  <Words>3631</Words>
  <Application>Microsoft Macintosh PowerPoint</Application>
  <PresentationFormat>Présentation à l'écran (16:9)</PresentationFormat>
  <Paragraphs>573</Paragraphs>
  <Slides>137</Slides>
  <Notes>32</Notes>
  <HiddenSlides>0</HiddenSlides>
  <MMClips>0</MMClips>
  <ScaleCrop>false</ScaleCrop>
  <HeadingPairs>
    <vt:vector size="4" baseType="variant">
      <vt:variant>
        <vt:lpstr>Thème</vt:lpstr>
      </vt:variant>
      <vt:variant>
        <vt:i4>1</vt:i4>
      </vt:variant>
      <vt:variant>
        <vt:lpstr>Titres des diapositives</vt:lpstr>
      </vt:variant>
      <vt:variant>
        <vt:i4>137</vt:i4>
      </vt:variant>
    </vt:vector>
  </HeadingPairs>
  <TitlesOfParts>
    <vt:vector size="138" baseType="lpstr">
      <vt:lpstr>IGT-2004-07-27</vt:lpstr>
      <vt:lpstr>3D VISUALIZATION OF DICOM IMAGES FOR RADIOLOGICAL APPLICATIONS</vt:lpstr>
      <vt:lpstr>3D Visualization of DICOM images for Radiological applications</vt:lpstr>
      <vt:lpstr>Overview</vt:lpstr>
      <vt:lpstr>Overview</vt:lpstr>
      <vt:lpstr>Présentation PowerPoint</vt:lpstr>
      <vt:lpstr>3DSlicer</vt:lpstr>
      <vt:lpstr>3DSlicer History</vt:lpstr>
      <vt:lpstr>3DSlicer History</vt:lpstr>
      <vt:lpstr>A multi-institution effort</vt:lpstr>
      <vt:lpstr>An interdisciplinary platform</vt:lpstr>
      <vt:lpstr>Slicer: Behind the scenes</vt:lpstr>
      <vt:lpstr>Slicer Training events</vt:lpstr>
      <vt:lpstr>Slicer Training events</vt:lpstr>
      <vt:lpstr>An extensible platform</vt:lpstr>
      <vt:lpstr>Slicer clinical applications</vt:lpstr>
      <vt:lpstr>Examples of clinical applications</vt:lpstr>
      <vt:lpstr>Examples of clinical applications</vt:lpstr>
      <vt:lpstr>Examples of clinical applications</vt:lpstr>
      <vt:lpstr>Overview</vt:lpstr>
      <vt:lpstr>Welcome to Slicer4 </vt:lpstr>
      <vt:lpstr>Navigating the Application GUI</vt:lpstr>
      <vt:lpstr>Welcome to Slicer4.3.1.1 </vt:lpstr>
      <vt:lpstr>Welcome to Slicer4 </vt:lpstr>
      <vt:lpstr>Présentation PowerPoint</vt:lpstr>
      <vt:lpstr>Tutorial datasets</vt:lpstr>
      <vt:lpstr>Loading a DICOM volume</vt:lpstr>
      <vt:lpstr>Loading a DICOM volume</vt:lpstr>
      <vt:lpstr>Loading a DICOM volume</vt:lpstr>
      <vt:lpstr>Loading a DICOM volume</vt:lpstr>
      <vt:lpstr>Loading a DICOM volume</vt:lpstr>
      <vt:lpstr>Loading a DICOM volume</vt:lpstr>
      <vt:lpstr>Loading a DICOM volume</vt:lpstr>
      <vt:lpstr>Loading a DICOM volume</vt:lpstr>
      <vt:lpstr>Loading a DICOM volume</vt:lpstr>
      <vt:lpstr>Loading a DICOM volume</vt:lpstr>
      <vt:lpstr>Loading a DICOM volume</vt:lpstr>
      <vt:lpstr>Loading a DICOM volume</vt:lpstr>
      <vt:lpstr>Loading a DICOM volume</vt:lpstr>
      <vt:lpstr>Loading a DICOM volume</vt:lpstr>
      <vt:lpstr>Loading a DICOM volume</vt:lpstr>
      <vt:lpstr>Loading a DICOM volume</vt:lpstr>
      <vt:lpstr>Loading a DICOM volume</vt:lpstr>
      <vt:lpstr>Présentation PowerPoint</vt:lpstr>
      <vt:lpstr>Volume Rendering</vt:lpstr>
      <vt:lpstr>Volume Rendering</vt:lpstr>
      <vt:lpstr>Volume Rendering</vt:lpstr>
      <vt:lpstr>Volume Rendering</vt:lpstr>
      <vt:lpstr>Volume Rendering</vt:lpstr>
      <vt:lpstr> Volume Rendering</vt:lpstr>
      <vt:lpstr>Volume Rendering</vt:lpstr>
      <vt:lpstr>Volume Rendering</vt:lpstr>
      <vt:lpstr> Volume Rendering</vt:lpstr>
      <vt:lpstr> Volume Rendering</vt:lpstr>
      <vt:lpstr> Volume Rendering</vt:lpstr>
      <vt:lpstr> Volume Rendering</vt:lpstr>
      <vt:lpstr> Volume Rendering</vt:lpstr>
      <vt:lpstr> Volume Rendering</vt:lpstr>
      <vt:lpstr> Volume Rendering</vt:lpstr>
      <vt:lpstr> Volume Rendering</vt:lpstr>
      <vt:lpstr> Volume Rendering</vt:lpstr>
      <vt:lpstr> Volume Rendering</vt:lpstr>
      <vt:lpstr> Volume Rendering</vt:lpstr>
      <vt:lpstr>Présentation PowerPoint</vt:lpstr>
      <vt:lpstr>3D Data Loading and Visualization</vt:lpstr>
      <vt:lpstr>3D visualization of surface models of the brain : Viewing the Scene</vt:lpstr>
      <vt:lpstr>3D visualization of surface models of the brain : Viewing the Scene</vt:lpstr>
      <vt:lpstr>3D visualization of surface models of the brain : Viewing the Scene</vt:lpstr>
      <vt:lpstr>3D visualization of surface models of the brain : Exploring Slicer’s functionality</vt:lpstr>
      <vt:lpstr>3D visualization of surface models of the brain : Switching to the Models Module</vt:lpstr>
      <vt:lpstr>3D visualization of surface models of the brain : Basic 3D Interaction</vt:lpstr>
      <vt:lpstr>3D visualization of surface models of the brain : Viewing Slices in the 3D Viewer</vt:lpstr>
      <vt:lpstr>3D visualization of surface models of the brain</vt:lpstr>
      <vt:lpstr>3D visualization of surface models of the brain : Viewing Slices in the 3D Viewer</vt:lpstr>
      <vt:lpstr>3D visualization of surface models of the brain</vt:lpstr>
      <vt:lpstr>3D visualization of surface models of the brain</vt:lpstr>
      <vt:lpstr>3D visualization of surface models of the brain</vt:lpstr>
      <vt:lpstr>3D visualization of surface models of the brain</vt:lpstr>
      <vt:lpstr>3D visualization of surface models of the brain</vt:lpstr>
      <vt:lpstr>3D visualization of surface models of the brain</vt:lpstr>
      <vt:lpstr>3D visualization of surface models of the brain</vt:lpstr>
      <vt:lpstr>3D visualization of surface models of the brain</vt:lpstr>
      <vt:lpstr>3D visualization of surface models of the brain</vt:lpstr>
      <vt:lpstr>3D visualization of surface models of the brain</vt:lpstr>
      <vt:lpstr>3D visualization of surface models of the brain</vt:lpstr>
      <vt:lpstr>3D visualization of surface models of the brain</vt:lpstr>
      <vt:lpstr>3D visualization of surface models of the brain</vt:lpstr>
      <vt:lpstr>Close the existing scene and all its data</vt:lpstr>
      <vt:lpstr>Overview</vt:lpstr>
      <vt:lpstr>Slicer for Radiology Education</vt:lpstr>
      <vt:lpstr>Présentation PowerPoint</vt:lpstr>
      <vt:lpstr>Anatomy of the liver</vt:lpstr>
      <vt:lpstr>Liver dataset</vt:lpstr>
      <vt:lpstr>3D segments of the liver</vt:lpstr>
      <vt:lpstr>3D segments of the liver</vt:lpstr>
      <vt:lpstr>Liver vasculature</vt:lpstr>
      <vt:lpstr>Loading the Liver Scene</vt:lpstr>
      <vt:lpstr>Loading the Liver Scene</vt:lpstr>
      <vt:lpstr>Liver Segments Scene</vt:lpstr>
      <vt:lpstr>3D models of the liver</vt:lpstr>
      <vt:lpstr>3D models of the liver</vt:lpstr>
      <vt:lpstr>3D models of the liver</vt:lpstr>
      <vt:lpstr> 3D Exploration of Liver Segments </vt:lpstr>
      <vt:lpstr> 3D Exploration of Liver Segments </vt:lpstr>
      <vt:lpstr> 3D Exploration of Liver Segments </vt:lpstr>
      <vt:lpstr>Présentation PowerPoint</vt:lpstr>
      <vt:lpstr>Présentation PowerPoint</vt:lpstr>
      <vt:lpstr>Présentation PowerPoint</vt:lpstr>
      <vt:lpstr>Présentation PowerPoint</vt:lpstr>
      <vt:lpstr>Présentation PowerPoint</vt:lpstr>
      <vt:lpstr>Présentation PowerPoint</vt:lpstr>
      <vt:lpstr>Middle Hepatic Vein</vt:lpstr>
      <vt:lpstr>Closing the Liver Scene</vt:lpstr>
      <vt:lpstr>Présentation PowerPoint</vt:lpstr>
      <vt:lpstr>Segments of the lung</vt:lpstr>
      <vt:lpstr>Segments of the lung</vt:lpstr>
      <vt:lpstr>Loading the Chest Data Scene</vt:lpstr>
      <vt:lpstr>Loading the Lung Scene</vt:lpstr>
      <vt:lpstr>Loading the Lung Scene</vt:lpstr>
      <vt:lpstr>Présentation PowerPoint</vt:lpstr>
      <vt:lpstr>Lung Segments</vt:lpstr>
      <vt:lpstr>Lung Segments – Question 1</vt:lpstr>
      <vt:lpstr>Lung Segments – Answer 1</vt:lpstr>
      <vt:lpstr>Lung Segments – Question 2</vt:lpstr>
      <vt:lpstr>Lung Segments – Answer 2</vt:lpstr>
      <vt:lpstr>Lung Segments – Question 3</vt:lpstr>
      <vt:lpstr>Lung Segments – Answer 3</vt:lpstr>
      <vt:lpstr>Lung Segments – Question 4</vt:lpstr>
      <vt:lpstr>Lung Segments – Question 4</vt:lpstr>
      <vt:lpstr>Lung Segments – Question 4</vt:lpstr>
      <vt:lpstr>3D Visualization of DICOM images</vt:lpstr>
      <vt:lpstr>3DSlicer website</vt:lpstr>
      <vt:lpstr>www.slicer.org</vt:lpstr>
      <vt:lpstr>3DSlicer at RSNA 2013</vt:lpstr>
      <vt:lpstr>Additional Related Hands-on courses</vt:lpstr>
      <vt:lpstr>3DSlicer at RSNA</vt:lpstr>
      <vt:lpstr>Acknowledgments</vt:lpstr>
      <vt:lpstr>Présentation PowerPoint</vt:lpstr>
    </vt:vector>
  </TitlesOfParts>
  <Company>BWH/SPL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Rons Talk</dc:title>
  <dc:creator>Ron Kikinis</dc:creator>
  <cp:lastModifiedBy>Sonia Pujol</cp:lastModifiedBy>
  <cp:revision>1018</cp:revision>
  <dcterms:created xsi:type="dcterms:W3CDTF">2011-11-11T16:48:30Z</dcterms:created>
  <dcterms:modified xsi:type="dcterms:W3CDTF">2014-03-02T17:36:51Z</dcterms:modified>
</cp:coreProperties>
</file>