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9.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269" r:id="rId3"/>
    <p:sldId id="306" r:id="rId4"/>
    <p:sldId id="297" r:id="rId5"/>
    <p:sldId id="298" r:id="rId6"/>
    <p:sldId id="268" r:id="rId7"/>
    <p:sldId id="270" r:id="rId8"/>
    <p:sldId id="272" r:id="rId9"/>
    <p:sldId id="273" r:id="rId10"/>
    <p:sldId id="274" r:id="rId11"/>
    <p:sldId id="299" r:id="rId12"/>
    <p:sldId id="314" r:id="rId13"/>
    <p:sldId id="265" r:id="rId14"/>
    <p:sldId id="266" r:id="rId15"/>
    <p:sldId id="275" r:id="rId16"/>
    <p:sldId id="276" r:id="rId17"/>
    <p:sldId id="277" r:id="rId18"/>
    <p:sldId id="278" r:id="rId19"/>
    <p:sldId id="300" r:id="rId20"/>
    <p:sldId id="279" r:id="rId21"/>
    <p:sldId id="280" r:id="rId22"/>
    <p:sldId id="281" r:id="rId23"/>
    <p:sldId id="267" r:id="rId24"/>
    <p:sldId id="283" r:id="rId25"/>
    <p:sldId id="301" r:id="rId26"/>
    <p:sldId id="263" r:id="rId27"/>
    <p:sldId id="305" r:id="rId28"/>
    <p:sldId id="262" r:id="rId29"/>
    <p:sldId id="284" r:id="rId30"/>
    <p:sldId id="285" r:id="rId31"/>
    <p:sldId id="286" r:id="rId32"/>
    <p:sldId id="288" r:id="rId33"/>
    <p:sldId id="289" r:id="rId34"/>
    <p:sldId id="304" r:id="rId35"/>
    <p:sldId id="293" r:id="rId36"/>
    <p:sldId id="294" r:id="rId37"/>
    <p:sldId id="296" r:id="rId38"/>
    <p:sldId id="307" r:id="rId39"/>
    <p:sldId id="308" r:id="rId40"/>
    <p:sldId id="309" r:id="rId41"/>
    <p:sldId id="310" r:id="rId42"/>
    <p:sldId id="311" r:id="rId43"/>
    <p:sldId id="312" r:id="rId44"/>
    <p:sldId id="313" r:id="rId45"/>
    <p:sldId id="295" r:id="rId46"/>
    <p:sldId id="303" r:id="rId47"/>
  </p:sldIdLst>
  <p:sldSz cx="9144000" cy="6858000" type="screen4x3"/>
  <p:notesSz cx="6858000" cy="9294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clrMru>
    <a:srgbClr val="990099"/>
    <a:srgbClr val="FF3300"/>
    <a:srgbClr val="66FF66"/>
    <a:srgbClr val="FF66FF"/>
    <a:srgbClr val="0066CC"/>
    <a:srgbClr val="000000"/>
    <a:srgbClr val="000099"/>
    <a:srgbClr val="33CC33"/>
    <a:srgbClr val="260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85918" autoAdjust="0"/>
  </p:normalViewPr>
  <p:slideViewPr>
    <p:cSldViewPr snapToObjects="1">
      <p:cViewPr varScale="1">
        <p:scale>
          <a:sx n="146" d="100"/>
          <a:sy n="146"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D5D5D-C08B-2D43-9B85-D0AA5E0A3DB4}" type="doc">
      <dgm:prSet loTypeId="urn:microsoft.com/office/officeart/2005/8/layout/StepDownProcess" loCatId="" qsTypeId="urn:microsoft.com/office/officeart/2005/8/quickstyle/3D3" qsCatId="3D" csTypeId="urn:microsoft.com/office/officeart/2005/8/colors/accent1_2" csCatId="accent1" phldr="1"/>
      <dgm:spPr/>
      <dgm:t>
        <a:bodyPr/>
        <a:lstStyle/>
        <a:p>
          <a:endParaRPr lang="en-US"/>
        </a:p>
      </dgm:t>
    </dgm:pt>
    <dgm:pt modelId="{B4ED9776-D1EE-6E4E-A2D8-D7934BC68D6E}">
      <dgm:prSet phldrT="[Text]"/>
      <dgm:spPr/>
      <dgm:t>
        <a:bodyPr/>
        <a:lstStyle/>
        <a:p>
          <a:r>
            <a:rPr lang="en-US" dirty="0" smtClean="0"/>
            <a:t>BRAINS</a:t>
          </a:r>
        </a:p>
        <a:p>
          <a:r>
            <a:rPr lang="en-US" dirty="0" smtClean="0"/>
            <a:t>Constellation Detector</a:t>
          </a:r>
          <a:endParaRPr lang="en-US" dirty="0"/>
        </a:p>
      </dgm:t>
    </dgm:pt>
    <dgm:pt modelId="{D9681E8A-B129-124A-BD64-729FFE48D41C}" type="parTrans" cxnId="{58AFB5CA-783F-734B-9D67-F3ED8751E8A0}">
      <dgm:prSet/>
      <dgm:spPr/>
      <dgm:t>
        <a:bodyPr/>
        <a:lstStyle/>
        <a:p>
          <a:endParaRPr lang="en-US"/>
        </a:p>
      </dgm:t>
    </dgm:pt>
    <dgm:pt modelId="{09A90B3A-529E-6440-9AED-92E7A915DB75}" type="sibTrans" cxnId="{58AFB5CA-783F-734B-9D67-F3ED8751E8A0}">
      <dgm:prSet/>
      <dgm:spPr/>
      <dgm:t>
        <a:bodyPr/>
        <a:lstStyle/>
        <a:p>
          <a:endParaRPr lang="en-US"/>
        </a:p>
      </dgm:t>
    </dgm:pt>
    <dgm:pt modelId="{08B19C4F-A1D7-F541-A03C-D7CEE22C469E}">
      <dgm:prSet phldrT="[Text]"/>
      <dgm:spPr/>
      <dgm:t>
        <a:bodyPr/>
        <a:lstStyle/>
        <a:p>
          <a:r>
            <a:rPr lang="en-US" dirty="0" smtClean="0"/>
            <a:t>Spatial Alignments</a:t>
          </a:r>
          <a:endParaRPr lang="en-US" dirty="0"/>
        </a:p>
      </dgm:t>
    </dgm:pt>
    <dgm:pt modelId="{2A6B8C94-3176-0D4C-BBB6-227D9BCB72ED}" type="parTrans" cxnId="{9F70B55E-443E-7A44-8CE9-B9984B76CAC9}">
      <dgm:prSet/>
      <dgm:spPr/>
      <dgm:t>
        <a:bodyPr/>
        <a:lstStyle/>
        <a:p>
          <a:endParaRPr lang="en-US"/>
        </a:p>
      </dgm:t>
    </dgm:pt>
    <dgm:pt modelId="{6639D920-0DEB-F049-8792-690899E64A8B}" type="sibTrans" cxnId="{9F70B55E-443E-7A44-8CE9-B9984B76CAC9}">
      <dgm:prSet/>
      <dgm:spPr/>
      <dgm:t>
        <a:bodyPr/>
        <a:lstStyle/>
        <a:p>
          <a:endParaRPr lang="en-US"/>
        </a:p>
      </dgm:t>
    </dgm:pt>
    <dgm:pt modelId="{FA3885D0-8137-084A-B011-4935E247BFF2}">
      <dgm:prSet phldrT="[Text]"/>
      <dgm:spPr/>
      <dgm:t>
        <a:bodyPr/>
        <a:lstStyle/>
        <a:p>
          <a:r>
            <a:rPr lang="en-US" dirty="0" smtClean="0"/>
            <a:t>BRAINSABC</a:t>
          </a:r>
          <a:endParaRPr lang="en-US" dirty="0"/>
        </a:p>
      </dgm:t>
    </dgm:pt>
    <dgm:pt modelId="{5A15A9CB-0B1C-6349-9388-62ED46CE54F1}" type="parTrans" cxnId="{1A893673-FC3E-914A-A2AB-AD9B69656E11}">
      <dgm:prSet/>
      <dgm:spPr/>
      <dgm:t>
        <a:bodyPr/>
        <a:lstStyle/>
        <a:p>
          <a:endParaRPr lang="en-US"/>
        </a:p>
      </dgm:t>
    </dgm:pt>
    <dgm:pt modelId="{19575870-D170-7F42-85AC-A7F60222D9D4}" type="sibTrans" cxnId="{1A893673-FC3E-914A-A2AB-AD9B69656E11}">
      <dgm:prSet/>
      <dgm:spPr/>
      <dgm:t>
        <a:bodyPr/>
        <a:lstStyle/>
        <a:p>
          <a:endParaRPr lang="en-US"/>
        </a:p>
      </dgm:t>
    </dgm:pt>
    <dgm:pt modelId="{40E9B4A7-B517-3245-8B3C-8654F327E4B2}">
      <dgm:prSet phldrT="[Text]"/>
      <dgm:spPr/>
      <dgm:t>
        <a:bodyPr/>
        <a:lstStyle/>
        <a:p>
          <a:r>
            <a:rPr lang="en-US" dirty="0" smtClean="0"/>
            <a:t>Bias Field Correction</a:t>
          </a:r>
          <a:endParaRPr lang="en-US" dirty="0"/>
        </a:p>
      </dgm:t>
    </dgm:pt>
    <dgm:pt modelId="{5B43D5E1-2DA1-DF4F-94DF-1ACB473362E9}" type="parTrans" cxnId="{5C407C76-57B8-7F46-8D4E-BAF36FEE15EC}">
      <dgm:prSet/>
      <dgm:spPr/>
      <dgm:t>
        <a:bodyPr/>
        <a:lstStyle/>
        <a:p>
          <a:endParaRPr lang="en-US"/>
        </a:p>
      </dgm:t>
    </dgm:pt>
    <dgm:pt modelId="{844C4835-2A62-0349-8850-B5928D74115C}" type="sibTrans" cxnId="{5C407C76-57B8-7F46-8D4E-BAF36FEE15EC}">
      <dgm:prSet/>
      <dgm:spPr/>
      <dgm:t>
        <a:bodyPr/>
        <a:lstStyle/>
        <a:p>
          <a:endParaRPr lang="en-US"/>
        </a:p>
      </dgm:t>
    </dgm:pt>
    <dgm:pt modelId="{E24E1C9F-FF65-BB42-8C28-535CBB3D5B85}">
      <dgm:prSet phldrT="[Text]"/>
      <dgm:spPr/>
      <dgm:t>
        <a:bodyPr/>
        <a:lstStyle/>
        <a:p>
          <a:r>
            <a:rPr lang="en-US" dirty="0" smtClean="0"/>
            <a:t>BRAINSCut</a:t>
          </a:r>
          <a:endParaRPr lang="en-US" dirty="0"/>
        </a:p>
      </dgm:t>
    </dgm:pt>
    <dgm:pt modelId="{A743DC5F-5DAB-AA4F-BAE6-C89282222E58}" type="parTrans" cxnId="{F1AE480F-DE73-4445-ABD8-58001CBCFB37}">
      <dgm:prSet/>
      <dgm:spPr/>
      <dgm:t>
        <a:bodyPr/>
        <a:lstStyle/>
        <a:p>
          <a:endParaRPr lang="en-US"/>
        </a:p>
      </dgm:t>
    </dgm:pt>
    <dgm:pt modelId="{EC5C09CF-1832-8549-A1C0-47BAA5C0E656}" type="sibTrans" cxnId="{F1AE480F-DE73-4445-ABD8-58001CBCFB37}">
      <dgm:prSet/>
      <dgm:spPr/>
      <dgm:t>
        <a:bodyPr/>
        <a:lstStyle/>
        <a:p>
          <a:endParaRPr lang="en-US"/>
        </a:p>
      </dgm:t>
    </dgm:pt>
    <dgm:pt modelId="{46C2FE0E-A70A-FC4C-A9E1-EE6906032141}">
      <dgm:prSet phldrT="[Text]"/>
      <dgm:spPr/>
      <dgm:t>
        <a:bodyPr/>
        <a:lstStyle/>
        <a:p>
          <a:r>
            <a:rPr lang="en-US" dirty="0" smtClean="0"/>
            <a:t>Sub-Cortical Structure Segmentation</a:t>
          </a:r>
          <a:endParaRPr lang="en-US" dirty="0"/>
        </a:p>
      </dgm:t>
    </dgm:pt>
    <dgm:pt modelId="{0BBCAE0B-51EB-A842-93B1-1ED77C7824C1}" type="parTrans" cxnId="{CA1B26F4-A847-C24C-918E-C2F42DD6A772}">
      <dgm:prSet/>
      <dgm:spPr/>
      <dgm:t>
        <a:bodyPr/>
        <a:lstStyle/>
        <a:p>
          <a:endParaRPr lang="en-US"/>
        </a:p>
      </dgm:t>
    </dgm:pt>
    <dgm:pt modelId="{AA20E5CA-0E11-6D48-B617-44238F19918D}" type="sibTrans" cxnId="{CA1B26F4-A847-C24C-918E-C2F42DD6A772}">
      <dgm:prSet/>
      <dgm:spPr/>
      <dgm:t>
        <a:bodyPr/>
        <a:lstStyle/>
        <a:p>
          <a:endParaRPr lang="en-US"/>
        </a:p>
      </dgm:t>
    </dgm:pt>
    <dgm:pt modelId="{30055EF6-3643-7C40-92F6-AE1BE3165DDB}">
      <dgm:prSet phldrT="[Text]"/>
      <dgm:spPr/>
      <dgm:t>
        <a:bodyPr/>
        <a:lstStyle/>
        <a:p>
          <a:r>
            <a:rPr lang="en-US" dirty="0" smtClean="0"/>
            <a:t>Posterior probability of Tissue</a:t>
          </a:r>
          <a:endParaRPr lang="en-US" dirty="0"/>
        </a:p>
      </dgm:t>
    </dgm:pt>
    <dgm:pt modelId="{2AEE5A68-7EA9-1B4E-A07F-86A0FBF7D47D}" type="parTrans" cxnId="{7ADD6DCF-B9ED-DA4A-AB10-8D94103DB430}">
      <dgm:prSet/>
      <dgm:spPr/>
      <dgm:t>
        <a:bodyPr/>
        <a:lstStyle/>
        <a:p>
          <a:endParaRPr lang="en-US"/>
        </a:p>
      </dgm:t>
    </dgm:pt>
    <dgm:pt modelId="{CC0B285C-33F6-3C48-A84F-4A5FBC7168BB}" type="sibTrans" cxnId="{7ADD6DCF-B9ED-DA4A-AB10-8D94103DB430}">
      <dgm:prSet/>
      <dgm:spPr/>
      <dgm:t>
        <a:bodyPr/>
        <a:lstStyle/>
        <a:p>
          <a:endParaRPr lang="en-US"/>
        </a:p>
      </dgm:t>
    </dgm:pt>
    <dgm:pt modelId="{4DD9914B-7AB2-5941-9F76-EC6DA0B8991C}" type="pres">
      <dgm:prSet presAssocID="{BB1D5D5D-C08B-2D43-9B85-D0AA5E0A3DB4}" presName="rootnode" presStyleCnt="0">
        <dgm:presLayoutVars>
          <dgm:chMax/>
          <dgm:chPref/>
          <dgm:dir/>
          <dgm:animLvl val="lvl"/>
        </dgm:presLayoutVars>
      </dgm:prSet>
      <dgm:spPr/>
      <dgm:t>
        <a:bodyPr/>
        <a:lstStyle/>
        <a:p>
          <a:endParaRPr lang="en-US"/>
        </a:p>
      </dgm:t>
    </dgm:pt>
    <dgm:pt modelId="{BBF9C68A-50A2-E04D-9E80-B747E28E5C61}" type="pres">
      <dgm:prSet presAssocID="{B4ED9776-D1EE-6E4E-A2D8-D7934BC68D6E}" presName="composite" presStyleCnt="0"/>
      <dgm:spPr/>
    </dgm:pt>
    <dgm:pt modelId="{F53FB421-D992-8545-BA87-226501B95C9B}" type="pres">
      <dgm:prSet presAssocID="{B4ED9776-D1EE-6E4E-A2D8-D7934BC68D6E}" presName="bentUpArrow1" presStyleLbl="alignImgPlace1" presStyleIdx="0" presStyleCnt="2"/>
      <dgm:spPr/>
    </dgm:pt>
    <dgm:pt modelId="{DD1A00AE-FCA4-4347-B7C2-A14EDF163450}" type="pres">
      <dgm:prSet presAssocID="{B4ED9776-D1EE-6E4E-A2D8-D7934BC68D6E}" presName="ParentText" presStyleLbl="node1" presStyleIdx="0" presStyleCnt="3">
        <dgm:presLayoutVars>
          <dgm:chMax val="1"/>
          <dgm:chPref val="1"/>
          <dgm:bulletEnabled val="1"/>
        </dgm:presLayoutVars>
      </dgm:prSet>
      <dgm:spPr/>
      <dgm:t>
        <a:bodyPr/>
        <a:lstStyle/>
        <a:p>
          <a:endParaRPr lang="en-US"/>
        </a:p>
      </dgm:t>
    </dgm:pt>
    <dgm:pt modelId="{268D086F-9BCE-C445-969F-52C74ACB41FD}" type="pres">
      <dgm:prSet presAssocID="{B4ED9776-D1EE-6E4E-A2D8-D7934BC68D6E}" presName="ChildText" presStyleLbl="revTx" presStyleIdx="0" presStyleCnt="3">
        <dgm:presLayoutVars>
          <dgm:chMax val="0"/>
          <dgm:chPref val="0"/>
          <dgm:bulletEnabled val="1"/>
        </dgm:presLayoutVars>
      </dgm:prSet>
      <dgm:spPr/>
      <dgm:t>
        <a:bodyPr/>
        <a:lstStyle/>
        <a:p>
          <a:endParaRPr lang="en-US"/>
        </a:p>
      </dgm:t>
    </dgm:pt>
    <dgm:pt modelId="{CCAF45DB-D60C-B94B-8A7D-67CE7D3F6456}" type="pres">
      <dgm:prSet presAssocID="{09A90B3A-529E-6440-9AED-92E7A915DB75}" presName="sibTrans" presStyleCnt="0"/>
      <dgm:spPr/>
    </dgm:pt>
    <dgm:pt modelId="{AA1E9A93-A9C7-9548-A62D-F1535E80E701}" type="pres">
      <dgm:prSet presAssocID="{FA3885D0-8137-084A-B011-4935E247BFF2}" presName="composite" presStyleCnt="0"/>
      <dgm:spPr/>
    </dgm:pt>
    <dgm:pt modelId="{F6C6363C-E4AF-614F-A906-36266A0975EA}" type="pres">
      <dgm:prSet presAssocID="{FA3885D0-8137-084A-B011-4935E247BFF2}" presName="bentUpArrow1" presStyleLbl="alignImgPlace1" presStyleIdx="1" presStyleCnt="2"/>
      <dgm:spPr/>
    </dgm:pt>
    <dgm:pt modelId="{92A27C3D-EB8C-EA4A-84CB-7ABB9716ABD7}" type="pres">
      <dgm:prSet presAssocID="{FA3885D0-8137-084A-B011-4935E247BFF2}" presName="ParentText" presStyleLbl="node1" presStyleIdx="1" presStyleCnt="3">
        <dgm:presLayoutVars>
          <dgm:chMax val="1"/>
          <dgm:chPref val="1"/>
          <dgm:bulletEnabled val="1"/>
        </dgm:presLayoutVars>
      </dgm:prSet>
      <dgm:spPr/>
      <dgm:t>
        <a:bodyPr/>
        <a:lstStyle/>
        <a:p>
          <a:endParaRPr lang="en-US"/>
        </a:p>
      </dgm:t>
    </dgm:pt>
    <dgm:pt modelId="{F8D2B949-FAD8-C643-AA38-8AA0B06AE1E3}" type="pres">
      <dgm:prSet presAssocID="{FA3885D0-8137-084A-B011-4935E247BFF2}" presName="ChildText" presStyleLbl="revTx" presStyleIdx="1" presStyleCnt="3">
        <dgm:presLayoutVars>
          <dgm:chMax val="0"/>
          <dgm:chPref val="0"/>
          <dgm:bulletEnabled val="1"/>
        </dgm:presLayoutVars>
      </dgm:prSet>
      <dgm:spPr/>
      <dgm:t>
        <a:bodyPr/>
        <a:lstStyle/>
        <a:p>
          <a:endParaRPr lang="en-US"/>
        </a:p>
      </dgm:t>
    </dgm:pt>
    <dgm:pt modelId="{31C7DFB6-6D84-9143-AB2C-C1405F4C8140}" type="pres">
      <dgm:prSet presAssocID="{19575870-D170-7F42-85AC-A7F60222D9D4}" presName="sibTrans" presStyleCnt="0"/>
      <dgm:spPr/>
    </dgm:pt>
    <dgm:pt modelId="{BD1BF8D3-9075-554E-B982-8266C95119DF}" type="pres">
      <dgm:prSet presAssocID="{E24E1C9F-FF65-BB42-8C28-535CBB3D5B85}" presName="composite" presStyleCnt="0"/>
      <dgm:spPr/>
    </dgm:pt>
    <dgm:pt modelId="{AC572ED8-C23B-194B-8D0B-8B986DCB9CFE}" type="pres">
      <dgm:prSet presAssocID="{E24E1C9F-FF65-BB42-8C28-535CBB3D5B85}" presName="ParentText" presStyleLbl="node1" presStyleIdx="2" presStyleCnt="3">
        <dgm:presLayoutVars>
          <dgm:chMax val="1"/>
          <dgm:chPref val="1"/>
          <dgm:bulletEnabled val="1"/>
        </dgm:presLayoutVars>
      </dgm:prSet>
      <dgm:spPr/>
      <dgm:t>
        <a:bodyPr/>
        <a:lstStyle/>
        <a:p>
          <a:endParaRPr lang="en-US"/>
        </a:p>
      </dgm:t>
    </dgm:pt>
    <dgm:pt modelId="{7FCEC63C-4186-CA43-85DE-4D80B43EAF35}" type="pres">
      <dgm:prSet presAssocID="{E24E1C9F-FF65-BB42-8C28-535CBB3D5B85}" presName="FinalChildText" presStyleLbl="revTx" presStyleIdx="2" presStyleCnt="3">
        <dgm:presLayoutVars>
          <dgm:chMax val="0"/>
          <dgm:chPref val="0"/>
          <dgm:bulletEnabled val="1"/>
        </dgm:presLayoutVars>
      </dgm:prSet>
      <dgm:spPr/>
      <dgm:t>
        <a:bodyPr/>
        <a:lstStyle/>
        <a:p>
          <a:endParaRPr lang="en-US"/>
        </a:p>
      </dgm:t>
    </dgm:pt>
  </dgm:ptLst>
  <dgm:cxnLst>
    <dgm:cxn modelId="{88B367EB-50C8-0542-9580-08C24D4DFB60}" type="presOf" srcId="{BB1D5D5D-C08B-2D43-9B85-D0AA5E0A3DB4}" destId="{4DD9914B-7AB2-5941-9F76-EC6DA0B8991C}" srcOrd="0" destOrd="0" presId="urn:microsoft.com/office/officeart/2005/8/layout/StepDownProcess"/>
    <dgm:cxn modelId="{1A893673-FC3E-914A-A2AB-AD9B69656E11}" srcId="{BB1D5D5D-C08B-2D43-9B85-D0AA5E0A3DB4}" destId="{FA3885D0-8137-084A-B011-4935E247BFF2}" srcOrd="1" destOrd="0" parTransId="{5A15A9CB-0B1C-6349-9388-62ED46CE54F1}" sibTransId="{19575870-D170-7F42-85AC-A7F60222D9D4}"/>
    <dgm:cxn modelId="{C213D713-318C-A24E-9054-B7324B63521E}" type="presOf" srcId="{46C2FE0E-A70A-FC4C-A9E1-EE6906032141}" destId="{7FCEC63C-4186-CA43-85DE-4D80B43EAF35}" srcOrd="0" destOrd="0" presId="urn:microsoft.com/office/officeart/2005/8/layout/StepDownProcess"/>
    <dgm:cxn modelId="{09B5BC74-C4A3-7F45-B9BB-36FE3A217933}" type="presOf" srcId="{40E9B4A7-B517-3245-8B3C-8654F327E4B2}" destId="{F8D2B949-FAD8-C643-AA38-8AA0B06AE1E3}" srcOrd="0" destOrd="0" presId="urn:microsoft.com/office/officeart/2005/8/layout/StepDownProcess"/>
    <dgm:cxn modelId="{B155D85F-5C62-4249-985E-7AA9D9E698CF}" type="presOf" srcId="{08B19C4F-A1D7-F541-A03C-D7CEE22C469E}" destId="{268D086F-9BCE-C445-969F-52C74ACB41FD}" srcOrd="0" destOrd="0" presId="urn:microsoft.com/office/officeart/2005/8/layout/StepDownProcess"/>
    <dgm:cxn modelId="{58AFB5CA-783F-734B-9D67-F3ED8751E8A0}" srcId="{BB1D5D5D-C08B-2D43-9B85-D0AA5E0A3DB4}" destId="{B4ED9776-D1EE-6E4E-A2D8-D7934BC68D6E}" srcOrd="0" destOrd="0" parTransId="{D9681E8A-B129-124A-BD64-729FFE48D41C}" sibTransId="{09A90B3A-529E-6440-9AED-92E7A915DB75}"/>
    <dgm:cxn modelId="{F1AE480F-DE73-4445-ABD8-58001CBCFB37}" srcId="{BB1D5D5D-C08B-2D43-9B85-D0AA5E0A3DB4}" destId="{E24E1C9F-FF65-BB42-8C28-535CBB3D5B85}" srcOrd="2" destOrd="0" parTransId="{A743DC5F-5DAB-AA4F-BAE6-C89282222E58}" sibTransId="{EC5C09CF-1832-8549-A1C0-47BAA5C0E656}"/>
    <dgm:cxn modelId="{36DC3614-7FA3-4148-8A53-9D4614AE6159}" type="presOf" srcId="{E24E1C9F-FF65-BB42-8C28-535CBB3D5B85}" destId="{AC572ED8-C23B-194B-8D0B-8B986DCB9CFE}" srcOrd="0" destOrd="0" presId="urn:microsoft.com/office/officeart/2005/8/layout/StepDownProcess"/>
    <dgm:cxn modelId="{11B1F037-EA19-F84A-AC9A-C27D07CA6FB6}" type="presOf" srcId="{FA3885D0-8137-084A-B011-4935E247BFF2}" destId="{92A27C3D-EB8C-EA4A-84CB-7ABB9716ABD7}" srcOrd="0" destOrd="0" presId="urn:microsoft.com/office/officeart/2005/8/layout/StepDownProcess"/>
    <dgm:cxn modelId="{2CED7C40-C3F9-EE48-8953-2D179E146A06}" type="presOf" srcId="{30055EF6-3643-7C40-92F6-AE1BE3165DDB}" destId="{F8D2B949-FAD8-C643-AA38-8AA0B06AE1E3}" srcOrd="0" destOrd="1" presId="urn:microsoft.com/office/officeart/2005/8/layout/StepDownProcess"/>
    <dgm:cxn modelId="{7ADD6DCF-B9ED-DA4A-AB10-8D94103DB430}" srcId="{FA3885D0-8137-084A-B011-4935E247BFF2}" destId="{30055EF6-3643-7C40-92F6-AE1BE3165DDB}" srcOrd="1" destOrd="0" parTransId="{2AEE5A68-7EA9-1B4E-A07F-86A0FBF7D47D}" sibTransId="{CC0B285C-33F6-3C48-A84F-4A5FBC7168BB}"/>
    <dgm:cxn modelId="{9F70B55E-443E-7A44-8CE9-B9984B76CAC9}" srcId="{B4ED9776-D1EE-6E4E-A2D8-D7934BC68D6E}" destId="{08B19C4F-A1D7-F541-A03C-D7CEE22C469E}" srcOrd="0" destOrd="0" parTransId="{2A6B8C94-3176-0D4C-BBB6-227D9BCB72ED}" sibTransId="{6639D920-0DEB-F049-8792-690899E64A8B}"/>
    <dgm:cxn modelId="{5C407C76-57B8-7F46-8D4E-BAF36FEE15EC}" srcId="{FA3885D0-8137-084A-B011-4935E247BFF2}" destId="{40E9B4A7-B517-3245-8B3C-8654F327E4B2}" srcOrd="0" destOrd="0" parTransId="{5B43D5E1-2DA1-DF4F-94DF-1ACB473362E9}" sibTransId="{844C4835-2A62-0349-8850-B5928D74115C}"/>
    <dgm:cxn modelId="{4F3CF8EB-227F-2F46-879F-D4B2DC2937C4}" type="presOf" srcId="{B4ED9776-D1EE-6E4E-A2D8-D7934BC68D6E}" destId="{DD1A00AE-FCA4-4347-B7C2-A14EDF163450}" srcOrd="0" destOrd="0" presId="urn:microsoft.com/office/officeart/2005/8/layout/StepDownProcess"/>
    <dgm:cxn modelId="{CA1B26F4-A847-C24C-918E-C2F42DD6A772}" srcId="{E24E1C9F-FF65-BB42-8C28-535CBB3D5B85}" destId="{46C2FE0E-A70A-FC4C-A9E1-EE6906032141}" srcOrd="0" destOrd="0" parTransId="{0BBCAE0B-51EB-A842-93B1-1ED77C7824C1}" sibTransId="{AA20E5CA-0E11-6D48-B617-44238F19918D}"/>
    <dgm:cxn modelId="{ADA1F5FC-2453-3B49-8CEB-214F65C731C7}" type="presParOf" srcId="{4DD9914B-7AB2-5941-9F76-EC6DA0B8991C}" destId="{BBF9C68A-50A2-E04D-9E80-B747E28E5C61}" srcOrd="0" destOrd="0" presId="urn:microsoft.com/office/officeart/2005/8/layout/StepDownProcess"/>
    <dgm:cxn modelId="{E7B28306-220F-4446-8232-6D1BD57633B8}" type="presParOf" srcId="{BBF9C68A-50A2-E04D-9E80-B747E28E5C61}" destId="{F53FB421-D992-8545-BA87-226501B95C9B}" srcOrd="0" destOrd="0" presId="urn:microsoft.com/office/officeart/2005/8/layout/StepDownProcess"/>
    <dgm:cxn modelId="{E6711C09-8F37-3741-9D49-6502F2E42C15}" type="presParOf" srcId="{BBF9C68A-50A2-E04D-9E80-B747E28E5C61}" destId="{DD1A00AE-FCA4-4347-B7C2-A14EDF163450}" srcOrd="1" destOrd="0" presId="urn:microsoft.com/office/officeart/2005/8/layout/StepDownProcess"/>
    <dgm:cxn modelId="{E6D24623-48F3-904A-A872-B952112218A7}" type="presParOf" srcId="{BBF9C68A-50A2-E04D-9E80-B747E28E5C61}" destId="{268D086F-9BCE-C445-969F-52C74ACB41FD}" srcOrd="2" destOrd="0" presId="urn:microsoft.com/office/officeart/2005/8/layout/StepDownProcess"/>
    <dgm:cxn modelId="{C3922DCE-73CE-534E-887B-0199A7BAE94D}" type="presParOf" srcId="{4DD9914B-7AB2-5941-9F76-EC6DA0B8991C}" destId="{CCAF45DB-D60C-B94B-8A7D-67CE7D3F6456}" srcOrd="1" destOrd="0" presId="urn:microsoft.com/office/officeart/2005/8/layout/StepDownProcess"/>
    <dgm:cxn modelId="{E4652684-FD4E-604D-9556-58B3CD487888}" type="presParOf" srcId="{4DD9914B-7AB2-5941-9F76-EC6DA0B8991C}" destId="{AA1E9A93-A9C7-9548-A62D-F1535E80E701}" srcOrd="2" destOrd="0" presId="urn:microsoft.com/office/officeart/2005/8/layout/StepDownProcess"/>
    <dgm:cxn modelId="{2E803D22-683B-534E-98AB-11B0CAEFF710}" type="presParOf" srcId="{AA1E9A93-A9C7-9548-A62D-F1535E80E701}" destId="{F6C6363C-E4AF-614F-A906-36266A0975EA}" srcOrd="0" destOrd="0" presId="urn:microsoft.com/office/officeart/2005/8/layout/StepDownProcess"/>
    <dgm:cxn modelId="{67B29642-3821-C243-BE8A-F72407CCEE0D}" type="presParOf" srcId="{AA1E9A93-A9C7-9548-A62D-F1535E80E701}" destId="{92A27C3D-EB8C-EA4A-84CB-7ABB9716ABD7}" srcOrd="1" destOrd="0" presId="urn:microsoft.com/office/officeart/2005/8/layout/StepDownProcess"/>
    <dgm:cxn modelId="{06EE32FC-FE0E-1943-A08F-DF2EA4FBAEC5}" type="presParOf" srcId="{AA1E9A93-A9C7-9548-A62D-F1535E80E701}" destId="{F8D2B949-FAD8-C643-AA38-8AA0B06AE1E3}" srcOrd="2" destOrd="0" presId="urn:microsoft.com/office/officeart/2005/8/layout/StepDownProcess"/>
    <dgm:cxn modelId="{49C49D0F-A70F-9945-A8C0-589B185277BE}" type="presParOf" srcId="{4DD9914B-7AB2-5941-9F76-EC6DA0B8991C}" destId="{31C7DFB6-6D84-9143-AB2C-C1405F4C8140}" srcOrd="3" destOrd="0" presId="urn:microsoft.com/office/officeart/2005/8/layout/StepDownProcess"/>
    <dgm:cxn modelId="{B98CC876-FEE0-AA4E-88A8-24749CAA8C7F}" type="presParOf" srcId="{4DD9914B-7AB2-5941-9F76-EC6DA0B8991C}" destId="{BD1BF8D3-9075-554E-B982-8266C95119DF}" srcOrd="4" destOrd="0" presId="urn:microsoft.com/office/officeart/2005/8/layout/StepDownProcess"/>
    <dgm:cxn modelId="{86434C3A-3B87-D846-9211-4D2F6872169F}" type="presParOf" srcId="{BD1BF8D3-9075-554E-B982-8266C95119DF}" destId="{AC572ED8-C23B-194B-8D0B-8B986DCB9CFE}" srcOrd="0" destOrd="0" presId="urn:microsoft.com/office/officeart/2005/8/layout/StepDownProcess"/>
    <dgm:cxn modelId="{1BC69962-59ED-F545-9D45-4B6CA64AB4D4}" type="presParOf" srcId="{BD1BF8D3-9075-554E-B982-8266C95119DF}" destId="{7FCEC63C-4186-CA43-85DE-4D80B43EAF3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EFFC3C-C004-AC4F-A160-6D2F5714A106}" type="doc">
      <dgm:prSet loTypeId="urn:microsoft.com/office/officeart/2005/8/layout/vProcess5" loCatId="process" qsTypeId="urn:microsoft.com/office/officeart/2005/8/quickstyle/3D7" qsCatId="3D" csTypeId="urn:microsoft.com/office/officeart/2005/8/colors/accent1_2" csCatId="accent1" phldr="1"/>
      <dgm:spPr/>
      <dgm:t>
        <a:bodyPr/>
        <a:lstStyle/>
        <a:p>
          <a:endParaRPr lang="en-US"/>
        </a:p>
      </dgm:t>
    </dgm:pt>
    <dgm:pt modelId="{8B17019A-EA95-1946-841F-2F6714BED59F}">
      <dgm:prSet phldrT="[Text]"/>
      <dgm:spPr/>
      <dgm:t>
        <a:bodyPr/>
        <a:lstStyle/>
        <a:p>
          <a:r>
            <a:rPr lang="en-US" dirty="0" smtClean="0"/>
            <a:t>Create Training Data</a:t>
          </a:r>
        </a:p>
        <a:p>
          <a:r>
            <a:rPr lang="en-US" dirty="0" smtClean="0"/>
            <a:t>: Ordered ( Input, Output ) Pattern</a:t>
          </a:r>
          <a:endParaRPr lang="en-US" dirty="0"/>
        </a:p>
      </dgm:t>
    </dgm:pt>
    <dgm:pt modelId="{B5F2FE8C-6554-D64F-B5AD-C2BD5516C71D}" type="parTrans" cxnId="{DA46B5AF-8C5E-414A-A3E1-57BBE1769165}">
      <dgm:prSet/>
      <dgm:spPr/>
      <dgm:t>
        <a:bodyPr/>
        <a:lstStyle/>
        <a:p>
          <a:endParaRPr lang="en-US"/>
        </a:p>
      </dgm:t>
    </dgm:pt>
    <dgm:pt modelId="{CE71E111-312D-4249-B4B2-3BDB54CD52E6}" type="sibTrans" cxnId="{DA46B5AF-8C5E-414A-A3E1-57BBE1769165}">
      <dgm:prSet/>
      <dgm:spPr/>
      <dgm:t>
        <a:bodyPr/>
        <a:lstStyle/>
        <a:p>
          <a:endParaRPr lang="en-US"/>
        </a:p>
      </dgm:t>
    </dgm:pt>
    <dgm:pt modelId="{B82F58DD-E784-9149-8037-5B7D22F7C117}">
      <dgm:prSet phldrT="[Text]"/>
      <dgm:spPr/>
      <dgm:t>
        <a:bodyPr/>
        <a:lstStyle/>
        <a:p>
          <a:r>
            <a:rPr lang="en-US" dirty="0" smtClean="0"/>
            <a:t>Learning (Training) of ANN</a:t>
          </a:r>
          <a:endParaRPr lang="en-US" dirty="0"/>
        </a:p>
      </dgm:t>
    </dgm:pt>
    <dgm:pt modelId="{BFCF7AE6-D151-0540-A3C2-70DB7BC4CBF6}" type="parTrans" cxnId="{5F6FF328-FBEE-C74E-A7C9-80B758A7B0CB}">
      <dgm:prSet/>
      <dgm:spPr/>
      <dgm:t>
        <a:bodyPr/>
        <a:lstStyle/>
        <a:p>
          <a:endParaRPr lang="en-US"/>
        </a:p>
      </dgm:t>
    </dgm:pt>
    <dgm:pt modelId="{703A60A4-463E-8844-8BAB-B96E55C50682}" type="sibTrans" cxnId="{5F6FF328-FBEE-C74E-A7C9-80B758A7B0CB}">
      <dgm:prSet/>
      <dgm:spPr/>
      <dgm:t>
        <a:bodyPr/>
        <a:lstStyle/>
        <a:p>
          <a:endParaRPr lang="en-US"/>
        </a:p>
      </dgm:t>
    </dgm:pt>
    <dgm:pt modelId="{25F3EF6B-67E2-1E45-9816-6E5778F7D1F9}">
      <dgm:prSet phldrT="[Text]"/>
      <dgm:spPr/>
      <dgm:t>
        <a:bodyPr/>
        <a:lstStyle/>
        <a:p>
          <a:r>
            <a:rPr lang="en-US" dirty="0" smtClean="0"/>
            <a:t>Testing by applying</a:t>
          </a:r>
          <a:endParaRPr lang="en-US" dirty="0"/>
        </a:p>
      </dgm:t>
    </dgm:pt>
    <dgm:pt modelId="{A77C956A-59D7-7746-8BA4-3898040AF289}" type="parTrans" cxnId="{016D90DB-1F4B-B348-80B9-C6AFCE883F44}">
      <dgm:prSet/>
      <dgm:spPr/>
      <dgm:t>
        <a:bodyPr/>
        <a:lstStyle/>
        <a:p>
          <a:endParaRPr lang="en-US"/>
        </a:p>
      </dgm:t>
    </dgm:pt>
    <dgm:pt modelId="{1FF989BE-4F6A-404A-897D-1F0839D7852D}" type="sibTrans" cxnId="{016D90DB-1F4B-B348-80B9-C6AFCE883F44}">
      <dgm:prSet/>
      <dgm:spPr/>
      <dgm:t>
        <a:bodyPr/>
        <a:lstStyle/>
        <a:p>
          <a:endParaRPr lang="en-US"/>
        </a:p>
      </dgm:t>
    </dgm:pt>
    <dgm:pt modelId="{3C9C6ED5-F8BB-1844-A5F8-2204BC7852DD}" type="pres">
      <dgm:prSet presAssocID="{7EEFFC3C-C004-AC4F-A160-6D2F5714A106}" presName="outerComposite" presStyleCnt="0">
        <dgm:presLayoutVars>
          <dgm:chMax val="5"/>
          <dgm:dir/>
          <dgm:resizeHandles val="exact"/>
        </dgm:presLayoutVars>
      </dgm:prSet>
      <dgm:spPr/>
      <dgm:t>
        <a:bodyPr/>
        <a:lstStyle/>
        <a:p>
          <a:endParaRPr lang="en-US"/>
        </a:p>
      </dgm:t>
    </dgm:pt>
    <dgm:pt modelId="{4B864AFA-B6A0-1B4D-9648-B15606C1F365}" type="pres">
      <dgm:prSet presAssocID="{7EEFFC3C-C004-AC4F-A160-6D2F5714A106}" presName="dummyMaxCanvas" presStyleCnt="0">
        <dgm:presLayoutVars/>
      </dgm:prSet>
      <dgm:spPr/>
    </dgm:pt>
    <dgm:pt modelId="{C62F672A-17A9-064F-BECE-8F45EC273D60}" type="pres">
      <dgm:prSet presAssocID="{7EEFFC3C-C004-AC4F-A160-6D2F5714A106}" presName="ThreeNodes_1" presStyleLbl="node1" presStyleIdx="0" presStyleCnt="3">
        <dgm:presLayoutVars>
          <dgm:bulletEnabled val="1"/>
        </dgm:presLayoutVars>
      </dgm:prSet>
      <dgm:spPr/>
      <dgm:t>
        <a:bodyPr/>
        <a:lstStyle/>
        <a:p>
          <a:endParaRPr lang="en-US"/>
        </a:p>
      </dgm:t>
    </dgm:pt>
    <dgm:pt modelId="{FA9634EF-EC0E-224B-A2D9-2A6254C8361A}" type="pres">
      <dgm:prSet presAssocID="{7EEFFC3C-C004-AC4F-A160-6D2F5714A106}" presName="ThreeNodes_2" presStyleLbl="node1" presStyleIdx="1" presStyleCnt="3">
        <dgm:presLayoutVars>
          <dgm:bulletEnabled val="1"/>
        </dgm:presLayoutVars>
      </dgm:prSet>
      <dgm:spPr/>
      <dgm:t>
        <a:bodyPr/>
        <a:lstStyle/>
        <a:p>
          <a:endParaRPr lang="en-US"/>
        </a:p>
      </dgm:t>
    </dgm:pt>
    <dgm:pt modelId="{B9F97907-423D-AD42-890D-2C9BA35EAE55}" type="pres">
      <dgm:prSet presAssocID="{7EEFFC3C-C004-AC4F-A160-6D2F5714A106}" presName="ThreeNodes_3" presStyleLbl="node1" presStyleIdx="2" presStyleCnt="3">
        <dgm:presLayoutVars>
          <dgm:bulletEnabled val="1"/>
        </dgm:presLayoutVars>
      </dgm:prSet>
      <dgm:spPr/>
      <dgm:t>
        <a:bodyPr/>
        <a:lstStyle/>
        <a:p>
          <a:endParaRPr lang="en-US"/>
        </a:p>
      </dgm:t>
    </dgm:pt>
    <dgm:pt modelId="{812D17CE-52D2-AE49-8BC3-FF137758D17F}" type="pres">
      <dgm:prSet presAssocID="{7EEFFC3C-C004-AC4F-A160-6D2F5714A106}" presName="ThreeConn_1-2" presStyleLbl="fgAccFollowNode1" presStyleIdx="0" presStyleCnt="2">
        <dgm:presLayoutVars>
          <dgm:bulletEnabled val="1"/>
        </dgm:presLayoutVars>
      </dgm:prSet>
      <dgm:spPr/>
      <dgm:t>
        <a:bodyPr/>
        <a:lstStyle/>
        <a:p>
          <a:endParaRPr lang="en-US"/>
        </a:p>
      </dgm:t>
    </dgm:pt>
    <dgm:pt modelId="{77B230BB-41C1-534C-86BE-D6FE2921F9E4}" type="pres">
      <dgm:prSet presAssocID="{7EEFFC3C-C004-AC4F-A160-6D2F5714A106}" presName="ThreeConn_2-3" presStyleLbl="fgAccFollowNode1" presStyleIdx="1" presStyleCnt="2">
        <dgm:presLayoutVars>
          <dgm:bulletEnabled val="1"/>
        </dgm:presLayoutVars>
      </dgm:prSet>
      <dgm:spPr/>
      <dgm:t>
        <a:bodyPr/>
        <a:lstStyle/>
        <a:p>
          <a:endParaRPr lang="en-US"/>
        </a:p>
      </dgm:t>
    </dgm:pt>
    <dgm:pt modelId="{9F07750D-5AC6-0942-99F4-BC0D7ED27C7F}" type="pres">
      <dgm:prSet presAssocID="{7EEFFC3C-C004-AC4F-A160-6D2F5714A106}" presName="ThreeNodes_1_text" presStyleLbl="node1" presStyleIdx="2" presStyleCnt="3">
        <dgm:presLayoutVars>
          <dgm:bulletEnabled val="1"/>
        </dgm:presLayoutVars>
      </dgm:prSet>
      <dgm:spPr/>
      <dgm:t>
        <a:bodyPr/>
        <a:lstStyle/>
        <a:p>
          <a:endParaRPr lang="en-US"/>
        </a:p>
      </dgm:t>
    </dgm:pt>
    <dgm:pt modelId="{82499D8C-C623-F248-9A54-D7AE957DDF59}" type="pres">
      <dgm:prSet presAssocID="{7EEFFC3C-C004-AC4F-A160-6D2F5714A106}" presName="ThreeNodes_2_text" presStyleLbl="node1" presStyleIdx="2" presStyleCnt="3">
        <dgm:presLayoutVars>
          <dgm:bulletEnabled val="1"/>
        </dgm:presLayoutVars>
      </dgm:prSet>
      <dgm:spPr/>
      <dgm:t>
        <a:bodyPr/>
        <a:lstStyle/>
        <a:p>
          <a:endParaRPr lang="en-US"/>
        </a:p>
      </dgm:t>
    </dgm:pt>
    <dgm:pt modelId="{AD268777-89E6-3049-B966-2375150CE67F}" type="pres">
      <dgm:prSet presAssocID="{7EEFFC3C-C004-AC4F-A160-6D2F5714A106}" presName="ThreeNodes_3_text" presStyleLbl="node1" presStyleIdx="2" presStyleCnt="3">
        <dgm:presLayoutVars>
          <dgm:bulletEnabled val="1"/>
        </dgm:presLayoutVars>
      </dgm:prSet>
      <dgm:spPr/>
      <dgm:t>
        <a:bodyPr/>
        <a:lstStyle/>
        <a:p>
          <a:endParaRPr lang="en-US"/>
        </a:p>
      </dgm:t>
    </dgm:pt>
  </dgm:ptLst>
  <dgm:cxnLst>
    <dgm:cxn modelId="{F1A8E904-5086-624A-9BA7-2A1C7B9E3E59}" type="presOf" srcId="{703A60A4-463E-8844-8BAB-B96E55C50682}" destId="{77B230BB-41C1-534C-86BE-D6FE2921F9E4}" srcOrd="0" destOrd="0" presId="urn:microsoft.com/office/officeart/2005/8/layout/vProcess5"/>
    <dgm:cxn modelId="{F2C875AE-CB9D-2347-B8F4-1A3E450DCA48}" type="presOf" srcId="{B82F58DD-E784-9149-8037-5B7D22F7C117}" destId="{FA9634EF-EC0E-224B-A2D9-2A6254C8361A}" srcOrd="0" destOrd="0" presId="urn:microsoft.com/office/officeart/2005/8/layout/vProcess5"/>
    <dgm:cxn modelId="{2D211BF1-F775-6D44-8B14-E2ACD16F3AAB}" type="presOf" srcId="{7EEFFC3C-C004-AC4F-A160-6D2F5714A106}" destId="{3C9C6ED5-F8BB-1844-A5F8-2204BC7852DD}" srcOrd="0" destOrd="0" presId="urn:microsoft.com/office/officeart/2005/8/layout/vProcess5"/>
    <dgm:cxn modelId="{55229432-4D81-AE4C-B17C-35BE5ACD6946}" type="presOf" srcId="{8B17019A-EA95-1946-841F-2F6714BED59F}" destId="{C62F672A-17A9-064F-BECE-8F45EC273D60}" srcOrd="0" destOrd="0" presId="urn:microsoft.com/office/officeart/2005/8/layout/vProcess5"/>
    <dgm:cxn modelId="{02D24E7A-C7B6-F242-82CF-404E8CA77C36}" type="presOf" srcId="{CE71E111-312D-4249-B4B2-3BDB54CD52E6}" destId="{812D17CE-52D2-AE49-8BC3-FF137758D17F}" srcOrd="0" destOrd="0" presId="urn:microsoft.com/office/officeart/2005/8/layout/vProcess5"/>
    <dgm:cxn modelId="{A46E072D-81EB-AA4E-ABDC-0BF37D5B9B02}" type="presOf" srcId="{B82F58DD-E784-9149-8037-5B7D22F7C117}" destId="{82499D8C-C623-F248-9A54-D7AE957DDF59}" srcOrd="1" destOrd="0" presId="urn:microsoft.com/office/officeart/2005/8/layout/vProcess5"/>
    <dgm:cxn modelId="{AA9EBAE5-813E-5143-8F2D-97D83230F880}" type="presOf" srcId="{8B17019A-EA95-1946-841F-2F6714BED59F}" destId="{9F07750D-5AC6-0942-99F4-BC0D7ED27C7F}" srcOrd="1" destOrd="0" presId="urn:microsoft.com/office/officeart/2005/8/layout/vProcess5"/>
    <dgm:cxn modelId="{016D90DB-1F4B-B348-80B9-C6AFCE883F44}" srcId="{7EEFFC3C-C004-AC4F-A160-6D2F5714A106}" destId="{25F3EF6B-67E2-1E45-9816-6E5778F7D1F9}" srcOrd="2" destOrd="0" parTransId="{A77C956A-59D7-7746-8BA4-3898040AF289}" sibTransId="{1FF989BE-4F6A-404A-897D-1F0839D7852D}"/>
    <dgm:cxn modelId="{DA46B5AF-8C5E-414A-A3E1-57BBE1769165}" srcId="{7EEFFC3C-C004-AC4F-A160-6D2F5714A106}" destId="{8B17019A-EA95-1946-841F-2F6714BED59F}" srcOrd="0" destOrd="0" parTransId="{B5F2FE8C-6554-D64F-B5AD-C2BD5516C71D}" sibTransId="{CE71E111-312D-4249-B4B2-3BDB54CD52E6}"/>
    <dgm:cxn modelId="{CE72795B-5B2E-EA4C-8A27-FD182F61D590}" type="presOf" srcId="{25F3EF6B-67E2-1E45-9816-6E5778F7D1F9}" destId="{AD268777-89E6-3049-B966-2375150CE67F}" srcOrd="1" destOrd="0" presId="urn:microsoft.com/office/officeart/2005/8/layout/vProcess5"/>
    <dgm:cxn modelId="{5F6FF328-FBEE-C74E-A7C9-80B758A7B0CB}" srcId="{7EEFFC3C-C004-AC4F-A160-6D2F5714A106}" destId="{B82F58DD-E784-9149-8037-5B7D22F7C117}" srcOrd="1" destOrd="0" parTransId="{BFCF7AE6-D151-0540-A3C2-70DB7BC4CBF6}" sibTransId="{703A60A4-463E-8844-8BAB-B96E55C50682}"/>
    <dgm:cxn modelId="{2DB3FF26-D288-9A41-B4E9-5FD0B332B301}" type="presOf" srcId="{25F3EF6B-67E2-1E45-9816-6E5778F7D1F9}" destId="{B9F97907-423D-AD42-890D-2C9BA35EAE55}" srcOrd="0" destOrd="0" presId="urn:microsoft.com/office/officeart/2005/8/layout/vProcess5"/>
    <dgm:cxn modelId="{383082D0-78A4-F84D-B5EB-A56DD0084808}" type="presParOf" srcId="{3C9C6ED5-F8BB-1844-A5F8-2204BC7852DD}" destId="{4B864AFA-B6A0-1B4D-9648-B15606C1F365}" srcOrd="0" destOrd="0" presId="urn:microsoft.com/office/officeart/2005/8/layout/vProcess5"/>
    <dgm:cxn modelId="{8B2D9C9B-00A2-CF4A-9C7D-4918DB76E05F}" type="presParOf" srcId="{3C9C6ED5-F8BB-1844-A5F8-2204BC7852DD}" destId="{C62F672A-17A9-064F-BECE-8F45EC273D60}" srcOrd="1" destOrd="0" presId="urn:microsoft.com/office/officeart/2005/8/layout/vProcess5"/>
    <dgm:cxn modelId="{4352307E-958E-2448-A122-36C3F1DDD4C3}" type="presParOf" srcId="{3C9C6ED5-F8BB-1844-A5F8-2204BC7852DD}" destId="{FA9634EF-EC0E-224B-A2D9-2A6254C8361A}" srcOrd="2" destOrd="0" presId="urn:microsoft.com/office/officeart/2005/8/layout/vProcess5"/>
    <dgm:cxn modelId="{FF7DC5AA-41C8-CD46-B2D1-A71CEDED79F9}" type="presParOf" srcId="{3C9C6ED5-F8BB-1844-A5F8-2204BC7852DD}" destId="{B9F97907-423D-AD42-890D-2C9BA35EAE55}" srcOrd="3" destOrd="0" presId="urn:microsoft.com/office/officeart/2005/8/layout/vProcess5"/>
    <dgm:cxn modelId="{6C0C3743-CEB7-904A-97C9-4B5EA797F373}" type="presParOf" srcId="{3C9C6ED5-F8BB-1844-A5F8-2204BC7852DD}" destId="{812D17CE-52D2-AE49-8BC3-FF137758D17F}" srcOrd="4" destOrd="0" presId="urn:microsoft.com/office/officeart/2005/8/layout/vProcess5"/>
    <dgm:cxn modelId="{2B358EF1-74D3-4F40-9C4B-4C10100FF9AB}" type="presParOf" srcId="{3C9C6ED5-F8BB-1844-A5F8-2204BC7852DD}" destId="{77B230BB-41C1-534C-86BE-D6FE2921F9E4}" srcOrd="5" destOrd="0" presId="urn:microsoft.com/office/officeart/2005/8/layout/vProcess5"/>
    <dgm:cxn modelId="{0BAE36A8-31FF-5D47-B071-B31E8FA8961F}" type="presParOf" srcId="{3C9C6ED5-F8BB-1844-A5F8-2204BC7852DD}" destId="{9F07750D-5AC6-0942-99F4-BC0D7ED27C7F}" srcOrd="6" destOrd="0" presId="urn:microsoft.com/office/officeart/2005/8/layout/vProcess5"/>
    <dgm:cxn modelId="{605BB9FF-1287-2245-B395-B252C9B86B3D}" type="presParOf" srcId="{3C9C6ED5-F8BB-1844-A5F8-2204BC7852DD}" destId="{82499D8C-C623-F248-9A54-D7AE957DDF59}" srcOrd="7" destOrd="0" presId="urn:microsoft.com/office/officeart/2005/8/layout/vProcess5"/>
    <dgm:cxn modelId="{D1C5ED1D-62BF-4544-BF4D-B5955F6B72CF}" type="presParOf" srcId="{3C9C6ED5-F8BB-1844-A5F8-2204BC7852DD}" destId="{AD268777-89E6-3049-B966-2375150CE67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A00E68-42DA-5548-80ED-639281121915}" type="doc">
      <dgm:prSet loTypeId="urn:microsoft.com/office/officeart/2005/8/layout/cycle3" loCatId="" qsTypeId="urn:microsoft.com/office/officeart/2005/8/quickstyle/3D7" qsCatId="3D" csTypeId="urn:microsoft.com/office/officeart/2005/8/colors/colorful2" csCatId="colorful" phldr="1"/>
      <dgm:spPr/>
      <dgm:t>
        <a:bodyPr/>
        <a:lstStyle/>
        <a:p>
          <a:endParaRPr lang="en-US"/>
        </a:p>
      </dgm:t>
    </dgm:pt>
    <dgm:pt modelId="{74717AAC-71F8-2D4A-8AB7-F928D0030B95}">
      <dgm:prSet phldrT="[Text]"/>
      <dgm:spPr/>
      <dgm:t>
        <a:bodyPr/>
        <a:lstStyle/>
        <a:p>
          <a:r>
            <a:rPr lang="en-US" dirty="0" smtClean="0"/>
            <a:t>Manual Traces</a:t>
          </a:r>
          <a:endParaRPr lang="en-US" dirty="0"/>
        </a:p>
      </dgm:t>
    </dgm:pt>
    <dgm:pt modelId="{24E01F64-6698-3845-A4E6-612FE17DF5F4}" type="parTrans" cxnId="{3851F4EF-0C0C-0D40-8FF6-78A43314A035}">
      <dgm:prSet/>
      <dgm:spPr/>
      <dgm:t>
        <a:bodyPr/>
        <a:lstStyle/>
        <a:p>
          <a:endParaRPr lang="en-US"/>
        </a:p>
      </dgm:t>
    </dgm:pt>
    <dgm:pt modelId="{AEF5FBFD-6112-4140-9E5B-939D11A4FCBE}" type="sibTrans" cxnId="{3851F4EF-0C0C-0D40-8FF6-78A43314A035}">
      <dgm:prSet/>
      <dgm:spPr/>
      <dgm:t>
        <a:bodyPr/>
        <a:lstStyle/>
        <a:p>
          <a:endParaRPr lang="en-US"/>
        </a:p>
      </dgm:t>
    </dgm:pt>
    <dgm:pt modelId="{88F0E60A-41C9-0345-8C15-171AF2A7C283}">
      <dgm:prSet phldrT="[Text]"/>
      <dgm:spPr/>
      <dgm:t>
        <a:bodyPr/>
        <a:lstStyle/>
        <a:p>
          <a:r>
            <a:rPr lang="en-US" dirty="0" smtClean="0"/>
            <a:t>Validation with Statistics</a:t>
          </a:r>
          <a:endParaRPr lang="en-US" dirty="0"/>
        </a:p>
      </dgm:t>
    </dgm:pt>
    <dgm:pt modelId="{F1D1A307-DD36-454F-BDBD-93B3AB291871}" type="parTrans" cxnId="{A3AD25F9-FB5A-044B-81B5-CB53742F6FD7}">
      <dgm:prSet/>
      <dgm:spPr/>
      <dgm:t>
        <a:bodyPr/>
        <a:lstStyle/>
        <a:p>
          <a:endParaRPr lang="en-US"/>
        </a:p>
      </dgm:t>
    </dgm:pt>
    <dgm:pt modelId="{341FE893-411A-234E-855E-1BB5B4E67BA4}" type="sibTrans" cxnId="{A3AD25F9-FB5A-044B-81B5-CB53742F6FD7}">
      <dgm:prSet/>
      <dgm:spPr/>
      <dgm:t>
        <a:bodyPr/>
        <a:lstStyle/>
        <a:p>
          <a:endParaRPr lang="en-US"/>
        </a:p>
      </dgm:t>
    </dgm:pt>
    <dgm:pt modelId="{16E61523-1546-E64E-8FAE-D7A43BE2CEA4}">
      <dgm:prSet phldrT="[Text]"/>
      <dgm:spPr/>
      <dgm:t>
        <a:bodyPr/>
        <a:lstStyle/>
        <a:p>
          <a:r>
            <a:rPr lang="en-US" dirty="0" smtClean="0"/>
            <a:t>BRAINSCut Training</a:t>
          </a:r>
          <a:endParaRPr lang="en-US" dirty="0"/>
        </a:p>
      </dgm:t>
    </dgm:pt>
    <dgm:pt modelId="{E670563F-612E-0648-9DDC-B090B8DC7B08}" type="parTrans" cxnId="{71D95878-CE82-6142-A232-1B57A5401AEE}">
      <dgm:prSet/>
      <dgm:spPr/>
      <dgm:t>
        <a:bodyPr/>
        <a:lstStyle/>
        <a:p>
          <a:endParaRPr lang="en-US"/>
        </a:p>
      </dgm:t>
    </dgm:pt>
    <dgm:pt modelId="{091789FA-2AD0-9C4A-B3E6-18540C6AA071}" type="sibTrans" cxnId="{71D95878-CE82-6142-A232-1B57A5401AEE}">
      <dgm:prSet/>
      <dgm:spPr/>
      <dgm:t>
        <a:bodyPr/>
        <a:lstStyle/>
        <a:p>
          <a:endParaRPr lang="en-US"/>
        </a:p>
      </dgm:t>
    </dgm:pt>
    <dgm:pt modelId="{BA69E25E-5D32-5441-AF78-379E65F38B47}">
      <dgm:prSet phldrT="[Text]"/>
      <dgm:spPr/>
      <dgm:t>
        <a:bodyPr/>
        <a:lstStyle/>
        <a:p>
          <a:r>
            <a:rPr lang="en-US" dirty="0" smtClean="0"/>
            <a:t>Validation with Experts</a:t>
          </a:r>
          <a:endParaRPr lang="en-US" dirty="0"/>
        </a:p>
      </dgm:t>
    </dgm:pt>
    <dgm:pt modelId="{5538FC57-F98C-234F-9636-0C802D2D1535}" type="parTrans" cxnId="{6B69CBF7-6672-F945-AED2-3C46CAEB93F7}">
      <dgm:prSet/>
      <dgm:spPr/>
      <dgm:t>
        <a:bodyPr/>
        <a:lstStyle/>
        <a:p>
          <a:endParaRPr lang="en-US"/>
        </a:p>
      </dgm:t>
    </dgm:pt>
    <dgm:pt modelId="{360C2EFC-E54F-A14B-A5B8-694F0967ED1C}" type="sibTrans" cxnId="{6B69CBF7-6672-F945-AED2-3C46CAEB93F7}">
      <dgm:prSet/>
      <dgm:spPr/>
      <dgm:t>
        <a:bodyPr/>
        <a:lstStyle/>
        <a:p>
          <a:endParaRPr lang="en-US"/>
        </a:p>
      </dgm:t>
    </dgm:pt>
    <dgm:pt modelId="{6D85926A-799D-B843-94C2-708D55C070E4}" type="pres">
      <dgm:prSet presAssocID="{ADA00E68-42DA-5548-80ED-639281121915}" presName="Name0" presStyleCnt="0">
        <dgm:presLayoutVars>
          <dgm:dir/>
          <dgm:resizeHandles val="exact"/>
        </dgm:presLayoutVars>
      </dgm:prSet>
      <dgm:spPr/>
      <dgm:t>
        <a:bodyPr/>
        <a:lstStyle/>
        <a:p>
          <a:endParaRPr lang="en-US"/>
        </a:p>
      </dgm:t>
    </dgm:pt>
    <dgm:pt modelId="{DB801D2B-CEA5-4D43-BDC3-0CC99B114857}" type="pres">
      <dgm:prSet presAssocID="{ADA00E68-42DA-5548-80ED-639281121915}" presName="cycle" presStyleCnt="0"/>
      <dgm:spPr/>
      <dgm:t>
        <a:bodyPr/>
        <a:lstStyle/>
        <a:p>
          <a:endParaRPr lang="en-US"/>
        </a:p>
      </dgm:t>
    </dgm:pt>
    <dgm:pt modelId="{EF34B9DB-372E-2E4D-9A79-6A8079CB077E}" type="pres">
      <dgm:prSet presAssocID="{74717AAC-71F8-2D4A-8AB7-F928D0030B95}" presName="nodeFirstNode" presStyleLbl="node1" presStyleIdx="0" presStyleCnt="4">
        <dgm:presLayoutVars>
          <dgm:bulletEnabled val="1"/>
        </dgm:presLayoutVars>
      </dgm:prSet>
      <dgm:spPr/>
      <dgm:t>
        <a:bodyPr/>
        <a:lstStyle/>
        <a:p>
          <a:endParaRPr lang="en-US"/>
        </a:p>
      </dgm:t>
    </dgm:pt>
    <dgm:pt modelId="{5C44B502-ED53-0F44-ADA7-039F6B0C12E8}" type="pres">
      <dgm:prSet presAssocID="{AEF5FBFD-6112-4140-9E5B-939D11A4FCBE}" presName="sibTransFirstNode" presStyleLbl="bgShp" presStyleIdx="0" presStyleCnt="1"/>
      <dgm:spPr/>
      <dgm:t>
        <a:bodyPr/>
        <a:lstStyle/>
        <a:p>
          <a:endParaRPr lang="en-US"/>
        </a:p>
      </dgm:t>
    </dgm:pt>
    <dgm:pt modelId="{29AF9CF7-F2B9-AA45-96C9-987994054FA8}" type="pres">
      <dgm:prSet presAssocID="{16E61523-1546-E64E-8FAE-D7A43BE2CEA4}" presName="nodeFollowingNodes" presStyleLbl="node1" presStyleIdx="1" presStyleCnt="4">
        <dgm:presLayoutVars>
          <dgm:bulletEnabled val="1"/>
        </dgm:presLayoutVars>
      </dgm:prSet>
      <dgm:spPr/>
      <dgm:t>
        <a:bodyPr/>
        <a:lstStyle/>
        <a:p>
          <a:endParaRPr lang="en-US"/>
        </a:p>
      </dgm:t>
    </dgm:pt>
    <dgm:pt modelId="{2A90DD90-A691-184C-BC3A-3788EBC36C1F}" type="pres">
      <dgm:prSet presAssocID="{88F0E60A-41C9-0345-8C15-171AF2A7C283}" presName="nodeFollowingNodes" presStyleLbl="node1" presStyleIdx="2" presStyleCnt="4">
        <dgm:presLayoutVars>
          <dgm:bulletEnabled val="1"/>
        </dgm:presLayoutVars>
      </dgm:prSet>
      <dgm:spPr/>
      <dgm:t>
        <a:bodyPr/>
        <a:lstStyle/>
        <a:p>
          <a:endParaRPr lang="en-US"/>
        </a:p>
      </dgm:t>
    </dgm:pt>
    <dgm:pt modelId="{3A2BAF8D-9ADC-BF4B-9F7D-E25677C1828E}" type="pres">
      <dgm:prSet presAssocID="{BA69E25E-5D32-5441-AF78-379E65F38B47}" presName="nodeFollowingNodes" presStyleLbl="node1" presStyleIdx="3" presStyleCnt="4">
        <dgm:presLayoutVars>
          <dgm:bulletEnabled val="1"/>
        </dgm:presLayoutVars>
      </dgm:prSet>
      <dgm:spPr/>
      <dgm:t>
        <a:bodyPr/>
        <a:lstStyle/>
        <a:p>
          <a:endParaRPr lang="en-US"/>
        </a:p>
      </dgm:t>
    </dgm:pt>
  </dgm:ptLst>
  <dgm:cxnLst>
    <dgm:cxn modelId="{DF5A406E-794B-6A4F-BBA6-D84E9D371D04}" type="presOf" srcId="{16E61523-1546-E64E-8FAE-D7A43BE2CEA4}" destId="{29AF9CF7-F2B9-AA45-96C9-987994054FA8}" srcOrd="0" destOrd="0" presId="urn:microsoft.com/office/officeart/2005/8/layout/cycle3"/>
    <dgm:cxn modelId="{06C53D89-32D0-C84D-9D13-3ECFF6838EB2}" type="presOf" srcId="{AEF5FBFD-6112-4140-9E5B-939D11A4FCBE}" destId="{5C44B502-ED53-0F44-ADA7-039F6B0C12E8}" srcOrd="0" destOrd="0" presId="urn:microsoft.com/office/officeart/2005/8/layout/cycle3"/>
    <dgm:cxn modelId="{FA0DC25C-EC07-8E41-B7C6-77865725ECC9}" type="presOf" srcId="{88F0E60A-41C9-0345-8C15-171AF2A7C283}" destId="{2A90DD90-A691-184C-BC3A-3788EBC36C1F}" srcOrd="0" destOrd="0" presId="urn:microsoft.com/office/officeart/2005/8/layout/cycle3"/>
    <dgm:cxn modelId="{04037A24-172E-C14E-8225-E6D54470BAB6}" type="presOf" srcId="{74717AAC-71F8-2D4A-8AB7-F928D0030B95}" destId="{EF34B9DB-372E-2E4D-9A79-6A8079CB077E}" srcOrd="0" destOrd="0" presId="urn:microsoft.com/office/officeart/2005/8/layout/cycle3"/>
    <dgm:cxn modelId="{CF00906B-A812-284C-9CBC-9EC88E57ECCA}" type="presOf" srcId="{ADA00E68-42DA-5548-80ED-639281121915}" destId="{6D85926A-799D-B843-94C2-708D55C070E4}" srcOrd="0" destOrd="0" presId="urn:microsoft.com/office/officeart/2005/8/layout/cycle3"/>
    <dgm:cxn modelId="{3851F4EF-0C0C-0D40-8FF6-78A43314A035}" srcId="{ADA00E68-42DA-5548-80ED-639281121915}" destId="{74717AAC-71F8-2D4A-8AB7-F928D0030B95}" srcOrd="0" destOrd="0" parTransId="{24E01F64-6698-3845-A4E6-612FE17DF5F4}" sibTransId="{AEF5FBFD-6112-4140-9E5B-939D11A4FCBE}"/>
    <dgm:cxn modelId="{9B01E09F-6C53-7643-9919-74B0692E45C2}" type="presOf" srcId="{BA69E25E-5D32-5441-AF78-379E65F38B47}" destId="{3A2BAF8D-9ADC-BF4B-9F7D-E25677C1828E}" srcOrd="0" destOrd="0" presId="urn:microsoft.com/office/officeart/2005/8/layout/cycle3"/>
    <dgm:cxn modelId="{A3AD25F9-FB5A-044B-81B5-CB53742F6FD7}" srcId="{ADA00E68-42DA-5548-80ED-639281121915}" destId="{88F0E60A-41C9-0345-8C15-171AF2A7C283}" srcOrd="2" destOrd="0" parTransId="{F1D1A307-DD36-454F-BDBD-93B3AB291871}" sibTransId="{341FE893-411A-234E-855E-1BB5B4E67BA4}"/>
    <dgm:cxn modelId="{6B69CBF7-6672-F945-AED2-3C46CAEB93F7}" srcId="{ADA00E68-42DA-5548-80ED-639281121915}" destId="{BA69E25E-5D32-5441-AF78-379E65F38B47}" srcOrd="3" destOrd="0" parTransId="{5538FC57-F98C-234F-9636-0C802D2D1535}" sibTransId="{360C2EFC-E54F-A14B-A5B8-694F0967ED1C}"/>
    <dgm:cxn modelId="{71D95878-CE82-6142-A232-1B57A5401AEE}" srcId="{ADA00E68-42DA-5548-80ED-639281121915}" destId="{16E61523-1546-E64E-8FAE-D7A43BE2CEA4}" srcOrd="1" destOrd="0" parTransId="{E670563F-612E-0648-9DDC-B090B8DC7B08}" sibTransId="{091789FA-2AD0-9C4A-B3E6-18540C6AA071}"/>
    <dgm:cxn modelId="{48E24E70-FD1F-B844-A100-738DCC446EEF}" type="presParOf" srcId="{6D85926A-799D-B843-94C2-708D55C070E4}" destId="{DB801D2B-CEA5-4D43-BDC3-0CC99B114857}" srcOrd="0" destOrd="0" presId="urn:microsoft.com/office/officeart/2005/8/layout/cycle3"/>
    <dgm:cxn modelId="{AA856ACC-FA46-B24F-AB54-D3ED990FA0F8}" type="presParOf" srcId="{DB801D2B-CEA5-4D43-BDC3-0CC99B114857}" destId="{EF34B9DB-372E-2E4D-9A79-6A8079CB077E}" srcOrd="0" destOrd="0" presId="urn:microsoft.com/office/officeart/2005/8/layout/cycle3"/>
    <dgm:cxn modelId="{9AB966C7-A0E6-914E-A4E6-A4F9FCF612D4}" type="presParOf" srcId="{DB801D2B-CEA5-4D43-BDC3-0CC99B114857}" destId="{5C44B502-ED53-0F44-ADA7-039F6B0C12E8}" srcOrd="1" destOrd="0" presId="urn:microsoft.com/office/officeart/2005/8/layout/cycle3"/>
    <dgm:cxn modelId="{E46B64BE-7DA0-6745-9487-9655EF504BF8}" type="presParOf" srcId="{DB801D2B-CEA5-4D43-BDC3-0CC99B114857}" destId="{29AF9CF7-F2B9-AA45-96C9-987994054FA8}" srcOrd="2" destOrd="0" presId="urn:microsoft.com/office/officeart/2005/8/layout/cycle3"/>
    <dgm:cxn modelId="{5FEC9A1C-64B7-4442-9EAE-B85E5DC4287B}" type="presParOf" srcId="{DB801D2B-CEA5-4D43-BDC3-0CC99B114857}" destId="{2A90DD90-A691-184C-BC3A-3788EBC36C1F}" srcOrd="3" destOrd="0" presId="urn:microsoft.com/office/officeart/2005/8/layout/cycle3"/>
    <dgm:cxn modelId="{604C41D0-2B13-3245-A69D-8B198D578FA0}" type="presParOf" srcId="{DB801D2B-CEA5-4D43-BDC3-0CC99B114857}" destId="{3A2BAF8D-9ADC-BF4B-9F7D-E25677C1828E}"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FB421-D992-8545-BA87-226501B95C9B}">
      <dsp:nvSpPr>
        <dsp:cNvPr id="0" name=""/>
        <dsp:cNvSpPr/>
      </dsp:nvSpPr>
      <dsp:spPr>
        <a:xfrm rot="5400000">
          <a:off x="1092024" y="132234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D1A00AE-FCA4-4347-B7C2-A14EDF163450}">
      <dsp:nvSpPr>
        <dsp:cNvPr id="0" name=""/>
        <dsp:cNvSpPr/>
      </dsp:nvSpPr>
      <dsp:spPr>
        <a:xfrm>
          <a:off x="782177" y="25930"/>
          <a:ext cx="1968752" cy="1378062"/>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BRAINS</a:t>
          </a:r>
        </a:p>
        <a:p>
          <a:pPr lvl="0" algn="ctr" defTabSz="977900">
            <a:lnSpc>
              <a:spcPct val="90000"/>
            </a:lnSpc>
            <a:spcBef>
              <a:spcPct val="0"/>
            </a:spcBef>
            <a:spcAft>
              <a:spcPct val="35000"/>
            </a:spcAft>
          </a:pPr>
          <a:r>
            <a:rPr lang="en-US" sz="2200" kern="1200" dirty="0" smtClean="0"/>
            <a:t>Constellation Detector</a:t>
          </a:r>
          <a:endParaRPr lang="en-US" sz="2200" kern="1200" dirty="0"/>
        </a:p>
      </dsp:txBody>
      <dsp:txXfrm>
        <a:off x="849461" y="93214"/>
        <a:ext cx="1834184" cy="1243494"/>
      </dsp:txXfrm>
    </dsp:sp>
    <dsp:sp modelId="{268D086F-9BCE-C445-969F-52C74ACB41FD}">
      <dsp:nvSpPr>
        <dsp:cNvPr id="0" name=""/>
        <dsp:cNvSpPr/>
      </dsp:nvSpPr>
      <dsp:spPr>
        <a:xfrm>
          <a:off x="2750929" y="157360"/>
          <a:ext cx="1431882" cy="111381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Spatial Alignments</a:t>
          </a:r>
          <a:endParaRPr lang="en-US" sz="1300" kern="1200" dirty="0"/>
        </a:p>
      </dsp:txBody>
      <dsp:txXfrm>
        <a:off x="2750929" y="157360"/>
        <a:ext cx="1431882" cy="1113811"/>
      </dsp:txXfrm>
    </dsp:sp>
    <dsp:sp modelId="{F6C6363C-E4AF-614F-A906-36266A0975EA}">
      <dsp:nvSpPr>
        <dsp:cNvPr id="0" name=""/>
        <dsp:cNvSpPr/>
      </dsp:nvSpPr>
      <dsp:spPr>
        <a:xfrm rot="5400000">
          <a:off x="2724329" y="287036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2A27C3D-EB8C-EA4A-84CB-7ABB9716ABD7}">
      <dsp:nvSpPr>
        <dsp:cNvPr id="0" name=""/>
        <dsp:cNvSpPr/>
      </dsp:nvSpPr>
      <dsp:spPr>
        <a:xfrm>
          <a:off x="2414482" y="1573950"/>
          <a:ext cx="1968752" cy="1378062"/>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BRAINSABC</a:t>
          </a:r>
          <a:endParaRPr lang="en-US" sz="2200" kern="1200" dirty="0"/>
        </a:p>
      </dsp:txBody>
      <dsp:txXfrm>
        <a:off x="2481766" y="1641234"/>
        <a:ext cx="1834184" cy="1243494"/>
      </dsp:txXfrm>
    </dsp:sp>
    <dsp:sp modelId="{F8D2B949-FAD8-C643-AA38-8AA0B06AE1E3}">
      <dsp:nvSpPr>
        <dsp:cNvPr id="0" name=""/>
        <dsp:cNvSpPr/>
      </dsp:nvSpPr>
      <dsp:spPr>
        <a:xfrm>
          <a:off x="4383234" y="1705379"/>
          <a:ext cx="1431882" cy="111381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Bias Field Correction</a:t>
          </a:r>
          <a:endParaRPr lang="en-US" sz="1300" kern="1200" dirty="0"/>
        </a:p>
        <a:p>
          <a:pPr marL="114300" lvl="1" indent="-114300" algn="l" defTabSz="577850">
            <a:lnSpc>
              <a:spcPct val="90000"/>
            </a:lnSpc>
            <a:spcBef>
              <a:spcPct val="0"/>
            </a:spcBef>
            <a:spcAft>
              <a:spcPct val="15000"/>
            </a:spcAft>
            <a:buChar char="••"/>
          </a:pPr>
          <a:r>
            <a:rPr lang="en-US" sz="1300" kern="1200" dirty="0" smtClean="0"/>
            <a:t>Posterior probability of Tissue</a:t>
          </a:r>
          <a:endParaRPr lang="en-US" sz="1300" kern="1200" dirty="0"/>
        </a:p>
      </dsp:txBody>
      <dsp:txXfrm>
        <a:off x="4383234" y="1705379"/>
        <a:ext cx="1431882" cy="1113811"/>
      </dsp:txXfrm>
    </dsp:sp>
    <dsp:sp modelId="{AC572ED8-C23B-194B-8D0B-8B986DCB9CFE}">
      <dsp:nvSpPr>
        <dsp:cNvPr id="0" name=""/>
        <dsp:cNvSpPr/>
      </dsp:nvSpPr>
      <dsp:spPr>
        <a:xfrm>
          <a:off x="4046787" y="3121969"/>
          <a:ext cx="1968752" cy="1378062"/>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BRAINSCut</a:t>
          </a:r>
          <a:endParaRPr lang="en-US" sz="2200" kern="1200" dirty="0"/>
        </a:p>
      </dsp:txBody>
      <dsp:txXfrm>
        <a:off x="4114071" y="3189253"/>
        <a:ext cx="1834184" cy="1243494"/>
      </dsp:txXfrm>
    </dsp:sp>
    <dsp:sp modelId="{7FCEC63C-4186-CA43-85DE-4D80B43EAF35}">
      <dsp:nvSpPr>
        <dsp:cNvPr id="0" name=""/>
        <dsp:cNvSpPr/>
      </dsp:nvSpPr>
      <dsp:spPr>
        <a:xfrm>
          <a:off x="6015539" y="3253399"/>
          <a:ext cx="1431882" cy="111381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Sub-Cortical Structure Segmentation</a:t>
          </a:r>
          <a:endParaRPr lang="en-US" sz="1500" kern="1200" dirty="0"/>
        </a:p>
      </dsp:txBody>
      <dsp:txXfrm>
        <a:off x="6015539" y="3253399"/>
        <a:ext cx="1431882" cy="1113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F672A-17A9-064F-BECE-8F45EC273D60}">
      <dsp:nvSpPr>
        <dsp:cNvPr id="0" name=""/>
        <dsp:cNvSpPr/>
      </dsp:nvSpPr>
      <dsp:spPr>
        <a:xfrm>
          <a:off x="0" y="0"/>
          <a:ext cx="6995160" cy="135778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Create Training Data</a:t>
          </a:r>
        </a:p>
        <a:p>
          <a:pPr lvl="0" algn="l" defTabSz="1289050">
            <a:lnSpc>
              <a:spcPct val="90000"/>
            </a:lnSpc>
            <a:spcBef>
              <a:spcPct val="0"/>
            </a:spcBef>
            <a:spcAft>
              <a:spcPct val="35000"/>
            </a:spcAft>
          </a:pPr>
          <a:r>
            <a:rPr lang="en-US" sz="2900" kern="1200" dirty="0" smtClean="0"/>
            <a:t>: Ordered ( Input, Output ) Pattern</a:t>
          </a:r>
          <a:endParaRPr lang="en-US" sz="2900" kern="1200" dirty="0"/>
        </a:p>
      </dsp:txBody>
      <dsp:txXfrm>
        <a:off x="39768" y="39768"/>
        <a:ext cx="5530000" cy="1278252"/>
      </dsp:txXfrm>
    </dsp:sp>
    <dsp:sp modelId="{FA9634EF-EC0E-224B-A2D9-2A6254C8361A}">
      <dsp:nvSpPr>
        <dsp:cNvPr id="0" name=""/>
        <dsp:cNvSpPr/>
      </dsp:nvSpPr>
      <dsp:spPr>
        <a:xfrm>
          <a:off x="617219" y="1584087"/>
          <a:ext cx="6995160" cy="135778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Learning (Training) of ANN</a:t>
          </a:r>
          <a:endParaRPr lang="en-US" sz="2900" kern="1200" dirty="0"/>
        </a:p>
      </dsp:txBody>
      <dsp:txXfrm>
        <a:off x="656987" y="1623855"/>
        <a:ext cx="5415841" cy="1278252"/>
      </dsp:txXfrm>
    </dsp:sp>
    <dsp:sp modelId="{B9F97907-423D-AD42-890D-2C9BA35EAE55}">
      <dsp:nvSpPr>
        <dsp:cNvPr id="0" name=""/>
        <dsp:cNvSpPr/>
      </dsp:nvSpPr>
      <dsp:spPr>
        <a:xfrm>
          <a:off x="1234439" y="3168174"/>
          <a:ext cx="6995160" cy="135778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Testing by applying</a:t>
          </a:r>
          <a:endParaRPr lang="en-US" sz="2900" kern="1200" dirty="0"/>
        </a:p>
      </dsp:txBody>
      <dsp:txXfrm>
        <a:off x="1274207" y="3207942"/>
        <a:ext cx="5415841" cy="1278252"/>
      </dsp:txXfrm>
    </dsp:sp>
    <dsp:sp modelId="{812D17CE-52D2-AE49-8BC3-FF137758D17F}">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11173" y="1029656"/>
        <a:ext cx="485410" cy="664128"/>
      </dsp:txXfrm>
    </dsp:sp>
    <dsp:sp modelId="{77B230BB-41C1-534C-86BE-D6FE2921F9E4}">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28393" y="2604691"/>
        <a:ext cx="485410" cy="664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4B502-ED53-0F44-ADA7-039F6B0C12E8}">
      <dsp:nvSpPr>
        <dsp:cNvPr id="0" name=""/>
        <dsp:cNvSpPr/>
      </dsp:nvSpPr>
      <dsp:spPr>
        <a:xfrm>
          <a:off x="1951343" y="-105012"/>
          <a:ext cx="4326913" cy="4326913"/>
        </a:xfrm>
        <a:prstGeom prst="circularArrow">
          <a:avLst>
            <a:gd name="adj1" fmla="val 4668"/>
            <a:gd name="adj2" fmla="val 272909"/>
            <a:gd name="adj3" fmla="val 12891843"/>
            <a:gd name="adj4" fmla="val 17989748"/>
            <a:gd name="adj5" fmla="val 4847"/>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EF34B9DB-372E-2E4D-9A79-6A8079CB077E}">
      <dsp:nvSpPr>
        <dsp:cNvPr id="0" name=""/>
        <dsp:cNvSpPr/>
      </dsp:nvSpPr>
      <dsp:spPr>
        <a:xfrm>
          <a:off x="2696319" y="91"/>
          <a:ext cx="2836961" cy="1418480"/>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Manual Traces</a:t>
          </a:r>
          <a:endParaRPr lang="en-US" sz="3400" kern="1200" dirty="0"/>
        </a:p>
      </dsp:txBody>
      <dsp:txXfrm>
        <a:off x="2765563" y="69335"/>
        <a:ext cx="2698473" cy="1279992"/>
      </dsp:txXfrm>
    </dsp:sp>
    <dsp:sp modelId="{29AF9CF7-F2B9-AA45-96C9-987994054FA8}">
      <dsp:nvSpPr>
        <dsp:cNvPr id="0" name=""/>
        <dsp:cNvSpPr/>
      </dsp:nvSpPr>
      <dsp:spPr>
        <a:xfrm>
          <a:off x="4249968" y="1553741"/>
          <a:ext cx="2836961" cy="1418480"/>
        </a:xfrm>
        <a:prstGeom prst="roundRect">
          <a:avLst/>
        </a:prstGeom>
        <a:solidFill>
          <a:schemeClr val="accent2">
            <a:hueOff val="-3600085"/>
            <a:satOff val="-9192"/>
            <a:lumOff val="-248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BRAINSCut Training</a:t>
          </a:r>
          <a:endParaRPr lang="en-US" sz="3400" kern="1200" dirty="0"/>
        </a:p>
      </dsp:txBody>
      <dsp:txXfrm>
        <a:off x="4319212" y="1622985"/>
        <a:ext cx="2698473" cy="1279992"/>
      </dsp:txXfrm>
    </dsp:sp>
    <dsp:sp modelId="{2A90DD90-A691-184C-BC3A-3788EBC36C1F}">
      <dsp:nvSpPr>
        <dsp:cNvPr id="0" name=""/>
        <dsp:cNvSpPr/>
      </dsp:nvSpPr>
      <dsp:spPr>
        <a:xfrm>
          <a:off x="2696319" y="3107390"/>
          <a:ext cx="2836961" cy="1418480"/>
        </a:xfrm>
        <a:prstGeom prst="roundRect">
          <a:avLst/>
        </a:prstGeom>
        <a:solidFill>
          <a:schemeClr val="accent2">
            <a:hueOff val="-7200169"/>
            <a:satOff val="-18383"/>
            <a:lumOff val="-496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Validation with Statistics</a:t>
          </a:r>
          <a:endParaRPr lang="en-US" sz="3400" kern="1200" dirty="0"/>
        </a:p>
      </dsp:txBody>
      <dsp:txXfrm>
        <a:off x="2765563" y="3176634"/>
        <a:ext cx="2698473" cy="1279992"/>
      </dsp:txXfrm>
    </dsp:sp>
    <dsp:sp modelId="{3A2BAF8D-9ADC-BF4B-9F7D-E25677C1828E}">
      <dsp:nvSpPr>
        <dsp:cNvPr id="0" name=""/>
        <dsp:cNvSpPr/>
      </dsp:nvSpPr>
      <dsp:spPr>
        <a:xfrm>
          <a:off x="1142669" y="1553741"/>
          <a:ext cx="2836961" cy="1418480"/>
        </a:xfrm>
        <a:prstGeom prst="roundRect">
          <a:avLst/>
        </a:prstGeom>
        <a:solidFill>
          <a:schemeClr val="accent2">
            <a:hueOff val="-10800254"/>
            <a:satOff val="-27575"/>
            <a:lumOff val="-745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Validation with Experts</a:t>
          </a:r>
          <a:endParaRPr lang="en-US" sz="3400" kern="1200" dirty="0"/>
        </a:p>
      </dsp:txBody>
      <dsp:txXfrm>
        <a:off x="1211913" y="1622985"/>
        <a:ext cx="2698473" cy="127999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 Id="rId3"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7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741"/>
          </a:xfrm>
          <a:prstGeom prst="rect">
            <a:avLst/>
          </a:prstGeom>
        </p:spPr>
        <p:txBody>
          <a:bodyPr vert="horz" lIns="91440" tIns="45720" rIns="91440" bIns="45720" rtlCol="0"/>
          <a:lstStyle>
            <a:lvl1pPr algn="r">
              <a:defRPr sz="1200"/>
            </a:lvl1pPr>
          </a:lstStyle>
          <a:p>
            <a:fld id="{324C8916-8179-B84D-9602-FF66AAE3CBA4}" type="datetimeFigureOut">
              <a:rPr lang="en-US" smtClean="0"/>
              <a:pPr/>
              <a:t>11/2/11</a:t>
            </a:fld>
            <a:endParaRPr lang="en-US"/>
          </a:p>
        </p:txBody>
      </p:sp>
      <p:sp>
        <p:nvSpPr>
          <p:cNvPr id="4" name="Footer Placeholder 3"/>
          <p:cNvSpPr>
            <a:spLocks noGrp="1"/>
          </p:cNvSpPr>
          <p:nvPr>
            <p:ph type="ftr" sz="quarter" idx="2"/>
          </p:nvPr>
        </p:nvSpPr>
        <p:spPr>
          <a:xfrm>
            <a:off x="0" y="8828459"/>
            <a:ext cx="2971800" cy="46474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8459"/>
            <a:ext cx="2971800" cy="464741"/>
          </a:xfrm>
          <a:prstGeom prst="rect">
            <a:avLst/>
          </a:prstGeom>
        </p:spPr>
        <p:txBody>
          <a:bodyPr vert="horz" lIns="91440" tIns="45720" rIns="91440" bIns="45720" rtlCol="0" anchor="b"/>
          <a:lstStyle>
            <a:lvl1pPr algn="r">
              <a:defRPr sz="1200"/>
            </a:lvl1pPr>
          </a:lstStyle>
          <a:p>
            <a:fld id="{4F7B4BF0-D0EB-B142-97A8-2972114D20E7}" type="slidenum">
              <a:rPr lang="en-US" smtClean="0"/>
              <a:pPr/>
              <a:t>‹#›</a:t>
            </a:fld>
            <a:endParaRPr lang="en-US"/>
          </a:p>
        </p:txBody>
      </p:sp>
    </p:spTree>
    <p:extLst>
      <p:ext uri="{BB962C8B-B14F-4D97-AF65-F5344CB8AC3E}">
        <p14:creationId xmlns:p14="http://schemas.microsoft.com/office/powerpoint/2010/main" val="4187696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7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741"/>
          </a:xfrm>
          <a:prstGeom prst="rect">
            <a:avLst/>
          </a:prstGeom>
        </p:spPr>
        <p:txBody>
          <a:bodyPr vert="horz" lIns="91440" tIns="45720" rIns="91440" bIns="45720" rtlCol="0"/>
          <a:lstStyle>
            <a:lvl1pPr algn="r">
              <a:defRPr sz="1200"/>
            </a:lvl1pPr>
          </a:lstStyle>
          <a:p>
            <a:fld id="{DB2BA0D3-6100-E247-BA67-62CEDE34C601}" type="datetimeFigureOut">
              <a:rPr lang="en-US" smtClean="0"/>
              <a:pPr/>
              <a:t>11/2/11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036"/>
            <a:ext cx="5486400" cy="41826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8459"/>
            <a:ext cx="2971800" cy="46474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8459"/>
            <a:ext cx="2971800" cy="464741"/>
          </a:xfrm>
          <a:prstGeom prst="rect">
            <a:avLst/>
          </a:prstGeom>
        </p:spPr>
        <p:txBody>
          <a:bodyPr vert="horz" lIns="91440" tIns="45720" rIns="91440" bIns="45720" rtlCol="0" anchor="b"/>
          <a:lstStyle>
            <a:lvl1pPr algn="r">
              <a:defRPr sz="1200"/>
            </a:lvl1pPr>
          </a:lstStyle>
          <a:p>
            <a:fld id="{EA786CC8-CA39-7849-B298-2EA1B7B1579D}" type="slidenum">
              <a:rPr lang="en-US" smtClean="0"/>
              <a:pPr/>
              <a:t>‹#›</a:t>
            </a:fld>
            <a:endParaRPr lang="en-US"/>
          </a:p>
        </p:txBody>
      </p:sp>
    </p:spTree>
    <p:extLst>
      <p:ext uri="{BB962C8B-B14F-4D97-AF65-F5344CB8AC3E}">
        <p14:creationId xmlns:p14="http://schemas.microsoft.com/office/powerpoint/2010/main" val="21593103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800" dirty="0" smtClean="0"/>
              <a:t>Generally….</a:t>
            </a:r>
          </a:p>
          <a:p>
            <a:endParaRPr lang="ko-KR" altLang="en-US" sz="20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So ANN learning procedure</a:t>
            </a:r>
            <a:r>
              <a:rPr lang="en-US" altLang="ko-KR" sz="1600" baseline="0" dirty="0" smtClean="0"/>
              <a:t> is the adjustment process of weights between layers to match input and output patterns. </a:t>
            </a:r>
          </a:p>
          <a:p>
            <a:r>
              <a:rPr lang="en-US" altLang="ko-KR" sz="1600" baseline="0" dirty="0" smtClean="0"/>
              <a:t>For given input and output pattern, it will find optimal nodes’ weights by iterative process. </a:t>
            </a:r>
          </a:p>
          <a:p>
            <a:r>
              <a:rPr lang="en-US" altLang="ko-KR" sz="1600" baseline="0" dirty="0" smtClean="0"/>
              <a:t>It starts from random guess with very small random nodes’ weights.</a:t>
            </a:r>
          </a:p>
          <a:p>
            <a:r>
              <a:rPr lang="en-US" altLang="ko-KR" sz="1600" baseline="0" dirty="0" smtClean="0"/>
              <a:t>After input pattern is fed on the  input layer, it produce guessed output with those initial random weights.</a:t>
            </a:r>
          </a:p>
          <a:p>
            <a:r>
              <a:rPr lang="en-US" altLang="ko-KR" sz="1600" baseline="0" dirty="0" smtClean="0"/>
              <a:t>Then, the differences between guessed output and target output will back propagate to adjust weights for the next better guess. </a:t>
            </a:r>
          </a:p>
          <a:p>
            <a:r>
              <a:rPr lang="en-US" altLang="ko-KR" sz="1600" baseline="0" dirty="0" smtClean="0"/>
              <a:t>This iterative process goes on until it converges to the desired status. </a:t>
            </a:r>
          </a:p>
          <a:p>
            <a:endParaRPr lang="en-US" altLang="ko-KR" sz="1600" baseline="0" dirty="0" smtClean="0"/>
          </a:p>
          <a:p>
            <a:r>
              <a:rPr lang="en-US" altLang="ko-KR" sz="1600" baseline="0" dirty="0" smtClean="0"/>
              <a:t>To use backpropagation algorithm, the feed forward and fully connected network has to be used.</a:t>
            </a:r>
          </a:p>
          <a:p>
            <a:endParaRPr lang="en-US" altLang="ko-KR" sz="1600" baseline="0" dirty="0" smtClean="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This connection perspective</a:t>
            </a:r>
            <a:r>
              <a:rPr lang="en-US" altLang="ko-KR" sz="1600" baseline="0" dirty="0" smtClean="0"/>
              <a:t> is what is running in the background of the iteration process which I will get to in a few min. </a:t>
            </a:r>
            <a:endParaRPr lang="en-US" altLang="ko-KR" sz="1600" dirty="0" smtClean="0"/>
          </a:p>
          <a:p>
            <a:r>
              <a:rPr lang="en-US" altLang="ko-KR" sz="1600" baseline="0" dirty="0" smtClean="0"/>
              <a:t>Starting with general work flow to construct desired ANN model, we will discuss about input features, which were carefully selected, and our validation and verification method. </a:t>
            </a:r>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The</a:t>
            </a:r>
            <a:r>
              <a:rPr lang="en-US" altLang="ko-KR" sz="1600" baseline="0" dirty="0" smtClean="0"/>
              <a:t> basic work flow is like this</a:t>
            </a:r>
          </a:p>
          <a:p>
            <a:r>
              <a:rPr lang="en-US" altLang="ko-KR" sz="1600" baseline="0" dirty="0" smtClean="0"/>
              <a:t>We begin with creating training data, which is a set of ordered input and output pattern, so that ANN can learn our pattern.</a:t>
            </a:r>
          </a:p>
          <a:p>
            <a:r>
              <a:rPr lang="en-US" altLang="ko-KR" sz="1600" baseline="0" dirty="0" smtClean="0"/>
              <a:t>The learning process of ANN. Let the ANN to learn about our pattern.</a:t>
            </a:r>
          </a:p>
          <a:p>
            <a:r>
              <a:rPr lang="en-US" altLang="ko-KR" sz="1600" baseline="0" dirty="0" smtClean="0"/>
              <a:t>And testing process with new data set to see how close enough its results are.</a:t>
            </a:r>
          </a:p>
          <a:p>
            <a:endParaRPr lang="en-US" altLang="ko-KR" sz="1600" baseline="0" dirty="0" smtClean="0"/>
          </a:p>
          <a:p>
            <a:r>
              <a:rPr lang="en-US" altLang="ko-KR" sz="1600" baseline="0" dirty="0" smtClean="0"/>
              <a:t>This procedure were iteratively done to find optimized ANN model for our segmentation process.</a:t>
            </a:r>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Input feature</a:t>
            </a:r>
            <a:r>
              <a:rPr lang="en-US" altLang="ko-KR" sz="1600" baseline="0" dirty="0" smtClean="0"/>
              <a:t> vector were carefully selected by using those images; brain atlas, prior,…..</a:t>
            </a:r>
          </a:p>
          <a:p>
            <a:endParaRPr lang="en-US" altLang="ko-KR" sz="1600" baseline="0" dirty="0" smtClean="0"/>
          </a:p>
          <a:p>
            <a:r>
              <a:rPr lang="en-US" altLang="ko-KR" sz="1600" baseline="0" dirty="0" smtClean="0"/>
              <a:t>Detailed description will be discussed from now. </a:t>
            </a:r>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Brain atlas from</a:t>
            </a:r>
            <a:r>
              <a:rPr lang="en-US" altLang="ko-KR" sz="1600" baseline="0" dirty="0" smtClean="0"/>
              <a:t> </a:t>
            </a:r>
            <a:r>
              <a:rPr lang="en-US" altLang="ko-KR" sz="1600" baseline="0" dirty="0" err="1" smtClean="0"/>
              <a:t>BrainWeb</a:t>
            </a:r>
            <a:r>
              <a:rPr lang="en-US" altLang="ko-KR" sz="1600" baseline="0" dirty="0" smtClean="0"/>
              <a:t> of </a:t>
            </a:r>
            <a:r>
              <a:rPr lang="en-US" altLang="ko-KR" sz="1600" baseline="0" dirty="0" err="1" smtClean="0"/>
              <a:t>Mcgill</a:t>
            </a:r>
            <a:r>
              <a:rPr lang="en-US" altLang="ko-KR" sz="1600" baseline="0" dirty="0" smtClean="0"/>
              <a:t> University, were used to provide common spatial template for registration. </a:t>
            </a:r>
          </a:p>
          <a:p>
            <a:r>
              <a:rPr lang="en-US" altLang="ko-KR" sz="1600" baseline="0" dirty="0" smtClean="0"/>
              <a:t>This </a:t>
            </a:r>
            <a:r>
              <a:rPr lang="en-US" altLang="ko-KR" sz="1600" baseline="0" dirty="0" err="1" smtClean="0"/>
              <a:t>BrainWeb</a:t>
            </a:r>
            <a:r>
              <a:rPr lang="en-US" altLang="ko-KR" sz="1600" baseline="0" dirty="0" smtClean="0"/>
              <a:t> atlas is the commonly used for research as a atlas. </a:t>
            </a:r>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Priors</a:t>
            </a:r>
            <a:r>
              <a:rPr lang="en-US" sz="1600" baseline="0" dirty="0" smtClean="0"/>
              <a:t> are spatial probability maps for each region of interest. </a:t>
            </a:r>
          </a:p>
          <a:p>
            <a:r>
              <a:rPr lang="en-US" sz="1600" baseline="0" dirty="0" smtClean="0"/>
              <a:t>Each prior is generated from manually traced binary image of 18 subjects.</a:t>
            </a:r>
          </a:p>
          <a:p>
            <a:r>
              <a:rPr lang="en-US" sz="1600" baseline="0" dirty="0" smtClean="0"/>
              <a:t>It is created by averaging of 18 subjects prior after registering onto the atlas space. </a:t>
            </a:r>
          </a:p>
          <a:p>
            <a:r>
              <a:rPr lang="en-US" sz="1600" baseline="0" dirty="0" smtClean="0"/>
              <a:t>Each prior has values between zero and one, the voxel location with a value of one is highly possible to be a structure, and probability goes down as it approaches to zero for the voxel location. </a:t>
            </a:r>
            <a:endParaRPr lang="en-US" sz="1600" dirty="0"/>
          </a:p>
        </p:txBody>
      </p:sp>
      <p:sp>
        <p:nvSpPr>
          <p:cNvPr id="4" name="Slide Number Placeholder 3"/>
          <p:cNvSpPr>
            <a:spLocks noGrp="1"/>
          </p:cNvSpPr>
          <p:nvPr>
            <p:ph type="sldNum" sz="quarter" idx="10"/>
          </p:nvPr>
        </p:nvSpPr>
        <p:spPr/>
        <p:txBody>
          <a:bodyPr/>
          <a:lstStyle/>
          <a:p>
            <a:fld id="{EA786CC8-CA39-7849-B298-2EA1B7B1579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Multi-modality</a:t>
            </a:r>
            <a:r>
              <a:rPr lang="en-US" altLang="ko-KR" sz="1600" baseline="0" dirty="0" smtClean="0"/>
              <a:t> MR images were used as input images, including T1 and T2 weighted images. </a:t>
            </a:r>
          </a:p>
          <a:p>
            <a:r>
              <a:rPr lang="en-US" altLang="ko-KR" sz="1600" baseline="0" dirty="0" smtClean="0"/>
              <a:t>These two different modalities gives complimentary information for different tissues. </a:t>
            </a:r>
          </a:p>
          <a:p>
            <a:r>
              <a:rPr lang="en-US" altLang="ko-KR" sz="1600" baseline="0" dirty="0" smtClean="0"/>
              <a:t>Generally, the T1 image provide more contrast between grey and white matter and T2 weighted image is good to see boundaries for CSF(Cerebrospinal fluid)</a:t>
            </a:r>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More on those multi-modality images, we employed</a:t>
            </a:r>
            <a:r>
              <a:rPr lang="en-US" altLang="ko-KR" sz="1600" baseline="0" dirty="0" smtClean="0"/>
              <a:t> two more feature enhanced image from those multi-modal images to provide more information to the ANN.</a:t>
            </a:r>
          </a:p>
          <a:p>
            <a:r>
              <a:rPr lang="en-US" altLang="ko-KR" sz="1600" baseline="0" dirty="0" smtClean="0"/>
              <a:t>Tissue classified image, which is developed by Greg Harris, is to provide normalized distribution for different tissue types across different subjects. </a:t>
            </a:r>
          </a:p>
          <a:p>
            <a:r>
              <a:rPr lang="en-US" altLang="ko-KR" sz="1600" baseline="0" dirty="0" smtClean="0"/>
              <a:t>So ANN can have general idea how each tissue types generally distributed for any scans. </a:t>
            </a:r>
          </a:p>
          <a:p>
            <a:endParaRPr lang="en-US" altLang="ko-KR" sz="1600" baseline="0" dirty="0" smtClean="0"/>
          </a:p>
          <a:p>
            <a:r>
              <a:rPr lang="en-US" altLang="ko-KR" sz="1600" baseline="0" dirty="0" smtClean="0"/>
              <a:t>Mean of gradient image is a simply mean of each T1 and T2 images’ gradient descents magnitude. </a:t>
            </a:r>
          </a:p>
          <a:p>
            <a:r>
              <a:rPr lang="en-US" altLang="ko-KR" sz="1600" baseline="0" dirty="0" smtClean="0"/>
              <a:t>Since the gradient descents magnitude is commonly used to see boundary information, and the two different modalities provide different boundary information, the combining two information will give more information of boundaries for our region of interest. </a:t>
            </a:r>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Now</a:t>
            </a:r>
            <a:r>
              <a:rPr lang="en-US" altLang="ko-KR" sz="1600" baseline="0" dirty="0" smtClean="0"/>
              <a:t> from those four images, including 2 multi-modal MR images and two feature enhanced images, we are going to extract feature vectors to be fed on to the ANN input layer.</a:t>
            </a:r>
          </a:p>
          <a:p>
            <a:r>
              <a:rPr lang="en-US" altLang="ko-KR" sz="1600" baseline="0" dirty="0" smtClean="0"/>
              <a:t>By registering those priors, which is located on the atlas space now, to the subjects image space, we decide which voxel we are going to use as a feature vector.</a:t>
            </a:r>
          </a:p>
          <a:p>
            <a:r>
              <a:rPr lang="en-US" altLang="ko-KR" sz="1600" baseline="0" dirty="0" smtClean="0"/>
              <a:t>The voxel location with a value of prior more than zero will be extracted for feature vectors.</a:t>
            </a:r>
            <a:endParaRPr lang="en-US" altLang="ko-KR" sz="1600" dirty="0" smtClean="0"/>
          </a:p>
          <a:p>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First</a:t>
            </a:r>
            <a:r>
              <a:rPr lang="en-US" altLang="ko-KR" sz="1600" baseline="0" dirty="0" smtClean="0"/>
              <a:t> feature is a location information in the form of spherical coordinate system. </a:t>
            </a:r>
          </a:p>
          <a:p>
            <a:r>
              <a:rPr lang="en-US" altLang="ko-KR" sz="1600" baseline="0" dirty="0" smtClean="0"/>
              <a:t>Instead of using original definition of spherical coordinate system, we modified a little bit to take account of symmetry of brain structures. </a:t>
            </a:r>
          </a:p>
          <a:p>
            <a:r>
              <a:rPr lang="en-US" altLang="ko-KR" sz="1600" baseline="0" dirty="0" smtClean="0"/>
              <a:t>The definition of the rho remains as it is, which is distance from origin, however the theta and phi were modified to have symmetrical definition to the up-and-down and left-to-right. </a:t>
            </a:r>
          </a:p>
          <a:p>
            <a:r>
              <a:rPr lang="en-US" altLang="ko-KR" sz="1600" baseline="0" dirty="0" smtClean="0"/>
              <a:t>This work is done because we found that ANN failed to identify left and right structures at the same time because of those non-symmetry definitions of location. </a:t>
            </a:r>
          </a:p>
          <a:p>
            <a:endParaRPr lang="en-US" altLang="ko-KR" sz="1600" dirty="0" smtClean="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800" dirty="0" smtClean="0"/>
              <a:t>It is Labor intensive</a:t>
            </a:r>
            <a:r>
              <a:rPr lang="en-US" altLang="ko-KR" sz="1800" baseline="0" dirty="0" smtClean="0"/>
              <a:t> task.</a:t>
            </a:r>
          </a:p>
          <a:p>
            <a:r>
              <a:rPr lang="en-US" altLang="ko-KR" sz="1800" baseline="0" dirty="0" smtClean="0"/>
              <a:t>It takes several hours to identify one structure of one subject.</a:t>
            </a:r>
          </a:p>
          <a:p>
            <a:r>
              <a:rPr lang="en-US" altLang="ko-KR" sz="1800" baseline="0" dirty="0" smtClean="0"/>
              <a:t>And it also suffers from inconsistency its measurements.</a:t>
            </a:r>
          </a:p>
          <a:p>
            <a:r>
              <a:rPr lang="en-US" altLang="ko-KR" sz="1800" baseline="0" dirty="0" smtClean="0"/>
              <a:t>The measurements varied by different experts for a same subject. </a:t>
            </a:r>
          </a:p>
          <a:p>
            <a:r>
              <a:rPr lang="en-US" altLang="ko-KR" sz="1800" baseline="0" dirty="0" smtClean="0"/>
              <a:t>And even same expert for a same scan, the measurements can be varied by day to day.</a:t>
            </a:r>
          </a:p>
          <a:p>
            <a:r>
              <a:rPr lang="en-US" altLang="ko-KR" sz="1800" baseline="0" dirty="0" smtClean="0"/>
              <a:t>So manual segmentation method is impractical and improper to use these days large amount of data from multi sites.</a:t>
            </a:r>
            <a:endParaRPr lang="ko-KR" altLang="en-US" sz="18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Neighborhood</a:t>
            </a:r>
            <a:r>
              <a:rPr lang="en-US" altLang="ko-KR" sz="1600" baseline="0" dirty="0" smtClean="0"/>
              <a:t> information also given to the ANN.</a:t>
            </a:r>
          </a:p>
          <a:p>
            <a:r>
              <a:rPr lang="en-US" altLang="ko-KR" sz="1600" baseline="0" dirty="0" smtClean="0"/>
              <a:t>Instead of using orthogonal definition of neighborhood, we used neighborhoods along the gradient descents direction based on priors.</a:t>
            </a:r>
          </a:p>
          <a:p>
            <a:r>
              <a:rPr lang="en-US" altLang="ko-KR" sz="1600" baseline="0" dirty="0" smtClean="0"/>
              <a:t>This method has two big advantages.</a:t>
            </a:r>
          </a:p>
          <a:p>
            <a:r>
              <a:rPr lang="en-US" altLang="ko-KR" sz="1600" baseline="0" dirty="0" smtClean="0"/>
              <a:t>One is the fact that it can reduce amount of data has to be processed in the ANN because it only takes two directional neighborhood along the gradient descents from in and out instead of using 6 directional orthogonal neighbors.</a:t>
            </a:r>
          </a:p>
          <a:p>
            <a:r>
              <a:rPr lang="en-US" altLang="ko-KR" sz="1600" baseline="0" dirty="0" smtClean="0"/>
              <a:t>The other advantage is from its directional consistency across the structure definition.</a:t>
            </a:r>
          </a:p>
          <a:p>
            <a:r>
              <a:rPr lang="en-US" altLang="ko-KR" sz="1600" baseline="0" dirty="0" smtClean="0"/>
              <a:t>Since the neighborhood extracted along the gradient descents, it can provide consistent directional pattern regardless of its location.</a:t>
            </a:r>
            <a:endParaRPr lang="en-US" altLang="ko-KR" sz="1600" dirty="0" smtClean="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Last feature is the candidates</a:t>
            </a:r>
            <a:r>
              <a:rPr lang="en-US" altLang="ko-KR" sz="1600" baseline="0" dirty="0" smtClean="0"/>
              <a:t> vector, which is simply Boolean vector based on priors.</a:t>
            </a:r>
          </a:p>
          <a:p>
            <a:r>
              <a:rPr lang="en-US" altLang="ko-KR" sz="1600" baseline="0" dirty="0" smtClean="0"/>
              <a:t>Instead of giving probability information, which might cause segmentation result simply driven by registered prior information, the candidates vector were introduced.</a:t>
            </a:r>
          </a:p>
          <a:p>
            <a:endParaRPr lang="en-US" altLang="ko-KR" sz="1600" dirty="0" smtClean="0"/>
          </a:p>
          <a:p>
            <a:r>
              <a:rPr lang="en-US" altLang="ko-KR" sz="1600" dirty="0" smtClean="0"/>
              <a:t>Based</a:t>
            </a:r>
            <a:r>
              <a:rPr lang="en-US" altLang="ko-KR" sz="1600" baseline="0" dirty="0" smtClean="0"/>
              <a:t> on registered prior, the vector decide if the voxel location is possible to be a structure. </a:t>
            </a:r>
          </a:p>
          <a:p>
            <a:r>
              <a:rPr lang="en-US" altLang="ko-KR" sz="1600" baseline="0" dirty="0" smtClean="0"/>
              <a:t>As we can see from the slides, if there are two region of interest, green and blue structures. </a:t>
            </a:r>
          </a:p>
          <a:p>
            <a:r>
              <a:rPr lang="en-US" altLang="ko-KR" sz="1600" baseline="0" dirty="0" smtClean="0"/>
              <a:t>Candidates vector will have true value for the voxel with more than zero probability in the prior.</a:t>
            </a:r>
            <a:endParaRPr lang="en-US" altLang="ko-KR" sz="1600" dirty="0" smtClean="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Now we have to tell</a:t>
            </a:r>
            <a:r>
              <a:rPr lang="en-US" sz="1600" baseline="0" dirty="0" smtClean="0"/>
              <a:t> what is the right answer given input feature.</a:t>
            </a:r>
          </a:p>
          <a:p>
            <a:r>
              <a:rPr lang="en-US" sz="1600" baseline="0" dirty="0" smtClean="0"/>
              <a:t>Output vector, which is right answer, were created based on manually traced binary images.</a:t>
            </a:r>
          </a:p>
          <a:p>
            <a:r>
              <a:rPr lang="en-US" sz="1600" baseline="0" dirty="0" smtClean="0"/>
              <a:t>So solid line represents the region of interest by human rater. </a:t>
            </a:r>
          </a:p>
          <a:p>
            <a:endParaRPr lang="en-US" sz="1600" baseline="0" dirty="0" smtClean="0"/>
          </a:p>
          <a:p>
            <a:r>
              <a:rPr lang="en-US" sz="1600" baseline="0" dirty="0" smtClean="0"/>
              <a:t>The middle voxel, which were candidates for both of green and blue structures, were happened to be blue structure based on manually segmented data.</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EA786CC8-CA39-7849-B298-2EA1B7B1579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After creating</a:t>
            </a:r>
            <a:r>
              <a:rPr lang="en-US" altLang="ko-KR" sz="1600" baseline="0" dirty="0" smtClean="0"/>
              <a:t> a set of input and output pattern, which is called training data set, the learning process finally can be started. </a:t>
            </a:r>
          </a:p>
          <a:p>
            <a:r>
              <a:rPr lang="en-US" altLang="ko-KR" sz="1600" baseline="0" dirty="0" smtClean="0"/>
              <a:t>The iterative process of learning will go on enough time frame, so that ANN model can learn about our pattern. </a:t>
            </a:r>
          </a:p>
          <a:p>
            <a:r>
              <a:rPr lang="en-US" altLang="ko-KR" sz="1600" baseline="0" dirty="0" smtClean="0"/>
              <a:t>We recorded ANN connections and error terms every 100 iterations to see how it goes until it learns pattern completely.</a:t>
            </a:r>
          </a:p>
          <a:p>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This is how ideal</a:t>
            </a:r>
            <a:r>
              <a:rPr lang="en-US" altLang="ko-KR" sz="1600" baseline="0" dirty="0" smtClean="0"/>
              <a:t> graph for error term versus train time point.</a:t>
            </a:r>
          </a:p>
          <a:p>
            <a:r>
              <a:rPr lang="en-US" altLang="ko-KR" sz="1600" baseline="0" dirty="0" smtClean="0"/>
              <a:t>The solid line is training error term, which we can observe that it nicely converges to the certain point as training time increases. </a:t>
            </a:r>
          </a:p>
          <a:p>
            <a:r>
              <a:rPr lang="en-US" altLang="ko-KR" sz="1600" baseline="0" dirty="0" smtClean="0"/>
              <a:t>What we did to find optimally trained point after acquiring converged ANN model, we applied ANN model of each time points to the new test data set, and also compute error terms. </a:t>
            </a:r>
          </a:p>
          <a:p>
            <a:r>
              <a:rPr lang="en-US" altLang="ko-KR" sz="1600" baseline="0" dirty="0" smtClean="0"/>
              <a:t>Test data set also created in a same way of training data set, which is input and output pattern, but at this time, the known answer, which is output vector, is not for adjusting weights, but just see how it works well. </a:t>
            </a:r>
          </a:p>
          <a:p>
            <a:endParaRPr lang="en-US" altLang="ko-KR" sz="1600" baseline="0" dirty="0" smtClean="0"/>
          </a:p>
          <a:p>
            <a:r>
              <a:rPr lang="en-US" altLang="ko-KR" sz="1600" baseline="0" dirty="0" smtClean="0"/>
              <a:t>As the dotted line represent the test data set’s error term, it also decreased until some time point, and then increases rapidly. </a:t>
            </a:r>
          </a:p>
          <a:p>
            <a:r>
              <a:rPr lang="en-US" altLang="ko-KR" sz="1600" baseline="0" dirty="0" smtClean="0"/>
              <a:t>This minimum point of performance error, which appeared after training convergence occurred, is regarded as an optimally trained point.</a:t>
            </a:r>
          </a:p>
          <a:p>
            <a:r>
              <a:rPr lang="en-US" altLang="ko-KR" sz="1600" baseline="0" dirty="0" smtClean="0"/>
              <a:t>Common explanation for the rapid increasing of testing data set is that the ANN model started to memorize a certain pattern instead of generalize a given problem to produce right answer.</a:t>
            </a:r>
          </a:p>
          <a:p>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For those optimized</a:t>
            </a:r>
            <a:r>
              <a:rPr lang="en-US" altLang="ko-KR" sz="1600" baseline="0" dirty="0" smtClean="0"/>
              <a:t> model, we applied on the 8 test set and compute some validation and verification measures. </a:t>
            </a:r>
          </a:p>
          <a:p>
            <a:r>
              <a:rPr lang="en-US" altLang="ko-KR" sz="1600" baseline="0" dirty="0" smtClean="0"/>
              <a:t>Mean and variance is to have quick idea how it closely segment structures to the manual traced data.</a:t>
            </a:r>
          </a:p>
          <a:p>
            <a:r>
              <a:rPr lang="en-US" altLang="ko-KR" sz="1600" baseline="0" dirty="0" smtClean="0"/>
              <a:t>If it is not deviated from manual segmentation, we proceed further investigation.</a:t>
            </a:r>
          </a:p>
          <a:p>
            <a:r>
              <a:rPr lang="en-US" altLang="ko-KR" sz="1600" dirty="0" smtClean="0"/>
              <a:t>Relative</a:t>
            </a:r>
            <a:r>
              <a:rPr lang="en-US" altLang="ko-KR" sz="1600" baseline="0" dirty="0" smtClean="0"/>
              <a:t> overlap and similarity index were computed for volumetric overlap.</a:t>
            </a:r>
          </a:p>
          <a:p>
            <a:r>
              <a:rPr lang="en-US" altLang="ko-KR" sz="1600" baseline="0" dirty="0" smtClean="0"/>
              <a:t>And three correlation coefficient were computed; Pearson’s correlation, and </a:t>
            </a:r>
            <a:r>
              <a:rPr lang="en-US" altLang="ko-KR" sz="1600" baseline="0" dirty="0" err="1" smtClean="0"/>
              <a:t>intraclass</a:t>
            </a:r>
            <a:r>
              <a:rPr lang="en-US" altLang="ko-KR" sz="1600" baseline="0" dirty="0" smtClean="0"/>
              <a:t> correlation. </a:t>
            </a:r>
          </a:p>
          <a:p>
            <a:r>
              <a:rPr lang="en-US" altLang="ko-KR" sz="1600" baseline="0" dirty="0" smtClean="0"/>
              <a:t>Pearson’s correlation is widely used statistics providing interclass linearity. </a:t>
            </a:r>
          </a:p>
          <a:p>
            <a:r>
              <a:rPr lang="en-US" altLang="ko-KR" sz="1600" baseline="0" dirty="0" err="1" smtClean="0"/>
              <a:t>Intraclass</a:t>
            </a:r>
            <a:r>
              <a:rPr lang="en-US" altLang="ko-KR" sz="1600" baseline="0" dirty="0" smtClean="0"/>
              <a:t> correlation is for see how two different raters are similar in their measurement.</a:t>
            </a:r>
          </a:p>
          <a:p>
            <a:r>
              <a:rPr lang="en-US" altLang="ko-KR" sz="1600" baseline="0" dirty="0" smtClean="0"/>
              <a:t>Out of numerous definition of ICC, we follows the </a:t>
            </a:r>
            <a:r>
              <a:rPr lang="en-US" altLang="ko-KR" sz="1600" baseline="0" dirty="0" err="1" smtClean="0"/>
              <a:t>Fless</a:t>
            </a:r>
            <a:r>
              <a:rPr lang="en-US" altLang="ko-KR" sz="1600" baseline="0" dirty="0" smtClean="0"/>
              <a:t> and </a:t>
            </a:r>
            <a:r>
              <a:rPr lang="en-US" altLang="ko-KR" sz="1600" baseline="0" dirty="0" err="1" smtClean="0"/>
              <a:t>shrout</a:t>
            </a:r>
            <a:r>
              <a:rPr lang="en-US" altLang="ko-KR" sz="1600" baseline="0" dirty="0" smtClean="0"/>
              <a:t> definition, and identifying right ICC measures followed the flow chart of McGraw and Wong’s.</a:t>
            </a:r>
          </a:p>
          <a:p>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baseline="0" dirty="0" smtClean="0"/>
              <a:t>First is for improvement of performance of newly adapted features and followed by threshold method for neighboring structures, and lastly the simultaneously trained ANN for all the sub-cortical structures.</a:t>
            </a:r>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Segmentation</a:t>
            </a:r>
            <a:r>
              <a:rPr lang="en-US" altLang="ko-KR" sz="1600" baseline="0" dirty="0" smtClean="0"/>
              <a:t> result presented here run on the 8 test set, with manually traced binary images to be compared. </a:t>
            </a:r>
          </a:p>
          <a:p>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 can see that every training converged nicely from the error graph. </a:t>
            </a:r>
          </a:p>
          <a:p>
            <a:r>
              <a:rPr lang="en-US" sz="1600" dirty="0" smtClean="0"/>
              <a:t>Performance error does not show</a:t>
            </a:r>
            <a:r>
              <a:rPr lang="en-US" sz="1600" baseline="0" dirty="0" smtClean="0"/>
              <a:t> that the theoretical behavior here. </a:t>
            </a:r>
            <a:endParaRPr lang="en-US" sz="1600" dirty="0"/>
          </a:p>
        </p:txBody>
      </p:sp>
      <p:sp>
        <p:nvSpPr>
          <p:cNvPr id="4" name="Slide Number Placeholder 3"/>
          <p:cNvSpPr>
            <a:spLocks noGrp="1"/>
          </p:cNvSpPr>
          <p:nvPr>
            <p:ph type="sldNum" sz="quarter" idx="10"/>
          </p:nvPr>
        </p:nvSpPr>
        <p:spPr/>
        <p:txBody>
          <a:bodyPr/>
          <a:lstStyle/>
          <a:p>
            <a:fld id="{EA786CC8-CA39-7849-B298-2EA1B7B1579D}"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a:t>
            </a:r>
            <a:r>
              <a:rPr lang="en-US" sz="1600" baseline="0" dirty="0" smtClean="0"/>
              <a:t> is the measurement graph of the relative overlap and ICC versus threshold value.</a:t>
            </a:r>
          </a:p>
          <a:p>
            <a:r>
              <a:rPr lang="en-US" sz="1600" baseline="0" dirty="0" smtClean="0"/>
              <a:t>These graphs are investigated to find right threshold value, which is analogous to the action potential of the biological neuron. </a:t>
            </a:r>
          </a:p>
          <a:p>
            <a:r>
              <a:rPr lang="en-US" sz="1600" dirty="0" smtClean="0"/>
              <a:t>By</a:t>
            </a:r>
            <a:r>
              <a:rPr lang="en-US" sz="1600" baseline="0" dirty="0" smtClean="0"/>
              <a:t> looking at the Relative overlap and ICC agreement value, which is  blue line at the bottom row, we concluded that the threshold value of 0.4 can be used for action potential for our segmentation. </a:t>
            </a:r>
          </a:p>
          <a:p>
            <a:r>
              <a:rPr lang="en-US" sz="1600" baseline="0" dirty="0" smtClean="0"/>
              <a:t>The ICC consistency, which is red, shows that, however, even if we choose the value a little bit deviated from 0.4, the ANN will produce the consistent result to the human rater.</a:t>
            </a:r>
          </a:p>
          <a:p>
            <a:r>
              <a:rPr lang="en-US" sz="1600" baseline="0" dirty="0" smtClean="0"/>
              <a:t>The ICC agreement says that if what we want is the absolute agreement, it is better to use 0.4 as a threshold. </a:t>
            </a:r>
          </a:p>
        </p:txBody>
      </p:sp>
      <p:sp>
        <p:nvSpPr>
          <p:cNvPr id="4" name="Slide Number Placeholder 3"/>
          <p:cNvSpPr>
            <a:spLocks noGrp="1"/>
          </p:cNvSpPr>
          <p:nvPr>
            <p:ph type="sldNum" sz="quarter" idx="10"/>
          </p:nvPr>
        </p:nvSpPr>
        <p:spPr/>
        <p:txBody>
          <a:bodyPr/>
          <a:lstStyle/>
          <a:p>
            <a:fld id="{EA786CC8-CA39-7849-B298-2EA1B7B1579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86CC8-CA39-7849-B298-2EA1B7B1579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This</a:t>
            </a:r>
            <a:r>
              <a:rPr lang="en-US" altLang="ko-KR" sz="1600" baseline="0" dirty="0" smtClean="0"/>
              <a:t> is summary for individually trained ANN with newly adapted features.</a:t>
            </a:r>
          </a:p>
          <a:p>
            <a:r>
              <a:rPr lang="en-US" altLang="ko-KR" sz="1600" baseline="0" dirty="0" smtClean="0"/>
              <a:t>The blue line is for reference, which is perfect matched line between manual and automated segmentation and the red is fitted line. </a:t>
            </a:r>
          </a:p>
          <a:p>
            <a:r>
              <a:rPr lang="en-US" altLang="ko-KR" sz="1600" baseline="0" dirty="0" err="1" smtClean="0"/>
              <a:t>Fless</a:t>
            </a:r>
            <a:r>
              <a:rPr lang="en-US" altLang="ko-KR" sz="1600" baseline="0" dirty="0" smtClean="0"/>
              <a:t> and </a:t>
            </a:r>
            <a:r>
              <a:rPr lang="en-US" altLang="ko-KR" sz="1600" baseline="0" dirty="0" err="1" smtClean="0"/>
              <a:t>Shrout</a:t>
            </a:r>
            <a:r>
              <a:rPr lang="en-US" altLang="ko-KR" sz="1600" baseline="0" dirty="0" smtClean="0"/>
              <a:t> said that the ICC value above 0.75 is good for general application. </a:t>
            </a:r>
          </a:p>
          <a:p>
            <a:r>
              <a:rPr lang="en-US" altLang="ko-KR" sz="1600" baseline="0" dirty="0" smtClean="0"/>
              <a:t>Except for </a:t>
            </a:r>
            <a:r>
              <a:rPr lang="en-US" altLang="ko-KR" sz="1600" baseline="0" dirty="0" err="1" smtClean="0"/>
              <a:t>putamen</a:t>
            </a:r>
            <a:r>
              <a:rPr lang="en-US" altLang="ko-KR" sz="1600" baseline="0" dirty="0" smtClean="0"/>
              <a:t>, most of structures show that the high correlation between automated method and manual segmentation. </a:t>
            </a:r>
          </a:p>
          <a:p>
            <a:r>
              <a:rPr lang="en-US" altLang="ko-KR" sz="1600" dirty="0" smtClean="0"/>
              <a:t>Especially,</a:t>
            </a:r>
            <a:r>
              <a:rPr lang="en-US" altLang="ko-KR" sz="1600" baseline="0" dirty="0" smtClean="0"/>
              <a:t> the hippo </a:t>
            </a:r>
            <a:r>
              <a:rPr lang="en-US" altLang="ko-KR" sz="1600" baseline="0" dirty="0" err="1" smtClean="0"/>
              <a:t>campi</a:t>
            </a:r>
            <a:r>
              <a:rPr lang="en-US" altLang="ko-KR" sz="1600" baseline="0" dirty="0" smtClean="0"/>
              <a:t> and thalamus segmentation result were extraordinary, which is about 0.9. </a:t>
            </a:r>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New threshold</a:t>
            </a:r>
            <a:r>
              <a:rPr lang="en-US" altLang="ko-KR" sz="1600" baseline="0" dirty="0" smtClean="0"/>
              <a:t> method adapted to provide more sound definition of each structures. </a:t>
            </a:r>
          </a:p>
          <a:p>
            <a:r>
              <a:rPr lang="en-US" altLang="ko-KR" sz="1600" baseline="0" dirty="0" smtClean="0"/>
              <a:t>The individually trained net does not have ability to draw a line precisely between neighboring structures. </a:t>
            </a:r>
          </a:p>
          <a:p>
            <a:r>
              <a:rPr lang="en-US" altLang="ko-KR" sz="1600" baseline="0" dirty="0" smtClean="0"/>
              <a:t>More on that, the ANN signal decreases a lot those in-between regions because they cannot decide which structure it has to belong. </a:t>
            </a:r>
          </a:p>
          <a:p>
            <a:r>
              <a:rPr lang="en-US" altLang="ko-KR" sz="1600" baseline="0" dirty="0" smtClean="0"/>
              <a:t>To overcome this problem, we applied new threshold method.</a:t>
            </a:r>
          </a:p>
          <a:p>
            <a:r>
              <a:rPr lang="en-US" altLang="ko-KR" sz="1600" baseline="0" dirty="0" smtClean="0"/>
              <a:t>This is by summing up all the regions of interest ANN signal, and then threshold it. </a:t>
            </a:r>
          </a:p>
          <a:p>
            <a:r>
              <a:rPr lang="en-US" altLang="ko-KR" sz="1600" baseline="0" dirty="0" smtClean="0"/>
              <a:t>For those survived voxel after threshold, it is assigned to be a structure with the largest signal. </a:t>
            </a:r>
          </a:p>
          <a:p>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This is improved segmentation</a:t>
            </a:r>
            <a:r>
              <a:rPr lang="en-US" altLang="ko-KR" sz="1600" baseline="0" dirty="0" smtClean="0"/>
              <a:t> after the threshold method</a:t>
            </a:r>
          </a:p>
          <a:p>
            <a:r>
              <a:rPr lang="en-US" altLang="ko-KR" sz="1600" baseline="0" dirty="0" smtClean="0"/>
              <a:t>We can see that the holes were filled between structures, and cleaned up those </a:t>
            </a:r>
            <a:r>
              <a:rPr lang="en-US" altLang="ko-KR" sz="1600" baseline="0" dirty="0" err="1" smtClean="0"/>
              <a:t>overlaped</a:t>
            </a:r>
            <a:r>
              <a:rPr lang="en-US" altLang="ko-KR" sz="1600" baseline="0" dirty="0" smtClean="0"/>
              <a:t> areas.</a:t>
            </a:r>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86CC8-CA39-7849-B298-2EA1B7B1579D}"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kern="1200" dirty="0" smtClean="0">
                <a:solidFill>
                  <a:schemeClr val="tx1"/>
                </a:solidFill>
                <a:latin typeface="+mn-lt"/>
                <a:ea typeface="+mn-ea"/>
                <a:cs typeface="+mn-cs"/>
              </a:rPr>
              <a:t>This multicentre study collected 3 Tesla MRI between January</a:t>
            </a:r>
            <a:r>
              <a:rPr lang="en-US" altLang="ko-KR" sz="1600" kern="1200" baseline="0" dirty="0" smtClean="0">
                <a:solidFill>
                  <a:schemeClr val="tx1"/>
                </a:solidFill>
                <a:latin typeface="+mn-lt"/>
                <a:ea typeface="+mn-ea"/>
                <a:cs typeface="+mn-cs"/>
              </a:rPr>
              <a:t> 2008 and September 2008</a:t>
            </a:r>
            <a:r>
              <a:rPr lang="en-US" altLang="ko-KR" sz="1600" kern="1200" dirty="0" smtClean="0">
                <a:solidFill>
                  <a:schemeClr val="tx1"/>
                </a:solidFill>
                <a:latin typeface="+mn-lt"/>
                <a:ea typeface="+mn-ea"/>
                <a:cs typeface="+mn-cs"/>
              </a:rPr>
              <a:t>.  Blinded analyses were done on the baseline cross-sectional data from 366 individuals: 123 controls, 120 </a:t>
            </a:r>
            <a:r>
              <a:rPr lang="en-US" altLang="ko-KR" sz="1600" kern="1200" dirty="0" err="1" smtClean="0">
                <a:solidFill>
                  <a:schemeClr val="tx1"/>
                </a:solidFill>
                <a:latin typeface="+mn-lt"/>
                <a:ea typeface="+mn-ea"/>
                <a:cs typeface="+mn-cs"/>
              </a:rPr>
              <a:t>premanifest</a:t>
            </a:r>
            <a:r>
              <a:rPr lang="en-US" altLang="ko-KR" sz="1600" kern="1200" dirty="0" smtClean="0">
                <a:solidFill>
                  <a:schemeClr val="tx1"/>
                </a:solidFill>
                <a:latin typeface="+mn-lt"/>
                <a:ea typeface="+mn-ea"/>
                <a:cs typeface="+mn-cs"/>
              </a:rPr>
              <a:t> (pre-HD) individuals, and 123 patients with early HD.</a:t>
            </a:r>
          </a:p>
          <a:p>
            <a:endParaRPr lang="en-US" altLang="ko-KR" sz="1600" kern="1200" dirty="0" smtClean="0">
              <a:solidFill>
                <a:schemeClr val="tx1"/>
              </a:solidFill>
              <a:latin typeface="+mn-lt"/>
              <a:ea typeface="+mn-ea"/>
              <a:cs typeface="+mn-cs"/>
            </a:endParaRPr>
          </a:p>
          <a:p>
            <a:r>
              <a:rPr lang="en-US" altLang="ko-KR" sz="1600" kern="1200" dirty="0" smtClean="0">
                <a:solidFill>
                  <a:schemeClr val="tx1"/>
                </a:solidFill>
                <a:latin typeface="+mn-lt"/>
                <a:ea typeface="+mn-ea"/>
                <a:cs typeface="+mn-cs"/>
              </a:rPr>
              <a:t>An</a:t>
            </a:r>
            <a:r>
              <a:rPr lang="en-US" altLang="ko-KR" sz="1600" kern="1200" baseline="0" dirty="0" smtClean="0">
                <a:solidFill>
                  <a:schemeClr val="tx1"/>
                </a:solidFill>
                <a:latin typeface="+mn-lt"/>
                <a:ea typeface="+mn-ea"/>
                <a:cs typeface="+mn-cs"/>
              </a:rPr>
              <a:t> early single-net version of the </a:t>
            </a:r>
            <a:r>
              <a:rPr lang="en-US" altLang="ko-KR" sz="1600" kern="1200" baseline="0" dirty="0" err="1" smtClean="0">
                <a:solidFill>
                  <a:schemeClr val="tx1"/>
                </a:solidFill>
                <a:latin typeface="+mn-lt"/>
                <a:ea typeface="+mn-ea"/>
                <a:cs typeface="+mn-cs"/>
              </a:rPr>
              <a:t>BRAINSCut</a:t>
            </a:r>
            <a:r>
              <a:rPr lang="en-US" altLang="ko-KR" sz="1600" kern="1200" baseline="0" dirty="0" smtClean="0">
                <a:solidFill>
                  <a:schemeClr val="tx1"/>
                </a:solidFill>
                <a:latin typeface="+mn-lt"/>
                <a:ea typeface="+mn-ea"/>
                <a:cs typeface="+mn-cs"/>
              </a:rPr>
              <a:t> algorithm was used to identify both Caudate and </a:t>
            </a:r>
            <a:r>
              <a:rPr lang="en-US" altLang="ko-KR" sz="1600" kern="1200" baseline="0" dirty="0" err="1" smtClean="0">
                <a:solidFill>
                  <a:schemeClr val="tx1"/>
                </a:solidFill>
                <a:latin typeface="+mn-lt"/>
                <a:ea typeface="+mn-ea"/>
                <a:cs typeface="+mn-cs"/>
              </a:rPr>
              <a:t>Putamen</a:t>
            </a:r>
            <a:r>
              <a:rPr lang="en-US" altLang="ko-KR" sz="1600" kern="1200" baseline="0" dirty="0" smtClean="0">
                <a:solidFill>
                  <a:schemeClr val="tx1"/>
                </a:solidFill>
                <a:latin typeface="+mn-lt"/>
                <a:ea typeface="+mn-ea"/>
                <a:cs typeface="+mn-cs"/>
              </a:rPr>
              <a:t> volumes for all the subjects.  </a:t>
            </a:r>
          </a:p>
          <a:p>
            <a:endParaRPr lang="en-US" altLang="ko-KR" sz="1600" kern="1200" baseline="0" dirty="0" smtClean="0">
              <a:solidFill>
                <a:schemeClr val="tx1"/>
              </a:solidFill>
              <a:latin typeface="+mn-lt"/>
              <a:ea typeface="+mn-ea"/>
              <a:cs typeface="+mn-cs"/>
            </a:endParaRPr>
          </a:p>
          <a:p>
            <a:r>
              <a:rPr lang="en-US" altLang="ko-KR" sz="1600" kern="1200" baseline="0" dirty="0" smtClean="0">
                <a:solidFill>
                  <a:schemeClr val="tx1"/>
                </a:solidFill>
                <a:latin typeface="+mn-lt"/>
                <a:ea typeface="+mn-ea"/>
                <a:cs typeface="+mn-cs"/>
              </a:rPr>
              <a:t>Significant differences were identified between all the groups except the two advanced disease groups.</a:t>
            </a:r>
          </a:p>
          <a:p>
            <a:endParaRPr lang="en-US" altLang="ko-KR" sz="1600" kern="1200" baseline="0" dirty="0" smtClean="0">
              <a:solidFill>
                <a:schemeClr val="tx1"/>
              </a:solidFill>
              <a:latin typeface="+mn-lt"/>
              <a:ea typeface="+mn-ea"/>
              <a:cs typeface="+mn-cs"/>
            </a:endParaRPr>
          </a:p>
          <a:p>
            <a:r>
              <a:rPr lang="en-US" altLang="ko-KR" sz="1600" dirty="0" smtClean="0"/>
              <a:t>366 subject images acquired in JAN. 2008 </a:t>
            </a:r>
          </a:p>
          <a:p>
            <a:r>
              <a:rPr lang="en-US" altLang="ko-KR" sz="1600" dirty="0" smtClean="0">
                <a:sym typeface="Wingdings"/>
              </a:rPr>
              <a:t>Publication available July 30, 2009</a:t>
            </a:r>
          </a:p>
          <a:p>
            <a:endParaRPr lang="en-US" altLang="ko-KR" sz="1600" dirty="0" smtClean="0"/>
          </a:p>
          <a:p>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45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86CC8-CA39-7849-B298-2EA1B7B1579D}"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Robust</a:t>
            </a:r>
            <a:r>
              <a:rPr lang="en-US" altLang="ko-KR" sz="1600" baseline="0" dirty="0" smtClean="0"/>
              <a:t> segmentation method should deal with noise of the image and anatomical variability.</a:t>
            </a:r>
          </a:p>
          <a:p>
            <a:endParaRPr lang="ko-KR" altLang="en-US"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In order to understand ANN,</a:t>
            </a:r>
            <a:r>
              <a:rPr lang="en-US" altLang="ko-KR" sz="1600" baseline="0" dirty="0" smtClean="0"/>
              <a:t> the </a:t>
            </a:r>
            <a:endParaRPr lang="en-US" altLang="ko-KR" sz="1600" dirty="0" smtClean="0"/>
          </a:p>
          <a:p>
            <a:r>
              <a:rPr lang="en-US" altLang="ko-KR" sz="1600" dirty="0" smtClean="0"/>
              <a:t>Here I am going to start with Background.</a:t>
            </a:r>
          </a:p>
          <a:p>
            <a:r>
              <a:rPr lang="en-US" altLang="ko-KR" sz="1600" dirty="0" smtClean="0"/>
              <a:t>After talking</a:t>
            </a:r>
            <a:r>
              <a:rPr lang="en-US" altLang="ko-KR" sz="1600" baseline="0" dirty="0" smtClean="0"/>
              <a:t> about brief overview of Machine learning, which includes Symbolic and </a:t>
            </a:r>
            <a:r>
              <a:rPr lang="en-US" altLang="ko-KR" sz="1600" baseline="0" dirty="0" err="1" smtClean="0"/>
              <a:t>Connectioniest</a:t>
            </a:r>
            <a:r>
              <a:rPr lang="en-US" altLang="ko-KR" sz="1600" baseline="0" dirty="0" smtClean="0"/>
              <a:t> perspective, the more background on connectionist perspective, which Artificial Neural net follows will be discussed in more detail.</a:t>
            </a:r>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Artificial Intelligence</a:t>
            </a:r>
            <a:r>
              <a:rPr lang="en-US" altLang="ko-KR" sz="1600" baseline="0" dirty="0" smtClean="0"/>
              <a:t> is the study of ‘intelligent machine’, so that machine can generate right answer to a given problem.</a:t>
            </a:r>
          </a:p>
          <a:p>
            <a:r>
              <a:rPr lang="en-US" altLang="ko-KR" sz="1600" dirty="0" smtClean="0"/>
              <a:t>It starts</a:t>
            </a:r>
            <a:r>
              <a:rPr lang="en-US" altLang="ko-KR" sz="1600" baseline="0" dirty="0" smtClean="0"/>
              <a:t> from symbolic perspective research. </a:t>
            </a:r>
          </a:p>
          <a:p>
            <a:r>
              <a:rPr lang="en-US" altLang="ko-KR" sz="1600" baseline="0" dirty="0" smtClean="0"/>
              <a:t>They more focused on how to represent data well enough so that the machine can give right answer to us.</a:t>
            </a:r>
          </a:p>
          <a:p>
            <a:r>
              <a:rPr lang="en-US" altLang="ko-KR" sz="1600" baseline="0" dirty="0" smtClean="0"/>
              <a:t>So rather than representing data like this simple table, they represent data in more detail by giving relational or hierarchical information.</a:t>
            </a:r>
          </a:p>
          <a:p>
            <a:r>
              <a:rPr lang="en-US" altLang="ko-KR" sz="1600" baseline="0" dirty="0" smtClean="0"/>
              <a:t>In this way when the machine gets a query like ‘what is name of red fruit?’. It can retrieve relative and necessary information and form a right answer, ‘apple’.</a:t>
            </a:r>
          </a:p>
          <a:p>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Connectionists, however,</a:t>
            </a:r>
            <a:r>
              <a:rPr lang="en-US" altLang="ko-KR" sz="1600" baseline="0" dirty="0" smtClean="0"/>
              <a:t> more focused on how to simulate functioning of the human brain biologically.</a:t>
            </a:r>
          </a:p>
          <a:p>
            <a:r>
              <a:rPr lang="en-US" altLang="ko-KR" sz="1600" baseline="0" dirty="0" smtClean="0"/>
              <a:t>To mimic the human brain functioning, they invented a computational unit called ‘</a:t>
            </a:r>
            <a:r>
              <a:rPr lang="en-US" altLang="ko-KR" sz="1600" baseline="0" dirty="0" err="1" smtClean="0"/>
              <a:t>perceptron</a:t>
            </a:r>
            <a:r>
              <a:rPr lang="en-US" altLang="ko-KR" sz="1600" baseline="0" dirty="0" smtClean="0"/>
              <a:t>’ which can analogous to the neuron of human brain.</a:t>
            </a:r>
          </a:p>
          <a:p>
            <a:r>
              <a:rPr lang="en-US" altLang="ko-KR" sz="1600" baseline="0" dirty="0" smtClean="0"/>
              <a:t>There are three analogies between biological neuron and </a:t>
            </a:r>
            <a:r>
              <a:rPr lang="en-US" altLang="ko-KR" sz="1600" baseline="0" dirty="0" err="1" smtClean="0"/>
              <a:t>perceptrons</a:t>
            </a:r>
            <a:r>
              <a:rPr lang="en-US" altLang="ko-KR" sz="1600" baseline="0" dirty="0" smtClean="0"/>
              <a:t>.</a:t>
            </a:r>
          </a:p>
          <a:p>
            <a:r>
              <a:rPr lang="en-US" altLang="ko-KR" sz="1600" baseline="0" dirty="0" smtClean="0"/>
              <a:t>Just as neuron gets its signal from dendrite and propagate to the axon in the form of potential, the machine neuron, ‘</a:t>
            </a:r>
            <a:r>
              <a:rPr lang="en-US" altLang="ko-KR" sz="1600" baseline="0" dirty="0" err="1" smtClean="0"/>
              <a:t>perceptron</a:t>
            </a:r>
            <a:r>
              <a:rPr lang="en-US" altLang="ko-KR" sz="1600" baseline="0" dirty="0" smtClean="0"/>
              <a:t>’ gets its signal from input and propagate to the output in the form of numbers. </a:t>
            </a:r>
          </a:p>
          <a:p>
            <a:r>
              <a:rPr lang="en-US" altLang="ko-KR" sz="1600" dirty="0" smtClean="0"/>
              <a:t>Another</a:t>
            </a:r>
            <a:r>
              <a:rPr lang="en-US" altLang="ko-KR" sz="1600" baseline="0" dirty="0" smtClean="0"/>
              <a:t> analogy is in their summarizing mechanism of signal. As neuron has action potential to decide its firing status from its inhibitory or excitatory neuron signals, the </a:t>
            </a:r>
            <a:r>
              <a:rPr lang="en-US" altLang="ko-KR" sz="1600" baseline="0" dirty="0" err="1" smtClean="0"/>
              <a:t>perceptron</a:t>
            </a:r>
            <a:r>
              <a:rPr lang="en-US" altLang="ko-KR" sz="1600" baseline="0" dirty="0" smtClean="0"/>
              <a:t> has ‘activation function’ to decide output extent based on input signals. </a:t>
            </a:r>
          </a:p>
          <a:p>
            <a:r>
              <a:rPr lang="en-US" altLang="ko-KR" sz="1600" baseline="0" dirty="0" smtClean="0"/>
              <a:t>The last analogy can be made for their connections. For biological neuron, millions of neuron connected each other to exchange their signal to make a decision. In the same way, the several </a:t>
            </a:r>
            <a:r>
              <a:rPr lang="en-US" altLang="ko-KR" sz="1600" baseline="0" dirty="0" err="1" smtClean="0"/>
              <a:t>perceptrons</a:t>
            </a:r>
            <a:r>
              <a:rPr lang="en-US" altLang="ko-KR" sz="1600" baseline="0" dirty="0" smtClean="0"/>
              <a:t> connected each other complicatedly to form right answer for a given input pattern. </a:t>
            </a:r>
          </a:p>
          <a:p>
            <a:r>
              <a:rPr lang="en-US" altLang="ko-KR" sz="1600" baseline="0" dirty="0" smtClean="0"/>
              <a:t>This connection of </a:t>
            </a:r>
            <a:r>
              <a:rPr lang="en-US" altLang="ko-KR" sz="1600" baseline="0" dirty="0" err="1" smtClean="0"/>
              <a:t>perceptron</a:t>
            </a:r>
            <a:r>
              <a:rPr lang="en-US" altLang="ko-KR" sz="1600" baseline="0" dirty="0" smtClean="0"/>
              <a:t> is called ‘artificial neural network’</a:t>
            </a:r>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This shows</a:t>
            </a:r>
            <a:r>
              <a:rPr lang="en-US" altLang="ko-KR" sz="1600" baseline="0" dirty="0" smtClean="0"/>
              <a:t> t</a:t>
            </a:r>
            <a:r>
              <a:rPr lang="en-US" altLang="ko-KR" sz="1600" dirty="0" smtClean="0"/>
              <a:t>he</a:t>
            </a:r>
            <a:r>
              <a:rPr lang="en-US" altLang="ko-KR" sz="1600" baseline="0" dirty="0" smtClean="0"/>
              <a:t> basic architecture for artificial neural network, abbreviation is ANN.</a:t>
            </a:r>
          </a:p>
          <a:p>
            <a:r>
              <a:rPr lang="en-US" altLang="ko-KR" sz="1600" baseline="0" dirty="0" smtClean="0"/>
              <a:t>The left is the simplest ANN architecture only with input and output layer, </a:t>
            </a:r>
          </a:p>
          <a:p>
            <a:r>
              <a:rPr lang="en-US" altLang="ko-KR" sz="1600" baseline="0" dirty="0" smtClean="0"/>
              <a:t>The right side is for the advanced ANN architecture with one or more than hidden layer between input and output layer. </a:t>
            </a:r>
          </a:p>
          <a:p>
            <a:endParaRPr lang="ko-KR" altLang="en-US" sz="1600" dirty="0"/>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600" dirty="0" smtClean="0"/>
              <a:t>The simplest</a:t>
            </a:r>
            <a:r>
              <a:rPr lang="en-US" altLang="ko-KR" sz="1600" baseline="0" dirty="0" smtClean="0"/>
              <a:t> architecture from the previous slide guarantees to that it will solve a linearly separable problem. </a:t>
            </a:r>
          </a:p>
          <a:p>
            <a:r>
              <a:rPr lang="en-US" altLang="ko-KR" sz="1600" baseline="0" dirty="0" smtClean="0"/>
              <a:t>Multi-layered architecture is to solve a non-linearly separable problem.</a:t>
            </a:r>
          </a:p>
          <a:p>
            <a:r>
              <a:rPr lang="en-US" altLang="ko-KR" sz="1600" baseline="0" dirty="0" smtClean="0"/>
              <a:t>But the convergence is not guaranteed any more unfortunately. </a:t>
            </a:r>
          </a:p>
          <a:p>
            <a:r>
              <a:rPr lang="en-US" altLang="ko-KR" sz="1600" dirty="0" smtClean="0"/>
              <a:t>Despite</a:t>
            </a:r>
            <a:r>
              <a:rPr lang="en-US" altLang="ko-KR" sz="1600" baseline="0" dirty="0" smtClean="0"/>
              <a:t> of the fact it is not guaranteed to solve those problems, it is well known fact that it generally solves the most of pattern recognition problem, and more than that Kurt and </a:t>
            </a:r>
            <a:r>
              <a:rPr lang="en-US" altLang="ko-KR" sz="1600" baseline="0" dirty="0" err="1" smtClean="0"/>
              <a:t>Cybenko</a:t>
            </a:r>
            <a:r>
              <a:rPr lang="en-US" altLang="ko-KR" sz="1600" baseline="0" dirty="0" smtClean="0"/>
              <a:t> independently proved that the linear combination of input and sigmoid function is general </a:t>
            </a:r>
            <a:r>
              <a:rPr lang="en-US" altLang="ko-KR" sz="1600" baseline="0" dirty="0" err="1" smtClean="0"/>
              <a:t>approximator</a:t>
            </a:r>
            <a:r>
              <a:rPr lang="en-US" altLang="ko-KR" sz="1600" baseline="0" dirty="0" smtClean="0"/>
              <a:t> for any given mapping with any desired accuracy. </a:t>
            </a:r>
          </a:p>
          <a:p>
            <a:endParaRPr lang="en-US" altLang="ko-KR" sz="1600" baseline="0" dirty="0" smtClean="0"/>
          </a:p>
          <a:p>
            <a:r>
              <a:rPr lang="en-US" altLang="ko-KR" sz="1600" baseline="0" dirty="0" smtClean="0"/>
              <a:t>Since the Multi-ANN with one hidden layer and sigmoid activation function meets this criteria, it can be viewed as a mapping </a:t>
            </a:r>
            <a:r>
              <a:rPr lang="en-US" altLang="ko-KR" sz="1600" baseline="0" dirty="0" err="1" smtClean="0"/>
              <a:t>approximator</a:t>
            </a:r>
            <a:r>
              <a:rPr lang="en-US" altLang="ko-KR" sz="1600" baseline="0" dirty="0" smtClean="0"/>
              <a:t> for a given input and output pattern</a:t>
            </a:r>
          </a:p>
        </p:txBody>
      </p:sp>
      <p:sp>
        <p:nvSpPr>
          <p:cNvPr id="4" name="슬라이드 번호 개체 틀 3"/>
          <p:cNvSpPr>
            <a:spLocks noGrp="1"/>
          </p:cNvSpPr>
          <p:nvPr>
            <p:ph type="sldNum" sz="quarter" idx="10"/>
          </p:nvPr>
        </p:nvSpPr>
        <p:spPr/>
        <p:txBody>
          <a:bodyPr/>
          <a:lstStyle/>
          <a:p>
            <a:fld id="{EA786CC8-CA39-7849-B298-2EA1B7B1579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97AA1-5884-8348-845B-B442C3E6416C}" type="datetimeFigureOut">
              <a:rPr lang="en-US" smtClean="0"/>
              <a:pPr/>
              <a:t>11/2/11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AF793-F3A2-054E-A97F-E77B326A44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97AA1-5884-8348-845B-B442C3E6416C}" type="datetimeFigureOut">
              <a:rPr lang="en-US" smtClean="0"/>
              <a:pPr/>
              <a:t>11/2/11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AF793-F3A2-054E-A97F-E77B326A44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97AA1-5884-8348-845B-B442C3E6416C}" type="datetimeFigureOut">
              <a:rPr lang="en-US" smtClean="0"/>
              <a:pPr/>
              <a:t>11/2/11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AF793-F3A2-054E-A97F-E77B326A44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97AA1-5884-8348-845B-B442C3E6416C}" type="datetimeFigureOut">
              <a:rPr lang="en-US" smtClean="0"/>
              <a:pPr/>
              <a:t>11/2/11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AF793-F3A2-054E-A97F-E77B326A44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97AA1-5884-8348-845B-B442C3E6416C}" type="datetimeFigureOut">
              <a:rPr lang="en-US" smtClean="0"/>
              <a:pPr/>
              <a:t>11/2/11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AF793-F3A2-054E-A97F-E77B326A44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97AA1-5884-8348-845B-B442C3E6416C}" type="datetimeFigureOut">
              <a:rPr lang="en-US" smtClean="0"/>
              <a:pPr/>
              <a:t>11/2/11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AF793-F3A2-054E-A97F-E77B326A44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97AA1-5884-8348-845B-B442C3E6416C}" type="datetimeFigureOut">
              <a:rPr lang="en-US" smtClean="0"/>
              <a:pPr/>
              <a:t>11/2/11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AF793-F3A2-054E-A97F-E77B326A44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97AA1-5884-8348-845B-B442C3E6416C}" type="datetimeFigureOut">
              <a:rPr lang="en-US" smtClean="0"/>
              <a:pPr/>
              <a:t>11/2/11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0AF793-F3A2-054E-A97F-E77B326A44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97AA1-5884-8348-845B-B442C3E6416C}" type="datetimeFigureOut">
              <a:rPr lang="en-US" smtClean="0"/>
              <a:pPr/>
              <a:t>11/2/11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0AF793-F3A2-054E-A97F-E77B326A44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97AA1-5884-8348-845B-B442C3E6416C}" type="datetimeFigureOut">
              <a:rPr lang="en-US" smtClean="0"/>
              <a:pPr/>
              <a:t>11/2/11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AF793-F3A2-054E-A97F-E77B326A44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97AA1-5884-8348-845B-B442C3E6416C}" type="datetimeFigureOut">
              <a:rPr lang="en-US" smtClean="0"/>
              <a:pPr/>
              <a:t>11/2/11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AF793-F3A2-054E-A97F-E77B326A44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97AA1-5884-8348-845B-B442C3E6416C}" type="datetimeFigureOut">
              <a:rPr lang="en-US" smtClean="0"/>
              <a:pPr/>
              <a:t>11/2/11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AF793-F3A2-054E-A97F-E77B326A44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wmf"/><Relationship Id="rId6"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1.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bin"/><Relationship Id="rId5" Type="http://schemas.openxmlformats.org/officeDocument/2006/relationships/image" Target="../media/image23.emf"/><Relationship Id="rId6" Type="http://schemas.openxmlformats.org/officeDocument/2006/relationships/oleObject" Target="../embeddings/oleObject2.bin"/><Relationship Id="rId7" Type="http://schemas.openxmlformats.org/officeDocument/2006/relationships/image" Target="../media/image24.emf"/><Relationship Id="rId8" Type="http://schemas.openxmlformats.org/officeDocument/2006/relationships/oleObject" Target="../embeddings/oleObject3.bin"/><Relationship Id="rId9" Type="http://schemas.openxmlformats.org/officeDocument/2006/relationships/image" Target="../media/image2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oleObject" Target="../embeddings/oleObject4.bin"/><Relationship Id="rId9" Type="http://schemas.openxmlformats.org/officeDocument/2006/relationships/image" Target="../media/image26.emf"/><Relationship Id="rId10" Type="http://schemas.openxmlformats.org/officeDocument/2006/relationships/oleObject" Target="../embeddings/oleObject5.bin"/><Relationship Id="rId11" Type="http://schemas.openxmlformats.org/officeDocument/2006/relationships/image" Target="../media/image2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0"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6.bin"/><Relationship Id="rId5" Type="http://schemas.openxmlformats.org/officeDocument/2006/relationships/image" Target="../media/image46.emf"/><Relationship Id="rId6" Type="http://schemas.openxmlformats.org/officeDocument/2006/relationships/oleObject" Target="../embeddings/oleObject7.bin"/><Relationship Id="rId7" Type="http://schemas.openxmlformats.org/officeDocument/2006/relationships/image" Target="../media/image47.emf"/><Relationship Id="rId8" Type="http://schemas.openxmlformats.org/officeDocument/2006/relationships/oleObject" Target="../embeddings/oleObject8.bin"/><Relationship Id="rId9" Type="http://schemas.openxmlformats.org/officeDocument/2006/relationships/image" Target="../media/image4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59.emf"/><Relationship Id="rId8" Type="http://schemas.openxmlformats.org/officeDocument/2006/relationships/image" Target="../media/image60.emf"/><Relationship Id="rId9" Type="http://schemas.openxmlformats.org/officeDocument/2006/relationships/oleObject" Target="../embeddings/oleObject9.bin"/><Relationship Id="rId10" Type="http://schemas.openxmlformats.org/officeDocument/2006/relationships/image" Target="../media/image5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7" Type="http://schemas.openxmlformats.org/officeDocument/2006/relationships/image" Target="../media/image65.emf"/><Relationship Id="rId8" Type="http://schemas.openxmlformats.org/officeDocument/2006/relationships/image" Target="../media/image66.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68.png"/><Relationship Id="rId5" Type="http://schemas.openxmlformats.org/officeDocument/2006/relationships/oleObject" Target="Macintosh%20HD:Users:hjohnson:Desktop:track-hd-supplementary-ANNTABLE.doc!OLE_LINK3" TargetMode="External"/><Relationship Id="rId6" Type="http://schemas.openxmlformats.org/officeDocument/2006/relationships/image" Target="../media/image67.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4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 Id="rId3" Type="http://schemas.openxmlformats.org/officeDocument/2006/relationships/image" Target="../media/image6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image" Target="../media/image6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 Id="rId3" Type="http://schemas.openxmlformats.org/officeDocument/2006/relationships/image" Target="../media/image4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 Id="rId3" Type="http://schemas.openxmlformats.org/officeDocument/2006/relationships/image" Target="../media/image4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153400" cy="1470025"/>
          </a:xfrm>
        </p:spPr>
        <p:txBody>
          <a:bodyPr>
            <a:normAutofit/>
          </a:bodyPr>
          <a:lstStyle/>
          <a:p>
            <a:r>
              <a:rPr lang="en-US" u="sng" dirty="0" smtClean="0"/>
              <a:t>BRAINSCut</a:t>
            </a:r>
            <a:br>
              <a:rPr lang="en-US" u="sng" dirty="0" smtClean="0"/>
            </a:br>
            <a:r>
              <a:rPr lang="en-US" sz="2700" i="1" dirty="0" smtClean="0"/>
              <a:t>Human brain </a:t>
            </a:r>
            <a:r>
              <a:rPr lang="en-US" sz="2700" i="1" dirty="0" smtClean="0"/>
              <a:t>segmentation </a:t>
            </a:r>
            <a:r>
              <a:rPr lang="en-US" sz="2700" i="1" dirty="0" smtClean="0"/>
              <a:t>for volumetric measures</a:t>
            </a:r>
            <a:endParaRPr lang="en-US" sz="2700" i="1" dirty="0"/>
          </a:p>
        </p:txBody>
      </p:sp>
      <p:sp>
        <p:nvSpPr>
          <p:cNvPr id="3" name="Subtitle 2"/>
          <p:cNvSpPr>
            <a:spLocks noGrp="1"/>
          </p:cNvSpPr>
          <p:nvPr>
            <p:ph type="subTitle" idx="1"/>
          </p:nvPr>
        </p:nvSpPr>
        <p:spPr>
          <a:xfrm>
            <a:off x="1371600" y="4495800"/>
            <a:ext cx="6400800" cy="1752600"/>
          </a:xfrm>
        </p:spPr>
        <p:txBody>
          <a:bodyPr>
            <a:normAutofit/>
          </a:bodyPr>
          <a:lstStyle/>
          <a:p>
            <a:r>
              <a:rPr lang="en-US" sz="2400" dirty="0" smtClean="0"/>
              <a:t>EUN YOUNG (REGINA) KIM</a:t>
            </a:r>
          </a:p>
          <a:p>
            <a:r>
              <a:rPr lang="en-US" sz="2400" dirty="0" smtClean="0"/>
              <a:t>BIOMEDICAL ENGINEERING DEPT.</a:t>
            </a:r>
          </a:p>
          <a:p>
            <a:r>
              <a:rPr lang="en-US" sz="2400" dirty="0" smtClean="0"/>
              <a:t>2011 </a:t>
            </a:r>
            <a:r>
              <a:rPr lang="en-US" sz="2400" dirty="0" smtClean="0"/>
              <a:t>Nov 02</a:t>
            </a:r>
            <a:endParaRPr lang="en-US" sz="2400" dirty="0" smtClean="0"/>
          </a:p>
          <a:p>
            <a:pPr algn="just"/>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ANN Learning</a:t>
            </a:r>
            <a:endParaRPr lang="en-US" dirty="0"/>
          </a:p>
        </p:txBody>
      </p:sp>
      <p:sp>
        <p:nvSpPr>
          <p:cNvPr id="104" name="TextBox 103"/>
          <p:cNvSpPr txBox="1"/>
          <p:nvPr/>
        </p:nvSpPr>
        <p:spPr>
          <a:xfrm>
            <a:off x="838200" y="6172200"/>
            <a:ext cx="7823326" cy="369332"/>
          </a:xfrm>
          <a:prstGeom prst="rect">
            <a:avLst/>
          </a:prstGeom>
          <a:noFill/>
        </p:spPr>
        <p:txBody>
          <a:bodyPr wrap="none" rtlCol="0">
            <a:spAutoFit/>
          </a:bodyPr>
          <a:lstStyle/>
          <a:p>
            <a:r>
              <a:rPr lang="en-US" b="1" dirty="0" smtClean="0"/>
              <a:t>Figure: Feed forward, fully connected network with Back propagation Algorithm</a:t>
            </a:r>
            <a:endParaRPr lang="en-US" b="1" dirty="0"/>
          </a:p>
        </p:txBody>
      </p:sp>
      <p:pic>
        <p:nvPicPr>
          <p:cNvPr id="35842" name="Content Placeholder 104"/>
          <p:cNvPicPr>
            <a:picLocks noChangeAspect="1" noChangeArrowheads="1"/>
          </p:cNvPicPr>
          <p:nvPr/>
        </p:nvPicPr>
        <p:blipFill>
          <a:blip r:embed="rId3"/>
          <a:srcRect/>
          <a:stretch>
            <a:fillRect/>
          </a:stretch>
        </p:blipFill>
        <p:spPr bwMode="auto">
          <a:xfrm>
            <a:off x="7218363" y="2286000"/>
            <a:ext cx="1773237" cy="627063"/>
          </a:xfrm>
          <a:prstGeom prst="rect">
            <a:avLst/>
          </a:prstGeom>
          <a:noFill/>
        </p:spPr>
      </p:pic>
      <p:grpSp>
        <p:nvGrpSpPr>
          <p:cNvPr id="106" name="Group 105"/>
          <p:cNvGrpSpPr/>
          <p:nvPr/>
        </p:nvGrpSpPr>
        <p:grpSpPr>
          <a:xfrm>
            <a:off x="524757" y="1524001"/>
            <a:ext cx="8236251" cy="4633914"/>
            <a:chOff x="524757" y="457200"/>
            <a:chExt cx="8236251" cy="6389865"/>
          </a:xfrm>
        </p:grpSpPr>
        <p:sp>
          <p:nvSpPr>
            <p:cNvPr id="107" name="Curved Left Arrow 106"/>
            <p:cNvSpPr/>
            <p:nvPr/>
          </p:nvSpPr>
          <p:spPr>
            <a:xfrm rot="9089360">
              <a:off x="1757393" y="4439917"/>
              <a:ext cx="606870" cy="2407148"/>
            </a:xfrm>
            <a:prstGeom prst="curvedLeftArrow">
              <a:avLst>
                <a:gd name="adj1" fmla="val 0"/>
                <a:gd name="adj2" fmla="val 10346"/>
                <a:gd name="adj3" fmla="val 2118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108" name="Curved Left Arrow 107"/>
            <p:cNvSpPr/>
            <p:nvPr/>
          </p:nvSpPr>
          <p:spPr>
            <a:xfrm rot="2136447">
              <a:off x="7545789" y="3911885"/>
              <a:ext cx="1215219" cy="1706852"/>
            </a:xfrm>
            <a:prstGeom prst="curvedLeftArrow">
              <a:avLst>
                <a:gd name="adj1" fmla="val 0"/>
                <a:gd name="adj2" fmla="val 10346"/>
                <a:gd name="adj3" fmla="val 2756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9" name="Oval 108"/>
            <p:cNvSpPr/>
            <p:nvPr/>
          </p:nvSpPr>
          <p:spPr>
            <a:xfrm>
              <a:off x="914400" y="1752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0" name="Oval 109"/>
            <p:cNvSpPr/>
            <p:nvPr/>
          </p:nvSpPr>
          <p:spPr>
            <a:xfrm>
              <a:off x="914400" y="2438400"/>
              <a:ext cx="457200" cy="457200"/>
            </a:xfrm>
            <a:prstGeom prst="ellipse">
              <a:avLst/>
            </a:prstGeom>
            <a:gradFill flip="none" rotWithShape="1">
              <a:gsLst>
                <a:gs pos="0">
                  <a:schemeClr val="accent3">
                    <a:lumMod val="50000"/>
                  </a:schemeClr>
                </a:gs>
                <a:gs pos="100000">
                  <a:schemeClr val="accent3">
                    <a:lumMod val="40000"/>
                    <a:lumOff val="60000"/>
                  </a:schemeClr>
                </a:gs>
                <a:gs pos="50000">
                  <a:schemeClr val="accent3"/>
                </a:gs>
              </a:gsLst>
              <a:lin ang="0" scaled="1"/>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1" name="Oval 110"/>
            <p:cNvSpPr/>
            <p:nvPr/>
          </p:nvSpPr>
          <p:spPr>
            <a:xfrm>
              <a:off x="914400" y="4191000"/>
              <a:ext cx="457200" cy="457200"/>
            </a:xfrm>
            <a:prstGeom prst="ellipse">
              <a:avLst/>
            </a:prstGeom>
            <a:gradFill flip="none" rotWithShape="1">
              <a:gsLst>
                <a:gs pos="0">
                  <a:schemeClr val="accent4"/>
                </a:gs>
                <a:gs pos="100000">
                  <a:schemeClr val="accent4">
                    <a:lumMod val="40000"/>
                    <a:lumOff val="60000"/>
                  </a:schemeClr>
                </a:gs>
              </a:gsLst>
              <a:lin ang="0" scaled="1"/>
              <a:tileRect/>
            </a:gra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2" name="Oval 111"/>
            <p:cNvSpPr/>
            <p:nvPr/>
          </p:nvSpPr>
          <p:spPr>
            <a:xfrm>
              <a:off x="914400" y="4876800"/>
              <a:ext cx="457200" cy="457200"/>
            </a:xfrm>
            <a:prstGeom prst="ellipse">
              <a:avLst/>
            </a:prstGeom>
            <a:solidFill>
              <a:schemeClr val="accent5"/>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3" name="Oval 112"/>
            <p:cNvSpPr/>
            <p:nvPr/>
          </p:nvSpPr>
          <p:spPr>
            <a:xfrm>
              <a:off x="2362200" y="1752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4" name="Oval 113"/>
            <p:cNvSpPr/>
            <p:nvPr/>
          </p:nvSpPr>
          <p:spPr>
            <a:xfrm>
              <a:off x="2362200" y="24384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5" name="Oval 114"/>
            <p:cNvSpPr/>
            <p:nvPr/>
          </p:nvSpPr>
          <p:spPr>
            <a:xfrm>
              <a:off x="2362200" y="41910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6" name="Oval 115"/>
            <p:cNvSpPr/>
            <p:nvPr/>
          </p:nvSpPr>
          <p:spPr>
            <a:xfrm>
              <a:off x="2362200" y="48768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7" name="Oval 116"/>
            <p:cNvSpPr/>
            <p:nvPr/>
          </p:nvSpPr>
          <p:spPr>
            <a:xfrm>
              <a:off x="2362200" y="990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8" name="Oval 117"/>
            <p:cNvSpPr/>
            <p:nvPr/>
          </p:nvSpPr>
          <p:spPr>
            <a:xfrm>
              <a:off x="2362200" y="5562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9" name="Oval 118"/>
            <p:cNvSpPr/>
            <p:nvPr/>
          </p:nvSpPr>
          <p:spPr>
            <a:xfrm>
              <a:off x="5943600" y="1752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0" name="Oval 119"/>
            <p:cNvSpPr/>
            <p:nvPr/>
          </p:nvSpPr>
          <p:spPr>
            <a:xfrm>
              <a:off x="5943600" y="24384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1" name="Oval 120"/>
            <p:cNvSpPr/>
            <p:nvPr/>
          </p:nvSpPr>
          <p:spPr>
            <a:xfrm>
              <a:off x="5943600" y="41910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2" name="Oval 121"/>
            <p:cNvSpPr/>
            <p:nvPr/>
          </p:nvSpPr>
          <p:spPr>
            <a:xfrm>
              <a:off x="5943600" y="48768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3" name="Oval 122"/>
            <p:cNvSpPr/>
            <p:nvPr/>
          </p:nvSpPr>
          <p:spPr>
            <a:xfrm>
              <a:off x="5943600" y="990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4" name="Oval 123"/>
            <p:cNvSpPr/>
            <p:nvPr/>
          </p:nvSpPr>
          <p:spPr>
            <a:xfrm>
              <a:off x="5943600" y="5562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5" name="Oval 124"/>
            <p:cNvSpPr/>
            <p:nvPr/>
          </p:nvSpPr>
          <p:spPr>
            <a:xfrm>
              <a:off x="7696200" y="32004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g</a:t>
              </a:r>
              <a:r>
                <a:rPr lang="en-US" b="1" baseline="-25000" dirty="0" smtClean="0">
                  <a:solidFill>
                    <a:schemeClr val="tx1"/>
                  </a:solidFill>
                </a:rPr>
                <a:t>i</a:t>
              </a:r>
              <a:endParaRPr lang="en-US" b="1" baseline="-25000" dirty="0">
                <a:solidFill>
                  <a:schemeClr val="tx1"/>
                </a:solidFill>
              </a:endParaRPr>
            </a:p>
          </p:txBody>
        </p:sp>
        <p:cxnSp>
          <p:nvCxnSpPr>
            <p:cNvPr id="126" name="Straight Arrow Connector 125"/>
            <p:cNvCxnSpPr>
              <a:stCxn id="109" idx="6"/>
              <a:endCxn id="117" idx="2"/>
            </p:cNvCxnSpPr>
            <p:nvPr/>
          </p:nvCxnSpPr>
          <p:spPr>
            <a:xfrm flipV="1">
              <a:off x="1371600" y="1219200"/>
              <a:ext cx="990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09" idx="6"/>
              <a:endCxn id="113" idx="2"/>
            </p:cNvCxnSpPr>
            <p:nvPr/>
          </p:nvCxnSpPr>
          <p:spPr>
            <a:xfrm>
              <a:off x="1371600" y="19812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stCxn id="109" idx="6"/>
              <a:endCxn id="114" idx="2"/>
            </p:cNvCxnSpPr>
            <p:nvPr/>
          </p:nvCxnSpPr>
          <p:spPr>
            <a:xfrm>
              <a:off x="1371600" y="1981200"/>
              <a:ext cx="9906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a:stCxn id="109" idx="6"/>
              <a:endCxn id="115" idx="1"/>
            </p:cNvCxnSpPr>
            <p:nvPr/>
          </p:nvCxnSpPr>
          <p:spPr>
            <a:xfrm>
              <a:off x="1371600" y="1981200"/>
              <a:ext cx="1057555" cy="227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09" idx="6"/>
              <a:endCxn id="116" idx="1"/>
            </p:cNvCxnSpPr>
            <p:nvPr/>
          </p:nvCxnSpPr>
          <p:spPr>
            <a:xfrm>
              <a:off x="1371600" y="1981200"/>
              <a:ext cx="1057555" cy="2962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09" idx="6"/>
            </p:cNvCxnSpPr>
            <p:nvPr/>
          </p:nvCxnSpPr>
          <p:spPr>
            <a:xfrm>
              <a:off x="1371600" y="1981200"/>
              <a:ext cx="1057555" cy="3733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a:stCxn id="110" idx="6"/>
              <a:endCxn id="117" idx="2"/>
            </p:cNvCxnSpPr>
            <p:nvPr/>
          </p:nvCxnSpPr>
          <p:spPr>
            <a:xfrm flipV="1">
              <a:off x="1371600" y="1219200"/>
              <a:ext cx="990600" cy="14478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a:stCxn id="110" idx="6"/>
              <a:endCxn id="113" idx="2"/>
            </p:cNvCxnSpPr>
            <p:nvPr/>
          </p:nvCxnSpPr>
          <p:spPr>
            <a:xfrm flipV="1">
              <a:off x="1371600" y="1981200"/>
              <a:ext cx="990600" cy="6858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stCxn id="110" idx="6"/>
            </p:cNvCxnSpPr>
            <p:nvPr/>
          </p:nvCxnSpPr>
          <p:spPr>
            <a:xfrm>
              <a:off x="1371600" y="2667000"/>
              <a:ext cx="990600" cy="1588"/>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a:stCxn id="110" idx="6"/>
              <a:endCxn id="115" idx="1"/>
            </p:cNvCxnSpPr>
            <p:nvPr/>
          </p:nvCxnSpPr>
          <p:spPr>
            <a:xfrm>
              <a:off x="1371600" y="2667000"/>
              <a:ext cx="1057555" cy="1590955"/>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110" idx="6"/>
              <a:endCxn id="116" idx="1"/>
            </p:cNvCxnSpPr>
            <p:nvPr/>
          </p:nvCxnSpPr>
          <p:spPr>
            <a:xfrm>
              <a:off x="1371600" y="2667000"/>
              <a:ext cx="1057555" cy="2276755"/>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stCxn id="110" idx="6"/>
              <a:endCxn id="118" idx="1"/>
            </p:cNvCxnSpPr>
            <p:nvPr/>
          </p:nvCxnSpPr>
          <p:spPr>
            <a:xfrm>
              <a:off x="1371600" y="2667000"/>
              <a:ext cx="1057555" cy="2962555"/>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1143000" y="30480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9" name="Oval 138"/>
            <p:cNvSpPr/>
            <p:nvPr/>
          </p:nvSpPr>
          <p:spPr>
            <a:xfrm>
              <a:off x="1143000" y="32004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0" name="Oval 139"/>
            <p:cNvSpPr/>
            <p:nvPr/>
          </p:nvSpPr>
          <p:spPr>
            <a:xfrm>
              <a:off x="1143000" y="33528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1" name="Oval 140"/>
            <p:cNvSpPr/>
            <p:nvPr/>
          </p:nvSpPr>
          <p:spPr>
            <a:xfrm>
              <a:off x="1143000" y="36118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2" name="Oval 141"/>
            <p:cNvSpPr/>
            <p:nvPr/>
          </p:nvSpPr>
          <p:spPr>
            <a:xfrm>
              <a:off x="1143000" y="37642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3" name="Oval 142"/>
            <p:cNvSpPr/>
            <p:nvPr/>
          </p:nvSpPr>
          <p:spPr>
            <a:xfrm>
              <a:off x="1143000" y="39166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4" name="Oval 143"/>
            <p:cNvSpPr/>
            <p:nvPr/>
          </p:nvSpPr>
          <p:spPr>
            <a:xfrm>
              <a:off x="2514600" y="3048000"/>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5" name="Oval 144"/>
            <p:cNvSpPr/>
            <p:nvPr/>
          </p:nvSpPr>
          <p:spPr>
            <a:xfrm>
              <a:off x="2514600" y="3200400"/>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6" name="Oval 145"/>
            <p:cNvSpPr/>
            <p:nvPr/>
          </p:nvSpPr>
          <p:spPr>
            <a:xfrm>
              <a:off x="2514600" y="3352800"/>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7" name="Oval 146"/>
            <p:cNvSpPr/>
            <p:nvPr/>
          </p:nvSpPr>
          <p:spPr>
            <a:xfrm>
              <a:off x="2514600" y="36118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8" name="Oval 147"/>
            <p:cNvSpPr/>
            <p:nvPr/>
          </p:nvSpPr>
          <p:spPr>
            <a:xfrm>
              <a:off x="2514600" y="37642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9" name="Oval 148"/>
            <p:cNvSpPr/>
            <p:nvPr/>
          </p:nvSpPr>
          <p:spPr>
            <a:xfrm>
              <a:off x="2514600" y="39166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0" name="Oval 149"/>
            <p:cNvSpPr/>
            <p:nvPr/>
          </p:nvSpPr>
          <p:spPr>
            <a:xfrm>
              <a:off x="6096000" y="3048000"/>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1" name="Oval 150"/>
            <p:cNvSpPr/>
            <p:nvPr/>
          </p:nvSpPr>
          <p:spPr>
            <a:xfrm>
              <a:off x="6096000" y="3200400"/>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2" name="Oval 151"/>
            <p:cNvSpPr/>
            <p:nvPr/>
          </p:nvSpPr>
          <p:spPr>
            <a:xfrm>
              <a:off x="6096000" y="3352800"/>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3" name="Oval 152"/>
            <p:cNvSpPr/>
            <p:nvPr/>
          </p:nvSpPr>
          <p:spPr>
            <a:xfrm>
              <a:off x="6096000" y="36118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4" name="Oval 153"/>
            <p:cNvSpPr/>
            <p:nvPr/>
          </p:nvSpPr>
          <p:spPr>
            <a:xfrm>
              <a:off x="6096000" y="37642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5" name="Oval 154"/>
            <p:cNvSpPr/>
            <p:nvPr/>
          </p:nvSpPr>
          <p:spPr>
            <a:xfrm>
              <a:off x="6096000" y="39166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56" name="Straight Arrow Connector 155"/>
            <p:cNvCxnSpPr>
              <a:stCxn id="123" idx="6"/>
              <a:endCxn id="125" idx="2"/>
            </p:cNvCxnSpPr>
            <p:nvPr/>
          </p:nvCxnSpPr>
          <p:spPr>
            <a:xfrm>
              <a:off x="6400800" y="1219200"/>
              <a:ext cx="12954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19" idx="6"/>
              <a:endCxn id="125" idx="2"/>
            </p:cNvCxnSpPr>
            <p:nvPr/>
          </p:nvCxnSpPr>
          <p:spPr>
            <a:xfrm>
              <a:off x="6400800" y="1981200"/>
              <a:ext cx="1295400" cy="1447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stCxn id="120" idx="6"/>
              <a:endCxn id="125" idx="2"/>
            </p:cNvCxnSpPr>
            <p:nvPr/>
          </p:nvCxnSpPr>
          <p:spPr>
            <a:xfrm>
              <a:off x="6400800" y="2667000"/>
              <a:ext cx="1295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21" idx="6"/>
              <a:endCxn id="125" idx="2"/>
            </p:cNvCxnSpPr>
            <p:nvPr/>
          </p:nvCxnSpPr>
          <p:spPr>
            <a:xfrm flipV="1">
              <a:off x="6400800" y="3429000"/>
              <a:ext cx="12954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122" idx="6"/>
              <a:endCxn id="125" idx="2"/>
            </p:cNvCxnSpPr>
            <p:nvPr/>
          </p:nvCxnSpPr>
          <p:spPr>
            <a:xfrm flipV="1">
              <a:off x="6400800" y="3429000"/>
              <a:ext cx="1295400"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24" idx="6"/>
            </p:cNvCxnSpPr>
            <p:nvPr/>
          </p:nvCxnSpPr>
          <p:spPr>
            <a:xfrm flipV="1">
              <a:off x="6400800" y="3429000"/>
              <a:ext cx="1295400" cy="2362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2" name="Right Arrow 161"/>
            <p:cNvSpPr/>
            <p:nvPr/>
          </p:nvSpPr>
          <p:spPr>
            <a:xfrm>
              <a:off x="3048000" y="1524000"/>
              <a:ext cx="1524000" cy="3581400"/>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3" name="TextBox 162"/>
            <p:cNvSpPr txBox="1"/>
            <p:nvPr/>
          </p:nvSpPr>
          <p:spPr>
            <a:xfrm>
              <a:off x="524757" y="1219200"/>
              <a:ext cx="1005403" cy="307777"/>
            </a:xfrm>
            <a:prstGeom prst="rect">
              <a:avLst/>
            </a:prstGeom>
            <a:noFill/>
          </p:spPr>
          <p:txBody>
            <a:bodyPr wrap="none" rtlCol="0">
              <a:spAutoFit/>
            </a:bodyPr>
            <a:lstStyle/>
            <a:p>
              <a:r>
                <a:rPr lang="en-US" sz="1400" dirty="0" smtClean="0"/>
                <a:t>Input Layer</a:t>
              </a:r>
              <a:endParaRPr lang="en-US" sz="1400" dirty="0"/>
            </a:p>
          </p:txBody>
        </p:sp>
        <p:sp>
          <p:nvSpPr>
            <p:cNvPr id="164" name="TextBox 163"/>
            <p:cNvSpPr txBox="1"/>
            <p:nvPr/>
          </p:nvSpPr>
          <p:spPr>
            <a:xfrm>
              <a:off x="7391400" y="2438400"/>
              <a:ext cx="1136524" cy="307777"/>
            </a:xfrm>
            <a:prstGeom prst="rect">
              <a:avLst/>
            </a:prstGeom>
            <a:noFill/>
          </p:spPr>
          <p:txBody>
            <a:bodyPr wrap="none" rtlCol="0">
              <a:spAutoFit/>
            </a:bodyPr>
            <a:lstStyle/>
            <a:p>
              <a:r>
                <a:rPr lang="en-US" sz="1400" dirty="0" smtClean="0"/>
                <a:t>Output Layer</a:t>
              </a:r>
              <a:endParaRPr lang="en-US" sz="1400" dirty="0"/>
            </a:p>
          </p:txBody>
        </p:sp>
        <p:sp>
          <p:nvSpPr>
            <p:cNvPr id="165" name="TextBox 164"/>
            <p:cNvSpPr txBox="1"/>
            <p:nvPr/>
          </p:nvSpPr>
          <p:spPr>
            <a:xfrm>
              <a:off x="1896357" y="457200"/>
              <a:ext cx="1271352" cy="307777"/>
            </a:xfrm>
            <a:prstGeom prst="rect">
              <a:avLst/>
            </a:prstGeom>
            <a:noFill/>
          </p:spPr>
          <p:txBody>
            <a:bodyPr wrap="none" rtlCol="0">
              <a:spAutoFit/>
            </a:bodyPr>
            <a:lstStyle/>
            <a:p>
              <a:r>
                <a:rPr lang="en-US" sz="1400" dirty="0" smtClean="0"/>
                <a:t>Hidden Layer 1</a:t>
              </a:r>
              <a:endParaRPr lang="en-US" sz="1400" dirty="0"/>
            </a:p>
          </p:txBody>
        </p:sp>
        <p:sp>
          <p:nvSpPr>
            <p:cNvPr id="166" name="Oval 165"/>
            <p:cNvSpPr/>
            <p:nvPr/>
          </p:nvSpPr>
          <p:spPr>
            <a:xfrm>
              <a:off x="3810000" y="640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7" name="Oval 166"/>
            <p:cNvSpPr/>
            <p:nvPr/>
          </p:nvSpPr>
          <p:spPr>
            <a:xfrm>
              <a:off x="3962400" y="640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8" name="Oval 167"/>
            <p:cNvSpPr/>
            <p:nvPr/>
          </p:nvSpPr>
          <p:spPr>
            <a:xfrm>
              <a:off x="4114800" y="640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9" name="Oval 168"/>
            <p:cNvSpPr/>
            <p:nvPr/>
          </p:nvSpPr>
          <p:spPr>
            <a:xfrm>
              <a:off x="4419600" y="640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0" name="Oval 169"/>
            <p:cNvSpPr/>
            <p:nvPr/>
          </p:nvSpPr>
          <p:spPr>
            <a:xfrm>
              <a:off x="4572000" y="640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1" name="Oval 170"/>
            <p:cNvSpPr/>
            <p:nvPr/>
          </p:nvSpPr>
          <p:spPr>
            <a:xfrm>
              <a:off x="4724400" y="640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2" name="TextBox 171"/>
            <p:cNvSpPr txBox="1"/>
            <p:nvPr/>
          </p:nvSpPr>
          <p:spPr>
            <a:xfrm>
              <a:off x="5305083" y="501134"/>
              <a:ext cx="1420644" cy="307777"/>
            </a:xfrm>
            <a:prstGeom prst="rect">
              <a:avLst/>
            </a:prstGeom>
            <a:noFill/>
          </p:spPr>
          <p:txBody>
            <a:bodyPr wrap="none" rtlCol="0">
              <a:spAutoFit/>
            </a:bodyPr>
            <a:lstStyle/>
            <a:p>
              <a:r>
                <a:rPr lang="en-US" sz="1400" dirty="0" smtClean="0"/>
                <a:t>Hidden Layer n-2</a:t>
              </a:r>
              <a:endParaRPr lang="en-US" sz="1400" dirty="0"/>
            </a:p>
          </p:txBody>
        </p:sp>
        <p:sp>
          <p:nvSpPr>
            <p:cNvPr id="173" name="TextBox 172"/>
            <p:cNvSpPr txBox="1"/>
            <p:nvPr/>
          </p:nvSpPr>
          <p:spPr>
            <a:xfrm>
              <a:off x="3048000" y="3124200"/>
              <a:ext cx="1562485" cy="307777"/>
            </a:xfrm>
            <a:prstGeom prst="rect">
              <a:avLst/>
            </a:prstGeom>
            <a:noFill/>
          </p:spPr>
          <p:txBody>
            <a:bodyPr wrap="none" rtlCol="0">
              <a:spAutoFit/>
            </a:bodyPr>
            <a:lstStyle/>
            <a:p>
              <a:r>
                <a:rPr lang="en-US" sz="1400" dirty="0" smtClean="0">
                  <a:solidFill>
                    <a:schemeClr val="tx2"/>
                  </a:solidFill>
                </a:rPr>
                <a:t>Feed Forward Data </a:t>
              </a:r>
              <a:endParaRPr lang="en-US" sz="1400" dirty="0">
                <a:solidFill>
                  <a:schemeClr val="tx2"/>
                </a:solidFill>
              </a:endParaRPr>
            </a:p>
          </p:txBody>
        </p:sp>
        <p:sp>
          <p:nvSpPr>
            <p:cNvPr id="174" name="Oval 173"/>
            <p:cNvSpPr/>
            <p:nvPr/>
          </p:nvSpPr>
          <p:spPr>
            <a:xfrm>
              <a:off x="4876800" y="1752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5" name="Oval 174"/>
            <p:cNvSpPr/>
            <p:nvPr/>
          </p:nvSpPr>
          <p:spPr>
            <a:xfrm>
              <a:off x="4876800" y="24384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6" name="Oval 175"/>
            <p:cNvSpPr/>
            <p:nvPr/>
          </p:nvSpPr>
          <p:spPr>
            <a:xfrm>
              <a:off x="4876800" y="41910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7" name="Oval 176"/>
            <p:cNvSpPr/>
            <p:nvPr/>
          </p:nvSpPr>
          <p:spPr>
            <a:xfrm>
              <a:off x="4876800" y="48768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8" name="Oval 177"/>
            <p:cNvSpPr/>
            <p:nvPr/>
          </p:nvSpPr>
          <p:spPr>
            <a:xfrm>
              <a:off x="5029200" y="3048000"/>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9" name="Oval 178"/>
            <p:cNvSpPr/>
            <p:nvPr/>
          </p:nvSpPr>
          <p:spPr>
            <a:xfrm>
              <a:off x="5029200" y="3200400"/>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0" name="Oval 179"/>
            <p:cNvSpPr/>
            <p:nvPr/>
          </p:nvSpPr>
          <p:spPr>
            <a:xfrm>
              <a:off x="5029200" y="3352800"/>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1" name="Oval 180"/>
            <p:cNvSpPr/>
            <p:nvPr/>
          </p:nvSpPr>
          <p:spPr>
            <a:xfrm>
              <a:off x="5029200" y="36118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2" name="Oval 181"/>
            <p:cNvSpPr/>
            <p:nvPr/>
          </p:nvSpPr>
          <p:spPr>
            <a:xfrm>
              <a:off x="5029200" y="37642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3" name="Oval 182"/>
            <p:cNvSpPr/>
            <p:nvPr/>
          </p:nvSpPr>
          <p:spPr>
            <a:xfrm>
              <a:off x="5029200" y="39166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84" name="Straight Arrow Connector 183"/>
            <p:cNvCxnSpPr>
              <a:stCxn id="174" idx="6"/>
              <a:endCxn id="123" idx="2"/>
            </p:cNvCxnSpPr>
            <p:nvPr/>
          </p:nvCxnSpPr>
          <p:spPr>
            <a:xfrm flipV="1">
              <a:off x="5334000" y="1219200"/>
              <a:ext cx="609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a:stCxn id="174" idx="6"/>
              <a:endCxn id="119" idx="2"/>
            </p:cNvCxnSpPr>
            <p:nvPr/>
          </p:nvCxnSpPr>
          <p:spPr>
            <a:xfrm>
              <a:off x="5334000" y="19812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a:stCxn id="174" idx="6"/>
              <a:endCxn id="120" idx="2"/>
            </p:cNvCxnSpPr>
            <p:nvPr/>
          </p:nvCxnSpPr>
          <p:spPr>
            <a:xfrm>
              <a:off x="5334000" y="1981200"/>
              <a:ext cx="6096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a:stCxn id="174" idx="6"/>
              <a:endCxn id="121" idx="1"/>
            </p:cNvCxnSpPr>
            <p:nvPr/>
          </p:nvCxnSpPr>
          <p:spPr>
            <a:xfrm>
              <a:off x="5334000" y="1981200"/>
              <a:ext cx="676555" cy="227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a:stCxn id="174" idx="6"/>
              <a:endCxn id="122" idx="1"/>
            </p:cNvCxnSpPr>
            <p:nvPr/>
          </p:nvCxnSpPr>
          <p:spPr>
            <a:xfrm>
              <a:off x="5334000" y="1981200"/>
              <a:ext cx="676555" cy="2962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a:stCxn id="174" idx="6"/>
              <a:endCxn id="124" idx="2"/>
            </p:cNvCxnSpPr>
            <p:nvPr/>
          </p:nvCxnSpPr>
          <p:spPr>
            <a:xfrm>
              <a:off x="5334000" y="1981200"/>
              <a:ext cx="609600" cy="3810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a:stCxn id="176" idx="6"/>
              <a:endCxn id="123" idx="2"/>
            </p:cNvCxnSpPr>
            <p:nvPr/>
          </p:nvCxnSpPr>
          <p:spPr>
            <a:xfrm flipV="1">
              <a:off x="5334000" y="1219200"/>
              <a:ext cx="609600" cy="32004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a:stCxn id="176" idx="6"/>
              <a:endCxn id="119" idx="2"/>
            </p:cNvCxnSpPr>
            <p:nvPr/>
          </p:nvCxnSpPr>
          <p:spPr>
            <a:xfrm flipV="1">
              <a:off x="5334000" y="1981200"/>
              <a:ext cx="609600" cy="243840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a:stCxn id="176" idx="6"/>
              <a:endCxn id="120" idx="3"/>
            </p:cNvCxnSpPr>
            <p:nvPr/>
          </p:nvCxnSpPr>
          <p:spPr>
            <a:xfrm flipV="1">
              <a:off x="5334000" y="2828645"/>
              <a:ext cx="676555" cy="1590955"/>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a:stCxn id="176" idx="6"/>
              <a:endCxn id="121" idx="2"/>
            </p:cNvCxnSpPr>
            <p:nvPr/>
          </p:nvCxnSpPr>
          <p:spPr>
            <a:xfrm>
              <a:off x="5334000" y="4419600"/>
              <a:ext cx="609600" cy="1588"/>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a:stCxn id="176" idx="6"/>
              <a:endCxn id="122" idx="2"/>
            </p:cNvCxnSpPr>
            <p:nvPr/>
          </p:nvCxnSpPr>
          <p:spPr>
            <a:xfrm>
              <a:off x="5334000" y="4419600"/>
              <a:ext cx="609600" cy="685800"/>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a:stCxn id="176" idx="6"/>
              <a:endCxn id="124" idx="2"/>
            </p:cNvCxnSpPr>
            <p:nvPr/>
          </p:nvCxnSpPr>
          <p:spPr>
            <a:xfrm>
              <a:off x="5334000" y="4419600"/>
              <a:ext cx="609600" cy="1371600"/>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6" name="Curved Left Arrow 195"/>
            <p:cNvSpPr/>
            <p:nvPr/>
          </p:nvSpPr>
          <p:spPr>
            <a:xfrm rot="5400000">
              <a:off x="5738607" y="5527197"/>
              <a:ext cx="849995" cy="1354411"/>
            </a:xfrm>
            <a:prstGeom prst="curvedLeftArrow">
              <a:avLst>
                <a:gd name="adj1" fmla="val 0"/>
                <a:gd name="adj2" fmla="val 10346"/>
                <a:gd name="adj3" fmla="val 2756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197" name="Left Brace 196"/>
            <p:cNvSpPr/>
            <p:nvPr/>
          </p:nvSpPr>
          <p:spPr>
            <a:xfrm rot="12597497">
              <a:off x="7003054" y="3528484"/>
              <a:ext cx="273334" cy="2485191"/>
            </a:xfrm>
            <a:prstGeom prst="leftBrace">
              <a:avLst/>
            </a:prstGeom>
            <a:ln w="127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98" name="Left Brace 197"/>
            <p:cNvSpPr/>
            <p:nvPr/>
          </p:nvSpPr>
          <p:spPr>
            <a:xfrm rot="16200000">
              <a:off x="5487008" y="5305692"/>
              <a:ext cx="199683" cy="713501"/>
            </a:xfrm>
            <a:prstGeom prst="leftBrace">
              <a:avLst/>
            </a:prstGeom>
            <a:ln w="127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99" name="Left Arrow 198"/>
            <p:cNvSpPr/>
            <p:nvPr/>
          </p:nvSpPr>
          <p:spPr>
            <a:xfrm>
              <a:off x="2901958" y="5915899"/>
              <a:ext cx="2889241" cy="713501"/>
            </a:xfrm>
            <a:prstGeom prst="lef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0" name="TextBox 199"/>
            <p:cNvSpPr txBox="1"/>
            <p:nvPr/>
          </p:nvSpPr>
          <p:spPr>
            <a:xfrm>
              <a:off x="3429000" y="6096000"/>
              <a:ext cx="2108282" cy="307777"/>
            </a:xfrm>
            <a:prstGeom prst="rect">
              <a:avLst/>
            </a:prstGeom>
            <a:noFill/>
          </p:spPr>
          <p:txBody>
            <a:bodyPr wrap="none" rtlCol="0">
              <a:spAutoFit/>
            </a:bodyPr>
            <a:lstStyle/>
            <a:p>
              <a:r>
                <a:rPr lang="en-US" sz="1400" dirty="0" smtClean="0">
                  <a:solidFill>
                    <a:srgbClr val="FF0000"/>
                  </a:solidFill>
                </a:rPr>
                <a:t>Back Propagating Learning</a:t>
              </a:r>
              <a:endParaRPr lang="en-US" sz="1400" dirty="0">
                <a:solidFill>
                  <a:srgbClr val="FF0000"/>
                </a:solidFill>
              </a:endParaRPr>
            </a:p>
          </p:txBody>
        </p:sp>
      </p:grpSp>
      <p:pic>
        <p:nvPicPr>
          <p:cNvPr id="35843" name="Picture 3"/>
          <p:cNvPicPr>
            <a:picLocks noChangeAspect="1" noChangeArrowheads="1"/>
          </p:cNvPicPr>
          <p:nvPr/>
        </p:nvPicPr>
        <p:blipFill>
          <a:blip r:embed="rId4"/>
          <a:srcRect/>
          <a:stretch>
            <a:fillRect/>
          </a:stretch>
        </p:blipFill>
        <p:spPr bwMode="auto">
          <a:xfrm>
            <a:off x="6978650" y="5302250"/>
            <a:ext cx="1549400" cy="762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lstStyle/>
          <a:p>
            <a:r>
              <a:rPr lang="en-US" altLang="ko-KR" dirty="0" smtClean="0"/>
              <a:t>Method</a:t>
            </a:r>
            <a:endParaRPr lang="ko-KR" altLang="en-US" dirty="0"/>
          </a:p>
        </p:txBody>
      </p:sp>
      <p:sp>
        <p:nvSpPr>
          <p:cNvPr id="8" name="텍스트 개체 틀 7"/>
          <p:cNvSpPr>
            <a:spLocks noGrp="1"/>
          </p:cNvSpPr>
          <p:nvPr>
            <p:ph type="body" idx="1"/>
          </p:nvPr>
        </p:nvSpPr>
        <p:spPr/>
        <p:txBody>
          <a:bodyPr/>
          <a:lstStyle/>
          <a:p>
            <a:r>
              <a:rPr lang="en-US" altLang="ko-KR" dirty="0" smtClean="0"/>
              <a:t>General Work Flow</a:t>
            </a:r>
          </a:p>
          <a:p>
            <a:r>
              <a:rPr lang="en-US" altLang="ko-KR" dirty="0" smtClean="0"/>
              <a:t>Input Features</a:t>
            </a:r>
          </a:p>
          <a:p>
            <a:r>
              <a:rPr lang="en-US" altLang="ko-KR" dirty="0" smtClean="0"/>
              <a:t>Validation and verification method</a:t>
            </a:r>
            <a:endParaRPr lang="ko-KR" alt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1493838"/>
            <a:ext cx="5334000" cy="323056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Preprocessing from BRAINS Tool</a:t>
            </a:r>
            <a:endParaRPr lang="en-US" sz="40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71431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p:cNvSpPr/>
          <p:nvPr/>
        </p:nvSpPr>
        <p:spPr>
          <a:xfrm>
            <a:off x="6248400" y="1752600"/>
            <a:ext cx="533400" cy="25908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 name="TextBox 5"/>
          <p:cNvSpPr txBox="1"/>
          <p:nvPr/>
        </p:nvSpPr>
        <p:spPr>
          <a:xfrm>
            <a:off x="6578600" y="2743200"/>
            <a:ext cx="165099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Pre-processing For BRAINSCut</a:t>
            </a:r>
            <a:endParaRPr lang="en-US" dirty="0"/>
          </a:p>
        </p:txBody>
      </p:sp>
    </p:spTree>
    <p:extLst>
      <p:ext uri="{BB962C8B-B14F-4D97-AF65-F5344CB8AC3E}">
        <p14:creationId xmlns:p14="http://schemas.microsoft.com/office/powerpoint/2010/main" val="258264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 Basic Work Flow</a:t>
            </a:r>
            <a:endParaRPr lang="en-US" dirty="0"/>
          </a:p>
        </p:txBody>
      </p:sp>
      <p:graphicFrame>
        <p:nvGraphicFramePr>
          <p:cNvPr id="4" name="Content Placeholder 3"/>
          <p:cNvGraphicFramePr>
            <a:graphicFrameLocks noGrp="1"/>
          </p:cNvGraphicFramePr>
          <p:nvPr>
            <p:ph idx="1"/>
          </p:nvPr>
        </p:nvGraphicFramePr>
        <p:xfrm>
          <a:off x="7620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rved Down Arrow 4"/>
          <p:cNvSpPr/>
          <p:nvPr/>
        </p:nvSpPr>
        <p:spPr>
          <a:xfrm rot="16200000">
            <a:off x="-495300" y="3467100"/>
            <a:ext cx="3124201" cy="121919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457200" y="3886200"/>
            <a:ext cx="1568508" cy="400110"/>
          </a:xfrm>
          <a:prstGeom prst="rect">
            <a:avLst/>
          </a:prstGeom>
          <a:noFill/>
        </p:spPr>
        <p:txBody>
          <a:bodyPr wrap="none" rtlCol="0">
            <a:spAutoFit/>
          </a:bodyPr>
          <a:lstStyle/>
          <a:p>
            <a:r>
              <a:rPr lang="en-US" sz="2000" b="1" dirty="0" smtClean="0"/>
              <a:t>Optimization</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Input Feature Vector</a:t>
            </a:r>
            <a:endParaRPr lang="en-US" dirty="0"/>
          </a:p>
        </p:txBody>
      </p:sp>
      <p:sp>
        <p:nvSpPr>
          <p:cNvPr id="3" name="Content Placeholder 2"/>
          <p:cNvSpPr>
            <a:spLocks noGrp="1"/>
          </p:cNvSpPr>
          <p:nvPr>
            <p:ph idx="1"/>
          </p:nvPr>
        </p:nvSpPr>
        <p:spPr/>
        <p:txBody>
          <a:bodyPr>
            <a:normAutofit lnSpcReduction="10000"/>
          </a:bodyPr>
          <a:lstStyle/>
          <a:p>
            <a:r>
              <a:rPr lang="en-US" dirty="0" smtClean="0"/>
              <a:t>Images</a:t>
            </a:r>
          </a:p>
          <a:p>
            <a:pPr lvl="1"/>
            <a:r>
              <a:rPr lang="en-US" dirty="0" smtClean="0"/>
              <a:t>Brain Atlas</a:t>
            </a:r>
          </a:p>
          <a:p>
            <a:pPr lvl="1"/>
            <a:r>
              <a:rPr lang="en-US" dirty="0" smtClean="0"/>
              <a:t>Prior</a:t>
            </a:r>
          </a:p>
          <a:p>
            <a:pPr lvl="1"/>
            <a:r>
              <a:rPr lang="en-US" dirty="0" smtClean="0"/>
              <a:t>Multi-modality Images</a:t>
            </a:r>
          </a:p>
          <a:p>
            <a:pPr lvl="1"/>
            <a:r>
              <a:rPr lang="en-US" dirty="0" smtClean="0"/>
              <a:t>Feature Enhanced Images</a:t>
            </a:r>
          </a:p>
          <a:p>
            <a:r>
              <a:rPr lang="en-US" dirty="0" smtClean="0"/>
              <a:t>Features</a:t>
            </a:r>
          </a:p>
          <a:p>
            <a:pPr lvl="1"/>
            <a:r>
              <a:rPr lang="en-US" dirty="0" smtClean="0"/>
              <a:t>Location</a:t>
            </a:r>
          </a:p>
          <a:p>
            <a:pPr lvl="1"/>
            <a:r>
              <a:rPr lang="en-US" dirty="0" smtClean="0"/>
              <a:t>Neighborhood</a:t>
            </a:r>
          </a:p>
          <a:p>
            <a:pPr lvl="1"/>
            <a:r>
              <a:rPr lang="en-US" dirty="0" smtClean="0"/>
              <a:t>Candidates</a:t>
            </a:r>
            <a:endParaRPr lang="en-US" dirty="0"/>
          </a:p>
        </p:txBody>
      </p:sp>
      <p:pic>
        <p:nvPicPr>
          <p:cNvPr id="4" name="Picture 3" descr="Picture 2.png"/>
          <p:cNvPicPr>
            <a:picLocks noChangeAspect="1"/>
          </p:cNvPicPr>
          <p:nvPr/>
        </p:nvPicPr>
        <p:blipFill>
          <a:blip r:embed="rId3"/>
          <a:stretch>
            <a:fillRect/>
          </a:stretch>
        </p:blipFill>
        <p:spPr>
          <a:xfrm>
            <a:off x="6629400" y="1600200"/>
            <a:ext cx="2230456" cy="1542732"/>
          </a:xfrm>
          <a:prstGeom prst="rect">
            <a:avLst/>
          </a:prstGeom>
        </p:spPr>
      </p:pic>
      <p:pic>
        <p:nvPicPr>
          <p:cNvPr id="5" name="Picture 4" descr="May14Figure3.png"/>
          <p:cNvPicPr>
            <a:picLocks noChangeAspect="1"/>
          </p:cNvPicPr>
          <p:nvPr/>
        </p:nvPicPr>
        <p:blipFill>
          <a:blip r:embed="rId4"/>
          <a:stretch>
            <a:fillRect/>
          </a:stretch>
        </p:blipFill>
        <p:spPr>
          <a:xfrm flipH="1" flipV="1">
            <a:off x="5549076" y="3718388"/>
            <a:ext cx="1146930" cy="906695"/>
          </a:xfrm>
          <a:prstGeom prst="rect">
            <a:avLst/>
          </a:prstGeom>
        </p:spPr>
      </p:pic>
      <p:pic>
        <p:nvPicPr>
          <p:cNvPr id="6" name="Picture 5" descr="May14Figure4.png"/>
          <p:cNvPicPr>
            <a:picLocks noChangeAspect="1"/>
          </p:cNvPicPr>
          <p:nvPr/>
        </p:nvPicPr>
        <p:blipFill>
          <a:blip r:embed="rId5"/>
          <a:stretch>
            <a:fillRect/>
          </a:stretch>
        </p:blipFill>
        <p:spPr>
          <a:xfrm rot="10800000" flipH="1" flipV="1">
            <a:off x="6178019" y="3413588"/>
            <a:ext cx="1135294" cy="906694"/>
          </a:xfrm>
          <a:prstGeom prst="rect">
            <a:avLst/>
          </a:prstGeom>
        </p:spPr>
      </p:pic>
      <p:pic>
        <p:nvPicPr>
          <p:cNvPr id="7" name="Picture 6" descr="May14Figure5.png"/>
          <p:cNvPicPr>
            <a:picLocks noChangeAspect="1"/>
          </p:cNvPicPr>
          <p:nvPr/>
        </p:nvPicPr>
        <p:blipFill>
          <a:blip r:embed="rId6"/>
          <a:stretch>
            <a:fillRect/>
          </a:stretch>
        </p:blipFill>
        <p:spPr>
          <a:xfrm flipH="1" flipV="1">
            <a:off x="6696006" y="4320282"/>
            <a:ext cx="1143000" cy="906694"/>
          </a:xfrm>
          <a:prstGeom prst="rect">
            <a:avLst/>
          </a:prstGeom>
        </p:spPr>
      </p:pic>
      <p:grpSp>
        <p:nvGrpSpPr>
          <p:cNvPr id="8" name="Group 7"/>
          <p:cNvGrpSpPr/>
          <p:nvPr/>
        </p:nvGrpSpPr>
        <p:grpSpPr>
          <a:xfrm>
            <a:off x="4114801" y="5638800"/>
            <a:ext cx="4625220" cy="697217"/>
            <a:chOff x="990600" y="1943253"/>
            <a:chExt cx="5950714" cy="1487979"/>
          </a:xfrm>
        </p:grpSpPr>
        <p:cxnSp>
          <p:nvCxnSpPr>
            <p:cNvPr id="9" name="Straight Connector 8"/>
            <p:cNvCxnSpPr/>
            <p:nvPr/>
          </p:nvCxnSpPr>
          <p:spPr>
            <a:xfrm>
              <a:off x="1162594" y="3076827"/>
              <a:ext cx="5503817" cy="13869"/>
            </a:xfrm>
            <a:prstGeom prst="line">
              <a:avLst/>
            </a:prstGeom>
            <a:ln cap="flat">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58180" y="2516034"/>
              <a:ext cx="1238360" cy="345285"/>
            </a:xfrm>
            <a:prstGeom prst="rect">
              <a:avLst/>
            </a:prstGeom>
            <a:gradFill flip="none" rotWithShape="1">
              <a:gsLst>
                <a:gs pos="0">
                  <a:srgbClr val="FFB619"/>
                </a:gs>
                <a:gs pos="100000">
                  <a:srgbClr val="BCE618"/>
                </a:gs>
                <a:gs pos="50000">
                  <a:srgbClr val="FFFF00"/>
                </a:gs>
              </a:gsLst>
              <a:lin ang="0" scaled="1"/>
              <a:tileRect/>
            </a:gradFill>
          </p:spPr>
          <p:txBody>
            <a:bodyPr wrap="square" rtlCol="0" anchor="ctr">
              <a:spAutoFit/>
            </a:bodyPr>
            <a:lstStyle/>
            <a:p>
              <a:pPr algn="ctr"/>
              <a:r>
                <a:rPr lang="en-US" sz="900" dirty="0" smtClean="0"/>
                <a:t>CSF</a:t>
              </a:r>
              <a:endParaRPr lang="en-US" sz="900" dirty="0"/>
            </a:p>
          </p:txBody>
        </p:sp>
        <p:sp>
          <p:nvSpPr>
            <p:cNvPr id="11" name="TextBox 10"/>
            <p:cNvSpPr txBox="1"/>
            <p:nvPr/>
          </p:nvSpPr>
          <p:spPr>
            <a:xfrm>
              <a:off x="5257800" y="2516034"/>
              <a:ext cx="1152145" cy="347473"/>
            </a:xfrm>
            <a:prstGeom prst="rect">
              <a:avLst/>
            </a:prstGeom>
            <a:gradFill flip="none" rotWithShape="1">
              <a:gsLst>
                <a:gs pos="0">
                  <a:schemeClr val="accent5">
                    <a:lumMod val="60000"/>
                    <a:lumOff val="40000"/>
                  </a:schemeClr>
                </a:gs>
                <a:gs pos="100000">
                  <a:srgbClr val="000090"/>
                </a:gs>
                <a:gs pos="50000">
                  <a:srgbClr val="0000FF"/>
                </a:gs>
              </a:gsLst>
              <a:lin ang="0" scaled="1"/>
              <a:tileRect/>
            </a:gradFill>
          </p:spPr>
          <p:txBody>
            <a:bodyPr wrap="square" rtlCol="0" anchor="ctr">
              <a:spAutoFit/>
            </a:bodyPr>
            <a:lstStyle/>
            <a:p>
              <a:pPr algn="ctr"/>
              <a:r>
                <a:rPr lang="en-US" sz="900" dirty="0" smtClean="0">
                  <a:solidFill>
                    <a:schemeClr val="bg1"/>
                  </a:solidFill>
                </a:rPr>
                <a:t>White Matter</a:t>
              </a:r>
              <a:endParaRPr lang="en-US" sz="900" dirty="0">
                <a:solidFill>
                  <a:schemeClr val="bg1"/>
                </a:solidFill>
              </a:endParaRPr>
            </a:p>
          </p:txBody>
        </p:sp>
        <p:cxnSp>
          <p:nvCxnSpPr>
            <p:cNvPr id="12" name="Straight Arrow Connector 11"/>
            <p:cNvCxnSpPr/>
            <p:nvPr/>
          </p:nvCxnSpPr>
          <p:spPr>
            <a:xfrm rot="5400000">
              <a:off x="1099876" y="2632683"/>
              <a:ext cx="916611" cy="17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394789" y="3085947"/>
              <a:ext cx="353136" cy="345285"/>
            </a:xfrm>
            <a:prstGeom prst="rect">
              <a:avLst/>
            </a:prstGeom>
            <a:noFill/>
          </p:spPr>
          <p:txBody>
            <a:bodyPr wrap="none" rtlCol="0">
              <a:spAutoFit/>
            </a:bodyPr>
            <a:lstStyle/>
            <a:p>
              <a:r>
                <a:rPr lang="en-US" sz="900" dirty="0" smtClean="0"/>
                <a:t>10</a:t>
              </a:r>
              <a:endParaRPr lang="en-US" sz="900" dirty="0"/>
            </a:p>
          </p:txBody>
        </p:sp>
        <p:sp>
          <p:nvSpPr>
            <p:cNvPr id="14" name="TextBox 13"/>
            <p:cNvSpPr txBox="1"/>
            <p:nvPr/>
          </p:nvSpPr>
          <p:spPr>
            <a:xfrm>
              <a:off x="3464029" y="3085947"/>
              <a:ext cx="411028" cy="345285"/>
            </a:xfrm>
            <a:prstGeom prst="rect">
              <a:avLst/>
            </a:prstGeom>
            <a:noFill/>
          </p:spPr>
          <p:txBody>
            <a:bodyPr wrap="none" rtlCol="0">
              <a:spAutoFit/>
            </a:bodyPr>
            <a:lstStyle/>
            <a:p>
              <a:r>
                <a:rPr lang="en-US" sz="900" dirty="0" smtClean="0"/>
                <a:t>130</a:t>
              </a:r>
              <a:endParaRPr lang="en-US" sz="900" dirty="0"/>
            </a:p>
          </p:txBody>
        </p:sp>
        <p:sp>
          <p:nvSpPr>
            <p:cNvPr id="15" name="TextBox 14"/>
            <p:cNvSpPr txBox="1"/>
            <p:nvPr/>
          </p:nvSpPr>
          <p:spPr>
            <a:xfrm>
              <a:off x="6216495" y="3085947"/>
              <a:ext cx="411028" cy="345285"/>
            </a:xfrm>
            <a:prstGeom prst="rect">
              <a:avLst/>
            </a:prstGeom>
            <a:noFill/>
          </p:spPr>
          <p:txBody>
            <a:bodyPr wrap="none" rtlCol="0">
              <a:spAutoFit/>
            </a:bodyPr>
            <a:lstStyle/>
            <a:p>
              <a:r>
                <a:rPr lang="en-US" sz="900" dirty="0" smtClean="0"/>
                <a:t>250</a:t>
              </a:r>
              <a:endParaRPr lang="en-US" sz="900" dirty="0"/>
            </a:p>
          </p:txBody>
        </p:sp>
        <p:sp>
          <p:nvSpPr>
            <p:cNvPr id="16" name="TextBox 15"/>
            <p:cNvSpPr txBox="1"/>
            <p:nvPr/>
          </p:nvSpPr>
          <p:spPr>
            <a:xfrm>
              <a:off x="2598748" y="3085947"/>
              <a:ext cx="353136" cy="345285"/>
            </a:xfrm>
            <a:prstGeom prst="rect">
              <a:avLst/>
            </a:prstGeom>
            <a:noFill/>
          </p:spPr>
          <p:txBody>
            <a:bodyPr wrap="none" rtlCol="0">
              <a:spAutoFit/>
            </a:bodyPr>
            <a:lstStyle/>
            <a:p>
              <a:r>
                <a:rPr lang="en-US" sz="900" dirty="0" smtClean="0"/>
                <a:t>70</a:t>
              </a:r>
              <a:endParaRPr lang="en-US" sz="900" dirty="0"/>
            </a:p>
          </p:txBody>
        </p:sp>
        <p:sp>
          <p:nvSpPr>
            <p:cNvPr id="17" name="TextBox 16"/>
            <p:cNvSpPr txBox="1"/>
            <p:nvPr/>
          </p:nvSpPr>
          <p:spPr>
            <a:xfrm>
              <a:off x="1261559" y="1943253"/>
              <a:ext cx="595036" cy="230832"/>
            </a:xfrm>
            <a:prstGeom prst="rect">
              <a:avLst/>
            </a:prstGeom>
            <a:noFill/>
            <a:ln>
              <a:solidFill>
                <a:schemeClr val="tx1"/>
              </a:solidFill>
            </a:ln>
          </p:spPr>
          <p:txBody>
            <a:bodyPr wrap="none" rtlCol="0" anchor="ctr">
              <a:spAutoFit/>
            </a:bodyPr>
            <a:lstStyle/>
            <a:p>
              <a:pPr algn="ctr"/>
              <a:r>
                <a:rPr lang="en-US" sz="900" dirty="0" smtClean="0"/>
                <a:t>Pure CSF</a:t>
              </a:r>
              <a:endParaRPr lang="en-US" sz="900" dirty="0"/>
            </a:p>
          </p:txBody>
        </p:sp>
        <p:sp>
          <p:nvSpPr>
            <p:cNvPr id="18" name="TextBox 17"/>
            <p:cNvSpPr txBox="1"/>
            <p:nvPr/>
          </p:nvSpPr>
          <p:spPr>
            <a:xfrm>
              <a:off x="3157234" y="1943253"/>
              <a:ext cx="998553" cy="230832"/>
            </a:xfrm>
            <a:prstGeom prst="rect">
              <a:avLst/>
            </a:prstGeom>
            <a:noFill/>
            <a:ln>
              <a:solidFill>
                <a:schemeClr val="tx1"/>
              </a:solidFill>
            </a:ln>
          </p:spPr>
          <p:txBody>
            <a:bodyPr wrap="none" rtlCol="0" anchor="ctr">
              <a:spAutoFit/>
            </a:bodyPr>
            <a:lstStyle/>
            <a:p>
              <a:pPr algn="ctr"/>
              <a:r>
                <a:rPr lang="en-US" sz="900" dirty="0" smtClean="0"/>
                <a:t>Pure Grey Matter</a:t>
              </a:r>
              <a:endParaRPr lang="en-US" sz="900" dirty="0"/>
            </a:p>
          </p:txBody>
        </p:sp>
        <p:sp>
          <p:nvSpPr>
            <p:cNvPr id="19" name="TextBox 18"/>
            <p:cNvSpPr txBox="1"/>
            <p:nvPr/>
          </p:nvSpPr>
          <p:spPr>
            <a:xfrm>
              <a:off x="5878573" y="1943253"/>
              <a:ext cx="1062741" cy="230832"/>
            </a:xfrm>
            <a:prstGeom prst="rect">
              <a:avLst/>
            </a:prstGeom>
            <a:noFill/>
            <a:ln>
              <a:solidFill>
                <a:schemeClr val="tx1"/>
              </a:solidFill>
            </a:ln>
          </p:spPr>
          <p:txBody>
            <a:bodyPr wrap="none" rtlCol="0" anchor="ctr">
              <a:spAutoFit/>
            </a:bodyPr>
            <a:lstStyle/>
            <a:p>
              <a:pPr algn="ctr"/>
              <a:r>
                <a:rPr lang="en-US" sz="900" dirty="0" smtClean="0"/>
                <a:t>Pure White Matter</a:t>
              </a:r>
              <a:endParaRPr lang="en-US" sz="900" dirty="0"/>
            </a:p>
          </p:txBody>
        </p:sp>
        <p:sp>
          <p:nvSpPr>
            <p:cNvPr id="20" name="TextBox 19"/>
            <p:cNvSpPr txBox="1"/>
            <p:nvPr/>
          </p:nvSpPr>
          <p:spPr>
            <a:xfrm>
              <a:off x="990600" y="3085947"/>
              <a:ext cx="280772" cy="345285"/>
            </a:xfrm>
            <a:prstGeom prst="rect">
              <a:avLst/>
            </a:prstGeom>
            <a:noFill/>
          </p:spPr>
          <p:txBody>
            <a:bodyPr wrap="none" rtlCol="0">
              <a:spAutoFit/>
            </a:bodyPr>
            <a:lstStyle/>
            <a:p>
              <a:r>
                <a:rPr lang="en-US" sz="900" dirty="0" smtClean="0"/>
                <a:t>0</a:t>
              </a:r>
              <a:endParaRPr lang="en-US" sz="900" dirty="0"/>
            </a:p>
          </p:txBody>
        </p:sp>
        <p:sp>
          <p:nvSpPr>
            <p:cNvPr id="21" name="TextBox 20"/>
            <p:cNvSpPr txBox="1"/>
            <p:nvPr/>
          </p:nvSpPr>
          <p:spPr>
            <a:xfrm>
              <a:off x="6473928" y="3085947"/>
              <a:ext cx="406463" cy="345285"/>
            </a:xfrm>
            <a:prstGeom prst="rect">
              <a:avLst/>
            </a:prstGeom>
            <a:noFill/>
          </p:spPr>
          <p:txBody>
            <a:bodyPr wrap="none" rtlCol="0">
              <a:spAutoFit/>
            </a:bodyPr>
            <a:lstStyle/>
            <a:p>
              <a:r>
                <a:rPr lang="en-US" sz="900" dirty="0" smtClean="0"/>
                <a:t>255</a:t>
              </a:r>
              <a:endParaRPr lang="en-US" sz="900" dirty="0"/>
            </a:p>
          </p:txBody>
        </p:sp>
        <p:sp>
          <p:nvSpPr>
            <p:cNvPr id="22" name="TextBox 21"/>
            <p:cNvSpPr txBox="1"/>
            <p:nvPr/>
          </p:nvSpPr>
          <p:spPr>
            <a:xfrm>
              <a:off x="5011978" y="3085947"/>
              <a:ext cx="411028" cy="345285"/>
            </a:xfrm>
            <a:prstGeom prst="rect">
              <a:avLst/>
            </a:prstGeom>
            <a:noFill/>
          </p:spPr>
          <p:txBody>
            <a:bodyPr wrap="none" rtlCol="0">
              <a:spAutoFit/>
            </a:bodyPr>
            <a:lstStyle/>
            <a:p>
              <a:r>
                <a:rPr lang="en-US" sz="900" dirty="0" smtClean="0"/>
                <a:t>190</a:t>
              </a:r>
              <a:endParaRPr lang="en-US" sz="900" dirty="0"/>
            </a:p>
          </p:txBody>
        </p:sp>
        <p:cxnSp>
          <p:nvCxnSpPr>
            <p:cNvPr id="23" name="Straight Connector 22"/>
            <p:cNvCxnSpPr>
              <a:endCxn id="20" idx="0"/>
            </p:cNvCxnSpPr>
            <p:nvPr/>
          </p:nvCxnSpPr>
          <p:spPr>
            <a:xfrm rot="10800000" flipV="1">
              <a:off x="1130988" y="3076827"/>
              <a:ext cx="31610" cy="9119"/>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96540" y="2516034"/>
              <a:ext cx="2476718" cy="347473"/>
            </a:xfrm>
            <a:prstGeom prst="rect">
              <a:avLst/>
            </a:prstGeom>
            <a:gradFill flip="none" rotWithShape="1">
              <a:gsLst>
                <a:gs pos="0">
                  <a:srgbClr val="BCE618"/>
                </a:gs>
                <a:gs pos="100000">
                  <a:schemeClr val="accent5">
                    <a:lumMod val="60000"/>
                    <a:lumOff val="40000"/>
                  </a:schemeClr>
                </a:gs>
                <a:gs pos="50000">
                  <a:srgbClr val="008000"/>
                </a:gs>
              </a:gsLst>
              <a:lin ang="0" scaled="1"/>
              <a:tileRect/>
            </a:gradFill>
          </p:spPr>
          <p:txBody>
            <a:bodyPr wrap="square" rtlCol="0" anchor="ctr">
              <a:spAutoFit/>
            </a:bodyPr>
            <a:lstStyle/>
            <a:p>
              <a:pPr algn="ctr"/>
              <a:r>
                <a:rPr lang="en-US" sz="900" dirty="0" smtClean="0"/>
                <a:t>Grey Matter</a:t>
              </a:r>
              <a:endParaRPr lang="en-US" sz="900" dirty="0"/>
            </a:p>
          </p:txBody>
        </p:sp>
        <p:cxnSp>
          <p:nvCxnSpPr>
            <p:cNvPr id="25" name="Straight Arrow Connector 24"/>
            <p:cNvCxnSpPr/>
            <p:nvPr/>
          </p:nvCxnSpPr>
          <p:spPr>
            <a:xfrm rot="5400000">
              <a:off x="3199102" y="2631495"/>
              <a:ext cx="916611" cy="1792"/>
            </a:xfrm>
            <a:prstGeom prst="straightConnector1">
              <a:avLst/>
            </a:prstGeom>
            <a:ln>
              <a:solidFill>
                <a:schemeClr val="tx1">
                  <a:alpha val="82000"/>
                </a:schemeClr>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130987" y="2516034"/>
              <a:ext cx="409995" cy="345285"/>
            </a:xfrm>
            <a:prstGeom prst="rect">
              <a:avLst/>
            </a:prstGeom>
            <a:gradFill flip="none" rotWithShape="1">
              <a:gsLst>
                <a:gs pos="0">
                  <a:srgbClr val="FF0000"/>
                </a:gs>
                <a:gs pos="100000">
                  <a:srgbClr val="FFB619"/>
                </a:gs>
              </a:gsLst>
              <a:lin ang="0" scaled="1"/>
              <a:tileRect/>
            </a:gradFill>
          </p:spPr>
          <p:txBody>
            <a:bodyPr wrap="square" rtlCol="0" anchor="ctr">
              <a:spAutoFit/>
            </a:bodyPr>
            <a:lstStyle/>
            <a:p>
              <a:pPr algn="ctr"/>
              <a:r>
                <a:rPr lang="en-US" sz="900" dirty="0" smtClean="0"/>
                <a:t>etc</a:t>
              </a:r>
              <a:endParaRPr lang="en-US" sz="900" dirty="0"/>
            </a:p>
          </p:txBody>
        </p:sp>
        <p:sp>
          <p:nvSpPr>
            <p:cNvPr id="27" name="TextBox 26"/>
            <p:cNvSpPr txBox="1"/>
            <p:nvPr/>
          </p:nvSpPr>
          <p:spPr>
            <a:xfrm>
              <a:off x="6408419" y="2516034"/>
              <a:ext cx="252126" cy="347473"/>
            </a:xfrm>
            <a:prstGeom prst="rect">
              <a:avLst/>
            </a:prstGeom>
            <a:gradFill flip="none" rotWithShape="1">
              <a:gsLst>
                <a:gs pos="0">
                  <a:srgbClr val="000090"/>
                </a:gs>
                <a:gs pos="100000">
                  <a:srgbClr val="660066"/>
                </a:gs>
              </a:gsLst>
              <a:lin ang="0" scaled="1"/>
              <a:tileRect/>
            </a:gradFill>
          </p:spPr>
          <p:txBody>
            <a:bodyPr wrap="square" lIns="0" tIns="45720" rIns="0" bIns="45720" rtlCol="0" anchor="ctr">
              <a:spAutoFit/>
            </a:bodyPr>
            <a:lstStyle/>
            <a:p>
              <a:pPr algn="ctr"/>
              <a:r>
                <a:rPr lang="en-US" sz="900" dirty="0" smtClean="0">
                  <a:solidFill>
                    <a:srgbClr val="FFFFFF"/>
                  </a:solidFill>
                </a:rPr>
                <a:t>etc</a:t>
              </a:r>
              <a:endParaRPr lang="en-US" sz="900" dirty="0">
                <a:solidFill>
                  <a:srgbClr val="FFFFFF"/>
                </a:solidFill>
              </a:endParaRPr>
            </a:p>
          </p:txBody>
        </p:sp>
        <p:cxnSp>
          <p:nvCxnSpPr>
            <p:cNvPr id="28" name="Straight Arrow Connector 27"/>
            <p:cNvCxnSpPr/>
            <p:nvPr/>
          </p:nvCxnSpPr>
          <p:spPr>
            <a:xfrm rot="5400000">
              <a:off x="5956877" y="2631495"/>
              <a:ext cx="916611" cy="17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pic>
        <p:nvPicPr>
          <p:cNvPr id="29" name="Picture 28" descr="Picture 1.png"/>
          <p:cNvPicPr>
            <a:picLocks noChangeAspect="1"/>
          </p:cNvPicPr>
          <p:nvPr/>
        </p:nvPicPr>
        <p:blipFill>
          <a:blip r:embed="rId7"/>
          <a:stretch>
            <a:fillRect/>
          </a:stretch>
        </p:blipFill>
        <p:spPr>
          <a:xfrm>
            <a:off x="7586441" y="3413588"/>
            <a:ext cx="1153580" cy="10689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Input Feature Vector</a:t>
            </a:r>
            <a:endParaRPr lang="en-US" dirty="0"/>
          </a:p>
        </p:txBody>
      </p:sp>
      <p:sp>
        <p:nvSpPr>
          <p:cNvPr id="3" name="Content Placeholder 2"/>
          <p:cNvSpPr>
            <a:spLocks noGrp="1"/>
          </p:cNvSpPr>
          <p:nvPr>
            <p:ph idx="1"/>
          </p:nvPr>
        </p:nvSpPr>
        <p:spPr>
          <a:xfrm>
            <a:off x="457200" y="1600200"/>
            <a:ext cx="2514600" cy="4525963"/>
          </a:xfrm>
        </p:spPr>
        <p:txBody>
          <a:bodyPr>
            <a:normAutofit/>
          </a:bodyPr>
          <a:lstStyle/>
          <a:p>
            <a:r>
              <a:rPr lang="en-US" sz="1800" dirty="0" smtClean="0"/>
              <a:t>Images</a:t>
            </a:r>
          </a:p>
          <a:p>
            <a:pPr lvl="1"/>
            <a:r>
              <a:rPr lang="en-US" sz="1800" b="1" dirty="0" smtClean="0"/>
              <a:t>Brain Atlas</a:t>
            </a:r>
          </a:p>
          <a:p>
            <a:pPr lvl="2"/>
            <a:r>
              <a:rPr lang="en-US" sz="1400" b="1" dirty="0" smtClean="0"/>
              <a:t>MNI</a:t>
            </a:r>
          </a:p>
          <a:p>
            <a:pPr lvl="1"/>
            <a:r>
              <a:rPr lang="en-US" sz="1800" dirty="0" smtClean="0"/>
              <a:t>Prior</a:t>
            </a:r>
          </a:p>
          <a:p>
            <a:pPr lvl="1"/>
            <a:r>
              <a:rPr lang="en-US" sz="1800" dirty="0" smtClean="0"/>
              <a:t>Multi-modalities</a:t>
            </a:r>
          </a:p>
          <a:p>
            <a:pPr lvl="1"/>
            <a:r>
              <a:rPr lang="en-US" sz="1800" dirty="0" smtClean="0"/>
              <a:t>Feature Enhanced</a:t>
            </a:r>
          </a:p>
          <a:p>
            <a:r>
              <a:rPr lang="en-US" sz="1800" dirty="0" smtClean="0">
                <a:solidFill>
                  <a:schemeClr val="bg2">
                    <a:lumMod val="75000"/>
                  </a:schemeClr>
                </a:solidFill>
              </a:rPr>
              <a:t>Features</a:t>
            </a:r>
          </a:p>
        </p:txBody>
      </p:sp>
      <p:pic>
        <p:nvPicPr>
          <p:cNvPr id="4" name="Picture 3" descr="Picture 2.png"/>
          <p:cNvPicPr>
            <a:picLocks noChangeAspect="1"/>
          </p:cNvPicPr>
          <p:nvPr/>
        </p:nvPicPr>
        <p:blipFill>
          <a:blip r:embed="rId3"/>
          <a:stretch>
            <a:fillRect/>
          </a:stretch>
        </p:blipFill>
        <p:spPr>
          <a:xfrm>
            <a:off x="2953439" y="1417638"/>
            <a:ext cx="5733361" cy="3965575"/>
          </a:xfrm>
          <a:prstGeom prst="rect">
            <a:avLst/>
          </a:prstGeom>
        </p:spPr>
      </p:pic>
      <p:sp>
        <p:nvSpPr>
          <p:cNvPr id="5" name="TextBox 4"/>
          <p:cNvSpPr txBox="1"/>
          <p:nvPr/>
        </p:nvSpPr>
        <p:spPr>
          <a:xfrm>
            <a:off x="3048000" y="5410200"/>
            <a:ext cx="4032637" cy="369332"/>
          </a:xfrm>
          <a:prstGeom prst="rect">
            <a:avLst/>
          </a:prstGeom>
          <a:noFill/>
        </p:spPr>
        <p:txBody>
          <a:bodyPr wrap="none" rtlCol="0">
            <a:spAutoFit/>
          </a:bodyPr>
          <a:lstStyle/>
          <a:p>
            <a:r>
              <a:rPr lang="en-US" i="1" dirty="0" smtClean="0"/>
              <a:t>http://www.bic.mni.mcgill.ca/brainweb/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Input Feature Vector</a:t>
            </a:r>
            <a:endParaRPr lang="en-US" dirty="0"/>
          </a:p>
        </p:txBody>
      </p:sp>
      <p:sp>
        <p:nvSpPr>
          <p:cNvPr id="3" name="Content Placeholder 2"/>
          <p:cNvSpPr>
            <a:spLocks noGrp="1"/>
          </p:cNvSpPr>
          <p:nvPr>
            <p:ph idx="1"/>
          </p:nvPr>
        </p:nvSpPr>
        <p:spPr>
          <a:xfrm>
            <a:off x="457200" y="1600200"/>
            <a:ext cx="2819400" cy="4525963"/>
          </a:xfrm>
        </p:spPr>
        <p:txBody>
          <a:bodyPr>
            <a:normAutofit/>
          </a:bodyPr>
          <a:lstStyle/>
          <a:p>
            <a:r>
              <a:rPr lang="en-US" sz="1800" dirty="0" smtClean="0"/>
              <a:t>Images</a:t>
            </a:r>
          </a:p>
          <a:p>
            <a:pPr lvl="1"/>
            <a:r>
              <a:rPr lang="en-US" sz="1800" dirty="0" smtClean="0"/>
              <a:t>Brain Atlas</a:t>
            </a:r>
          </a:p>
          <a:p>
            <a:pPr lvl="1"/>
            <a:r>
              <a:rPr lang="en-US" sz="1800" b="1" dirty="0" smtClean="0"/>
              <a:t>Prior (16 subjects)</a:t>
            </a:r>
          </a:p>
          <a:p>
            <a:pPr lvl="2"/>
            <a:r>
              <a:rPr lang="en-US" sz="1400" b="1" dirty="0" smtClean="0"/>
              <a:t>Manual data</a:t>
            </a:r>
          </a:p>
          <a:p>
            <a:pPr lvl="2"/>
            <a:r>
              <a:rPr lang="en-US" sz="1400" b="1" dirty="0" smtClean="0"/>
              <a:t>Registering</a:t>
            </a:r>
          </a:p>
          <a:p>
            <a:pPr lvl="2"/>
            <a:r>
              <a:rPr lang="en-US" sz="1400" b="1" dirty="0" smtClean="0"/>
              <a:t>Averaging</a:t>
            </a:r>
          </a:p>
          <a:p>
            <a:pPr lvl="1"/>
            <a:r>
              <a:rPr lang="en-US" sz="1800" dirty="0" smtClean="0"/>
              <a:t>Multi-modalities</a:t>
            </a:r>
          </a:p>
          <a:p>
            <a:pPr lvl="1"/>
            <a:r>
              <a:rPr lang="en-US" sz="1800" dirty="0" smtClean="0"/>
              <a:t>Feature Enhanced</a:t>
            </a:r>
          </a:p>
          <a:p>
            <a:r>
              <a:rPr lang="en-US" sz="1800" dirty="0" smtClean="0">
                <a:solidFill>
                  <a:srgbClr val="ADAD9B"/>
                </a:solidFill>
              </a:rPr>
              <a:t>Features</a:t>
            </a:r>
          </a:p>
          <a:p>
            <a:pPr lvl="1"/>
            <a:endParaRPr lang="en-US" sz="1800" dirty="0"/>
          </a:p>
        </p:txBody>
      </p:sp>
      <p:sp>
        <p:nvSpPr>
          <p:cNvPr id="6" name="TextBox 5"/>
          <p:cNvSpPr txBox="1"/>
          <p:nvPr/>
        </p:nvSpPr>
        <p:spPr>
          <a:xfrm>
            <a:off x="2438400" y="5257800"/>
            <a:ext cx="3703257" cy="400110"/>
          </a:xfrm>
          <a:prstGeom prst="rect">
            <a:avLst/>
          </a:prstGeom>
          <a:noFill/>
        </p:spPr>
        <p:txBody>
          <a:bodyPr wrap="none" rtlCol="0">
            <a:spAutoFit/>
          </a:bodyPr>
          <a:lstStyle/>
          <a:p>
            <a:r>
              <a:rPr lang="en-US" sz="2000" b="1" dirty="0" smtClean="0"/>
              <a:t>Spatial Probability Density Image </a:t>
            </a:r>
            <a:endParaRPr lang="en-US" sz="2000" b="1" dirty="0"/>
          </a:p>
        </p:txBody>
      </p:sp>
      <p:pic>
        <p:nvPicPr>
          <p:cNvPr id="7" name="Picture 6" descr="May14Figure3.png"/>
          <p:cNvPicPr>
            <a:picLocks noChangeAspect="1"/>
          </p:cNvPicPr>
          <p:nvPr/>
        </p:nvPicPr>
        <p:blipFill>
          <a:blip r:embed="rId3"/>
          <a:stretch>
            <a:fillRect/>
          </a:stretch>
        </p:blipFill>
        <p:spPr>
          <a:xfrm>
            <a:off x="3276600" y="1676400"/>
            <a:ext cx="2371188" cy="1874520"/>
          </a:xfrm>
          <a:prstGeom prst="rect">
            <a:avLst/>
          </a:prstGeom>
        </p:spPr>
      </p:pic>
      <p:pic>
        <p:nvPicPr>
          <p:cNvPr id="8" name="Picture 7" descr="May14Figure4.png"/>
          <p:cNvPicPr>
            <a:picLocks noChangeAspect="1"/>
          </p:cNvPicPr>
          <p:nvPr/>
        </p:nvPicPr>
        <p:blipFill>
          <a:blip r:embed="rId4"/>
          <a:stretch>
            <a:fillRect/>
          </a:stretch>
        </p:blipFill>
        <p:spPr>
          <a:xfrm>
            <a:off x="5029200" y="2613660"/>
            <a:ext cx="2347133" cy="1874520"/>
          </a:xfrm>
          <a:prstGeom prst="rect">
            <a:avLst/>
          </a:prstGeom>
        </p:spPr>
      </p:pic>
      <p:pic>
        <p:nvPicPr>
          <p:cNvPr id="9" name="Picture 8" descr="May14Figure5.png"/>
          <p:cNvPicPr>
            <a:picLocks noChangeAspect="1"/>
          </p:cNvPicPr>
          <p:nvPr/>
        </p:nvPicPr>
        <p:blipFill>
          <a:blip r:embed="rId5"/>
          <a:stretch>
            <a:fillRect/>
          </a:stretch>
        </p:blipFill>
        <p:spPr>
          <a:xfrm>
            <a:off x="6553200" y="3883660"/>
            <a:ext cx="2363064" cy="1874520"/>
          </a:xfrm>
          <a:prstGeom prst="rect">
            <a:avLst/>
          </a:prstGeom>
        </p:spPr>
      </p:pic>
      <p:sp>
        <p:nvSpPr>
          <p:cNvPr id="11" name="TextBox 10"/>
          <p:cNvSpPr txBox="1"/>
          <p:nvPr/>
        </p:nvSpPr>
        <p:spPr>
          <a:xfrm>
            <a:off x="3276600" y="3550920"/>
            <a:ext cx="1494595" cy="369332"/>
          </a:xfrm>
          <a:prstGeom prst="rect">
            <a:avLst/>
          </a:prstGeom>
          <a:noFill/>
        </p:spPr>
        <p:txBody>
          <a:bodyPr wrap="none" rtlCol="0">
            <a:spAutoFit/>
          </a:bodyPr>
          <a:lstStyle/>
          <a:p>
            <a:r>
              <a:rPr lang="en-US" dirty="0" smtClean="0"/>
              <a:t>Right Caudate</a:t>
            </a:r>
            <a:endParaRPr lang="en-US" dirty="0"/>
          </a:p>
        </p:txBody>
      </p:sp>
      <p:sp>
        <p:nvSpPr>
          <p:cNvPr id="12" name="TextBox 11"/>
          <p:cNvSpPr txBox="1"/>
          <p:nvPr/>
        </p:nvSpPr>
        <p:spPr>
          <a:xfrm>
            <a:off x="5029200" y="4488180"/>
            <a:ext cx="1436999" cy="369332"/>
          </a:xfrm>
          <a:prstGeom prst="rect">
            <a:avLst/>
          </a:prstGeom>
          <a:noFill/>
        </p:spPr>
        <p:txBody>
          <a:bodyPr wrap="none" rtlCol="0">
            <a:spAutoFit/>
          </a:bodyPr>
          <a:lstStyle/>
          <a:p>
            <a:r>
              <a:rPr lang="en-US" dirty="0" smtClean="0"/>
              <a:t>Left Putamen</a:t>
            </a:r>
            <a:endParaRPr lang="en-US" dirty="0"/>
          </a:p>
        </p:txBody>
      </p:sp>
      <p:sp>
        <p:nvSpPr>
          <p:cNvPr id="13" name="TextBox 12"/>
          <p:cNvSpPr txBox="1"/>
          <p:nvPr/>
        </p:nvSpPr>
        <p:spPr>
          <a:xfrm>
            <a:off x="6553200" y="5758180"/>
            <a:ext cx="1249060" cy="369332"/>
          </a:xfrm>
          <a:prstGeom prst="rect">
            <a:avLst/>
          </a:prstGeom>
          <a:noFill/>
        </p:spPr>
        <p:txBody>
          <a:bodyPr wrap="none" rtlCol="0">
            <a:spAutoFit/>
          </a:bodyPr>
          <a:lstStyle/>
          <a:p>
            <a:r>
              <a:rPr lang="en-US" dirty="0" smtClean="0"/>
              <a:t>Left </a:t>
            </a:r>
            <a:r>
              <a:rPr lang="en-US" dirty="0" err="1" smtClean="0"/>
              <a:t>Globus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Input Feature Vector</a:t>
            </a:r>
            <a:endParaRPr lang="en-US" dirty="0"/>
          </a:p>
        </p:txBody>
      </p:sp>
      <p:sp>
        <p:nvSpPr>
          <p:cNvPr id="3" name="Content Placeholder 2"/>
          <p:cNvSpPr>
            <a:spLocks noGrp="1"/>
          </p:cNvSpPr>
          <p:nvPr>
            <p:ph idx="1"/>
          </p:nvPr>
        </p:nvSpPr>
        <p:spPr>
          <a:xfrm>
            <a:off x="457200" y="1600200"/>
            <a:ext cx="2514600" cy="4525963"/>
          </a:xfrm>
        </p:spPr>
        <p:txBody>
          <a:bodyPr>
            <a:normAutofit/>
          </a:bodyPr>
          <a:lstStyle/>
          <a:p>
            <a:r>
              <a:rPr lang="en-US" sz="1800" dirty="0" smtClean="0"/>
              <a:t>Images</a:t>
            </a:r>
          </a:p>
          <a:p>
            <a:pPr lvl="1"/>
            <a:r>
              <a:rPr lang="en-US" sz="1800" dirty="0" smtClean="0"/>
              <a:t>Brain Atlas</a:t>
            </a:r>
          </a:p>
          <a:p>
            <a:pPr lvl="1"/>
            <a:r>
              <a:rPr lang="en-US" sz="1800" dirty="0" smtClean="0"/>
              <a:t>Prior</a:t>
            </a:r>
          </a:p>
          <a:p>
            <a:pPr lvl="1"/>
            <a:r>
              <a:rPr lang="en-US" sz="1800" b="1" dirty="0" smtClean="0"/>
              <a:t>Multi-modalities</a:t>
            </a:r>
          </a:p>
          <a:p>
            <a:pPr lvl="2"/>
            <a:r>
              <a:rPr lang="en-US" sz="1400" b="1" dirty="0" smtClean="0"/>
              <a:t>T1-weighted</a:t>
            </a:r>
          </a:p>
          <a:p>
            <a:pPr lvl="2"/>
            <a:r>
              <a:rPr lang="en-US" sz="1400" b="1" dirty="0" smtClean="0"/>
              <a:t>T2-weighted</a:t>
            </a:r>
          </a:p>
          <a:p>
            <a:pPr lvl="1"/>
            <a:r>
              <a:rPr lang="en-US" sz="1800" dirty="0" smtClean="0"/>
              <a:t>Feature Enhanced</a:t>
            </a:r>
          </a:p>
          <a:p>
            <a:r>
              <a:rPr lang="en-US" sz="1800" dirty="0" smtClean="0">
                <a:solidFill>
                  <a:srgbClr val="ADAD9B"/>
                </a:solidFill>
              </a:rPr>
              <a:t>Features</a:t>
            </a:r>
          </a:p>
        </p:txBody>
      </p:sp>
      <p:pic>
        <p:nvPicPr>
          <p:cNvPr id="14" name="Picture 13" descr="Picture 1.png"/>
          <p:cNvPicPr>
            <a:picLocks noChangeAspect="1"/>
          </p:cNvPicPr>
          <p:nvPr/>
        </p:nvPicPr>
        <p:blipFill>
          <a:blip r:embed="rId3"/>
          <a:stretch>
            <a:fillRect/>
          </a:stretch>
        </p:blipFill>
        <p:spPr>
          <a:xfrm>
            <a:off x="3171825" y="1524000"/>
            <a:ext cx="2466975" cy="2286000"/>
          </a:xfrm>
          <a:prstGeom prst="rect">
            <a:avLst/>
          </a:prstGeom>
        </p:spPr>
      </p:pic>
      <p:pic>
        <p:nvPicPr>
          <p:cNvPr id="15" name="Picture 14" descr="Picture 2.png"/>
          <p:cNvPicPr>
            <a:picLocks noChangeAspect="1"/>
          </p:cNvPicPr>
          <p:nvPr/>
        </p:nvPicPr>
        <p:blipFill>
          <a:blip r:embed="rId4"/>
          <a:stretch>
            <a:fillRect/>
          </a:stretch>
        </p:blipFill>
        <p:spPr>
          <a:xfrm>
            <a:off x="6019800" y="1524000"/>
            <a:ext cx="2466975" cy="2286000"/>
          </a:xfrm>
          <a:prstGeom prst="rect">
            <a:avLst/>
          </a:prstGeom>
        </p:spPr>
      </p:pic>
      <p:sp>
        <p:nvSpPr>
          <p:cNvPr id="16" name="TextBox 15"/>
          <p:cNvSpPr txBox="1"/>
          <p:nvPr/>
        </p:nvSpPr>
        <p:spPr>
          <a:xfrm>
            <a:off x="3429000" y="3810000"/>
            <a:ext cx="1981282" cy="369332"/>
          </a:xfrm>
          <a:prstGeom prst="rect">
            <a:avLst/>
          </a:prstGeom>
          <a:noFill/>
        </p:spPr>
        <p:txBody>
          <a:bodyPr wrap="none" rtlCol="0">
            <a:spAutoFit/>
          </a:bodyPr>
          <a:lstStyle/>
          <a:p>
            <a:r>
              <a:rPr lang="en-US" dirty="0" smtClean="0"/>
              <a:t>T1-weighted Image</a:t>
            </a:r>
            <a:endParaRPr lang="en-US" dirty="0"/>
          </a:p>
        </p:txBody>
      </p:sp>
      <p:sp>
        <p:nvSpPr>
          <p:cNvPr id="17" name="TextBox 16"/>
          <p:cNvSpPr txBox="1"/>
          <p:nvPr/>
        </p:nvSpPr>
        <p:spPr>
          <a:xfrm>
            <a:off x="6324600" y="3821668"/>
            <a:ext cx="1981282" cy="369332"/>
          </a:xfrm>
          <a:prstGeom prst="rect">
            <a:avLst/>
          </a:prstGeom>
          <a:noFill/>
        </p:spPr>
        <p:txBody>
          <a:bodyPr wrap="none" rtlCol="0">
            <a:spAutoFit/>
          </a:bodyPr>
          <a:lstStyle/>
          <a:p>
            <a:r>
              <a:rPr lang="en-US" dirty="0" smtClean="0"/>
              <a:t>T2-weighted Image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Input Feature Vector</a:t>
            </a:r>
            <a:endParaRPr lang="en-US" dirty="0"/>
          </a:p>
        </p:txBody>
      </p:sp>
      <p:sp>
        <p:nvSpPr>
          <p:cNvPr id="3" name="Content Placeholder 2"/>
          <p:cNvSpPr>
            <a:spLocks noGrp="1"/>
          </p:cNvSpPr>
          <p:nvPr>
            <p:ph idx="1"/>
          </p:nvPr>
        </p:nvSpPr>
        <p:spPr>
          <a:xfrm>
            <a:off x="457200" y="1600200"/>
            <a:ext cx="2514600" cy="4525963"/>
          </a:xfrm>
        </p:spPr>
        <p:txBody>
          <a:bodyPr>
            <a:normAutofit/>
          </a:bodyPr>
          <a:lstStyle/>
          <a:p>
            <a:r>
              <a:rPr lang="en-US" sz="1800" dirty="0" smtClean="0"/>
              <a:t>Images</a:t>
            </a:r>
          </a:p>
          <a:p>
            <a:pPr lvl="1"/>
            <a:r>
              <a:rPr lang="en-US" sz="1800" dirty="0" smtClean="0"/>
              <a:t>Brain Atlas</a:t>
            </a:r>
          </a:p>
          <a:p>
            <a:pPr lvl="1"/>
            <a:r>
              <a:rPr lang="en-US" sz="1800" dirty="0" smtClean="0"/>
              <a:t>Prior</a:t>
            </a:r>
          </a:p>
          <a:p>
            <a:pPr lvl="1"/>
            <a:r>
              <a:rPr lang="en-US" sz="1800" dirty="0" smtClean="0"/>
              <a:t>Multi-modalities</a:t>
            </a:r>
          </a:p>
          <a:p>
            <a:pPr lvl="1"/>
            <a:r>
              <a:rPr lang="en-US" sz="1800" b="1" dirty="0" smtClean="0"/>
              <a:t>Feature Enhanced</a:t>
            </a:r>
          </a:p>
          <a:p>
            <a:pPr lvl="2"/>
            <a:r>
              <a:rPr lang="en-US" sz="1400" b="1" dirty="0" smtClean="0"/>
              <a:t>Tissue Classified</a:t>
            </a:r>
          </a:p>
          <a:p>
            <a:pPr lvl="2"/>
            <a:r>
              <a:rPr lang="en-US" sz="1400" b="1" dirty="0" smtClean="0"/>
              <a:t>Mean of Grad.</a:t>
            </a:r>
          </a:p>
          <a:p>
            <a:r>
              <a:rPr lang="en-US" sz="1800" dirty="0" smtClean="0">
                <a:solidFill>
                  <a:srgbClr val="ADAD9B"/>
                </a:solidFill>
              </a:rPr>
              <a:t>Features</a:t>
            </a:r>
          </a:p>
        </p:txBody>
      </p:sp>
      <p:sp>
        <p:nvSpPr>
          <p:cNvPr id="16" name="TextBox 15"/>
          <p:cNvSpPr txBox="1"/>
          <p:nvPr/>
        </p:nvSpPr>
        <p:spPr>
          <a:xfrm>
            <a:off x="3200400" y="3810000"/>
            <a:ext cx="2438168" cy="369332"/>
          </a:xfrm>
          <a:prstGeom prst="rect">
            <a:avLst/>
          </a:prstGeom>
          <a:noFill/>
        </p:spPr>
        <p:txBody>
          <a:bodyPr wrap="none" rtlCol="0">
            <a:spAutoFit/>
          </a:bodyPr>
          <a:lstStyle/>
          <a:p>
            <a:r>
              <a:rPr lang="en-US" dirty="0" smtClean="0"/>
              <a:t>Tissue Classified image*</a:t>
            </a:r>
            <a:endParaRPr lang="en-US" dirty="0"/>
          </a:p>
        </p:txBody>
      </p:sp>
      <p:sp>
        <p:nvSpPr>
          <p:cNvPr id="17" name="TextBox 16"/>
          <p:cNvSpPr txBox="1"/>
          <p:nvPr/>
        </p:nvSpPr>
        <p:spPr>
          <a:xfrm>
            <a:off x="5791200" y="3821668"/>
            <a:ext cx="2926955" cy="369332"/>
          </a:xfrm>
          <a:prstGeom prst="rect">
            <a:avLst/>
          </a:prstGeom>
          <a:noFill/>
        </p:spPr>
        <p:txBody>
          <a:bodyPr wrap="none" rtlCol="0">
            <a:spAutoFit/>
          </a:bodyPr>
          <a:lstStyle/>
          <a:p>
            <a:r>
              <a:rPr lang="en-US" dirty="0" smtClean="0"/>
              <a:t>Mean of Gradient Magnitude</a:t>
            </a:r>
            <a:endParaRPr lang="en-US" dirty="0"/>
          </a:p>
        </p:txBody>
      </p:sp>
      <p:pic>
        <p:nvPicPr>
          <p:cNvPr id="8" name="Picture 7" descr="Picture 3.png"/>
          <p:cNvPicPr>
            <a:picLocks noChangeAspect="1"/>
          </p:cNvPicPr>
          <p:nvPr/>
        </p:nvPicPr>
        <p:blipFill>
          <a:blip r:embed="rId3"/>
          <a:stretch>
            <a:fillRect/>
          </a:stretch>
        </p:blipFill>
        <p:spPr>
          <a:xfrm>
            <a:off x="3182408" y="1524000"/>
            <a:ext cx="2456392" cy="2286000"/>
          </a:xfrm>
          <a:prstGeom prst="rect">
            <a:avLst/>
          </a:prstGeom>
        </p:spPr>
      </p:pic>
      <p:pic>
        <p:nvPicPr>
          <p:cNvPr id="9" name="Picture 8" descr="Picture 4.png"/>
          <p:cNvPicPr>
            <a:picLocks noChangeAspect="1"/>
          </p:cNvPicPr>
          <p:nvPr/>
        </p:nvPicPr>
        <p:blipFill>
          <a:blip r:embed="rId4"/>
          <a:stretch>
            <a:fillRect/>
          </a:stretch>
        </p:blipFill>
        <p:spPr>
          <a:xfrm>
            <a:off x="6019800" y="1524000"/>
            <a:ext cx="2452158" cy="2286000"/>
          </a:xfrm>
          <a:prstGeom prst="rect">
            <a:avLst/>
          </a:prstGeom>
        </p:spPr>
      </p:pic>
      <p:grpSp>
        <p:nvGrpSpPr>
          <p:cNvPr id="10" name="Group 9"/>
          <p:cNvGrpSpPr/>
          <p:nvPr/>
        </p:nvGrpSpPr>
        <p:grpSpPr>
          <a:xfrm>
            <a:off x="1447800" y="4267200"/>
            <a:ext cx="6477000" cy="1133574"/>
            <a:chOff x="990600" y="1943253"/>
            <a:chExt cx="5950715" cy="1487979"/>
          </a:xfrm>
        </p:grpSpPr>
        <p:cxnSp>
          <p:nvCxnSpPr>
            <p:cNvPr id="11" name="Straight Connector 10"/>
            <p:cNvCxnSpPr/>
            <p:nvPr/>
          </p:nvCxnSpPr>
          <p:spPr>
            <a:xfrm>
              <a:off x="1162594" y="3076827"/>
              <a:ext cx="5503817" cy="13869"/>
            </a:xfrm>
            <a:prstGeom prst="line">
              <a:avLst/>
            </a:prstGeom>
            <a:ln cap="flat">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58181" y="2516034"/>
              <a:ext cx="1238359" cy="345286"/>
            </a:xfrm>
            <a:prstGeom prst="rect">
              <a:avLst/>
            </a:prstGeom>
            <a:gradFill flip="none" rotWithShape="1">
              <a:gsLst>
                <a:gs pos="0">
                  <a:srgbClr val="FFB619"/>
                </a:gs>
                <a:gs pos="100000">
                  <a:srgbClr val="BCE618"/>
                </a:gs>
                <a:gs pos="50000">
                  <a:srgbClr val="FFFF00"/>
                </a:gs>
              </a:gsLst>
              <a:lin ang="0" scaled="1"/>
              <a:tileRect/>
            </a:gradFill>
          </p:spPr>
          <p:txBody>
            <a:bodyPr wrap="square" rtlCol="0" anchor="ctr">
              <a:spAutoFit/>
            </a:bodyPr>
            <a:lstStyle/>
            <a:p>
              <a:pPr algn="ctr"/>
              <a:r>
                <a:rPr lang="en-US" sz="900" dirty="0" smtClean="0"/>
                <a:t>CSF</a:t>
              </a:r>
              <a:endParaRPr lang="en-US" sz="900" dirty="0"/>
            </a:p>
          </p:txBody>
        </p:sp>
        <p:sp>
          <p:nvSpPr>
            <p:cNvPr id="13" name="TextBox 12"/>
            <p:cNvSpPr txBox="1"/>
            <p:nvPr/>
          </p:nvSpPr>
          <p:spPr>
            <a:xfrm>
              <a:off x="5257800" y="2516034"/>
              <a:ext cx="1152144" cy="347472"/>
            </a:xfrm>
            <a:prstGeom prst="rect">
              <a:avLst/>
            </a:prstGeom>
            <a:gradFill flip="none" rotWithShape="1">
              <a:gsLst>
                <a:gs pos="0">
                  <a:schemeClr val="accent5">
                    <a:lumMod val="60000"/>
                    <a:lumOff val="40000"/>
                  </a:schemeClr>
                </a:gs>
                <a:gs pos="100000">
                  <a:srgbClr val="000090"/>
                </a:gs>
                <a:gs pos="50000">
                  <a:srgbClr val="0000FF"/>
                </a:gs>
              </a:gsLst>
              <a:lin ang="0" scaled="1"/>
              <a:tileRect/>
            </a:gradFill>
          </p:spPr>
          <p:txBody>
            <a:bodyPr wrap="square" rtlCol="0" anchor="ctr">
              <a:spAutoFit/>
            </a:bodyPr>
            <a:lstStyle/>
            <a:p>
              <a:pPr algn="ctr"/>
              <a:r>
                <a:rPr lang="en-US" sz="900" dirty="0" smtClean="0">
                  <a:solidFill>
                    <a:schemeClr val="bg1"/>
                  </a:solidFill>
                </a:rPr>
                <a:t>White Matter</a:t>
              </a:r>
              <a:endParaRPr lang="en-US" sz="900" dirty="0">
                <a:solidFill>
                  <a:schemeClr val="bg1"/>
                </a:solidFill>
              </a:endParaRPr>
            </a:p>
          </p:txBody>
        </p:sp>
        <p:cxnSp>
          <p:nvCxnSpPr>
            <p:cNvPr id="18" name="Straight Arrow Connector 17"/>
            <p:cNvCxnSpPr/>
            <p:nvPr/>
          </p:nvCxnSpPr>
          <p:spPr>
            <a:xfrm rot="5400000">
              <a:off x="1099876" y="2632683"/>
              <a:ext cx="916611" cy="17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394788" y="3085946"/>
              <a:ext cx="353137" cy="345286"/>
            </a:xfrm>
            <a:prstGeom prst="rect">
              <a:avLst/>
            </a:prstGeom>
            <a:noFill/>
          </p:spPr>
          <p:txBody>
            <a:bodyPr wrap="none" rtlCol="0">
              <a:spAutoFit/>
            </a:bodyPr>
            <a:lstStyle/>
            <a:p>
              <a:r>
                <a:rPr lang="en-US" sz="900" dirty="0" smtClean="0"/>
                <a:t>10</a:t>
              </a:r>
              <a:endParaRPr lang="en-US" sz="900" dirty="0"/>
            </a:p>
          </p:txBody>
        </p:sp>
        <p:sp>
          <p:nvSpPr>
            <p:cNvPr id="20" name="TextBox 19"/>
            <p:cNvSpPr txBox="1"/>
            <p:nvPr/>
          </p:nvSpPr>
          <p:spPr>
            <a:xfrm>
              <a:off x="3464028" y="3085946"/>
              <a:ext cx="411028" cy="345286"/>
            </a:xfrm>
            <a:prstGeom prst="rect">
              <a:avLst/>
            </a:prstGeom>
            <a:noFill/>
          </p:spPr>
          <p:txBody>
            <a:bodyPr wrap="none" rtlCol="0">
              <a:spAutoFit/>
            </a:bodyPr>
            <a:lstStyle/>
            <a:p>
              <a:r>
                <a:rPr lang="en-US" sz="900" dirty="0" smtClean="0"/>
                <a:t>130</a:t>
              </a:r>
              <a:endParaRPr lang="en-US" sz="900" dirty="0"/>
            </a:p>
          </p:txBody>
        </p:sp>
        <p:sp>
          <p:nvSpPr>
            <p:cNvPr id="21" name="TextBox 20"/>
            <p:cNvSpPr txBox="1"/>
            <p:nvPr/>
          </p:nvSpPr>
          <p:spPr>
            <a:xfrm>
              <a:off x="6216494" y="3085946"/>
              <a:ext cx="411028" cy="345286"/>
            </a:xfrm>
            <a:prstGeom prst="rect">
              <a:avLst/>
            </a:prstGeom>
            <a:noFill/>
          </p:spPr>
          <p:txBody>
            <a:bodyPr wrap="none" rtlCol="0">
              <a:spAutoFit/>
            </a:bodyPr>
            <a:lstStyle/>
            <a:p>
              <a:r>
                <a:rPr lang="en-US" sz="900" dirty="0" smtClean="0"/>
                <a:t>250</a:t>
              </a:r>
              <a:endParaRPr lang="en-US" sz="900" dirty="0"/>
            </a:p>
          </p:txBody>
        </p:sp>
        <p:sp>
          <p:nvSpPr>
            <p:cNvPr id="22" name="TextBox 21"/>
            <p:cNvSpPr txBox="1"/>
            <p:nvPr/>
          </p:nvSpPr>
          <p:spPr>
            <a:xfrm>
              <a:off x="2598748" y="3085946"/>
              <a:ext cx="353137" cy="345286"/>
            </a:xfrm>
            <a:prstGeom prst="rect">
              <a:avLst/>
            </a:prstGeom>
            <a:noFill/>
          </p:spPr>
          <p:txBody>
            <a:bodyPr wrap="none" rtlCol="0">
              <a:spAutoFit/>
            </a:bodyPr>
            <a:lstStyle/>
            <a:p>
              <a:r>
                <a:rPr lang="en-US" sz="900" dirty="0" smtClean="0"/>
                <a:t>70</a:t>
              </a:r>
              <a:endParaRPr lang="en-US" sz="900" dirty="0"/>
            </a:p>
          </p:txBody>
        </p:sp>
        <p:sp>
          <p:nvSpPr>
            <p:cNvPr id="23" name="TextBox 22"/>
            <p:cNvSpPr txBox="1"/>
            <p:nvPr/>
          </p:nvSpPr>
          <p:spPr>
            <a:xfrm>
              <a:off x="1261560" y="1943253"/>
              <a:ext cx="595035" cy="230832"/>
            </a:xfrm>
            <a:prstGeom prst="rect">
              <a:avLst/>
            </a:prstGeom>
            <a:noFill/>
            <a:ln>
              <a:solidFill>
                <a:schemeClr val="tx1"/>
              </a:solidFill>
            </a:ln>
          </p:spPr>
          <p:txBody>
            <a:bodyPr wrap="none" rtlCol="0" anchor="ctr">
              <a:spAutoFit/>
            </a:bodyPr>
            <a:lstStyle/>
            <a:p>
              <a:pPr algn="ctr"/>
              <a:r>
                <a:rPr lang="en-US" sz="900" dirty="0" smtClean="0"/>
                <a:t>Pure CSF</a:t>
              </a:r>
              <a:endParaRPr lang="en-US" sz="900" dirty="0"/>
            </a:p>
          </p:txBody>
        </p:sp>
        <p:sp>
          <p:nvSpPr>
            <p:cNvPr id="24" name="TextBox 23"/>
            <p:cNvSpPr txBox="1"/>
            <p:nvPr/>
          </p:nvSpPr>
          <p:spPr>
            <a:xfrm>
              <a:off x="3157234" y="1943253"/>
              <a:ext cx="998553" cy="230832"/>
            </a:xfrm>
            <a:prstGeom prst="rect">
              <a:avLst/>
            </a:prstGeom>
            <a:noFill/>
            <a:ln>
              <a:solidFill>
                <a:schemeClr val="tx1"/>
              </a:solidFill>
            </a:ln>
          </p:spPr>
          <p:txBody>
            <a:bodyPr wrap="none" rtlCol="0" anchor="ctr">
              <a:spAutoFit/>
            </a:bodyPr>
            <a:lstStyle/>
            <a:p>
              <a:pPr algn="ctr"/>
              <a:r>
                <a:rPr lang="en-US" sz="900" dirty="0" smtClean="0"/>
                <a:t>Pure Grey Matter</a:t>
              </a:r>
              <a:endParaRPr lang="en-US" sz="900" dirty="0"/>
            </a:p>
          </p:txBody>
        </p:sp>
        <p:sp>
          <p:nvSpPr>
            <p:cNvPr id="25" name="TextBox 24"/>
            <p:cNvSpPr txBox="1"/>
            <p:nvPr/>
          </p:nvSpPr>
          <p:spPr>
            <a:xfrm>
              <a:off x="5878573" y="1943253"/>
              <a:ext cx="1062742" cy="230832"/>
            </a:xfrm>
            <a:prstGeom prst="rect">
              <a:avLst/>
            </a:prstGeom>
            <a:noFill/>
            <a:ln>
              <a:solidFill>
                <a:schemeClr val="tx1"/>
              </a:solidFill>
            </a:ln>
          </p:spPr>
          <p:txBody>
            <a:bodyPr wrap="none" rtlCol="0" anchor="ctr">
              <a:spAutoFit/>
            </a:bodyPr>
            <a:lstStyle/>
            <a:p>
              <a:pPr algn="ctr"/>
              <a:r>
                <a:rPr lang="en-US" sz="900" dirty="0" smtClean="0"/>
                <a:t>Pure White Matter</a:t>
              </a:r>
              <a:endParaRPr lang="en-US" sz="900" dirty="0"/>
            </a:p>
          </p:txBody>
        </p:sp>
        <p:sp>
          <p:nvSpPr>
            <p:cNvPr id="26" name="TextBox 25"/>
            <p:cNvSpPr txBox="1"/>
            <p:nvPr/>
          </p:nvSpPr>
          <p:spPr>
            <a:xfrm>
              <a:off x="990600" y="3085946"/>
              <a:ext cx="280773" cy="345286"/>
            </a:xfrm>
            <a:prstGeom prst="rect">
              <a:avLst/>
            </a:prstGeom>
            <a:noFill/>
          </p:spPr>
          <p:txBody>
            <a:bodyPr wrap="none" rtlCol="0">
              <a:spAutoFit/>
            </a:bodyPr>
            <a:lstStyle/>
            <a:p>
              <a:r>
                <a:rPr lang="en-US" sz="900" dirty="0" smtClean="0"/>
                <a:t>0</a:t>
              </a:r>
              <a:endParaRPr lang="en-US" sz="900" dirty="0"/>
            </a:p>
          </p:txBody>
        </p:sp>
        <p:sp>
          <p:nvSpPr>
            <p:cNvPr id="27" name="TextBox 26"/>
            <p:cNvSpPr txBox="1"/>
            <p:nvPr/>
          </p:nvSpPr>
          <p:spPr>
            <a:xfrm>
              <a:off x="6473928" y="3085946"/>
              <a:ext cx="406463" cy="345286"/>
            </a:xfrm>
            <a:prstGeom prst="rect">
              <a:avLst/>
            </a:prstGeom>
            <a:noFill/>
          </p:spPr>
          <p:txBody>
            <a:bodyPr wrap="none" rtlCol="0">
              <a:spAutoFit/>
            </a:bodyPr>
            <a:lstStyle/>
            <a:p>
              <a:r>
                <a:rPr lang="en-US" sz="900" dirty="0" smtClean="0"/>
                <a:t>255</a:t>
              </a:r>
              <a:endParaRPr lang="en-US" sz="900" dirty="0"/>
            </a:p>
          </p:txBody>
        </p:sp>
        <p:sp>
          <p:nvSpPr>
            <p:cNvPr id="28" name="TextBox 27"/>
            <p:cNvSpPr txBox="1"/>
            <p:nvPr/>
          </p:nvSpPr>
          <p:spPr>
            <a:xfrm>
              <a:off x="5011977" y="3085946"/>
              <a:ext cx="411028" cy="345286"/>
            </a:xfrm>
            <a:prstGeom prst="rect">
              <a:avLst/>
            </a:prstGeom>
            <a:noFill/>
          </p:spPr>
          <p:txBody>
            <a:bodyPr wrap="none" rtlCol="0">
              <a:spAutoFit/>
            </a:bodyPr>
            <a:lstStyle/>
            <a:p>
              <a:r>
                <a:rPr lang="en-US" sz="900" dirty="0" smtClean="0"/>
                <a:t>190</a:t>
              </a:r>
              <a:endParaRPr lang="en-US" sz="900" dirty="0"/>
            </a:p>
          </p:txBody>
        </p:sp>
        <p:cxnSp>
          <p:nvCxnSpPr>
            <p:cNvPr id="29" name="Straight Connector 28"/>
            <p:cNvCxnSpPr>
              <a:endCxn id="26" idx="0"/>
            </p:cNvCxnSpPr>
            <p:nvPr/>
          </p:nvCxnSpPr>
          <p:spPr>
            <a:xfrm rot="10800000" flipV="1">
              <a:off x="1130988" y="3076827"/>
              <a:ext cx="31610" cy="9119"/>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796540" y="2516034"/>
              <a:ext cx="2476718" cy="347472"/>
            </a:xfrm>
            <a:prstGeom prst="rect">
              <a:avLst/>
            </a:prstGeom>
            <a:gradFill flip="none" rotWithShape="1">
              <a:gsLst>
                <a:gs pos="0">
                  <a:srgbClr val="BCE618"/>
                </a:gs>
                <a:gs pos="100000">
                  <a:schemeClr val="accent5">
                    <a:lumMod val="60000"/>
                    <a:lumOff val="40000"/>
                  </a:schemeClr>
                </a:gs>
                <a:gs pos="50000">
                  <a:srgbClr val="008000"/>
                </a:gs>
              </a:gsLst>
              <a:lin ang="0" scaled="1"/>
              <a:tileRect/>
            </a:gradFill>
          </p:spPr>
          <p:txBody>
            <a:bodyPr wrap="square" rtlCol="0" anchor="ctr">
              <a:spAutoFit/>
            </a:bodyPr>
            <a:lstStyle/>
            <a:p>
              <a:pPr algn="ctr"/>
              <a:r>
                <a:rPr lang="en-US" sz="900" dirty="0" smtClean="0"/>
                <a:t>Grey Matter</a:t>
              </a:r>
              <a:endParaRPr lang="en-US" sz="900" dirty="0"/>
            </a:p>
          </p:txBody>
        </p:sp>
        <p:cxnSp>
          <p:nvCxnSpPr>
            <p:cNvPr id="31" name="Straight Arrow Connector 30"/>
            <p:cNvCxnSpPr/>
            <p:nvPr/>
          </p:nvCxnSpPr>
          <p:spPr>
            <a:xfrm rot="5400000">
              <a:off x="3199102" y="2631495"/>
              <a:ext cx="916611" cy="1792"/>
            </a:xfrm>
            <a:prstGeom prst="straightConnector1">
              <a:avLst/>
            </a:prstGeom>
            <a:ln>
              <a:solidFill>
                <a:schemeClr val="tx1">
                  <a:alpha val="82000"/>
                </a:schemeClr>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130988" y="2516034"/>
              <a:ext cx="409994" cy="345286"/>
            </a:xfrm>
            <a:prstGeom prst="rect">
              <a:avLst/>
            </a:prstGeom>
            <a:gradFill flip="none" rotWithShape="1">
              <a:gsLst>
                <a:gs pos="0">
                  <a:srgbClr val="FF0000"/>
                </a:gs>
                <a:gs pos="100000">
                  <a:srgbClr val="FFB619"/>
                </a:gs>
              </a:gsLst>
              <a:lin ang="0" scaled="1"/>
              <a:tileRect/>
            </a:gradFill>
          </p:spPr>
          <p:txBody>
            <a:bodyPr wrap="square" rtlCol="0" anchor="ctr">
              <a:spAutoFit/>
            </a:bodyPr>
            <a:lstStyle/>
            <a:p>
              <a:pPr algn="ctr"/>
              <a:r>
                <a:rPr lang="en-US" sz="900" dirty="0" smtClean="0"/>
                <a:t>etc</a:t>
              </a:r>
              <a:endParaRPr lang="en-US" sz="900" dirty="0"/>
            </a:p>
          </p:txBody>
        </p:sp>
        <p:sp>
          <p:nvSpPr>
            <p:cNvPr id="33" name="TextBox 32"/>
            <p:cNvSpPr txBox="1"/>
            <p:nvPr/>
          </p:nvSpPr>
          <p:spPr>
            <a:xfrm>
              <a:off x="6408420" y="2516034"/>
              <a:ext cx="252125" cy="347472"/>
            </a:xfrm>
            <a:prstGeom prst="rect">
              <a:avLst/>
            </a:prstGeom>
            <a:gradFill flip="none" rotWithShape="1">
              <a:gsLst>
                <a:gs pos="0">
                  <a:srgbClr val="000090"/>
                </a:gs>
                <a:gs pos="100000">
                  <a:srgbClr val="660066"/>
                </a:gs>
              </a:gsLst>
              <a:lin ang="0" scaled="1"/>
              <a:tileRect/>
            </a:gradFill>
          </p:spPr>
          <p:txBody>
            <a:bodyPr wrap="square" lIns="0" tIns="45720" rIns="0" bIns="45720" rtlCol="0" anchor="ctr">
              <a:spAutoFit/>
            </a:bodyPr>
            <a:lstStyle/>
            <a:p>
              <a:pPr algn="ctr"/>
              <a:r>
                <a:rPr lang="en-US" sz="900" dirty="0" smtClean="0">
                  <a:solidFill>
                    <a:srgbClr val="FFFFFF"/>
                  </a:solidFill>
                </a:rPr>
                <a:t>etc</a:t>
              </a:r>
              <a:endParaRPr lang="en-US" sz="900" dirty="0">
                <a:solidFill>
                  <a:srgbClr val="FFFFFF"/>
                </a:solidFill>
              </a:endParaRPr>
            </a:p>
          </p:txBody>
        </p:sp>
        <p:cxnSp>
          <p:nvCxnSpPr>
            <p:cNvPr id="34" name="Straight Arrow Connector 33"/>
            <p:cNvCxnSpPr/>
            <p:nvPr/>
          </p:nvCxnSpPr>
          <p:spPr>
            <a:xfrm rot="5400000">
              <a:off x="5956877" y="2631495"/>
              <a:ext cx="916611" cy="17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pic>
        <p:nvPicPr>
          <p:cNvPr id="39938" name="Picture 2"/>
          <p:cNvPicPr>
            <a:picLocks noChangeAspect="1" noChangeArrowheads="1"/>
          </p:cNvPicPr>
          <p:nvPr/>
        </p:nvPicPr>
        <p:blipFill>
          <a:blip r:embed="rId5"/>
          <a:srcRect/>
          <a:stretch>
            <a:fillRect/>
          </a:stretch>
        </p:blipFill>
        <p:spPr bwMode="auto">
          <a:xfrm>
            <a:off x="1600200" y="5334000"/>
            <a:ext cx="2876550" cy="741363"/>
          </a:xfrm>
          <a:prstGeom prst="rect">
            <a:avLst/>
          </a:prstGeom>
          <a:noFill/>
        </p:spPr>
      </p:pic>
      <p:pic>
        <p:nvPicPr>
          <p:cNvPr id="39939" name="Picture 3"/>
          <p:cNvPicPr>
            <a:picLocks noChangeAspect="1" noChangeArrowheads="1"/>
          </p:cNvPicPr>
          <p:nvPr/>
        </p:nvPicPr>
        <p:blipFill>
          <a:blip r:embed="rId6"/>
          <a:srcRect/>
          <a:stretch>
            <a:fillRect/>
          </a:stretch>
        </p:blipFill>
        <p:spPr bwMode="auto">
          <a:xfrm>
            <a:off x="4724400" y="5334000"/>
            <a:ext cx="3070225" cy="688975"/>
          </a:xfrm>
          <a:prstGeom prst="rect">
            <a:avLst/>
          </a:prstGeom>
          <a:noFill/>
        </p:spPr>
      </p:pic>
      <p:sp>
        <p:nvSpPr>
          <p:cNvPr id="37" name="TextBox 36"/>
          <p:cNvSpPr txBox="1"/>
          <p:nvPr/>
        </p:nvSpPr>
        <p:spPr>
          <a:xfrm>
            <a:off x="152400" y="6119336"/>
            <a:ext cx="8645128" cy="738664"/>
          </a:xfrm>
          <a:prstGeom prst="rect">
            <a:avLst/>
          </a:prstGeom>
          <a:noFill/>
        </p:spPr>
        <p:txBody>
          <a:bodyPr wrap="none" rtlCol="0">
            <a:spAutoFit/>
          </a:bodyPr>
          <a:lstStyle/>
          <a:p>
            <a:pPr>
              <a:buNone/>
            </a:pPr>
            <a:r>
              <a:rPr lang="en-US" altLang="ko-KR" sz="1400" i="1" dirty="0" smtClean="0"/>
              <a:t>*</a:t>
            </a:r>
            <a:r>
              <a:rPr lang="en-US" sz="1400" i="1" dirty="0" smtClean="0"/>
              <a:t> Harris, G., Andreasen, N.C., Cizadlo, T., Bailey, J.M., Bockholt, H.J., Magnotta, V.A., Arndt, S., 1999. Improving tissue </a:t>
            </a:r>
          </a:p>
          <a:p>
            <a:pPr>
              <a:buNone/>
            </a:pPr>
            <a:r>
              <a:rPr lang="en-US" sz="1400" i="1" dirty="0" smtClean="0"/>
              <a:t>classiﬁcation in MRI: a three-dimensional multispectral discriminant analysis method with automated training </a:t>
            </a:r>
          </a:p>
          <a:p>
            <a:pPr>
              <a:buNone/>
            </a:pPr>
            <a:r>
              <a:rPr lang="en-US" sz="1400" i="1" dirty="0" smtClean="0"/>
              <a:t>class selection. Journal of Computer Assisted Tomography 23 . 1 , 144 (1) 154.</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Input Feature Vector</a:t>
            </a:r>
            <a:endParaRPr lang="en-US" dirty="0"/>
          </a:p>
        </p:txBody>
      </p:sp>
      <p:sp>
        <p:nvSpPr>
          <p:cNvPr id="3" name="Content Placeholder 2"/>
          <p:cNvSpPr>
            <a:spLocks noGrp="1"/>
          </p:cNvSpPr>
          <p:nvPr>
            <p:ph idx="1"/>
          </p:nvPr>
        </p:nvSpPr>
        <p:spPr>
          <a:xfrm>
            <a:off x="457200" y="1600200"/>
            <a:ext cx="2514600" cy="4525963"/>
          </a:xfrm>
        </p:spPr>
        <p:txBody>
          <a:bodyPr>
            <a:normAutofit/>
          </a:bodyPr>
          <a:lstStyle/>
          <a:p>
            <a:r>
              <a:rPr lang="en-US" sz="1800" dirty="0" smtClean="0">
                <a:solidFill>
                  <a:srgbClr val="ADAD9B"/>
                </a:solidFill>
              </a:rPr>
              <a:t>Images</a:t>
            </a:r>
          </a:p>
          <a:p>
            <a:r>
              <a:rPr lang="en-US" sz="1800" b="1" dirty="0" smtClean="0"/>
              <a:t>Features</a:t>
            </a:r>
          </a:p>
        </p:txBody>
      </p:sp>
      <p:pic>
        <p:nvPicPr>
          <p:cNvPr id="13" name="Picture 13" descr="Picture 1.png"/>
          <p:cNvPicPr>
            <a:picLocks noChangeAspect="1"/>
          </p:cNvPicPr>
          <p:nvPr/>
        </p:nvPicPr>
        <p:blipFill>
          <a:blip r:embed="rId3"/>
          <a:stretch>
            <a:fillRect/>
          </a:stretch>
        </p:blipFill>
        <p:spPr>
          <a:xfrm>
            <a:off x="3171825" y="1524000"/>
            <a:ext cx="2466975" cy="2286000"/>
          </a:xfrm>
          <a:prstGeom prst="rect">
            <a:avLst/>
          </a:prstGeom>
        </p:spPr>
      </p:pic>
      <p:pic>
        <p:nvPicPr>
          <p:cNvPr id="18" name="Picture 14" descr="Picture 2.png"/>
          <p:cNvPicPr>
            <a:picLocks noChangeAspect="1"/>
          </p:cNvPicPr>
          <p:nvPr/>
        </p:nvPicPr>
        <p:blipFill>
          <a:blip r:embed="rId4"/>
          <a:stretch>
            <a:fillRect/>
          </a:stretch>
        </p:blipFill>
        <p:spPr>
          <a:xfrm>
            <a:off x="6019800" y="1524000"/>
            <a:ext cx="2466975" cy="2286000"/>
          </a:xfrm>
          <a:prstGeom prst="rect">
            <a:avLst/>
          </a:prstGeom>
        </p:spPr>
      </p:pic>
      <p:pic>
        <p:nvPicPr>
          <p:cNvPr id="19" name="Picture 7" descr="Picture 3.png"/>
          <p:cNvPicPr>
            <a:picLocks noChangeAspect="1"/>
          </p:cNvPicPr>
          <p:nvPr/>
        </p:nvPicPr>
        <p:blipFill>
          <a:blip r:embed="rId5"/>
          <a:stretch>
            <a:fillRect/>
          </a:stretch>
        </p:blipFill>
        <p:spPr>
          <a:xfrm>
            <a:off x="3182408" y="4191000"/>
            <a:ext cx="2456392" cy="2286000"/>
          </a:xfrm>
          <a:prstGeom prst="rect">
            <a:avLst/>
          </a:prstGeom>
        </p:spPr>
      </p:pic>
      <p:pic>
        <p:nvPicPr>
          <p:cNvPr id="20" name="Picture 8" descr="Picture 4.png"/>
          <p:cNvPicPr>
            <a:picLocks noChangeAspect="1"/>
          </p:cNvPicPr>
          <p:nvPr/>
        </p:nvPicPr>
        <p:blipFill>
          <a:blip r:embed="rId6"/>
          <a:stretch>
            <a:fillRect/>
          </a:stretch>
        </p:blipFill>
        <p:spPr>
          <a:xfrm>
            <a:off x="6019800" y="4191000"/>
            <a:ext cx="2452158" cy="2286000"/>
          </a:xfrm>
          <a:prstGeom prst="rect">
            <a:avLst/>
          </a:prstGeom>
        </p:spPr>
      </p:pic>
      <p:pic>
        <p:nvPicPr>
          <p:cNvPr id="21" name="Picture 7" descr="May14Figure4.png"/>
          <p:cNvPicPr>
            <a:picLocks noChangeAspect="1"/>
          </p:cNvPicPr>
          <p:nvPr/>
        </p:nvPicPr>
        <p:blipFill>
          <a:blip r:embed="rId7"/>
          <a:stretch>
            <a:fillRect/>
          </a:stretch>
        </p:blipFill>
        <p:spPr>
          <a:xfrm>
            <a:off x="1162305" y="4179332"/>
            <a:ext cx="1352295" cy="1080000"/>
          </a:xfrm>
          <a:prstGeom prst="rect">
            <a:avLst/>
          </a:prstGeom>
        </p:spPr>
      </p:pic>
      <p:pic>
        <p:nvPicPr>
          <p:cNvPr id="22" name="Picture 7" descr="May14Figure4.png"/>
          <p:cNvPicPr>
            <a:picLocks noChangeAspect="1"/>
          </p:cNvPicPr>
          <p:nvPr/>
        </p:nvPicPr>
        <p:blipFill>
          <a:blip r:embed="rId7">
            <a:clrChange>
              <a:clrFrom>
                <a:srgbClr val="000000"/>
              </a:clrFrom>
              <a:clrTo>
                <a:srgbClr val="000000">
                  <a:alpha val="0"/>
                </a:srgbClr>
              </a:clrTo>
            </a:clrChange>
            <a:duotone>
              <a:prstClr val="black"/>
              <a:schemeClr val="accent2">
                <a:tint val="45000"/>
                <a:satMod val="400000"/>
              </a:schemeClr>
            </a:duotone>
          </a:blip>
          <a:srcRect b="3088"/>
          <a:stretch>
            <a:fillRect/>
          </a:stretch>
        </p:blipFill>
        <p:spPr>
          <a:xfrm>
            <a:off x="4343400" y="2382028"/>
            <a:ext cx="762000" cy="589772"/>
          </a:xfrm>
          <a:prstGeom prst="rect">
            <a:avLst/>
          </a:prstGeom>
        </p:spPr>
      </p:pic>
      <p:pic>
        <p:nvPicPr>
          <p:cNvPr id="23" name="Picture 7" descr="May14Figure4.png"/>
          <p:cNvPicPr>
            <a:picLocks noChangeAspect="1"/>
          </p:cNvPicPr>
          <p:nvPr/>
        </p:nvPicPr>
        <p:blipFill>
          <a:blip r:embed="rId7">
            <a:clrChange>
              <a:clrFrom>
                <a:srgbClr val="000000"/>
              </a:clrFrom>
              <a:clrTo>
                <a:srgbClr val="000000">
                  <a:alpha val="0"/>
                </a:srgbClr>
              </a:clrTo>
            </a:clrChange>
            <a:duotone>
              <a:prstClr val="black"/>
              <a:schemeClr val="accent2">
                <a:tint val="45000"/>
                <a:satMod val="400000"/>
              </a:schemeClr>
            </a:duotone>
          </a:blip>
          <a:srcRect b="3088"/>
          <a:stretch>
            <a:fillRect/>
          </a:stretch>
        </p:blipFill>
        <p:spPr>
          <a:xfrm>
            <a:off x="7162800" y="2362200"/>
            <a:ext cx="762000" cy="589772"/>
          </a:xfrm>
          <a:prstGeom prst="rect">
            <a:avLst/>
          </a:prstGeom>
        </p:spPr>
      </p:pic>
      <p:pic>
        <p:nvPicPr>
          <p:cNvPr id="25" name="Picture 7" descr="May14Figure4.png"/>
          <p:cNvPicPr>
            <a:picLocks noChangeAspect="1"/>
          </p:cNvPicPr>
          <p:nvPr/>
        </p:nvPicPr>
        <p:blipFill>
          <a:blip r:embed="rId7">
            <a:clrChange>
              <a:clrFrom>
                <a:srgbClr val="000000"/>
              </a:clrFrom>
              <a:clrTo>
                <a:srgbClr val="000000">
                  <a:alpha val="0"/>
                </a:srgbClr>
              </a:clrTo>
            </a:clrChange>
            <a:duotone>
              <a:prstClr val="black"/>
              <a:schemeClr val="accent2">
                <a:tint val="45000"/>
                <a:satMod val="400000"/>
              </a:schemeClr>
            </a:duotone>
          </a:blip>
          <a:srcRect b="3088"/>
          <a:stretch>
            <a:fillRect/>
          </a:stretch>
        </p:blipFill>
        <p:spPr>
          <a:xfrm>
            <a:off x="4343400" y="5049028"/>
            <a:ext cx="762000" cy="589772"/>
          </a:xfrm>
          <a:prstGeom prst="rect">
            <a:avLst/>
          </a:prstGeom>
        </p:spPr>
      </p:pic>
      <p:pic>
        <p:nvPicPr>
          <p:cNvPr id="26" name="Picture 7" descr="May14Figure4.png"/>
          <p:cNvPicPr>
            <a:picLocks noChangeAspect="1"/>
          </p:cNvPicPr>
          <p:nvPr/>
        </p:nvPicPr>
        <p:blipFill>
          <a:blip r:embed="rId7">
            <a:clrChange>
              <a:clrFrom>
                <a:srgbClr val="000000"/>
              </a:clrFrom>
              <a:clrTo>
                <a:srgbClr val="000000">
                  <a:alpha val="0"/>
                </a:srgbClr>
              </a:clrTo>
            </a:clrChange>
            <a:duotone>
              <a:prstClr val="black"/>
              <a:schemeClr val="accent2">
                <a:tint val="45000"/>
                <a:satMod val="400000"/>
              </a:schemeClr>
            </a:duotone>
          </a:blip>
          <a:srcRect b="3088"/>
          <a:stretch>
            <a:fillRect/>
          </a:stretch>
        </p:blipFill>
        <p:spPr>
          <a:xfrm>
            <a:off x="7162800" y="5029200"/>
            <a:ext cx="762000" cy="589772"/>
          </a:xfrm>
          <a:prstGeom prst="rect">
            <a:avLst/>
          </a:prstGeom>
        </p:spPr>
      </p:pic>
      <p:pic>
        <p:nvPicPr>
          <p:cNvPr id="27" name="Picture 6" descr="May14Figure3.png"/>
          <p:cNvPicPr>
            <a:picLocks noChangeAspect="1"/>
          </p:cNvPicPr>
          <p:nvPr/>
        </p:nvPicPr>
        <p:blipFill>
          <a:blip r:embed="rId8"/>
          <a:stretch>
            <a:fillRect/>
          </a:stretch>
        </p:blipFill>
        <p:spPr>
          <a:xfrm>
            <a:off x="1148446" y="2971800"/>
            <a:ext cx="1366154" cy="1080000"/>
          </a:xfrm>
          <a:prstGeom prst="rect">
            <a:avLst/>
          </a:prstGeom>
        </p:spPr>
      </p:pic>
      <p:pic>
        <p:nvPicPr>
          <p:cNvPr id="28" name="Picture 6" descr="May14Figure3.png"/>
          <p:cNvPicPr>
            <a:picLocks noChangeAspect="1"/>
          </p:cNvPicPr>
          <p:nvPr/>
        </p:nvPicPr>
        <p:blipFill>
          <a:blip r:embed="rId8">
            <a:clrChange>
              <a:clrFrom>
                <a:srgbClr val="000000"/>
              </a:clrFrom>
              <a:clrTo>
                <a:srgbClr val="000000">
                  <a:alpha val="0"/>
                </a:srgbClr>
              </a:clrTo>
            </a:clrChange>
            <a:duotone>
              <a:prstClr val="black"/>
              <a:schemeClr val="accent4">
                <a:tint val="45000"/>
                <a:satMod val="400000"/>
              </a:schemeClr>
            </a:duotone>
          </a:blip>
          <a:stretch>
            <a:fillRect/>
          </a:stretch>
        </p:blipFill>
        <p:spPr>
          <a:xfrm>
            <a:off x="4114800" y="2133600"/>
            <a:ext cx="910769" cy="720000"/>
          </a:xfrm>
          <a:prstGeom prst="rect">
            <a:avLst/>
          </a:prstGeom>
        </p:spPr>
      </p:pic>
      <p:pic>
        <p:nvPicPr>
          <p:cNvPr id="29" name="Picture 6" descr="May14Figure3.png"/>
          <p:cNvPicPr>
            <a:picLocks noChangeAspect="1"/>
          </p:cNvPicPr>
          <p:nvPr/>
        </p:nvPicPr>
        <p:blipFill>
          <a:blip r:embed="rId8">
            <a:clrChange>
              <a:clrFrom>
                <a:srgbClr val="000000"/>
              </a:clrFrom>
              <a:clrTo>
                <a:srgbClr val="000000">
                  <a:alpha val="0"/>
                </a:srgbClr>
              </a:clrTo>
            </a:clrChange>
            <a:duotone>
              <a:prstClr val="black"/>
              <a:schemeClr val="accent4">
                <a:tint val="45000"/>
                <a:satMod val="400000"/>
              </a:schemeClr>
            </a:duotone>
          </a:blip>
          <a:stretch>
            <a:fillRect/>
          </a:stretch>
        </p:blipFill>
        <p:spPr>
          <a:xfrm>
            <a:off x="6934200" y="2133600"/>
            <a:ext cx="910769" cy="720000"/>
          </a:xfrm>
          <a:prstGeom prst="rect">
            <a:avLst/>
          </a:prstGeom>
        </p:spPr>
      </p:pic>
      <p:pic>
        <p:nvPicPr>
          <p:cNvPr id="30" name="Picture 6" descr="May14Figure3.png"/>
          <p:cNvPicPr>
            <a:picLocks noChangeAspect="1"/>
          </p:cNvPicPr>
          <p:nvPr/>
        </p:nvPicPr>
        <p:blipFill>
          <a:blip r:embed="rId8">
            <a:clrChange>
              <a:clrFrom>
                <a:srgbClr val="000000"/>
              </a:clrFrom>
              <a:clrTo>
                <a:srgbClr val="000000">
                  <a:alpha val="0"/>
                </a:srgbClr>
              </a:clrTo>
            </a:clrChange>
            <a:duotone>
              <a:prstClr val="black"/>
              <a:schemeClr val="accent4">
                <a:tint val="45000"/>
                <a:satMod val="400000"/>
              </a:schemeClr>
            </a:duotone>
          </a:blip>
          <a:stretch>
            <a:fillRect/>
          </a:stretch>
        </p:blipFill>
        <p:spPr>
          <a:xfrm>
            <a:off x="4114800" y="4842600"/>
            <a:ext cx="910769" cy="720000"/>
          </a:xfrm>
          <a:prstGeom prst="rect">
            <a:avLst/>
          </a:prstGeom>
        </p:spPr>
      </p:pic>
      <p:pic>
        <p:nvPicPr>
          <p:cNvPr id="31" name="Picture 6" descr="May14Figure3.png"/>
          <p:cNvPicPr>
            <a:picLocks noChangeAspect="1"/>
          </p:cNvPicPr>
          <p:nvPr/>
        </p:nvPicPr>
        <p:blipFill>
          <a:blip r:embed="rId8">
            <a:clrChange>
              <a:clrFrom>
                <a:srgbClr val="000000"/>
              </a:clrFrom>
              <a:clrTo>
                <a:srgbClr val="000000">
                  <a:alpha val="0"/>
                </a:srgbClr>
              </a:clrTo>
            </a:clrChange>
            <a:duotone>
              <a:prstClr val="black"/>
              <a:schemeClr val="accent4">
                <a:tint val="45000"/>
                <a:satMod val="400000"/>
              </a:schemeClr>
            </a:duotone>
          </a:blip>
          <a:stretch>
            <a:fillRect/>
          </a:stretch>
        </p:blipFill>
        <p:spPr>
          <a:xfrm>
            <a:off x="6934200" y="4842600"/>
            <a:ext cx="910769" cy="720000"/>
          </a:xfrm>
          <a:prstGeom prst="rect">
            <a:avLst/>
          </a:prstGeom>
        </p:spPr>
      </p:pic>
      <p:sp>
        <p:nvSpPr>
          <p:cNvPr id="24" name="TextBox 23"/>
          <p:cNvSpPr txBox="1"/>
          <p:nvPr/>
        </p:nvSpPr>
        <p:spPr>
          <a:xfrm>
            <a:off x="3429000" y="3810000"/>
            <a:ext cx="1981282" cy="369332"/>
          </a:xfrm>
          <a:prstGeom prst="rect">
            <a:avLst/>
          </a:prstGeom>
          <a:noFill/>
        </p:spPr>
        <p:txBody>
          <a:bodyPr wrap="none" rtlCol="0">
            <a:spAutoFit/>
          </a:bodyPr>
          <a:lstStyle/>
          <a:p>
            <a:r>
              <a:rPr lang="en-US" dirty="0" smtClean="0"/>
              <a:t>T1-weighted Image</a:t>
            </a:r>
            <a:endParaRPr lang="en-US" dirty="0"/>
          </a:p>
        </p:txBody>
      </p:sp>
      <p:sp>
        <p:nvSpPr>
          <p:cNvPr id="32" name="TextBox 31"/>
          <p:cNvSpPr txBox="1"/>
          <p:nvPr/>
        </p:nvSpPr>
        <p:spPr>
          <a:xfrm>
            <a:off x="6324600" y="3821668"/>
            <a:ext cx="1981282" cy="369332"/>
          </a:xfrm>
          <a:prstGeom prst="rect">
            <a:avLst/>
          </a:prstGeom>
          <a:noFill/>
        </p:spPr>
        <p:txBody>
          <a:bodyPr wrap="none" rtlCol="0">
            <a:spAutoFit/>
          </a:bodyPr>
          <a:lstStyle/>
          <a:p>
            <a:r>
              <a:rPr lang="en-US" dirty="0" smtClean="0"/>
              <a:t>T2-weighted Image</a:t>
            </a:r>
            <a:endParaRPr lang="en-US" dirty="0"/>
          </a:p>
        </p:txBody>
      </p:sp>
      <p:sp>
        <p:nvSpPr>
          <p:cNvPr id="33" name="TextBox 32"/>
          <p:cNvSpPr txBox="1"/>
          <p:nvPr/>
        </p:nvSpPr>
        <p:spPr>
          <a:xfrm>
            <a:off x="3200400" y="6477000"/>
            <a:ext cx="2322752" cy="369332"/>
          </a:xfrm>
          <a:prstGeom prst="rect">
            <a:avLst/>
          </a:prstGeom>
          <a:noFill/>
        </p:spPr>
        <p:txBody>
          <a:bodyPr wrap="none" rtlCol="0">
            <a:spAutoFit/>
          </a:bodyPr>
          <a:lstStyle/>
          <a:p>
            <a:r>
              <a:rPr lang="en-US" dirty="0" smtClean="0"/>
              <a:t>Tissue Classified image</a:t>
            </a:r>
            <a:endParaRPr lang="en-US" dirty="0"/>
          </a:p>
        </p:txBody>
      </p:sp>
      <p:sp>
        <p:nvSpPr>
          <p:cNvPr id="34" name="TextBox 33"/>
          <p:cNvSpPr txBox="1"/>
          <p:nvPr/>
        </p:nvSpPr>
        <p:spPr>
          <a:xfrm>
            <a:off x="5791200" y="6488668"/>
            <a:ext cx="2926955" cy="369332"/>
          </a:xfrm>
          <a:prstGeom prst="rect">
            <a:avLst/>
          </a:prstGeom>
          <a:noFill/>
        </p:spPr>
        <p:txBody>
          <a:bodyPr wrap="none" rtlCol="0">
            <a:spAutoFit/>
          </a:bodyPr>
          <a:lstStyle/>
          <a:p>
            <a:r>
              <a:rPr lang="en-US" dirty="0" smtClean="0"/>
              <a:t>Mean of Gradient Magnitude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5"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55"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0.70"/>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par>
                                <p:cTn id="20" presetID="55"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0.70"/>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Segment31Structures.png"/>
          <p:cNvPicPr>
            <a:picLocks noChangeAspect="1"/>
          </p:cNvPicPr>
          <p:nvPr/>
        </p:nvPicPr>
        <p:blipFill>
          <a:blip r:embed="rId3">
            <a:alphaModFix amt="65000"/>
          </a:blip>
          <a:srcRect l="31336" t="8333"/>
          <a:stretch>
            <a:fillRect/>
          </a:stretch>
        </p:blipFill>
        <p:spPr>
          <a:xfrm>
            <a:off x="5105400" y="3861556"/>
            <a:ext cx="3581400" cy="2996444"/>
          </a:xfrm>
          <a:prstGeom prst="rect">
            <a:avLst/>
          </a:prstGeom>
        </p:spPr>
      </p:pic>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600201"/>
            <a:ext cx="7772400" cy="2209799"/>
          </a:xfrm>
        </p:spPr>
        <p:txBody>
          <a:bodyPr>
            <a:normAutofit fontScale="55000" lnSpcReduction="20000"/>
          </a:bodyPr>
          <a:lstStyle/>
          <a:p>
            <a:r>
              <a:rPr lang="en-US" dirty="0" smtClean="0"/>
              <a:t>MR Images are broadly used for Disease Research : Schizophrenia, Alzheimer, Huntington’s Disease, Parkinson’s, isolated clefts of the lip or palate, and many others</a:t>
            </a:r>
          </a:p>
          <a:p>
            <a:r>
              <a:rPr lang="en-US" dirty="0" smtClean="0"/>
              <a:t>Currently, Manual tracing method of MR Image is regarded as a gold standard for the analysis.</a:t>
            </a:r>
          </a:p>
          <a:p>
            <a:pPr lvl="1"/>
            <a:r>
              <a:rPr lang="en-US" dirty="0" smtClean="0"/>
              <a:t>Labor intensive task</a:t>
            </a:r>
          </a:p>
          <a:p>
            <a:pPr lvl="1"/>
            <a:r>
              <a:rPr lang="en-US" dirty="0" smtClean="0"/>
              <a:t>Inconsistency </a:t>
            </a:r>
          </a:p>
          <a:p>
            <a:pPr lvl="1"/>
            <a:r>
              <a:rPr lang="en-US" dirty="0" smtClean="0"/>
              <a:t>Large scale data from multi-site</a:t>
            </a:r>
          </a:p>
          <a:p>
            <a:r>
              <a:rPr lang="en-US" dirty="0" smtClean="0"/>
              <a:t>Development of Reliable Auto-segmentation Method is Mandatory.</a:t>
            </a:r>
          </a:p>
          <a:p>
            <a:pPr lvl="1"/>
            <a:endParaRPr lang="en-US" dirty="0" smtClean="0"/>
          </a:p>
        </p:txBody>
      </p:sp>
      <p:sp>
        <p:nvSpPr>
          <p:cNvPr id="6" name="TextBox 5"/>
          <p:cNvSpPr txBox="1"/>
          <p:nvPr/>
        </p:nvSpPr>
        <p:spPr>
          <a:xfrm>
            <a:off x="0" y="6488668"/>
            <a:ext cx="5256229" cy="261610"/>
          </a:xfrm>
          <a:prstGeom prst="rect">
            <a:avLst/>
          </a:prstGeom>
          <a:noFill/>
        </p:spPr>
        <p:txBody>
          <a:bodyPr wrap="none" rtlCol="0">
            <a:spAutoFit/>
          </a:bodyPr>
          <a:lstStyle/>
          <a:p>
            <a:r>
              <a:rPr lang="en-US" sz="1100" i="1" dirty="0" smtClean="0"/>
              <a:t>Image from “http://www.slicer.org/slicerWiki/images/f/ff/EMSegment31Structures.png”</a:t>
            </a:r>
            <a:endParaRPr lang="en-US" sz="1100" i="1"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Input Feature Vector</a:t>
            </a:r>
            <a:endParaRPr lang="en-US" dirty="0"/>
          </a:p>
        </p:txBody>
      </p:sp>
      <p:sp>
        <p:nvSpPr>
          <p:cNvPr id="3" name="Content Placeholder 2"/>
          <p:cNvSpPr>
            <a:spLocks noGrp="1"/>
          </p:cNvSpPr>
          <p:nvPr>
            <p:ph idx="1"/>
          </p:nvPr>
        </p:nvSpPr>
        <p:spPr>
          <a:xfrm>
            <a:off x="457200" y="1600200"/>
            <a:ext cx="2514600" cy="4525963"/>
          </a:xfrm>
        </p:spPr>
        <p:txBody>
          <a:bodyPr>
            <a:normAutofit/>
          </a:bodyPr>
          <a:lstStyle/>
          <a:p>
            <a:r>
              <a:rPr lang="en-US" sz="1800" dirty="0" smtClean="0">
                <a:solidFill>
                  <a:srgbClr val="ADAD9B"/>
                </a:solidFill>
              </a:rPr>
              <a:t>Images</a:t>
            </a:r>
          </a:p>
          <a:p>
            <a:r>
              <a:rPr lang="en-US" sz="1800" dirty="0" smtClean="0"/>
              <a:t>Features</a:t>
            </a:r>
          </a:p>
          <a:p>
            <a:pPr lvl="1"/>
            <a:r>
              <a:rPr lang="en-US" sz="1800" b="1" dirty="0" smtClean="0"/>
              <a:t>Location</a:t>
            </a:r>
          </a:p>
          <a:p>
            <a:pPr lvl="1"/>
            <a:r>
              <a:rPr lang="en-US" sz="1800" dirty="0" smtClean="0"/>
              <a:t>Neighborhood</a:t>
            </a:r>
          </a:p>
          <a:p>
            <a:pPr lvl="1"/>
            <a:r>
              <a:rPr lang="en-US" sz="1800" dirty="0" smtClean="0"/>
              <a:t>Candidates</a:t>
            </a:r>
            <a:endParaRPr lang="en-US" sz="1800" dirty="0"/>
          </a:p>
        </p:txBody>
      </p:sp>
      <p:sp>
        <p:nvSpPr>
          <p:cNvPr id="8" name="TextBox 7"/>
          <p:cNvSpPr txBox="1"/>
          <p:nvPr/>
        </p:nvSpPr>
        <p:spPr>
          <a:xfrm>
            <a:off x="4038600" y="5486400"/>
            <a:ext cx="4175016" cy="400110"/>
          </a:xfrm>
          <a:prstGeom prst="rect">
            <a:avLst/>
          </a:prstGeom>
          <a:noFill/>
        </p:spPr>
        <p:txBody>
          <a:bodyPr wrap="none" rtlCol="0">
            <a:spAutoFit/>
          </a:bodyPr>
          <a:lstStyle/>
          <a:p>
            <a:r>
              <a:rPr lang="en-US" sz="2000" b="1" dirty="0" smtClean="0"/>
              <a:t>Modified spherical coordinate system</a:t>
            </a:r>
            <a:endParaRPr lang="en-US" sz="2000" b="1" dirty="0"/>
          </a:p>
        </p:txBody>
      </p:sp>
      <p:grpSp>
        <p:nvGrpSpPr>
          <p:cNvPr id="9" name="Group 8"/>
          <p:cNvGrpSpPr>
            <a:grpSpLocks noChangeAspect="1"/>
          </p:cNvGrpSpPr>
          <p:nvPr/>
        </p:nvGrpSpPr>
        <p:grpSpPr>
          <a:xfrm>
            <a:off x="3217727" y="2971800"/>
            <a:ext cx="2368593" cy="2011680"/>
            <a:chOff x="1447800" y="610394"/>
            <a:chExt cx="3789749" cy="3218000"/>
          </a:xfrm>
        </p:grpSpPr>
        <p:cxnSp>
          <p:nvCxnSpPr>
            <p:cNvPr id="10" name="Straight Arrow Connector 9"/>
            <p:cNvCxnSpPr/>
            <p:nvPr/>
          </p:nvCxnSpPr>
          <p:spPr>
            <a:xfrm rot="5400000" flipH="1" flipV="1">
              <a:off x="2895600" y="1676400"/>
              <a:ext cx="2133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flipV="1">
              <a:off x="1447800" y="2743200"/>
              <a:ext cx="2513806"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H="1">
              <a:off x="3960418" y="2746769"/>
              <a:ext cx="309558" cy="304006"/>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2909146" y="2131308"/>
              <a:ext cx="2328403" cy="1697086"/>
            </a:xfrm>
            <a:custGeom>
              <a:avLst/>
              <a:gdLst>
                <a:gd name="connsiteX0" fmla="*/ 130260 w 2328403"/>
                <a:gd name="connsiteY0" fmla="*/ 712849 h 1697086"/>
                <a:gd name="connsiteX1" fmla="*/ 1031227 w 2328403"/>
                <a:gd name="connsiteY1" fmla="*/ 28948 h 1697086"/>
                <a:gd name="connsiteX2" fmla="*/ 2160150 w 2328403"/>
                <a:gd name="connsiteY2" fmla="*/ 539160 h 1697086"/>
                <a:gd name="connsiteX3" fmla="*/ 2040744 w 2328403"/>
                <a:gd name="connsiteY3" fmla="*/ 1516160 h 1697086"/>
                <a:gd name="connsiteX4" fmla="*/ 1313458 w 2328403"/>
                <a:gd name="connsiteY4" fmla="*/ 1624716 h 1697086"/>
                <a:gd name="connsiteX5" fmla="*/ 1074647 w 2328403"/>
                <a:gd name="connsiteY5" fmla="*/ 1190493 h 1697086"/>
                <a:gd name="connsiteX6" fmla="*/ 249666 w 2328403"/>
                <a:gd name="connsiteY6" fmla="*/ 1201349 h 1697086"/>
                <a:gd name="connsiteX7" fmla="*/ 130260 w 2328403"/>
                <a:gd name="connsiteY7" fmla="*/ 712849 h 16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8403" h="1697086">
                  <a:moveTo>
                    <a:pt x="130260" y="712849"/>
                  </a:moveTo>
                  <a:cubicBezTo>
                    <a:pt x="260520" y="517449"/>
                    <a:pt x="692912" y="57896"/>
                    <a:pt x="1031227" y="28948"/>
                  </a:cubicBezTo>
                  <a:cubicBezTo>
                    <a:pt x="1369542" y="0"/>
                    <a:pt x="1991897" y="291291"/>
                    <a:pt x="2160150" y="539160"/>
                  </a:cubicBezTo>
                  <a:cubicBezTo>
                    <a:pt x="2328403" y="787029"/>
                    <a:pt x="2181859" y="1335234"/>
                    <a:pt x="2040744" y="1516160"/>
                  </a:cubicBezTo>
                  <a:cubicBezTo>
                    <a:pt x="1899629" y="1697086"/>
                    <a:pt x="1474474" y="1678994"/>
                    <a:pt x="1313458" y="1624716"/>
                  </a:cubicBezTo>
                  <a:cubicBezTo>
                    <a:pt x="1152442" y="1570438"/>
                    <a:pt x="1251946" y="1261054"/>
                    <a:pt x="1074647" y="1190493"/>
                  </a:cubicBezTo>
                  <a:cubicBezTo>
                    <a:pt x="897348" y="1119932"/>
                    <a:pt x="407064" y="1282766"/>
                    <a:pt x="249666" y="1201349"/>
                  </a:cubicBezTo>
                  <a:cubicBezTo>
                    <a:pt x="92268" y="1119932"/>
                    <a:pt x="0" y="908249"/>
                    <a:pt x="130260" y="712849"/>
                  </a:cubicBezTo>
                  <a:close/>
                </a:path>
              </a:pathLst>
            </a:custGeom>
            <a:gradFill>
              <a:gsLst>
                <a:gs pos="0">
                  <a:schemeClr val="accent1">
                    <a:tint val="100000"/>
                    <a:shade val="100000"/>
                    <a:satMod val="130000"/>
                    <a:alpha val="46000"/>
                  </a:schemeClr>
                </a:gs>
                <a:gs pos="100000">
                  <a:schemeClr val="accent1">
                    <a:tint val="50000"/>
                    <a:shade val="100000"/>
                    <a:satMod val="350000"/>
                  </a:schemeClr>
                </a:gs>
              </a:gsLst>
            </a:gradFill>
            <a:scene3d>
              <a:camera prst="orthographicFront">
                <a:rot lat="843532" lon="20362449" rev="21312234"/>
              </a:camera>
              <a:lightRig rig="threePt" dir="t"/>
            </a:scene3d>
            <a:sp3d>
              <a:bevelT w="381000" h="381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3581400" y="2743200"/>
              <a:ext cx="914400" cy="310347"/>
            </a:xfrm>
            <a:custGeom>
              <a:avLst/>
              <a:gdLst>
                <a:gd name="connsiteX0" fmla="*/ 77794 w 1326121"/>
                <a:gd name="connsiteY0" fmla="*/ 356424 h 615147"/>
                <a:gd name="connsiteX1" fmla="*/ 577125 w 1326121"/>
                <a:gd name="connsiteY1" fmla="*/ 9046 h 615147"/>
                <a:gd name="connsiteX2" fmla="*/ 1228426 w 1326121"/>
                <a:gd name="connsiteY2" fmla="*/ 302146 h 615147"/>
                <a:gd name="connsiteX3" fmla="*/ 1163296 w 1326121"/>
                <a:gd name="connsiteY3" fmla="*/ 584390 h 615147"/>
                <a:gd name="connsiteX4" fmla="*/ 967906 w 1326121"/>
                <a:gd name="connsiteY4" fmla="*/ 486690 h 615147"/>
                <a:gd name="connsiteX5" fmla="*/ 989616 w 1326121"/>
                <a:gd name="connsiteY5" fmla="*/ 345568 h 615147"/>
                <a:gd name="connsiteX6" fmla="*/ 620545 w 1326121"/>
                <a:gd name="connsiteY6" fmla="*/ 106746 h 615147"/>
                <a:gd name="connsiteX7" fmla="*/ 262329 w 1326121"/>
                <a:gd name="connsiteY7" fmla="*/ 334712 h 615147"/>
                <a:gd name="connsiteX8" fmla="*/ 403445 w 1326121"/>
                <a:gd name="connsiteY8" fmla="*/ 464979 h 615147"/>
                <a:gd name="connsiteX9" fmla="*/ 110359 w 1326121"/>
                <a:gd name="connsiteY9" fmla="*/ 454124 h 615147"/>
                <a:gd name="connsiteX10" fmla="*/ 77794 w 1326121"/>
                <a:gd name="connsiteY10" fmla="*/ 356424 h 61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121" h="615147">
                  <a:moveTo>
                    <a:pt x="77794" y="356424"/>
                  </a:moveTo>
                  <a:cubicBezTo>
                    <a:pt x="155588" y="282244"/>
                    <a:pt x="385353" y="18092"/>
                    <a:pt x="577125" y="9046"/>
                  </a:cubicBezTo>
                  <a:cubicBezTo>
                    <a:pt x="768897" y="0"/>
                    <a:pt x="1130731" y="206255"/>
                    <a:pt x="1228426" y="302146"/>
                  </a:cubicBezTo>
                  <a:cubicBezTo>
                    <a:pt x="1326121" y="398037"/>
                    <a:pt x="1206716" y="553633"/>
                    <a:pt x="1163296" y="584390"/>
                  </a:cubicBezTo>
                  <a:cubicBezTo>
                    <a:pt x="1119876" y="615147"/>
                    <a:pt x="996853" y="526494"/>
                    <a:pt x="967906" y="486690"/>
                  </a:cubicBezTo>
                  <a:cubicBezTo>
                    <a:pt x="938959" y="446886"/>
                    <a:pt x="1047509" y="408892"/>
                    <a:pt x="989616" y="345568"/>
                  </a:cubicBezTo>
                  <a:cubicBezTo>
                    <a:pt x="931723" y="282244"/>
                    <a:pt x="741759" y="108555"/>
                    <a:pt x="620545" y="106746"/>
                  </a:cubicBezTo>
                  <a:cubicBezTo>
                    <a:pt x="499331" y="104937"/>
                    <a:pt x="298512" y="275007"/>
                    <a:pt x="262329" y="334712"/>
                  </a:cubicBezTo>
                  <a:cubicBezTo>
                    <a:pt x="226146" y="394418"/>
                    <a:pt x="428773" y="445077"/>
                    <a:pt x="403445" y="464979"/>
                  </a:cubicBezTo>
                  <a:cubicBezTo>
                    <a:pt x="378117" y="484881"/>
                    <a:pt x="166443" y="474026"/>
                    <a:pt x="110359" y="454124"/>
                  </a:cubicBezTo>
                  <a:cubicBezTo>
                    <a:pt x="54275" y="434222"/>
                    <a:pt x="0" y="430604"/>
                    <a:pt x="77794" y="356424"/>
                  </a:cubicBezTo>
                  <a:close/>
                </a:path>
              </a:pathLst>
            </a:custGeom>
            <a:solidFill>
              <a:schemeClr val="bg1">
                <a:alpha val="33000"/>
              </a:schemeClr>
            </a:solidFill>
            <a:scene3d>
              <a:camera prst="orthographicFront">
                <a:rot lat="843532" lon="20362449" rev="21312234"/>
              </a:camera>
              <a:lightRig rig="threePt" dir="t"/>
            </a:scene3d>
            <a:sp3d>
              <a:bevelT w="381000" h="381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200400" y="2133600"/>
              <a:ext cx="1524000" cy="1524000"/>
            </a:xfrm>
            <a:prstGeom prst="ellipse">
              <a:avLst/>
            </a:prstGeom>
            <a:gradFill>
              <a:gsLst>
                <a:gs pos="0">
                  <a:schemeClr val="accent2">
                    <a:lumMod val="75000"/>
                    <a:alpha val="9000"/>
                  </a:schemeClr>
                </a:gs>
                <a:gs pos="100000">
                  <a:schemeClr val="accent2">
                    <a:lumMod val="40000"/>
                    <a:lumOff val="60000"/>
                  </a:schemeClr>
                </a:gs>
              </a:gsLst>
            </a:gradFill>
            <a:ln>
              <a:solidFill>
                <a:schemeClr val="accent2"/>
              </a:solidFill>
            </a:ln>
            <a:scene3d>
              <a:camera prst="orthographicFront"/>
              <a:lightRig rig="threePt" dir="t"/>
            </a:scene3d>
            <a:sp3d>
              <a:bevelT w="26035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rot="16200000" flipH="1">
              <a:off x="4260779" y="3059972"/>
              <a:ext cx="774843"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9" idx="7"/>
            </p:cNvCxnSpPr>
            <p:nvPr/>
          </p:nvCxnSpPr>
          <p:spPr>
            <a:xfrm flipV="1">
              <a:off x="3961606" y="2356785"/>
              <a:ext cx="539609" cy="386415"/>
            </a:xfrm>
            <a:prstGeom prst="straightConnector1">
              <a:avLst/>
            </a:prstGeom>
            <a:ln>
              <a:gradFill flip="none" rotWithShape="1">
                <a:gsLst>
                  <a:gs pos="0">
                    <a:schemeClr val="accent2">
                      <a:lumMod val="40000"/>
                      <a:lumOff val="60000"/>
                    </a:schemeClr>
                  </a:gs>
                  <a:gs pos="100000">
                    <a:srgbClr val="800000"/>
                  </a:gs>
                </a:gsLst>
                <a:lin ang="0" scaled="1"/>
                <a:tileRect/>
              </a:gra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V="1">
              <a:off x="3542903" y="2324497"/>
              <a:ext cx="609600" cy="227806"/>
            </a:xfrm>
            <a:prstGeom prst="straightConnector1">
              <a:avLst/>
            </a:prstGeom>
            <a:ln>
              <a:gradFill flip="none" rotWithShape="1">
                <a:gsLst>
                  <a:gs pos="0">
                    <a:schemeClr val="accent2">
                      <a:lumMod val="40000"/>
                      <a:lumOff val="60000"/>
                    </a:schemeClr>
                  </a:gs>
                  <a:gs pos="100000">
                    <a:srgbClr val="800000"/>
                  </a:gs>
                </a:gsLst>
                <a:lin ang="0" scaled="1"/>
                <a:tileRect/>
              </a:gra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685757" y="610394"/>
              <a:ext cx="275849" cy="369332"/>
            </a:xfrm>
            <a:prstGeom prst="rect">
              <a:avLst/>
            </a:prstGeom>
            <a:noFill/>
          </p:spPr>
          <p:txBody>
            <a:bodyPr wrap="none" rtlCol="0">
              <a:spAutoFit/>
            </a:bodyPr>
            <a:lstStyle/>
            <a:p>
              <a:r>
                <a:rPr lang="en-US" dirty="0" smtClean="0"/>
                <a:t>z</a:t>
              </a:r>
              <a:endParaRPr lang="en-US" dirty="0"/>
            </a:p>
          </p:txBody>
        </p:sp>
        <p:sp>
          <p:nvSpPr>
            <p:cNvPr id="24" name="TextBox 23"/>
            <p:cNvSpPr txBox="1"/>
            <p:nvPr/>
          </p:nvSpPr>
          <p:spPr>
            <a:xfrm>
              <a:off x="4112192" y="2362200"/>
              <a:ext cx="307408" cy="369332"/>
            </a:xfrm>
            <a:prstGeom prst="rect">
              <a:avLst/>
            </a:prstGeom>
            <a:noFill/>
          </p:spPr>
          <p:txBody>
            <a:bodyPr wrap="none" rtlCol="0">
              <a:spAutoFit/>
            </a:bodyPr>
            <a:lstStyle/>
            <a:p>
              <a:r>
                <a:rPr lang="en-US" dirty="0" smtClean="0">
                  <a:solidFill>
                    <a:srgbClr val="800000"/>
                  </a:solidFill>
                </a:rPr>
                <a:t>ρ</a:t>
              </a:r>
              <a:endParaRPr lang="en-US" dirty="0">
                <a:solidFill>
                  <a:srgbClr val="800000"/>
                </a:solidFill>
              </a:endParaRPr>
            </a:p>
          </p:txBody>
        </p:sp>
        <p:sp>
          <p:nvSpPr>
            <p:cNvPr id="25" name="TextBox 24"/>
            <p:cNvSpPr txBox="1"/>
            <p:nvPr/>
          </p:nvSpPr>
          <p:spPr>
            <a:xfrm>
              <a:off x="3581400" y="2209800"/>
              <a:ext cx="307408" cy="369332"/>
            </a:xfrm>
            <a:prstGeom prst="rect">
              <a:avLst/>
            </a:prstGeom>
            <a:noFill/>
          </p:spPr>
          <p:txBody>
            <a:bodyPr wrap="none" rtlCol="0">
              <a:spAutoFit/>
            </a:bodyPr>
            <a:lstStyle/>
            <a:p>
              <a:r>
                <a:rPr lang="en-US" dirty="0" smtClean="0">
                  <a:solidFill>
                    <a:srgbClr val="800000"/>
                  </a:solidFill>
                </a:rPr>
                <a:t>ρ</a:t>
              </a:r>
              <a:endParaRPr lang="en-US" dirty="0">
                <a:solidFill>
                  <a:srgbClr val="800000"/>
                </a:solidFill>
              </a:endParaRPr>
            </a:p>
          </p:txBody>
        </p:sp>
      </p:grpSp>
      <p:grpSp>
        <p:nvGrpSpPr>
          <p:cNvPr id="26" name="Group 25"/>
          <p:cNvGrpSpPr>
            <a:grpSpLocks noChangeAspect="1"/>
          </p:cNvGrpSpPr>
          <p:nvPr/>
        </p:nvGrpSpPr>
        <p:grpSpPr>
          <a:xfrm>
            <a:off x="4882972" y="1409025"/>
            <a:ext cx="2015382" cy="2011680"/>
            <a:chOff x="1447800" y="610394"/>
            <a:chExt cx="3879524" cy="3872397"/>
          </a:xfrm>
        </p:grpSpPr>
        <p:sp>
          <p:nvSpPr>
            <p:cNvPr id="27" name="Parallelogram 26"/>
            <p:cNvSpPr/>
            <p:nvPr/>
          </p:nvSpPr>
          <p:spPr>
            <a:xfrm rot="13456119">
              <a:off x="2413031" y="2749391"/>
              <a:ext cx="2587482" cy="1107893"/>
            </a:xfrm>
            <a:prstGeom prst="parallelogram">
              <a:avLst>
                <a:gd name="adj" fmla="val 0"/>
              </a:avLst>
            </a:prstGeom>
            <a:gradFill>
              <a:gsLst>
                <a:gs pos="0">
                  <a:schemeClr val="accent4">
                    <a:lumMod val="75000"/>
                    <a:alpha val="25000"/>
                  </a:schemeClr>
                </a:gs>
                <a:gs pos="100000">
                  <a:schemeClr val="accent2">
                    <a:lumMod val="75000"/>
                    <a:alpha val="29000"/>
                  </a:schemeClr>
                </a:gs>
              </a:gsLs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27"/>
            <p:cNvSpPr/>
            <p:nvPr/>
          </p:nvSpPr>
          <p:spPr>
            <a:xfrm rot="13456119">
              <a:off x="1915370" y="2544776"/>
              <a:ext cx="3250501" cy="912108"/>
            </a:xfrm>
            <a:prstGeom prst="parallelogram">
              <a:avLst>
                <a:gd name="adj" fmla="val 69673"/>
              </a:avLst>
            </a:prstGeom>
            <a:gradFill>
              <a:gsLst>
                <a:gs pos="0">
                  <a:schemeClr val="accent4">
                    <a:lumMod val="60000"/>
                    <a:lumOff val="40000"/>
                    <a:alpha val="70000"/>
                  </a:schemeClr>
                </a:gs>
                <a:gs pos="100000">
                  <a:schemeClr val="accent2">
                    <a:lumMod val="40000"/>
                    <a:lumOff val="60000"/>
                  </a:schemeClr>
                </a:gs>
              </a:gsLs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rot="5400000" flipH="1" flipV="1">
              <a:off x="2895600" y="1676400"/>
              <a:ext cx="2133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0800000" flipV="1">
              <a:off x="1447800" y="2743200"/>
              <a:ext cx="2513806"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3960418" y="2746769"/>
              <a:ext cx="309558" cy="304006"/>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32" name="Parallelogram 31"/>
            <p:cNvSpPr/>
            <p:nvPr/>
          </p:nvSpPr>
          <p:spPr>
            <a:xfrm rot="13456119">
              <a:off x="2116386" y="2610448"/>
              <a:ext cx="3210938" cy="352238"/>
            </a:xfrm>
            <a:prstGeom prst="parallelogram">
              <a:avLst>
                <a:gd name="adj" fmla="val 157209"/>
              </a:avLst>
            </a:prstGeom>
            <a:gradFill>
              <a:gsLst>
                <a:gs pos="0">
                  <a:schemeClr val="accent4">
                    <a:lumMod val="60000"/>
                    <a:lumOff val="40000"/>
                    <a:alpha val="6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2909146" y="2131308"/>
              <a:ext cx="2328403" cy="1697086"/>
            </a:xfrm>
            <a:custGeom>
              <a:avLst/>
              <a:gdLst>
                <a:gd name="connsiteX0" fmla="*/ 130260 w 2328403"/>
                <a:gd name="connsiteY0" fmla="*/ 712849 h 1697086"/>
                <a:gd name="connsiteX1" fmla="*/ 1031227 w 2328403"/>
                <a:gd name="connsiteY1" fmla="*/ 28948 h 1697086"/>
                <a:gd name="connsiteX2" fmla="*/ 2160150 w 2328403"/>
                <a:gd name="connsiteY2" fmla="*/ 539160 h 1697086"/>
                <a:gd name="connsiteX3" fmla="*/ 2040744 w 2328403"/>
                <a:gd name="connsiteY3" fmla="*/ 1516160 h 1697086"/>
                <a:gd name="connsiteX4" fmla="*/ 1313458 w 2328403"/>
                <a:gd name="connsiteY4" fmla="*/ 1624716 h 1697086"/>
                <a:gd name="connsiteX5" fmla="*/ 1074647 w 2328403"/>
                <a:gd name="connsiteY5" fmla="*/ 1190493 h 1697086"/>
                <a:gd name="connsiteX6" fmla="*/ 249666 w 2328403"/>
                <a:gd name="connsiteY6" fmla="*/ 1201349 h 1697086"/>
                <a:gd name="connsiteX7" fmla="*/ 130260 w 2328403"/>
                <a:gd name="connsiteY7" fmla="*/ 712849 h 16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8403" h="1697086">
                  <a:moveTo>
                    <a:pt x="130260" y="712849"/>
                  </a:moveTo>
                  <a:cubicBezTo>
                    <a:pt x="260520" y="517449"/>
                    <a:pt x="692912" y="57896"/>
                    <a:pt x="1031227" y="28948"/>
                  </a:cubicBezTo>
                  <a:cubicBezTo>
                    <a:pt x="1369542" y="0"/>
                    <a:pt x="1991897" y="291291"/>
                    <a:pt x="2160150" y="539160"/>
                  </a:cubicBezTo>
                  <a:cubicBezTo>
                    <a:pt x="2328403" y="787029"/>
                    <a:pt x="2181859" y="1335234"/>
                    <a:pt x="2040744" y="1516160"/>
                  </a:cubicBezTo>
                  <a:cubicBezTo>
                    <a:pt x="1899629" y="1697086"/>
                    <a:pt x="1474474" y="1678994"/>
                    <a:pt x="1313458" y="1624716"/>
                  </a:cubicBezTo>
                  <a:cubicBezTo>
                    <a:pt x="1152442" y="1570438"/>
                    <a:pt x="1251946" y="1261054"/>
                    <a:pt x="1074647" y="1190493"/>
                  </a:cubicBezTo>
                  <a:cubicBezTo>
                    <a:pt x="897348" y="1119932"/>
                    <a:pt x="407064" y="1282766"/>
                    <a:pt x="249666" y="1201349"/>
                  </a:cubicBezTo>
                  <a:cubicBezTo>
                    <a:pt x="92268" y="1119932"/>
                    <a:pt x="0" y="908249"/>
                    <a:pt x="130260" y="712849"/>
                  </a:cubicBezTo>
                  <a:close/>
                </a:path>
              </a:pathLst>
            </a:custGeom>
            <a:gradFill>
              <a:gsLst>
                <a:gs pos="0">
                  <a:schemeClr val="accent1">
                    <a:tint val="100000"/>
                    <a:shade val="100000"/>
                    <a:satMod val="130000"/>
                    <a:alpha val="46000"/>
                  </a:schemeClr>
                </a:gs>
                <a:gs pos="100000">
                  <a:schemeClr val="accent1">
                    <a:tint val="50000"/>
                    <a:shade val="100000"/>
                    <a:satMod val="350000"/>
                  </a:schemeClr>
                </a:gs>
              </a:gsLst>
            </a:gradFill>
            <a:scene3d>
              <a:camera prst="orthographicFront">
                <a:rot lat="843532" lon="20362449" rev="21312234"/>
              </a:camera>
              <a:lightRig rig="threePt" dir="t"/>
            </a:scene3d>
            <a:sp3d>
              <a:bevelT w="381000" h="381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3581400" y="2743200"/>
              <a:ext cx="914400" cy="310347"/>
            </a:xfrm>
            <a:custGeom>
              <a:avLst/>
              <a:gdLst>
                <a:gd name="connsiteX0" fmla="*/ 77794 w 1326121"/>
                <a:gd name="connsiteY0" fmla="*/ 356424 h 615147"/>
                <a:gd name="connsiteX1" fmla="*/ 577125 w 1326121"/>
                <a:gd name="connsiteY1" fmla="*/ 9046 h 615147"/>
                <a:gd name="connsiteX2" fmla="*/ 1228426 w 1326121"/>
                <a:gd name="connsiteY2" fmla="*/ 302146 h 615147"/>
                <a:gd name="connsiteX3" fmla="*/ 1163296 w 1326121"/>
                <a:gd name="connsiteY3" fmla="*/ 584390 h 615147"/>
                <a:gd name="connsiteX4" fmla="*/ 967906 w 1326121"/>
                <a:gd name="connsiteY4" fmla="*/ 486690 h 615147"/>
                <a:gd name="connsiteX5" fmla="*/ 989616 w 1326121"/>
                <a:gd name="connsiteY5" fmla="*/ 345568 h 615147"/>
                <a:gd name="connsiteX6" fmla="*/ 620545 w 1326121"/>
                <a:gd name="connsiteY6" fmla="*/ 106746 h 615147"/>
                <a:gd name="connsiteX7" fmla="*/ 262329 w 1326121"/>
                <a:gd name="connsiteY7" fmla="*/ 334712 h 615147"/>
                <a:gd name="connsiteX8" fmla="*/ 403445 w 1326121"/>
                <a:gd name="connsiteY8" fmla="*/ 464979 h 615147"/>
                <a:gd name="connsiteX9" fmla="*/ 110359 w 1326121"/>
                <a:gd name="connsiteY9" fmla="*/ 454124 h 615147"/>
                <a:gd name="connsiteX10" fmla="*/ 77794 w 1326121"/>
                <a:gd name="connsiteY10" fmla="*/ 356424 h 61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121" h="615147">
                  <a:moveTo>
                    <a:pt x="77794" y="356424"/>
                  </a:moveTo>
                  <a:cubicBezTo>
                    <a:pt x="155588" y="282244"/>
                    <a:pt x="385353" y="18092"/>
                    <a:pt x="577125" y="9046"/>
                  </a:cubicBezTo>
                  <a:cubicBezTo>
                    <a:pt x="768897" y="0"/>
                    <a:pt x="1130731" y="206255"/>
                    <a:pt x="1228426" y="302146"/>
                  </a:cubicBezTo>
                  <a:cubicBezTo>
                    <a:pt x="1326121" y="398037"/>
                    <a:pt x="1206716" y="553633"/>
                    <a:pt x="1163296" y="584390"/>
                  </a:cubicBezTo>
                  <a:cubicBezTo>
                    <a:pt x="1119876" y="615147"/>
                    <a:pt x="996853" y="526494"/>
                    <a:pt x="967906" y="486690"/>
                  </a:cubicBezTo>
                  <a:cubicBezTo>
                    <a:pt x="938959" y="446886"/>
                    <a:pt x="1047509" y="408892"/>
                    <a:pt x="989616" y="345568"/>
                  </a:cubicBezTo>
                  <a:cubicBezTo>
                    <a:pt x="931723" y="282244"/>
                    <a:pt x="741759" y="108555"/>
                    <a:pt x="620545" y="106746"/>
                  </a:cubicBezTo>
                  <a:cubicBezTo>
                    <a:pt x="499331" y="104937"/>
                    <a:pt x="298512" y="275007"/>
                    <a:pt x="262329" y="334712"/>
                  </a:cubicBezTo>
                  <a:cubicBezTo>
                    <a:pt x="226146" y="394418"/>
                    <a:pt x="428773" y="445077"/>
                    <a:pt x="403445" y="464979"/>
                  </a:cubicBezTo>
                  <a:cubicBezTo>
                    <a:pt x="378117" y="484881"/>
                    <a:pt x="166443" y="474026"/>
                    <a:pt x="110359" y="454124"/>
                  </a:cubicBezTo>
                  <a:cubicBezTo>
                    <a:pt x="54275" y="434222"/>
                    <a:pt x="0" y="430604"/>
                    <a:pt x="77794" y="356424"/>
                  </a:cubicBezTo>
                  <a:close/>
                </a:path>
              </a:pathLst>
            </a:custGeom>
            <a:solidFill>
              <a:schemeClr val="bg1">
                <a:alpha val="33000"/>
              </a:schemeClr>
            </a:solidFill>
            <a:scene3d>
              <a:camera prst="orthographicFront">
                <a:rot lat="843532" lon="20362449" rev="21312234"/>
              </a:camera>
              <a:lightRig rig="threePt" dir="t"/>
            </a:scene3d>
            <a:sp3d>
              <a:bevelT w="381000" h="381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a:off x="4267201" y="3053550"/>
              <a:ext cx="970350" cy="9348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Arc 35"/>
            <p:cNvSpPr/>
            <p:nvPr/>
          </p:nvSpPr>
          <p:spPr>
            <a:xfrm rot="13184715">
              <a:off x="4356175" y="3539573"/>
              <a:ext cx="371553" cy="430696"/>
            </a:xfrm>
            <a:prstGeom prst="arc">
              <a:avLst>
                <a:gd name="adj1" fmla="val 16200000"/>
                <a:gd name="adj2" fmla="val 21210524"/>
              </a:avLst>
            </a:prstGeom>
            <a:ln w="9525" cmpd="sng">
              <a:solidFill>
                <a:srgbClr val="800000"/>
              </a:solidFill>
              <a:headEnd type="arrow" w="sm" len="sm"/>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Arc 36"/>
            <p:cNvSpPr/>
            <p:nvPr/>
          </p:nvSpPr>
          <p:spPr>
            <a:xfrm rot="11558134">
              <a:off x="4394345" y="3692366"/>
              <a:ext cx="524303" cy="523831"/>
            </a:xfrm>
            <a:prstGeom prst="arc">
              <a:avLst>
                <a:gd name="adj1" fmla="val 15482456"/>
                <a:gd name="adj2" fmla="val 20812908"/>
              </a:avLst>
            </a:prstGeom>
            <a:ln w="9525" cmpd="sng">
              <a:solidFill>
                <a:srgbClr val="800000"/>
              </a:solidFill>
              <a:headEnd type="arrow" w="sm" len="sm"/>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3685757" y="610394"/>
              <a:ext cx="275849" cy="369332"/>
            </a:xfrm>
            <a:prstGeom prst="rect">
              <a:avLst/>
            </a:prstGeom>
            <a:noFill/>
          </p:spPr>
          <p:txBody>
            <a:bodyPr wrap="none" rtlCol="0">
              <a:spAutoFit/>
            </a:bodyPr>
            <a:lstStyle/>
            <a:p>
              <a:r>
                <a:rPr lang="en-US" dirty="0" smtClean="0"/>
                <a:t>z</a:t>
              </a:r>
              <a:endParaRPr lang="en-US" dirty="0"/>
            </a:p>
          </p:txBody>
        </p:sp>
        <p:sp>
          <p:nvSpPr>
            <p:cNvPr id="39" name="TextBox 38"/>
            <p:cNvSpPr txBox="1">
              <a:spLocks noChangeAspect="1"/>
            </p:cNvSpPr>
            <p:nvPr/>
          </p:nvSpPr>
          <p:spPr>
            <a:xfrm>
              <a:off x="3950819" y="3646905"/>
              <a:ext cx="307408" cy="369332"/>
            </a:xfrm>
            <a:prstGeom prst="rect">
              <a:avLst/>
            </a:prstGeom>
            <a:noFill/>
          </p:spPr>
          <p:txBody>
            <a:bodyPr wrap="none" rtlCol="0">
              <a:spAutoFit/>
            </a:bodyPr>
            <a:lstStyle/>
            <a:p>
              <a:r>
                <a:rPr lang="en-US" dirty="0" smtClean="0">
                  <a:solidFill>
                    <a:srgbClr val="800000"/>
                  </a:solidFill>
                </a:rPr>
                <a:t>θ</a:t>
              </a:r>
              <a:endParaRPr lang="en-US" dirty="0">
                <a:solidFill>
                  <a:srgbClr val="800000"/>
                </a:solidFill>
              </a:endParaRPr>
            </a:p>
          </p:txBody>
        </p:sp>
        <p:sp>
          <p:nvSpPr>
            <p:cNvPr id="40" name="TextBox 39"/>
            <p:cNvSpPr txBox="1"/>
            <p:nvPr/>
          </p:nvSpPr>
          <p:spPr>
            <a:xfrm>
              <a:off x="4347950" y="4113459"/>
              <a:ext cx="307408" cy="369332"/>
            </a:xfrm>
            <a:prstGeom prst="rect">
              <a:avLst/>
            </a:prstGeom>
            <a:noFill/>
          </p:spPr>
          <p:txBody>
            <a:bodyPr wrap="none" rtlCol="0">
              <a:spAutoFit/>
            </a:bodyPr>
            <a:lstStyle/>
            <a:p>
              <a:r>
                <a:rPr lang="en-US" dirty="0" smtClean="0">
                  <a:solidFill>
                    <a:srgbClr val="800000"/>
                  </a:solidFill>
                </a:rPr>
                <a:t>θ</a:t>
              </a:r>
              <a:endParaRPr lang="en-US" dirty="0">
                <a:solidFill>
                  <a:srgbClr val="800000"/>
                </a:solidFill>
              </a:endParaRPr>
            </a:p>
          </p:txBody>
        </p:sp>
      </p:grpSp>
      <p:grpSp>
        <p:nvGrpSpPr>
          <p:cNvPr id="41" name="Group 40"/>
          <p:cNvGrpSpPr>
            <a:grpSpLocks noChangeAspect="1"/>
          </p:cNvGrpSpPr>
          <p:nvPr/>
        </p:nvGrpSpPr>
        <p:grpSpPr>
          <a:xfrm>
            <a:off x="6485412" y="3092953"/>
            <a:ext cx="2040229" cy="2011680"/>
            <a:chOff x="1447800" y="610394"/>
            <a:chExt cx="3789751" cy="3736720"/>
          </a:xfrm>
        </p:grpSpPr>
        <p:sp>
          <p:nvSpPr>
            <p:cNvPr id="42" name="Parallelogram 41"/>
            <p:cNvSpPr/>
            <p:nvPr/>
          </p:nvSpPr>
          <p:spPr>
            <a:xfrm rot="16200000">
              <a:off x="1752600" y="1981200"/>
              <a:ext cx="2971803" cy="1447800"/>
            </a:xfrm>
            <a:prstGeom prst="parallelogram">
              <a:avLst>
                <a:gd name="adj" fmla="val 25436"/>
              </a:avLst>
            </a:prstGeom>
            <a:gradFill>
              <a:gsLst>
                <a:gs pos="0">
                  <a:schemeClr val="accent4">
                    <a:lumMod val="60000"/>
                    <a:lumOff val="40000"/>
                    <a:alpha val="6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Parallelogram 42"/>
            <p:cNvSpPr/>
            <p:nvPr/>
          </p:nvSpPr>
          <p:spPr>
            <a:xfrm rot="20888601">
              <a:off x="2453417" y="1718760"/>
              <a:ext cx="1774799" cy="2628354"/>
            </a:xfrm>
            <a:prstGeom prst="parallelogram">
              <a:avLst>
                <a:gd name="adj" fmla="val 30357"/>
              </a:avLst>
            </a:prstGeom>
            <a:solidFill>
              <a:srgbClr val="C765B9">
                <a:alpha val="67000"/>
              </a:srgb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rot="5400000" flipH="1" flipV="1">
              <a:off x="2895600" y="1676400"/>
              <a:ext cx="2133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10800000" flipV="1">
              <a:off x="1447800" y="2743200"/>
              <a:ext cx="2513806"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16200000" flipH="1">
              <a:off x="3960418" y="2746769"/>
              <a:ext cx="309558" cy="304006"/>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47" name="Freeform 46"/>
            <p:cNvSpPr/>
            <p:nvPr/>
          </p:nvSpPr>
          <p:spPr>
            <a:xfrm>
              <a:off x="2909146" y="2131308"/>
              <a:ext cx="2328403" cy="1697086"/>
            </a:xfrm>
            <a:custGeom>
              <a:avLst/>
              <a:gdLst>
                <a:gd name="connsiteX0" fmla="*/ 130260 w 2328403"/>
                <a:gd name="connsiteY0" fmla="*/ 712849 h 1697086"/>
                <a:gd name="connsiteX1" fmla="*/ 1031227 w 2328403"/>
                <a:gd name="connsiteY1" fmla="*/ 28948 h 1697086"/>
                <a:gd name="connsiteX2" fmla="*/ 2160150 w 2328403"/>
                <a:gd name="connsiteY2" fmla="*/ 539160 h 1697086"/>
                <a:gd name="connsiteX3" fmla="*/ 2040744 w 2328403"/>
                <a:gd name="connsiteY3" fmla="*/ 1516160 h 1697086"/>
                <a:gd name="connsiteX4" fmla="*/ 1313458 w 2328403"/>
                <a:gd name="connsiteY4" fmla="*/ 1624716 h 1697086"/>
                <a:gd name="connsiteX5" fmla="*/ 1074647 w 2328403"/>
                <a:gd name="connsiteY5" fmla="*/ 1190493 h 1697086"/>
                <a:gd name="connsiteX6" fmla="*/ 249666 w 2328403"/>
                <a:gd name="connsiteY6" fmla="*/ 1201349 h 1697086"/>
                <a:gd name="connsiteX7" fmla="*/ 130260 w 2328403"/>
                <a:gd name="connsiteY7" fmla="*/ 712849 h 16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8403" h="1697086">
                  <a:moveTo>
                    <a:pt x="130260" y="712849"/>
                  </a:moveTo>
                  <a:cubicBezTo>
                    <a:pt x="260520" y="517449"/>
                    <a:pt x="692912" y="57896"/>
                    <a:pt x="1031227" y="28948"/>
                  </a:cubicBezTo>
                  <a:cubicBezTo>
                    <a:pt x="1369542" y="0"/>
                    <a:pt x="1991897" y="291291"/>
                    <a:pt x="2160150" y="539160"/>
                  </a:cubicBezTo>
                  <a:cubicBezTo>
                    <a:pt x="2328403" y="787029"/>
                    <a:pt x="2181859" y="1335234"/>
                    <a:pt x="2040744" y="1516160"/>
                  </a:cubicBezTo>
                  <a:cubicBezTo>
                    <a:pt x="1899629" y="1697086"/>
                    <a:pt x="1474474" y="1678994"/>
                    <a:pt x="1313458" y="1624716"/>
                  </a:cubicBezTo>
                  <a:cubicBezTo>
                    <a:pt x="1152442" y="1570438"/>
                    <a:pt x="1251946" y="1261054"/>
                    <a:pt x="1074647" y="1190493"/>
                  </a:cubicBezTo>
                  <a:cubicBezTo>
                    <a:pt x="897348" y="1119932"/>
                    <a:pt x="407064" y="1282766"/>
                    <a:pt x="249666" y="1201349"/>
                  </a:cubicBezTo>
                  <a:cubicBezTo>
                    <a:pt x="92268" y="1119932"/>
                    <a:pt x="0" y="908249"/>
                    <a:pt x="130260" y="712849"/>
                  </a:cubicBezTo>
                  <a:close/>
                </a:path>
              </a:pathLst>
            </a:custGeom>
            <a:gradFill>
              <a:gsLst>
                <a:gs pos="0">
                  <a:schemeClr val="accent1">
                    <a:tint val="100000"/>
                    <a:shade val="100000"/>
                    <a:satMod val="130000"/>
                    <a:alpha val="34000"/>
                  </a:schemeClr>
                </a:gs>
                <a:gs pos="100000">
                  <a:schemeClr val="accent1">
                    <a:tint val="50000"/>
                    <a:shade val="100000"/>
                    <a:satMod val="350000"/>
                  </a:schemeClr>
                </a:gs>
              </a:gsLst>
            </a:gradFill>
            <a:scene3d>
              <a:camera prst="orthographicFront">
                <a:rot lat="843532" lon="20362449" rev="21312234"/>
              </a:camera>
              <a:lightRig rig="threePt" dir="t"/>
            </a:scene3d>
            <a:sp3d>
              <a:bevelT w="381000" h="381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Parallelogram 47"/>
            <p:cNvSpPr/>
            <p:nvPr/>
          </p:nvSpPr>
          <p:spPr>
            <a:xfrm rot="9243594">
              <a:off x="2573143" y="1892713"/>
              <a:ext cx="1977875" cy="2383543"/>
            </a:xfrm>
            <a:prstGeom prst="parallelogram">
              <a:avLst>
                <a:gd name="adj" fmla="val 58159"/>
              </a:avLst>
            </a:prstGeom>
            <a:gradFill>
              <a:gsLst>
                <a:gs pos="0">
                  <a:schemeClr val="accent2">
                    <a:lumMod val="60000"/>
                    <a:lumOff val="40000"/>
                  </a:schemeClr>
                </a:gs>
                <a:gs pos="100000">
                  <a:schemeClr val="accent4">
                    <a:lumMod val="60000"/>
                    <a:lumOff val="40000"/>
                    <a:alpha val="35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reeform 48"/>
            <p:cNvSpPr/>
            <p:nvPr/>
          </p:nvSpPr>
          <p:spPr>
            <a:xfrm>
              <a:off x="3581400" y="2743200"/>
              <a:ext cx="914400" cy="310347"/>
            </a:xfrm>
            <a:custGeom>
              <a:avLst/>
              <a:gdLst>
                <a:gd name="connsiteX0" fmla="*/ 77794 w 1326121"/>
                <a:gd name="connsiteY0" fmla="*/ 356424 h 615147"/>
                <a:gd name="connsiteX1" fmla="*/ 577125 w 1326121"/>
                <a:gd name="connsiteY1" fmla="*/ 9046 h 615147"/>
                <a:gd name="connsiteX2" fmla="*/ 1228426 w 1326121"/>
                <a:gd name="connsiteY2" fmla="*/ 302146 h 615147"/>
                <a:gd name="connsiteX3" fmla="*/ 1163296 w 1326121"/>
                <a:gd name="connsiteY3" fmla="*/ 584390 h 615147"/>
                <a:gd name="connsiteX4" fmla="*/ 967906 w 1326121"/>
                <a:gd name="connsiteY4" fmla="*/ 486690 h 615147"/>
                <a:gd name="connsiteX5" fmla="*/ 989616 w 1326121"/>
                <a:gd name="connsiteY5" fmla="*/ 345568 h 615147"/>
                <a:gd name="connsiteX6" fmla="*/ 620545 w 1326121"/>
                <a:gd name="connsiteY6" fmla="*/ 106746 h 615147"/>
                <a:gd name="connsiteX7" fmla="*/ 262329 w 1326121"/>
                <a:gd name="connsiteY7" fmla="*/ 334712 h 615147"/>
                <a:gd name="connsiteX8" fmla="*/ 403445 w 1326121"/>
                <a:gd name="connsiteY8" fmla="*/ 464979 h 615147"/>
                <a:gd name="connsiteX9" fmla="*/ 110359 w 1326121"/>
                <a:gd name="connsiteY9" fmla="*/ 454124 h 615147"/>
                <a:gd name="connsiteX10" fmla="*/ 77794 w 1326121"/>
                <a:gd name="connsiteY10" fmla="*/ 356424 h 61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121" h="615147">
                  <a:moveTo>
                    <a:pt x="77794" y="356424"/>
                  </a:moveTo>
                  <a:cubicBezTo>
                    <a:pt x="155588" y="282244"/>
                    <a:pt x="385353" y="18092"/>
                    <a:pt x="577125" y="9046"/>
                  </a:cubicBezTo>
                  <a:cubicBezTo>
                    <a:pt x="768897" y="0"/>
                    <a:pt x="1130731" y="206255"/>
                    <a:pt x="1228426" y="302146"/>
                  </a:cubicBezTo>
                  <a:cubicBezTo>
                    <a:pt x="1326121" y="398037"/>
                    <a:pt x="1206716" y="553633"/>
                    <a:pt x="1163296" y="584390"/>
                  </a:cubicBezTo>
                  <a:cubicBezTo>
                    <a:pt x="1119876" y="615147"/>
                    <a:pt x="996853" y="526494"/>
                    <a:pt x="967906" y="486690"/>
                  </a:cubicBezTo>
                  <a:cubicBezTo>
                    <a:pt x="938959" y="446886"/>
                    <a:pt x="1047509" y="408892"/>
                    <a:pt x="989616" y="345568"/>
                  </a:cubicBezTo>
                  <a:cubicBezTo>
                    <a:pt x="931723" y="282244"/>
                    <a:pt x="741759" y="108555"/>
                    <a:pt x="620545" y="106746"/>
                  </a:cubicBezTo>
                  <a:cubicBezTo>
                    <a:pt x="499331" y="104937"/>
                    <a:pt x="298512" y="275007"/>
                    <a:pt x="262329" y="334712"/>
                  </a:cubicBezTo>
                  <a:cubicBezTo>
                    <a:pt x="226146" y="394418"/>
                    <a:pt x="428773" y="445077"/>
                    <a:pt x="403445" y="464979"/>
                  </a:cubicBezTo>
                  <a:cubicBezTo>
                    <a:pt x="378117" y="484881"/>
                    <a:pt x="166443" y="474026"/>
                    <a:pt x="110359" y="454124"/>
                  </a:cubicBezTo>
                  <a:cubicBezTo>
                    <a:pt x="54275" y="434222"/>
                    <a:pt x="0" y="430604"/>
                    <a:pt x="77794" y="356424"/>
                  </a:cubicBezTo>
                  <a:close/>
                </a:path>
              </a:pathLst>
            </a:custGeom>
            <a:solidFill>
              <a:schemeClr val="bg1">
                <a:alpha val="33000"/>
              </a:schemeClr>
            </a:solidFill>
            <a:scene3d>
              <a:camera prst="orthographicFront">
                <a:rot lat="843532" lon="20362449" rev="21312234"/>
              </a:camera>
              <a:lightRig rig="threePt" dir="t"/>
            </a:scene3d>
            <a:sp3d>
              <a:bevelT w="381000" h="381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4267201" y="3053550"/>
              <a:ext cx="970350" cy="9348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Arc 50"/>
            <p:cNvSpPr/>
            <p:nvPr/>
          </p:nvSpPr>
          <p:spPr>
            <a:xfrm rot="12606674">
              <a:off x="3045224" y="1208797"/>
              <a:ext cx="524303" cy="523831"/>
            </a:xfrm>
            <a:prstGeom prst="arc">
              <a:avLst>
                <a:gd name="adj1" fmla="val 15694407"/>
                <a:gd name="adj2" fmla="val 21066592"/>
              </a:avLst>
            </a:prstGeom>
            <a:ln w="9525" cmpd="sng">
              <a:solidFill>
                <a:srgbClr val="800000"/>
              </a:solidFill>
              <a:headEnd type="arrow" w="sm" len="sm"/>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TextBox 51"/>
            <p:cNvSpPr txBox="1"/>
            <p:nvPr/>
          </p:nvSpPr>
          <p:spPr>
            <a:xfrm>
              <a:off x="2751081" y="1371600"/>
              <a:ext cx="331241" cy="307777"/>
            </a:xfrm>
            <a:prstGeom prst="rect">
              <a:avLst/>
            </a:prstGeom>
            <a:noFill/>
          </p:spPr>
          <p:txBody>
            <a:bodyPr wrap="none" rtlCol="0">
              <a:spAutoFit/>
            </a:bodyPr>
            <a:lstStyle/>
            <a:p>
              <a:r>
                <a:rPr lang="en-US" sz="1400" dirty="0" smtClean="0">
                  <a:solidFill>
                    <a:srgbClr val="800000"/>
                  </a:solidFill>
                  <a:latin typeface="Lucida Grande"/>
                  <a:ea typeface="Lucida Grande"/>
                  <a:cs typeface="Lucida Grande"/>
                </a:rPr>
                <a:t>φ</a:t>
              </a:r>
              <a:endParaRPr lang="en-US" sz="1400" dirty="0">
                <a:solidFill>
                  <a:srgbClr val="800000"/>
                </a:solidFill>
              </a:endParaRPr>
            </a:p>
          </p:txBody>
        </p:sp>
        <p:sp>
          <p:nvSpPr>
            <p:cNvPr id="53" name="Arc 52"/>
            <p:cNvSpPr/>
            <p:nvPr/>
          </p:nvSpPr>
          <p:spPr>
            <a:xfrm rot="9965661">
              <a:off x="3191461" y="1349974"/>
              <a:ext cx="536627" cy="474054"/>
            </a:xfrm>
            <a:prstGeom prst="arc">
              <a:avLst>
                <a:gd name="adj1" fmla="val 17493662"/>
                <a:gd name="adj2" fmla="val 20511514"/>
              </a:avLst>
            </a:prstGeom>
            <a:ln w="9525" cmpd="sng">
              <a:solidFill>
                <a:srgbClr val="800000"/>
              </a:solidFill>
              <a:headEnd type="arrow" w="sm" len="sm"/>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3048000" y="1704201"/>
              <a:ext cx="310301" cy="276999"/>
            </a:xfrm>
            <a:prstGeom prst="rect">
              <a:avLst/>
            </a:prstGeom>
            <a:noFill/>
          </p:spPr>
          <p:txBody>
            <a:bodyPr wrap="none" rtlCol="0">
              <a:spAutoFit/>
            </a:bodyPr>
            <a:lstStyle/>
            <a:p>
              <a:r>
                <a:rPr lang="en-US" sz="1200" dirty="0" smtClean="0">
                  <a:solidFill>
                    <a:srgbClr val="800000"/>
                  </a:solidFill>
                  <a:latin typeface="Lucida Grande"/>
                  <a:ea typeface="Lucida Grande"/>
                  <a:cs typeface="Lucida Grande"/>
                </a:rPr>
                <a:t>φ</a:t>
              </a:r>
              <a:endParaRPr lang="en-US" sz="1200" dirty="0">
                <a:solidFill>
                  <a:srgbClr val="800000"/>
                </a:solidFill>
              </a:endParaRPr>
            </a:p>
          </p:txBody>
        </p:sp>
        <p:sp>
          <p:nvSpPr>
            <p:cNvPr id="55" name="TextBox 54"/>
            <p:cNvSpPr txBox="1"/>
            <p:nvPr/>
          </p:nvSpPr>
          <p:spPr>
            <a:xfrm>
              <a:off x="3685757" y="610394"/>
              <a:ext cx="275849" cy="369332"/>
            </a:xfrm>
            <a:prstGeom prst="rect">
              <a:avLst/>
            </a:prstGeom>
            <a:noFill/>
          </p:spPr>
          <p:txBody>
            <a:bodyPr wrap="none" rtlCol="0">
              <a:spAutoFit/>
            </a:bodyPr>
            <a:lstStyle/>
            <a:p>
              <a:r>
                <a:rPr lang="en-US" dirty="0" smtClean="0"/>
                <a:t>z</a:t>
              </a:r>
              <a:endParaRPr lang="en-US" dirty="0"/>
            </a:p>
          </p:txBody>
        </p:sp>
      </p:grpSp>
      <p:pic>
        <p:nvPicPr>
          <p:cNvPr id="56" name="Picture 55" descr="2009May20_Figure2.png"/>
          <p:cNvPicPr>
            <a:picLocks noChangeAspect="1"/>
          </p:cNvPicPr>
          <p:nvPr/>
        </p:nvPicPr>
        <p:blipFill>
          <a:blip r:embed="rId3"/>
          <a:srcRect l="24841" t="17094" b="14477"/>
          <a:stretch>
            <a:fillRect/>
          </a:stretch>
        </p:blipFill>
        <p:spPr>
          <a:xfrm>
            <a:off x="1010202" y="3604781"/>
            <a:ext cx="862702" cy="1403802"/>
          </a:xfrm>
          <a:prstGeom prst="rect">
            <a:avLst/>
          </a:prstGeom>
        </p:spPr>
      </p:pic>
      <p:pic>
        <p:nvPicPr>
          <p:cNvPr id="58" name="Picture 57" descr="2009May20_Figure4.png"/>
          <p:cNvPicPr>
            <a:picLocks noChangeAspect="1"/>
          </p:cNvPicPr>
          <p:nvPr/>
        </p:nvPicPr>
        <p:blipFill>
          <a:blip r:embed="rId4"/>
          <a:srcRect l="19043" t="20782"/>
          <a:stretch>
            <a:fillRect/>
          </a:stretch>
        </p:blipFill>
        <p:spPr>
          <a:xfrm>
            <a:off x="1981200" y="3600265"/>
            <a:ext cx="822927" cy="1403802"/>
          </a:xfrm>
          <a:prstGeom prst="rect">
            <a:avLst/>
          </a:prstGeom>
        </p:spPr>
      </p:pic>
      <p:sp>
        <p:nvSpPr>
          <p:cNvPr id="60" name="TextBox 59"/>
          <p:cNvSpPr txBox="1"/>
          <p:nvPr/>
        </p:nvSpPr>
        <p:spPr>
          <a:xfrm>
            <a:off x="1003135" y="3279048"/>
            <a:ext cx="1557475" cy="307777"/>
          </a:xfrm>
          <a:prstGeom prst="rect">
            <a:avLst/>
          </a:prstGeom>
          <a:noFill/>
        </p:spPr>
        <p:txBody>
          <a:bodyPr wrap="none" rtlCol="0">
            <a:spAutoFit/>
          </a:bodyPr>
          <a:lstStyle/>
          <a:p>
            <a:r>
              <a:rPr lang="en-US" sz="1400" i="1" dirty="0" smtClean="0"/>
              <a:t>Original Definition</a:t>
            </a:r>
            <a:endParaRPr lang="en-US" sz="1400" i="1" dirty="0"/>
          </a:p>
        </p:txBody>
      </p:sp>
      <p:pic>
        <p:nvPicPr>
          <p:cNvPr id="62" name="Picture 61" descr="Picture 5.png"/>
          <p:cNvPicPr>
            <a:picLocks noChangeAspect="1"/>
          </p:cNvPicPr>
          <p:nvPr/>
        </p:nvPicPr>
        <p:blipFill>
          <a:blip r:embed="rId5"/>
          <a:srcRect t="9804" b="9804"/>
          <a:stretch>
            <a:fillRect/>
          </a:stretch>
        </p:blipFill>
        <p:spPr>
          <a:xfrm>
            <a:off x="1003135" y="5434440"/>
            <a:ext cx="869769" cy="1249680"/>
          </a:xfrm>
          <a:prstGeom prst="rect">
            <a:avLst/>
          </a:prstGeom>
        </p:spPr>
      </p:pic>
      <p:pic>
        <p:nvPicPr>
          <p:cNvPr id="63" name="Picture 62" descr="Picture 4.png"/>
          <p:cNvPicPr>
            <a:picLocks noChangeAspect="1"/>
          </p:cNvPicPr>
          <p:nvPr/>
        </p:nvPicPr>
        <p:blipFill>
          <a:blip r:embed="rId6"/>
          <a:stretch>
            <a:fillRect/>
          </a:stretch>
        </p:blipFill>
        <p:spPr>
          <a:xfrm>
            <a:off x="1981200" y="5434440"/>
            <a:ext cx="822927" cy="1271160"/>
          </a:xfrm>
          <a:prstGeom prst="rect">
            <a:avLst/>
          </a:prstGeom>
        </p:spPr>
      </p:pic>
      <p:sp>
        <p:nvSpPr>
          <p:cNvPr id="64" name="TextBox 63"/>
          <p:cNvSpPr txBox="1"/>
          <p:nvPr/>
        </p:nvSpPr>
        <p:spPr>
          <a:xfrm>
            <a:off x="990600" y="5102423"/>
            <a:ext cx="1630149" cy="307777"/>
          </a:xfrm>
          <a:prstGeom prst="rect">
            <a:avLst/>
          </a:prstGeom>
          <a:noFill/>
        </p:spPr>
        <p:txBody>
          <a:bodyPr wrap="none" rtlCol="0">
            <a:spAutoFit/>
          </a:bodyPr>
          <a:lstStyle/>
          <a:p>
            <a:r>
              <a:rPr lang="en-US" sz="1400" i="1" dirty="0" smtClean="0"/>
              <a:t>Modified Definition</a:t>
            </a:r>
            <a:endParaRPr lang="en-US" sz="1400" i="1" dirty="0"/>
          </a:p>
        </p:txBody>
      </p:sp>
      <p:sp>
        <p:nvSpPr>
          <p:cNvPr id="65" name="Rounded Rectangle 64"/>
          <p:cNvSpPr/>
          <p:nvPr/>
        </p:nvSpPr>
        <p:spPr>
          <a:xfrm>
            <a:off x="762000" y="3276600"/>
            <a:ext cx="2227126" cy="173198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762000" y="5049817"/>
            <a:ext cx="2227126" cy="173198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Input Feature Vector</a:t>
            </a:r>
            <a:endParaRPr lang="en-US" dirty="0"/>
          </a:p>
        </p:txBody>
      </p:sp>
      <p:sp>
        <p:nvSpPr>
          <p:cNvPr id="3" name="Content Placeholder 2"/>
          <p:cNvSpPr>
            <a:spLocks noGrp="1"/>
          </p:cNvSpPr>
          <p:nvPr>
            <p:ph idx="1"/>
          </p:nvPr>
        </p:nvSpPr>
        <p:spPr>
          <a:xfrm>
            <a:off x="457200" y="1600200"/>
            <a:ext cx="2514600" cy="4525963"/>
          </a:xfrm>
        </p:spPr>
        <p:txBody>
          <a:bodyPr>
            <a:normAutofit/>
          </a:bodyPr>
          <a:lstStyle/>
          <a:p>
            <a:r>
              <a:rPr lang="en-US" sz="1800" dirty="0" smtClean="0">
                <a:solidFill>
                  <a:srgbClr val="ADAD9B"/>
                </a:solidFill>
              </a:rPr>
              <a:t>Images</a:t>
            </a:r>
          </a:p>
          <a:p>
            <a:r>
              <a:rPr lang="en-US" sz="1800" dirty="0" smtClean="0"/>
              <a:t>Features</a:t>
            </a:r>
          </a:p>
          <a:p>
            <a:pPr lvl="1"/>
            <a:r>
              <a:rPr lang="en-US" sz="1800" dirty="0" smtClean="0"/>
              <a:t>Location</a:t>
            </a:r>
          </a:p>
          <a:p>
            <a:pPr lvl="1"/>
            <a:r>
              <a:rPr lang="en-US" sz="1800" b="1" dirty="0" smtClean="0"/>
              <a:t>Neighborhood</a:t>
            </a:r>
          </a:p>
          <a:p>
            <a:pPr lvl="1"/>
            <a:r>
              <a:rPr lang="en-US" sz="1800" dirty="0" smtClean="0"/>
              <a:t>Candidates</a:t>
            </a:r>
            <a:endParaRPr lang="en-US" sz="1800" dirty="0"/>
          </a:p>
        </p:txBody>
      </p:sp>
      <p:sp>
        <p:nvSpPr>
          <p:cNvPr id="8" name="TextBox 7"/>
          <p:cNvSpPr txBox="1"/>
          <p:nvPr/>
        </p:nvSpPr>
        <p:spPr>
          <a:xfrm>
            <a:off x="3822717" y="5181600"/>
            <a:ext cx="4330683" cy="400110"/>
          </a:xfrm>
          <a:prstGeom prst="rect">
            <a:avLst/>
          </a:prstGeom>
          <a:noFill/>
        </p:spPr>
        <p:txBody>
          <a:bodyPr wrap="none" rtlCol="0">
            <a:spAutoFit/>
          </a:bodyPr>
          <a:lstStyle/>
          <a:p>
            <a:r>
              <a:rPr lang="en-US" sz="2000" b="1" dirty="0" smtClean="0"/>
              <a:t>Neighbors along the Gradient Descents</a:t>
            </a:r>
          </a:p>
        </p:txBody>
      </p:sp>
      <p:grpSp>
        <p:nvGrpSpPr>
          <p:cNvPr id="102" name="Group 101"/>
          <p:cNvGrpSpPr>
            <a:grpSpLocks noChangeAspect="1"/>
          </p:cNvGrpSpPr>
          <p:nvPr/>
        </p:nvGrpSpPr>
        <p:grpSpPr>
          <a:xfrm>
            <a:off x="6019800" y="1676400"/>
            <a:ext cx="2661025" cy="2926080"/>
            <a:chOff x="1749726" y="534194"/>
            <a:chExt cx="2822274" cy="3103390"/>
          </a:xfrm>
        </p:grpSpPr>
        <p:grpSp>
          <p:nvGrpSpPr>
            <p:cNvPr id="103" name="Group 58"/>
            <p:cNvGrpSpPr/>
            <p:nvPr/>
          </p:nvGrpSpPr>
          <p:grpSpPr>
            <a:xfrm>
              <a:off x="1749726" y="534194"/>
              <a:ext cx="2822274" cy="2513806"/>
              <a:chOff x="1749726" y="534194"/>
              <a:chExt cx="2822274" cy="2513806"/>
            </a:xfrm>
          </p:grpSpPr>
          <p:cxnSp>
            <p:nvCxnSpPr>
              <p:cNvPr id="120" name="Straight Arrow Connector 119"/>
              <p:cNvCxnSpPr/>
              <p:nvPr/>
            </p:nvCxnSpPr>
            <p:spPr>
              <a:xfrm rot="5400000" flipH="1" flipV="1">
                <a:off x="1962752" y="1542448"/>
                <a:ext cx="201809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2971800" y="2551496"/>
                <a:ext cx="1600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rot="10800000" flipV="1">
                <a:off x="1749726" y="2551496"/>
                <a:ext cx="1221281" cy="496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04" name="Cube 103"/>
            <p:cNvSpPr/>
            <p:nvPr/>
          </p:nvSpPr>
          <p:spPr>
            <a:xfrm>
              <a:off x="2819400" y="20180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Cube 104"/>
            <p:cNvSpPr/>
            <p:nvPr/>
          </p:nvSpPr>
          <p:spPr>
            <a:xfrm>
              <a:off x="2514600" y="27038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p:nvSpPr>
          <p:spPr>
            <a:xfrm>
              <a:off x="2743200" y="19418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p:nvSpPr>
          <p:spPr>
            <a:xfrm>
              <a:off x="3124200" y="17894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p:nvSpPr>
          <p:spPr>
            <a:xfrm>
              <a:off x="3276600" y="1676400"/>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rot="2013387">
              <a:off x="2339448" y="1168468"/>
              <a:ext cx="1112303" cy="2469116"/>
            </a:xfrm>
            <a:prstGeom prst="ellipse">
              <a:avLst/>
            </a:prstGeom>
            <a:gradFill flip="none" rotWithShape="1">
              <a:gsLst>
                <a:gs pos="0">
                  <a:schemeClr val="tx2">
                    <a:alpha val="18000"/>
                  </a:schemeClr>
                </a:gs>
                <a:gs pos="100000">
                  <a:schemeClr val="accent1">
                    <a:tint val="50000"/>
                    <a:shade val="100000"/>
                    <a:satMod val="350000"/>
                  </a:schemeClr>
                </a:gs>
              </a:gsLst>
              <a:path path="shape">
                <a:fillToRect l="50000" t="50000" r="50000" b="50000"/>
              </a:path>
              <a:tileRect/>
            </a:gradFill>
            <a:ln>
              <a:gradFill flip="none" rotWithShape="1">
                <a:gsLst>
                  <a:gs pos="0">
                    <a:schemeClr val="accent1">
                      <a:shade val="95000"/>
                      <a:satMod val="105000"/>
                      <a:alpha val="22000"/>
                    </a:schemeClr>
                  </a:gs>
                  <a:gs pos="100000">
                    <a:srgbClr val="FFFFFF"/>
                  </a:gs>
                </a:gsLst>
                <a:path path="shape">
                  <a:fillToRect l="50000" t="50000" r="50000" b="50000"/>
                </a:path>
                <a:tileRect/>
              </a:gradFill>
            </a:ln>
            <a:scene3d>
              <a:camera prst="orthographicFront"/>
              <a:lightRig rig="threePt" dir="t"/>
            </a:scene3d>
            <a:sp3d>
              <a:bevelT w="2476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rapezoid 109"/>
            <p:cNvSpPr/>
            <p:nvPr/>
          </p:nvSpPr>
          <p:spPr>
            <a:xfrm>
              <a:off x="2743200" y="1954532"/>
              <a:ext cx="152400" cy="179068"/>
            </a:xfrm>
            <a:prstGeom prst="trapezoid">
              <a:avLst/>
            </a:prstGeom>
            <a:gradFill>
              <a:gsLst>
                <a:gs pos="0">
                  <a:schemeClr val="accent2">
                    <a:lumMod val="50000"/>
                  </a:schemeClr>
                </a:gs>
                <a:gs pos="100000">
                  <a:schemeClr val="accent2">
                    <a:lumMod val="40000"/>
                    <a:lumOff val="60000"/>
                  </a:schemeClr>
                </a:gs>
              </a:gsLst>
            </a:gradFill>
            <a:scene3d>
              <a:camera prst="orthographicFront">
                <a:rot lat="0" lon="0" rev="191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rapezoid 110"/>
            <p:cNvSpPr/>
            <p:nvPr/>
          </p:nvSpPr>
          <p:spPr>
            <a:xfrm rot="10800000">
              <a:off x="2590800" y="2868932"/>
              <a:ext cx="152400" cy="179068"/>
            </a:xfrm>
            <a:prstGeom prst="trapezoid">
              <a:avLst/>
            </a:prstGeom>
            <a:gradFill>
              <a:gsLst>
                <a:gs pos="0">
                  <a:schemeClr val="accent2">
                    <a:lumMod val="50000"/>
                  </a:schemeClr>
                </a:gs>
                <a:gs pos="100000">
                  <a:schemeClr val="accent2">
                    <a:lumMod val="40000"/>
                    <a:lumOff val="60000"/>
                  </a:schemeClr>
                </a:gs>
              </a:gsLst>
            </a:gradFill>
            <a:scene3d>
              <a:camera prst="orthographicFront">
                <a:rot lat="0" lon="0" rev="191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rapezoid 111"/>
            <p:cNvSpPr/>
            <p:nvPr/>
          </p:nvSpPr>
          <p:spPr>
            <a:xfrm rot="6252812">
              <a:off x="3336792" y="1681346"/>
              <a:ext cx="152400" cy="179068"/>
            </a:xfrm>
            <a:prstGeom prst="trapezoid">
              <a:avLst/>
            </a:prstGeom>
            <a:gradFill>
              <a:gsLst>
                <a:gs pos="0">
                  <a:schemeClr val="accent2">
                    <a:lumMod val="50000"/>
                  </a:schemeClr>
                </a:gs>
                <a:gs pos="100000">
                  <a:schemeClr val="accent2">
                    <a:lumMod val="40000"/>
                    <a:lumOff val="60000"/>
                  </a:schemeClr>
                </a:gs>
              </a:gsLst>
            </a:gradFill>
            <a:scene3d>
              <a:camera prst="orthographicFront">
                <a:rot lat="0" lon="0" rev="191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Cube 112"/>
            <p:cNvSpPr/>
            <p:nvPr/>
          </p:nvSpPr>
          <p:spPr>
            <a:xfrm>
              <a:off x="2590800" y="28562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Cube 113"/>
            <p:cNvSpPr/>
            <p:nvPr/>
          </p:nvSpPr>
          <p:spPr>
            <a:xfrm>
              <a:off x="2667000" y="1828800"/>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Cube 114"/>
            <p:cNvSpPr/>
            <p:nvPr/>
          </p:nvSpPr>
          <p:spPr>
            <a:xfrm>
              <a:off x="3429000" y="1600200"/>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6" name="Straight Arrow Connector 115"/>
            <p:cNvCxnSpPr/>
            <p:nvPr/>
          </p:nvCxnSpPr>
          <p:spPr>
            <a:xfrm flipV="1">
              <a:off x="3400066" y="1600200"/>
              <a:ext cx="333734" cy="16740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rot="16200000" flipV="1">
              <a:off x="2413634" y="1644618"/>
              <a:ext cx="430532" cy="381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8" name="Cube 117"/>
            <p:cNvSpPr/>
            <p:nvPr/>
          </p:nvSpPr>
          <p:spPr>
            <a:xfrm>
              <a:off x="2667000" y="2971800"/>
              <a:ext cx="152400" cy="191704"/>
            </a:xfrm>
            <a:prstGeom prst="cube">
              <a:avLst/>
            </a:prstGeom>
            <a:gradFill>
              <a:gsLst>
                <a:gs pos="0">
                  <a:schemeClr val="accent2">
                    <a:lumMod val="75000"/>
                  </a:schemeClr>
                </a:gs>
                <a:gs pos="100000">
                  <a:schemeClr val="accent2">
                    <a:lumMod val="40000"/>
                    <a:lumOff val="60000"/>
                  </a:schemeClr>
                </a:gs>
              </a:gsLst>
            </a:gradFill>
            <a:ln>
              <a:gradFill flip="none" rotWithShape="1">
                <a:gsLst>
                  <a:gs pos="0">
                    <a:schemeClr val="accent2">
                      <a:lumMod val="75000"/>
                      <a:alpha val="65000"/>
                    </a:schemeClr>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9" name="Straight Arrow Connector 118"/>
            <p:cNvCxnSpPr/>
            <p:nvPr/>
          </p:nvCxnSpPr>
          <p:spPr>
            <a:xfrm rot="16200000" flipH="1">
              <a:off x="2566034" y="3046098"/>
              <a:ext cx="430532" cy="228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grpSp>
        <p:nvGrpSpPr>
          <p:cNvPr id="123" name="Group 122"/>
          <p:cNvGrpSpPr>
            <a:grpSpLocks noChangeAspect="1"/>
          </p:cNvGrpSpPr>
          <p:nvPr/>
        </p:nvGrpSpPr>
        <p:grpSpPr>
          <a:xfrm>
            <a:off x="3499404" y="1935480"/>
            <a:ext cx="1912122" cy="2103120"/>
            <a:chOff x="5635926" y="533400"/>
            <a:chExt cx="2822274" cy="3104184"/>
          </a:xfrm>
        </p:grpSpPr>
        <p:grpSp>
          <p:nvGrpSpPr>
            <p:cNvPr id="124" name="Group 60"/>
            <p:cNvGrpSpPr/>
            <p:nvPr/>
          </p:nvGrpSpPr>
          <p:grpSpPr>
            <a:xfrm>
              <a:off x="5635926" y="533400"/>
              <a:ext cx="2822274" cy="2513806"/>
              <a:chOff x="1749726" y="534194"/>
              <a:chExt cx="2822274" cy="2513806"/>
            </a:xfrm>
          </p:grpSpPr>
          <p:cxnSp>
            <p:nvCxnSpPr>
              <p:cNvPr id="147" name="Straight Arrow Connector 146"/>
              <p:cNvCxnSpPr/>
              <p:nvPr/>
            </p:nvCxnSpPr>
            <p:spPr>
              <a:xfrm rot="5400000" flipH="1" flipV="1">
                <a:off x="1962752" y="1542448"/>
                <a:ext cx="201809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2971800" y="2551496"/>
                <a:ext cx="1600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rot="10800000" flipV="1">
                <a:off x="1749726" y="2551496"/>
                <a:ext cx="1221281" cy="496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5" name="Cube 124"/>
            <p:cNvSpPr/>
            <p:nvPr/>
          </p:nvSpPr>
          <p:spPr>
            <a:xfrm rot="5400000">
              <a:off x="7467600" y="17132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Cube 125"/>
            <p:cNvSpPr/>
            <p:nvPr/>
          </p:nvSpPr>
          <p:spPr>
            <a:xfrm rot="5400000">
              <a:off x="7239000" y="16370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Cube 126"/>
            <p:cNvSpPr/>
            <p:nvPr/>
          </p:nvSpPr>
          <p:spPr>
            <a:xfrm>
              <a:off x="6705600" y="1828800"/>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Cube 127"/>
            <p:cNvSpPr/>
            <p:nvPr/>
          </p:nvSpPr>
          <p:spPr>
            <a:xfrm>
              <a:off x="6629400" y="2057400"/>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Cube 128"/>
            <p:cNvSpPr/>
            <p:nvPr/>
          </p:nvSpPr>
          <p:spPr>
            <a:xfrm>
              <a:off x="6781800" y="26276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Cube 24"/>
            <p:cNvSpPr/>
            <p:nvPr/>
          </p:nvSpPr>
          <p:spPr>
            <a:xfrm>
              <a:off x="6705600" y="28562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ube 130"/>
            <p:cNvSpPr/>
            <p:nvPr/>
          </p:nvSpPr>
          <p:spPr>
            <a:xfrm>
              <a:off x="6553200" y="27038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rot="2013387">
              <a:off x="6304725" y="1168468"/>
              <a:ext cx="1112303" cy="2469116"/>
            </a:xfrm>
            <a:prstGeom prst="ellipse">
              <a:avLst/>
            </a:prstGeom>
            <a:gradFill flip="none" rotWithShape="1">
              <a:gsLst>
                <a:gs pos="0">
                  <a:schemeClr val="tx2">
                    <a:alpha val="18000"/>
                  </a:schemeClr>
                </a:gs>
                <a:gs pos="100000">
                  <a:schemeClr val="accent1">
                    <a:tint val="50000"/>
                    <a:shade val="100000"/>
                    <a:satMod val="350000"/>
                  </a:schemeClr>
                </a:gs>
              </a:gsLst>
              <a:path path="shape">
                <a:fillToRect l="50000" t="50000" r="50000" b="50000"/>
              </a:path>
              <a:tileRect/>
            </a:gradFill>
            <a:ln>
              <a:gradFill flip="none" rotWithShape="1">
                <a:gsLst>
                  <a:gs pos="0">
                    <a:schemeClr val="accent1">
                      <a:shade val="95000"/>
                      <a:satMod val="105000"/>
                      <a:alpha val="22000"/>
                    </a:schemeClr>
                  </a:gs>
                  <a:gs pos="100000">
                    <a:srgbClr val="FFFFFF"/>
                  </a:gs>
                </a:gsLst>
                <a:path path="shape">
                  <a:fillToRect l="50000" t="50000" r="50000" b="50000"/>
                </a:path>
                <a:tileRect/>
              </a:gradFill>
            </a:ln>
            <a:scene3d>
              <a:camera prst="orthographicFront"/>
              <a:lightRig rig="threePt" dir="t"/>
            </a:scene3d>
            <a:sp3d>
              <a:bevelT w="2476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ube 132"/>
            <p:cNvSpPr/>
            <p:nvPr/>
          </p:nvSpPr>
          <p:spPr>
            <a:xfrm>
              <a:off x="6705600" y="27038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ube 133"/>
            <p:cNvSpPr/>
            <p:nvPr/>
          </p:nvSpPr>
          <p:spPr>
            <a:xfrm>
              <a:off x="6858000" y="27038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Cube 134"/>
            <p:cNvSpPr/>
            <p:nvPr/>
          </p:nvSpPr>
          <p:spPr>
            <a:xfrm>
              <a:off x="6705600" y="25514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ube 135"/>
            <p:cNvSpPr/>
            <p:nvPr/>
          </p:nvSpPr>
          <p:spPr>
            <a:xfrm>
              <a:off x="6629400" y="2740792"/>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ube 136"/>
            <p:cNvSpPr/>
            <p:nvPr/>
          </p:nvSpPr>
          <p:spPr>
            <a:xfrm>
              <a:off x="6477000" y="1905000"/>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ube 137"/>
            <p:cNvSpPr/>
            <p:nvPr/>
          </p:nvSpPr>
          <p:spPr>
            <a:xfrm>
              <a:off x="6629400" y="1905000"/>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Cube 138"/>
            <p:cNvSpPr/>
            <p:nvPr/>
          </p:nvSpPr>
          <p:spPr>
            <a:xfrm>
              <a:off x="6781800" y="1905000"/>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Cube 139"/>
            <p:cNvSpPr/>
            <p:nvPr/>
          </p:nvSpPr>
          <p:spPr>
            <a:xfrm>
              <a:off x="6629400" y="1752600"/>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Cube 140"/>
            <p:cNvSpPr/>
            <p:nvPr/>
          </p:nvSpPr>
          <p:spPr>
            <a:xfrm>
              <a:off x="6553200" y="19418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Cube 141"/>
            <p:cNvSpPr/>
            <p:nvPr/>
          </p:nvSpPr>
          <p:spPr>
            <a:xfrm rot="5400000">
              <a:off x="7391400" y="14846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Cube 142"/>
            <p:cNvSpPr/>
            <p:nvPr/>
          </p:nvSpPr>
          <p:spPr>
            <a:xfrm rot="5400000">
              <a:off x="7391400" y="16370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ube 143"/>
            <p:cNvSpPr/>
            <p:nvPr/>
          </p:nvSpPr>
          <p:spPr>
            <a:xfrm rot="5400000">
              <a:off x="7391400" y="17894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Cube 144"/>
            <p:cNvSpPr/>
            <p:nvPr/>
          </p:nvSpPr>
          <p:spPr>
            <a:xfrm rot="5400000">
              <a:off x="7543800" y="16370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Cube 145"/>
            <p:cNvSpPr/>
            <p:nvPr/>
          </p:nvSpPr>
          <p:spPr>
            <a:xfrm rot="5400000">
              <a:off x="7354504" y="1560896"/>
              <a:ext cx="152400" cy="191704"/>
            </a:xfrm>
            <a:prstGeom prst="cube">
              <a:avLst/>
            </a:prstGeom>
            <a:gradFill>
              <a:gsLst>
                <a:gs pos="0">
                  <a:schemeClr val="accent2">
                    <a:lumMod val="75000"/>
                  </a:schemeClr>
                </a:gs>
                <a:gs pos="100000">
                  <a:schemeClr val="accent2">
                    <a:lumMod val="40000"/>
                    <a:lumOff val="6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0" name="Notched Right Arrow 149"/>
          <p:cNvSpPr/>
          <p:nvPr/>
        </p:nvSpPr>
        <p:spPr>
          <a:xfrm>
            <a:off x="5638800" y="2700029"/>
            <a:ext cx="228600" cy="87991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Input Feature Vector</a:t>
            </a:r>
            <a:endParaRPr lang="en-US" dirty="0"/>
          </a:p>
        </p:txBody>
      </p:sp>
      <p:sp>
        <p:nvSpPr>
          <p:cNvPr id="3" name="Content Placeholder 2"/>
          <p:cNvSpPr>
            <a:spLocks noGrp="1"/>
          </p:cNvSpPr>
          <p:nvPr>
            <p:ph idx="1"/>
          </p:nvPr>
        </p:nvSpPr>
        <p:spPr>
          <a:xfrm>
            <a:off x="457200" y="1600200"/>
            <a:ext cx="2514600" cy="4525963"/>
          </a:xfrm>
        </p:spPr>
        <p:txBody>
          <a:bodyPr>
            <a:normAutofit/>
          </a:bodyPr>
          <a:lstStyle/>
          <a:p>
            <a:r>
              <a:rPr lang="en-US" sz="1800" dirty="0" smtClean="0">
                <a:solidFill>
                  <a:srgbClr val="ADAD9B"/>
                </a:solidFill>
              </a:rPr>
              <a:t>Images</a:t>
            </a:r>
          </a:p>
          <a:p>
            <a:r>
              <a:rPr lang="en-US" sz="1800" dirty="0" smtClean="0"/>
              <a:t>Features</a:t>
            </a:r>
          </a:p>
          <a:p>
            <a:pPr lvl="1"/>
            <a:r>
              <a:rPr lang="en-US" sz="1800" dirty="0" smtClean="0"/>
              <a:t>Location</a:t>
            </a:r>
          </a:p>
          <a:p>
            <a:pPr lvl="1"/>
            <a:r>
              <a:rPr lang="en-US" sz="1800" dirty="0" smtClean="0"/>
              <a:t>Neighborhood</a:t>
            </a:r>
          </a:p>
          <a:p>
            <a:pPr lvl="1"/>
            <a:r>
              <a:rPr lang="en-US" sz="1800" b="1" dirty="0" smtClean="0"/>
              <a:t>Candidates</a:t>
            </a:r>
            <a:endParaRPr lang="en-US" sz="1800" b="1" dirty="0"/>
          </a:p>
        </p:txBody>
      </p:sp>
      <p:sp>
        <p:nvSpPr>
          <p:cNvPr id="8" name="TextBox 7"/>
          <p:cNvSpPr txBox="1"/>
          <p:nvPr/>
        </p:nvSpPr>
        <p:spPr>
          <a:xfrm>
            <a:off x="3822717" y="5181600"/>
            <a:ext cx="3814466" cy="400110"/>
          </a:xfrm>
          <a:prstGeom prst="rect">
            <a:avLst/>
          </a:prstGeom>
          <a:noFill/>
        </p:spPr>
        <p:txBody>
          <a:bodyPr wrap="none" rtlCol="0">
            <a:spAutoFit/>
          </a:bodyPr>
          <a:lstStyle/>
          <a:p>
            <a:r>
              <a:rPr lang="en-US" sz="2000" b="1" dirty="0" smtClean="0"/>
              <a:t>Candidates Vector based on Priors</a:t>
            </a:r>
          </a:p>
        </p:txBody>
      </p:sp>
      <p:grpSp>
        <p:nvGrpSpPr>
          <p:cNvPr id="66" name="Group 65"/>
          <p:cNvGrpSpPr/>
          <p:nvPr/>
        </p:nvGrpSpPr>
        <p:grpSpPr>
          <a:xfrm>
            <a:off x="2667000" y="2234014"/>
            <a:ext cx="5562600" cy="2642786"/>
            <a:chOff x="2667000" y="2234014"/>
            <a:chExt cx="5562600" cy="2642786"/>
          </a:xfrm>
        </p:grpSpPr>
        <p:sp>
          <p:nvSpPr>
            <p:cNvPr id="54" name="Freeform 53"/>
            <p:cNvSpPr/>
            <p:nvPr/>
          </p:nvSpPr>
          <p:spPr>
            <a:xfrm>
              <a:off x="5029199" y="2691214"/>
              <a:ext cx="1449146" cy="2185586"/>
            </a:xfrm>
            <a:custGeom>
              <a:avLst/>
              <a:gdLst>
                <a:gd name="connsiteX0" fmla="*/ 743569 w 1449146"/>
                <a:gd name="connsiteY0" fmla="*/ 99509 h 2185586"/>
                <a:gd name="connsiteX1" fmla="*/ 211673 w 1449146"/>
                <a:gd name="connsiteY1" fmla="*/ 99509 h 2185586"/>
                <a:gd name="connsiteX2" fmla="*/ 113978 w 1449146"/>
                <a:gd name="connsiteY2" fmla="*/ 696565 h 2185586"/>
                <a:gd name="connsiteX3" fmla="*/ 895540 w 1449146"/>
                <a:gd name="connsiteY3" fmla="*/ 1217631 h 2185586"/>
                <a:gd name="connsiteX4" fmla="*/ 1384016 w 1449146"/>
                <a:gd name="connsiteY4" fmla="*/ 2053510 h 2185586"/>
                <a:gd name="connsiteX5" fmla="*/ 1286321 w 1449146"/>
                <a:gd name="connsiteY5" fmla="*/ 425176 h 2185586"/>
                <a:gd name="connsiteX6" fmla="*/ 689294 w 1449146"/>
                <a:gd name="connsiteY6" fmla="*/ 77798 h 2185586"/>
                <a:gd name="connsiteX7" fmla="*/ 689294 w 1449146"/>
                <a:gd name="connsiteY7" fmla="*/ 77798 h 218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146" h="2185586">
                  <a:moveTo>
                    <a:pt x="743569" y="99509"/>
                  </a:moveTo>
                  <a:cubicBezTo>
                    <a:pt x="530087" y="49754"/>
                    <a:pt x="316605" y="0"/>
                    <a:pt x="211673" y="99509"/>
                  </a:cubicBezTo>
                  <a:cubicBezTo>
                    <a:pt x="106741" y="199018"/>
                    <a:pt x="0" y="510211"/>
                    <a:pt x="113978" y="696565"/>
                  </a:cubicBezTo>
                  <a:cubicBezTo>
                    <a:pt x="227956" y="882919"/>
                    <a:pt x="683867" y="991474"/>
                    <a:pt x="895540" y="1217631"/>
                  </a:cubicBezTo>
                  <a:cubicBezTo>
                    <a:pt x="1107213" y="1443789"/>
                    <a:pt x="1318886" y="2185586"/>
                    <a:pt x="1384016" y="2053510"/>
                  </a:cubicBezTo>
                  <a:cubicBezTo>
                    <a:pt x="1449146" y="1921434"/>
                    <a:pt x="1402108" y="754461"/>
                    <a:pt x="1286321" y="425176"/>
                  </a:cubicBezTo>
                  <a:cubicBezTo>
                    <a:pt x="1170534" y="95891"/>
                    <a:pt x="689294" y="77798"/>
                    <a:pt x="689294" y="77798"/>
                  </a:cubicBezTo>
                  <a:lnTo>
                    <a:pt x="689294" y="77798"/>
                  </a:lnTo>
                </a:path>
              </a:pathLst>
            </a:custGeom>
            <a:gradFill flip="none" rotWithShape="1">
              <a:gsLst>
                <a:gs pos="0">
                  <a:schemeClr val="accent1">
                    <a:lumMod val="50000"/>
                  </a:schemeClr>
                </a:gs>
                <a:gs pos="100000">
                  <a:schemeClr val="accent1">
                    <a:lumMod val="20000"/>
                    <a:lumOff val="80000"/>
                  </a:schemeClr>
                </a:gs>
              </a:gsLst>
              <a:path path="rect">
                <a:fillToRect l="50000" t="50000" r="50000" b="50000"/>
              </a:path>
              <a:tileRect/>
            </a:gra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4953000" y="3072214"/>
              <a:ext cx="1371600" cy="1665756"/>
            </a:xfrm>
            <a:custGeom>
              <a:avLst/>
              <a:gdLst>
                <a:gd name="connsiteX0" fmla="*/ 95886 w 1391252"/>
                <a:gd name="connsiteY0" fmla="*/ 399847 h 1217632"/>
                <a:gd name="connsiteX1" fmla="*/ 128451 w 1391252"/>
                <a:gd name="connsiteY1" fmla="*/ 9046 h 1217632"/>
                <a:gd name="connsiteX2" fmla="*/ 866593 w 1391252"/>
                <a:gd name="connsiteY2" fmla="*/ 345569 h 1217632"/>
                <a:gd name="connsiteX3" fmla="*/ 1355069 w 1391252"/>
                <a:gd name="connsiteY3" fmla="*/ 1138025 h 1217632"/>
                <a:gd name="connsiteX4" fmla="*/ 649492 w 1391252"/>
                <a:gd name="connsiteY4" fmla="*/ 823213 h 1217632"/>
                <a:gd name="connsiteX5" fmla="*/ 95886 w 1391252"/>
                <a:gd name="connsiteY5" fmla="*/ 399847 h 121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252" h="1217632">
                  <a:moveTo>
                    <a:pt x="95886" y="399847"/>
                  </a:moveTo>
                  <a:cubicBezTo>
                    <a:pt x="9046" y="264153"/>
                    <a:pt x="0" y="18092"/>
                    <a:pt x="128451" y="9046"/>
                  </a:cubicBezTo>
                  <a:cubicBezTo>
                    <a:pt x="256902" y="0"/>
                    <a:pt x="662157" y="157406"/>
                    <a:pt x="866593" y="345569"/>
                  </a:cubicBezTo>
                  <a:cubicBezTo>
                    <a:pt x="1071029" y="533732"/>
                    <a:pt x="1391252" y="1058418"/>
                    <a:pt x="1355069" y="1138025"/>
                  </a:cubicBezTo>
                  <a:cubicBezTo>
                    <a:pt x="1318886" y="1217632"/>
                    <a:pt x="862974" y="949861"/>
                    <a:pt x="649492" y="823213"/>
                  </a:cubicBezTo>
                  <a:cubicBezTo>
                    <a:pt x="436010" y="696565"/>
                    <a:pt x="182726" y="535541"/>
                    <a:pt x="95886" y="399847"/>
                  </a:cubicBezTo>
                  <a:close/>
                </a:path>
              </a:pathLst>
            </a:custGeom>
            <a:solidFill>
              <a:srgbClr val="33CC33">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5501640" y="3834214"/>
              <a:ext cx="182880" cy="182880"/>
            </a:xfrm>
            <a:prstGeom prst="rect">
              <a:avLst/>
            </a:prstGeom>
            <a:solidFill>
              <a:srgbClr val="33CC33"/>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7" name="Rectangle 56"/>
            <p:cNvSpPr/>
            <p:nvPr/>
          </p:nvSpPr>
          <p:spPr>
            <a:xfrm>
              <a:off x="5791200" y="3072214"/>
              <a:ext cx="182880" cy="1828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5410200" y="3377014"/>
              <a:ext cx="182880" cy="182880"/>
            </a:xfrm>
            <a:prstGeom prst="rect">
              <a:avLst/>
            </a:prstGeom>
            <a:gradFill flip="none" rotWithShape="1">
              <a:gsLst>
                <a:gs pos="0">
                  <a:srgbClr val="DDEBCF"/>
                </a:gs>
                <a:gs pos="50000">
                  <a:srgbClr val="9CB86E"/>
                </a:gs>
                <a:gs pos="100000">
                  <a:srgbClr val="156B13"/>
                </a:gs>
              </a:gsLst>
              <a:lin ang="27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1" name="Line Callout 2 (Border and Accent Bar) 60"/>
            <p:cNvSpPr/>
            <p:nvPr/>
          </p:nvSpPr>
          <p:spPr>
            <a:xfrm flipH="1">
              <a:off x="2667000" y="3087454"/>
              <a:ext cx="1295400" cy="365760"/>
            </a:xfrm>
            <a:prstGeom prst="accentBorderCallout2">
              <a:avLst>
                <a:gd name="adj1" fmla="val 18750"/>
                <a:gd name="adj2" fmla="val -8333"/>
                <a:gd name="adj3" fmla="val 25533"/>
                <a:gd name="adj4" fmla="val -57097"/>
                <a:gd name="adj5" fmla="val 219710"/>
                <a:gd name="adj6" fmla="val -129548"/>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accent4">
                      <a:lumMod val="50000"/>
                    </a:schemeClr>
                  </a:solidFill>
                </a:rPr>
                <a:t>( </a:t>
              </a:r>
              <a:r>
                <a:rPr lang="en-US" dirty="0" smtClean="0">
                  <a:solidFill>
                    <a:srgbClr val="00B050"/>
                  </a:solidFill>
                  <a:effectLst>
                    <a:outerShdw blurRad="38100" dist="38100" dir="2700000" algn="tl">
                      <a:srgbClr val="000000">
                        <a:alpha val="43137"/>
                      </a:srgbClr>
                    </a:outerShdw>
                  </a:effectLst>
                </a:rPr>
                <a:t>1</a:t>
              </a:r>
              <a:r>
                <a:rPr lang="en-US" dirty="0" smtClean="0">
                  <a:solidFill>
                    <a:schemeClr val="accent4">
                      <a:lumMod val="50000"/>
                    </a:schemeClr>
                  </a:solidFill>
                </a:rPr>
                <a:t>, </a:t>
              </a:r>
              <a:r>
                <a:rPr lang="en-US" dirty="0" smtClean="0">
                  <a:solidFill>
                    <a:srgbClr val="2607DD"/>
                  </a:solidFill>
                  <a:effectLst>
                    <a:outerShdw blurRad="38100" dist="38100" dir="2700000" algn="tl">
                      <a:srgbClr val="000000">
                        <a:alpha val="43137"/>
                      </a:srgbClr>
                    </a:outerShdw>
                  </a:effectLst>
                </a:rPr>
                <a:t>0</a:t>
              </a:r>
              <a:r>
                <a:rPr lang="en-US" dirty="0" smtClean="0">
                  <a:solidFill>
                    <a:schemeClr val="accent4">
                      <a:lumMod val="50000"/>
                    </a:schemeClr>
                  </a:solidFill>
                  <a:effectLst>
                    <a:outerShdw blurRad="38100" dist="38100" dir="2700000" algn="tl">
                      <a:srgbClr val="000000">
                        <a:alpha val="43137"/>
                      </a:srgbClr>
                    </a:outerShdw>
                  </a:effectLst>
                </a:rPr>
                <a:t> </a:t>
              </a:r>
              <a:r>
                <a:rPr lang="en-US" dirty="0" smtClean="0">
                  <a:solidFill>
                    <a:schemeClr val="accent4">
                      <a:lumMod val="50000"/>
                    </a:schemeClr>
                  </a:solidFill>
                </a:rPr>
                <a:t>)</a:t>
              </a:r>
              <a:endParaRPr lang="en-US" dirty="0">
                <a:solidFill>
                  <a:schemeClr val="accent4">
                    <a:lumMod val="50000"/>
                  </a:schemeClr>
                </a:solidFill>
              </a:endParaRPr>
            </a:p>
          </p:txBody>
        </p:sp>
        <p:sp>
          <p:nvSpPr>
            <p:cNvPr id="62" name="Rectangle 61"/>
            <p:cNvSpPr/>
            <p:nvPr/>
          </p:nvSpPr>
          <p:spPr>
            <a:xfrm>
              <a:off x="4922520" y="3194134"/>
              <a:ext cx="182880" cy="182880"/>
            </a:xfrm>
            <a:prstGeom prst="rect">
              <a:avLst/>
            </a:prstGeom>
            <a:solidFill>
              <a:srgbClr val="33CC33"/>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3" name="Line Callout 2 (Border and Accent Bar) 62"/>
            <p:cNvSpPr/>
            <p:nvPr/>
          </p:nvSpPr>
          <p:spPr>
            <a:xfrm flipH="1">
              <a:off x="2667000" y="2234014"/>
              <a:ext cx="1295400" cy="365760"/>
            </a:xfrm>
            <a:prstGeom prst="accentBorderCallout2">
              <a:avLst>
                <a:gd name="adj1" fmla="val 18750"/>
                <a:gd name="adj2" fmla="val -8333"/>
                <a:gd name="adj3" fmla="val 25533"/>
                <a:gd name="adj4" fmla="val -57097"/>
                <a:gd name="adj5" fmla="val 290565"/>
                <a:gd name="adj6" fmla="val -83531"/>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rgbClr val="42231B"/>
                  </a:solidFill>
                </a:rPr>
                <a:t>( </a:t>
              </a:r>
              <a:r>
                <a:rPr lang="en-US" dirty="0" smtClean="0">
                  <a:solidFill>
                    <a:srgbClr val="00B050"/>
                  </a:solidFill>
                  <a:effectLst>
                    <a:outerShdw blurRad="38100" dist="38100" dir="2700000" algn="tl">
                      <a:srgbClr val="000000">
                        <a:alpha val="43137"/>
                      </a:srgbClr>
                    </a:outerShdw>
                  </a:effectLst>
                </a:rPr>
                <a:t>1</a:t>
              </a:r>
              <a:r>
                <a:rPr lang="en-US" dirty="0" smtClean="0">
                  <a:solidFill>
                    <a:srgbClr val="42231B"/>
                  </a:solidFill>
                </a:rPr>
                <a:t>, </a:t>
              </a:r>
              <a:r>
                <a:rPr lang="en-US" dirty="0" smtClean="0">
                  <a:solidFill>
                    <a:srgbClr val="2607DD"/>
                  </a:solidFill>
                  <a:effectLst>
                    <a:outerShdw blurRad="38100" dist="38100" dir="2700000" algn="tl">
                      <a:srgbClr val="000000">
                        <a:alpha val="43137"/>
                      </a:srgbClr>
                    </a:outerShdw>
                  </a:effectLst>
                </a:rPr>
                <a:t>0</a:t>
              </a:r>
              <a:r>
                <a:rPr lang="en-US" dirty="0" smtClean="0">
                  <a:solidFill>
                    <a:srgbClr val="42231B"/>
                  </a:solidFill>
                  <a:effectLst>
                    <a:outerShdw blurRad="38100" dist="38100" dir="2700000" algn="tl">
                      <a:srgbClr val="000000">
                        <a:alpha val="43137"/>
                      </a:srgbClr>
                    </a:outerShdw>
                  </a:effectLst>
                </a:rPr>
                <a:t> </a:t>
              </a:r>
              <a:r>
                <a:rPr lang="en-US" dirty="0" smtClean="0">
                  <a:solidFill>
                    <a:srgbClr val="42231B"/>
                  </a:solidFill>
                </a:rPr>
                <a:t>)</a:t>
              </a:r>
              <a:endParaRPr lang="en-US" dirty="0">
                <a:solidFill>
                  <a:srgbClr val="42231B"/>
                </a:solidFill>
              </a:endParaRPr>
            </a:p>
          </p:txBody>
        </p:sp>
        <p:sp>
          <p:nvSpPr>
            <p:cNvPr id="64" name="Line Callout 3 (Border and Accent Bar) 63"/>
            <p:cNvSpPr/>
            <p:nvPr/>
          </p:nvSpPr>
          <p:spPr>
            <a:xfrm>
              <a:off x="6888480" y="2234014"/>
              <a:ext cx="1341120" cy="365760"/>
            </a:xfrm>
            <a:prstGeom prst="accentBorderCallout3">
              <a:avLst>
                <a:gd name="adj1" fmla="val 18750"/>
                <a:gd name="adj2" fmla="val -8333"/>
                <a:gd name="adj3" fmla="val 18750"/>
                <a:gd name="adj4" fmla="val -16667"/>
                <a:gd name="adj5" fmla="val 44992"/>
                <a:gd name="adj6" fmla="val -40439"/>
                <a:gd name="adj7" fmla="val 245482"/>
                <a:gd name="adj8" fmla="val -6854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 </a:t>
              </a:r>
              <a:r>
                <a:rPr lang="en-US" dirty="0" smtClean="0">
                  <a:solidFill>
                    <a:srgbClr val="00B050"/>
                  </a:solidFill>
                  <a:effectLst>
                    <a:outerShdw blurRad="38100" dist="38100" dir="2700000" algn="tl">
                      <a:srgbClr val="000000">
                        <a:alpha val="43137"/>
                      </a:srgbClr>
                    </a:outerShdw>
                  </a:effectLst>
                </a:rPr>
                <a:t>0</a:t>
              </a:r>
              <a:r>
                <a:rPr lang="en-US" dirty="0" smtClean="0"/>
                <a:t>, </a:t>
              </a:r>
              <a:r>
                <a:rPr lang="en-US" dirty="0" smtClean="0">
                  <a:solidFill>
                    <a:srgbClr val="2607DD"/>
                  </a:solidFill>
                  <a:effectLst>
                    <a:outerShdw blurRad="38100" dist="38100" dir="2700000" algn="tl">
                      <a:srgbClr val="000000">
                        <a:alpha val="43137"/>
                      </a:srgbClr>
                    </a:outerShdw>
                  </a:effectLst>
                </a:rPr>
                <a:t>1</a:t>
              </a:r>
              <a:r>
                <a:rPr lang="en-US" dirty="0" smtClean="0">
                  <a:effectLst>
                    <a:outerShdw blurRad="38100" dist="38100" dir="2700000" algn="tl">
                      <a:srgbClr val="000000">
                        <a:alpha val="43137"/>
                      </a:srgbClr>
                    </a:outerShdw>
                  </a:effectLst>
                </a:rPr>
                <a:t> </a:t>
              </a:r>
              <a:r>
                <a:rPr lang="en-US" dirty="0" smtClean="0"/>
                <a:t>)</a:t>
              </a:r>
              <a:endParaRPr lang="en-US" dirty="0"/>
            </a:p>
          </p:txBody>
        </p:sp>
        <p:sp>
          <p:nvSpPr>
            <p:cNvPr id="65" name="Line Callout 3 (Border and Accent Bar) 64"/>
            <p:cNvSpPr/>
            <p:nvPr/>
          </p:nvSpPr>
          <p:spPr>
            <a:xfrm>
              <a:off x="6888480" y="3559894"/>
              <a:ext cx="1341120" cy="402506"/>
            </a:xfrm>
            <a:prstGeom prst="accentBorderCallout3">
              <a:avLst>
                <a:gd name="adj1" fmla="val 18750"/>
                <a:gd name="adj2" fmla="val -8333"/>
                <a:gd name="adj3" fmla="val 18750"/>
                <a:gd name="adj4" fmla="val -16667"/>
                <a:gd name="adj5" fmla="val 44992"/>
                <a:gd name="adj6" fmla="val -40439"/>
                <a:gd name="adj7" fmla="val -7044"/>
                <a:gd name="adj8" fmla="val -9751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 </a:t>
              </a:r>
              <a:r>
                <a:rPr lang="en-US" dirty="0" smtClean="0">
                  <a:solidFill>
                    <a:srgbClr val="00B050"/>
                  </a:solidFill>
                  <a:effectLst>
                    <a:outerShdw blurRad="38100" dist="38100" dir="2700000" algn="tl">
                      <a:srgbClr val="000000">
                        <a:alpha val="43137"/>
                      </a:srgbClr>
                    </a:outerShdw>
                  </a:effectLst>
                </a:rPr>
                <a:t>1</a:t>
              </a:r>
              <a:r>
                <a:rPr lang="en-US" dirty="0" smtClean="0"/>
                <a:t>, </a:t>
              </a:r>
              <a:r>
                <a:rPr lang="en-US" dirty="0" smtClean="0">
                  <a:solidFill>
                    <a:srgbClr val="2607DD"/>
                  </a:solidFill>
                  <a:effectLst>
                    <a:outerShdw blurRad="38100" dist="38100" dir="2700000" algn="tl">
                      <a:srgbClr val="000000">
                        <a:alpha val="43137"/>
                      </a:srgbClr>
                    </a:outerShdw>
                  </a:effectLst>
                </a:rPr>
                <a:t>1</a:t>
              </a:r>
              <a:r>
                <a:rPr lang="en-US" dirty="0" smtClean="0"/>
                <a:t> )</a:t>
              </a:r>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 Output Vector and Training</a:t>
            </a:r>
            <a:endParaRPr lang="en-US" dirty="0"/>
          </a:p>
        </p:txBody>
      </p:sp>
      <p:sp>
        <p:nvSpPr>
          <p:cNvPr id="3" name="Content Placeholder 2"/>
          <p:cNvSpPr>
            <a:spLocks noGrp="1"/>
          </p:cNvSpPr>
          <p:nvPr>
            <p:ph idx="1"/>
          </p:nvPr>
        </p:nvSpPr>
        <p:spPr/>
        <p:txBody>
          <a:bodyPr/>
          <a:lstStyle/>
          <a:p>
            <a:r>
              <a:rPr lang="en-US" dirty="0" smtClean="0"/>
              <a:t>Boolean Vector</a:t>
            </a:r>
          </a:p>
          <a:p>
            <a:r>
              <a:rPr lang="en-US" dirty="0" smtClean="0"/>
              <a:t>Expanded for Simultaneous Training</a:t>
            </a:r>
            <a:endParaRPr lang="en-US" dirty="0"/>
          </a:p>
        </p:txBody>
      </p:sp>
      <p:grpSp>
        <p:nvGrpSpPr>
          <p:cNvPr id="29" name="그룹 28"/>
          <p:cNvGrpSpPr/>
          <p:nvPr/>
        </p:nvGrpSpPr>
        <p:grpSpPr>
          <a:xfrm>
            <a:off x="1752600" y="3200400"/>
            <a:ext cx="5562600" cy="2514600"/>
            <a:chOff x="1752600" y="2819400"/>
            <a:chExt cx="5562600" cy="2514600"/>
          </a:xfrm>
        </p:grpSpPr>
        <p:grpSp>
          <p:nvGrpSpPr>
            <p:cNvPr id="18" name="Group 65"/>
            <p:cNvGrpSpPr/>
            <p:nvPr/>
          </p:nvGrpSpPr>
          <p:grpSpPr>
            <a:xfrm>
              <a:off x="1752600" y="2819400"/>
              <a:ext cx="5562600" cy="2514600"/>
              <a:chOff x="2667000" y="2234014"/>
              <a:chExt cx="5562600" cy="2514600"/>
            </a:xfrm>
          </p:grpSpPr>
          <p:sp>
            <p:nvSpPr>
              <p:cNvPr id="19" name="Freeform 53"/>
              <p:cNvSpPr/>
              <p:nvPr/>
            </p:nvSpPr>
            <p:spPr>
              <a:xfrm>
                <a:off x="5029199" y="2563028"/>
                <a:ext cx="1449146" cy="2185586"/>
              </a:xfrm>
              <a:custGeom>
                <a:avLst/>
                <a:gdLst>
                  <a:gd name="connsiteX0" fmla="*/ 743569 w 1449146"/>
                  <a:gd name="connsiteY0" fmla="*/ 99509 h 2185586"/>
                  <a:gd name="connsiteX1" fmla="*/ 211673 w 1449146"/>
                  <a:gd name="connsiteY1" fmla="*/ 99509 h 2185586"/>
                  <a:gd name="connsiteX2" fmla="*/ 113978 w 1449146"/>
                  <a:gd name="connsiteY2" fmla="*/ 696565 h 2185586"/>
                  <a:gd name="connsiteX3" fmla="*/ 895540 w 1449146"/>
                  <a:gd name="connsiteY3" fmla="*/ 1217631 h 2185586"/>
                  <a:gd name="connsiteX4" fmla="*/ 1384016 w 1449146"/>
                  <a:gd name="connsiteY4" fmla="*/ 2053510 h 2185586"/>
                  <a:gd name="connsiteX5" fmla="*/ 1286321 w 1449146"/>
                  <a:gd name="connsiteY5" fmla="*/ 425176 h 2185586"/>
                  <a:gd name="connsiteX6" fmla="*/ 689294 w 1449146"/>
                  <a:gd name="connsiteY6" fmla="*/ 77798 h 2185586"/>
                  <a:gd name="connsiteX7" fmla="*/ 689294 w 1449146"/>
                  <a:gd name="connsiteY7" fmla="*/ 77798 h 218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146" h="2185586">
                    <a:moveTo>
                      <a:pt x="743569" y="99509"/>
                    </a:moveTo>
                    <a:cubicBezTo>
                      <a:pt x="530087" y="49754"/>
                      <a:pt x="316605" y="0"/>
                      <a:pt x="211673" y="99509"/>
                    </a:cubicBezTo>
                    <a:cubicBezTo>
                      <a:pt x="106741" y="199018"/>
                      <a:pt x="0" y="510211"/>
                      <a:pt x="113978" y="696565"/>
                    </a:cubicBezTo>
                    <a:cubicBezTo>
                      <a:pt x="227956" y="882919"/>
                      <a:pt x="683867" y="991474"/>
                      <a:pt x="895540" y="1217631"/>
                    </a:cubicBezTo>
                    <a:cubicBezTo>
                      <a:pt x="1107213" y="1443789"/>
                      <a:pt x="1318886" y="2185586"/>
                      <a:pt x="1384016" y="2053510"/>
                    </a:cubicBezTo>
                    <a:cubicBezTo>
                      <a:pt x="1449146" y="1921434"/>
                      <a:pt x="1402108" y="754461"/>
                      <a:pt x="1286321" y="425176"/>
                    </a:cubicBezTo>
                    <a:cubicBezTo>
                      <a:pt x="1170534" y="95891"/>
                      <a:pt x="689294" y="77798"/>
                      <a:pt x="689294" y="77798"/>
                    </a:cubicBezTo>
                    <a:lnTo>
                      <a:pt x="689294" y="77798"/>
                    </a:lnTo>
                  </a:path>
                </a:pathLst>
              </a:custGeom>
              <a:gradFill flip="none" rotWithShape="1">
                <a:gsLst>
                  <a:gs pos="0">
                    <a:schemeClr val="accent1">
                      <a:lumMod val="50000"/>
                    </a:schemeClr>
                  </a:gs>
                  <a:gs pos="100000">
                    <a:schemeClr val="accent1">
                      <a:lumMod val="20000"/>
                      <a:lumOff val="80000"/>
                    </a:schemeClr>
                  </a:gs>
                </a:gsLst>
                <a:path path="rect">
                  <a:fillToRect l="50000" t="50000" r="50000" b="50000"/>
                </a:path>
                <a:tileRect/>
              </a:gra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54"/>
              <p:cNvSpPr/>
              <p:nvPr/>
            </p:nvSpPr>
            <p:spPr>
              <a:xfrm>
                <a:off x="4953000" y="3072214"/>
                <a:ext cx="1371600" cy="1665756"/>
              </a:xfrm>
              <a:custGeom>
                <a:avLst/>
                <a:gdLst>
                  <a:gd name="connsiteX0" fmla="*/ 95886 w 1391252"/>
                  <a:gd name="connsiteY0" fmla="*/ 399847 h 1217632"/>
                  <a:gd name="connsiteX1" fmla="*/ 128451 w 1391252"/>
                  <a:gd name="connsiteY1" fmla="*/ 9046 h 1217632"/>
                  <a:gd name="connsiteX2" fmla="*/ 866593 w 1391252"/>
                  <a:gd name="connsiteY2" fmla="*/ 345569 h 1217632"/>
                  <a:gd name="connsiteX3" fmla="*/ 1355069 w 1391252"/>
                  <a:gd name="connsiteY3" fmla="*/ 1138025 h 1217632"/>
                  <a:gd name="connsiteX4" fmla="*/ 649492 w 1391252"/>
                  <a:gd name="connsiteY4" fmla="*/ 823213 h 1217632"/>
                  <a:gd name="connsiteX5" fmla="*/ 95886 w 1391252"/>
                  <a:gd name="connsiteY5" fmla="*/ 399847 h 121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252" h="1217632">
                    <a:moveTo>
                      <a:pt x="95886" y="399847"/>
                    </a:moveTo>
                    <a:cubicBezTo>
                      <a:pt x="9046" y="264153"/>
                      <a:pt x="0" y="18092"/>
                      <a:pt x="128451" y="9046"/>
                    </a:cubicBezTo>
                    <a:cubicBezTo>
                      <a:pt x="256902" y="0"/>
                      <a:pt x="662157" y="157406"/>
                      <a:pt x="866593" y="345569"/>
                    </a:cubicBezTo>
                    <a:cubicBezTo>
                      <a:pt x="1071029" y="533732"/>
                      <a:pt x="1391252" y="1058418"/>
                      <a:pt x="1355069" y="1138025"/>
                    </a:cubicBezTo>
                    <a:cubicBezTo>
                      <a:pt x="1318886" y="1217632"/>
                      <a:pt x="862974" y="949861"/>
                      <a:pt x="649492" y="823213"/>
                    </a:cubicBezTo>
                    <a:cubicBezTo>
                      <a:pt x="436010" y="696565"/>
                      <a:pt x="182726" y="535541"/>
                      <a:pt x="95886" y="399847"/>
                    </a:cubicBezTo>
                    <a:close/>
                  </a:path>
                </a:pathLst>
              </a:custGeom>
              <a:solidFill>
                <a:srgbClr val="33CC33">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55"/>
              <p:cNvSpPr/>
              <p:nvPr/>
            </p:nvSpPr>
            <p:spPr>
              <a:xfrm>
                <a:off x="5501640" y="3834214"/>
                <a:ext cx="182880" cy="182880"/>
              </a:xfrm>
              <a:prstGeom prst="rect">
                <a:avLst/>
              </a:prstGeom>
              <a:solidFill>
                <a:srgbClr val="33CC33"/>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2" name="Rectangle 56"/>
              <p:cNvSpPr/>
              <p:nvPr/>
            </p:nvSpPr>
            <p:spPr>
              <a:xfrm>
                <a:off x="5791200" y="3072214"/>
                <a:ext cx="182880" cy="1828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Line Callout 2 (Border and Accent Bar) 60"/>
              <p:cNvSpPr/>
              <p:nvPr/>
            </p:nvSpPr>
            <p:spPr>
              <a:xfrm flipH="1">
                <a:off x="2667000" y="3087454"/>
                <a:ext cx="1295400" cy="365760"/>
              </a:xfrm>
              <a:prstGeom prst="accentBorderCallout2">
                <a:avLst>
                  <a:gd name="adj1" fmla="val 18750"/>
                  <a:gd name="adj2" fmla="val -8333"/>
                  <a:gd name="adj3" fmla="val 25533"/>
                  <a:gd name="adj4" fmla="val -57097"/>
                  <a:gd name="adj5" fmla="val 219710"/>
                  <a:gd name="adj6" fmla="val -129548"/>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accent4">
                        <a:lumMod val="50000"/>
                      </a:schemeClr>
                    </a:solidFill>
                  </a:rPr>
                  <a:t>( </a:t>
                </a:r>
                <a:r>
                  <a:rPr lang="en-US" dirty="0" smtClean="0">
                    <a:solidFill>
                      <a:srgbClr val="00B050"/>
                    </a:solidFill>
                    <a:effectLst>
                      <a:outerShdw blurRad="38100" dist="38100" dir="2700000" algn="tl">
                        <a:srgbClr val="000000">
                          <a:alpha val="43137"/>
                        </a:srgbClr>
                      </a:outerShdw>
                    </a:effectLst>
                  </a:rPr>
                  <a:t>1</a:t>
                </a:r>
                <a:r>
                  <a:rPr lang="en-US" dirty="0" smtClean="0">
                    <a:solidFill>
                      <a:schemeClr val="accent4">
                        <a:lumMod val="50000"/>
                      </a:schemeClr>
                    </a:solidFill>
                  </a:rPr>
                  <a:t>, </a:t>
                </a:r>
                <a:r>
                  <a:rPr lang="en-US" dirty="0" smtClean="0">
                    <a:solidFill>
                      <a:srgbClr val="2607DD"/>
                    </a:solidFill>
                    <a:effectLst>
                      <a:outerShdw blurRad="38100" dist="38100" dir="2700000" algn="tl">
                        <a:srgbClr val="000000">
                          <a:alpha val="43137"/>
                        </a:srgbClr>
                      </a:outerShdw>
                    </a:effectLst>
                  </a:rPr>
                  <a:t>0</a:t>
                </a:r>
                <a:r>
                  <a:rPr lang="en-US" dirty="0" smtClean="0">
                    <a:solidFill>
                      <a:schemeClr val="accent4">
                        <a:lumMod val="50000"/>
                      </a:schemeClr>
                    </a:solidFill>
                    <a:effectLst>
                      <a:outerShdw blurRad="38100" dist="38100" dir="2700000" algn="tl">
                        <a:srgbClr val="000000">
                          <a:alpha val="43137"/>
                        </a:srgbClr>
                      </a:outerShdw>
                    </a:effectLst>
                  </a:rPr>
                  <a:t> </a:t>
                </a:r>
                <a:r>
                  <a:rPr lang="en-US" dirty="0" smtClean="0">
                    <a:solidFill>
                      <a:schemeClr val="accent4">
                        <a:lumMod val="50000"/>
                      </a:schemeClr>
                    </a:solidFill>
                  </a:rPr>
                  <a:t>)</a:t>
                </a:r>
                <a:endParaRPr lang="en-US" dirty="0">
                  <a:solidFill>
                    <a:schemeClr val="accent4">
                      <a:lumMod val="50000"/>
                    </a:schemeClr>
                  </a:solidFill>
                </a:endParaRPr>
              </a:p>
            </p:txBody>
          </p:sp>
          <p:sp>
            <p:nvSpPr>
              <p:cNvPr id="25" name="Rectangle 61"/>
              <p:cNvSpPr/>
              <p:nvPr/>
            </p:nvSpPr>
            <p:spPr>
              <a:xfrm>
                <a:off x="4998720" y="3148414"/>
                <a:ext cx="182880" cy="182880"/>
              </a:xfrm>
              <a:prstGeom prst="rect">
                <a:avLst/>
              </a:prstGeom>
              <a:solidFill>
                <a:srgbClr val="33CC33"/>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 name="Line Callout 2 (Border and Accent Bar) 62"/>
              <p:cNvSpPr/>
              <p:nvPr/>
            </p:nvSpPr>
            <p:spPr>
              <a:xfrm flipH="1">
                <a:off x="2667000" y="2234014"/>
                <a:ext cx="1295400" cy="365760"/>
              </a:xfrm>
              <a:prstGeom prst="accentBorderCallout2">
                <a:avLst>
                  <a:gd name="adj1" fmla="val 18750"/>
                  <a:gd name="adj2" fmla="val -8333"/>
                  <a:gd name="adj3" fmla="val 25533"/>
                  <a:gd name="adj4" fmla="val -57097"/>
                  <a:gd name="adj5" fmla="val 290565"/>
                  <a:gd name="adj6" fmla="val -83531"/>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rgbClr val="42231B"/>
                    </a:solidFill>
                  </a:rPr>
                  <a:t>( </a:t>
                </a:r>
                <a:r>
                  <a:rPr lang="en-US" dirty="0" smtClean="0">
                    <a:solidFill>
                      <a:srgbClr val="00B050"/>
                    </a:solidFill>
                    <a:effectLst>
                      <a:outerShdw blurRad="38100" dist="38100" dir="2700000" algn="tl">
                        <a:srgbClr val="000000">
                          <a:alpha val="43137"/>
                        </a:srgbClr>
                      </a:outerShdw>
                    </a:effectLst>
                  </a:rPr>
                  <a:t>0</a:t>
                </a:r>
                <a:r>
                  <a:rPr lang="en-US" dirty="0" smtClean="0">
                    <a:solidFill>
                      <a:srgbClr val="42231B"/>
                    </a:solidFill>
                  </a:rPr>
                  <a:t>, </a:t>
                </a:r>
                <a:r>
                  <a:rPr lang="en-US" dirty="0" smtClean="0">
                    <a:solidFill>
                      <a:srgbClr val="2607DD"/>
                    </a:solidFill>
                    <a:effectLst>
                      <a:outerShdw blurRad="38100" dist="38100" dir="2700000" algn="tl">
                        <a:srgbClr val="000000">
                          <a:alpha val="43137"/>
                        </a:srgbClr>
                      </a:outerShdw>
                    </a:effectLst>
                  </a:rPr>
                  <a:t>0</a:t>
                </a:r>
                <a:r>
                  <a:rPr lang="en-US" dirty="0" smtClean="0">
                    <a:solidFill>
                      <a:srgbClr val="42231B"/>
                    </a:solidFill>
                    <a:effectLst>
                      <a:outerShdw blurRad="38100" dist="38100" dir="2700000" algn="tl">
                        <a:srgbClr val="000000">
                          <a:alpha val="43137"/>
                        </a:srgbClr>
                      </a:outerShdw>
                    </a:effectLst>
                  </a:rPr>
                  <a:t> </a:t>
                </a:r>
                <a:r>
                  <a:rPr lang="en-US" dirty="0" smtClean="0">
                    <a:solidFill>
                      <a:srgbClr val="42231B"/>
                    </a:solidFill>
                  </a:rPr>
                  <a:t>)</a:t>
                </a:r>
                <a:endParaRPr lang="en-US" dirty="0">
                  <a:solidFill>
                    <a:srgbClr val="42231B"/>
                  </a:solidFill>
                </a:endParaRPr>
              </a:p>
            </p:txBody>
          </p:sp>
          <p:sp>
            <p:nvSpPr>
              <p:cNvPr id="27" name="Line Callout 3 (Border and Accent Bar) 63"/>
              <p:cNvSpPr/>
              <p:nvPr/>
            </p:nvSpPr>
            <p:spPr>
              <a:xfrm>
                <a:off x="6888480" y="2234014"/>
                <a:ext cx="1341120" cy="365760"/>
              </a:xfrm>
              <a:prstGeom prst="accentBorderCallout3">
                <a:avLst>
                  <a:gd name="adj1" fmla="val 18750"/>
                  <a:gd name="adj2" fmla="val -8333"/>
                  <a:gd name="adj3" fmla="val 18750"/>
                  <a:gd name="adj4" fmla="val -16667"/>
                  <a:gd name="adj5" fmla="val 44992"/>
                  <a:gd name="adj6" fmla="val -40439"/>
                  <a:gd name="adj7" fmla="val 245482"/>
                  <a:gd name="adj8" fmla="val -6854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 </a:t>
                </a:r>
                <a:r>
                  <a:rPr lang="en-US" dirty="0" smtClean="0">
                    <a:solidFill>
                      <a:srgbClr val="00B050"/>
                    </a:solidFill>
                    <a:effectLst>
                      <a:outerShdw blurRad="38100" dist="38100" dir="2700000" algn="tl">
                        <a:srgbClr val="000000">
                          <a:alpha val="43137"/>
                        </a:srgbClr>
                      </a:outerShdw>
                    </a:effectLst>
                  </a:rPr>
                  <a:t>0</a:t>
                </a:r>
                <a:r>
                  <a:rPr lang="en-US" dirty="0" smtClean="0"/>
                  <a:t>, </a:t>
                </a:r>
                <a:r>
                  <a:rPr lang="en-US" dirty="0" smtClean="0">
                    <a:solidFill>
                      <a:srgbClr val="2607DD"/>
                    </a:solidFill>
                    <a:effectLst>
                      <a:outerShdw blurRad="38100" dist="38100" dir="2700000" algn="tl">
                        <a:srgbClr val="000000">
                          <a:alpha val="43137"/>
                        </a:srgbClr>
                      </a:outerShdw>
                    </a:effectLst>
                  </a:rPr>
                  <a:t>1</a:t>
                </a:r>
                <a:r>
                  <a:rPr lang="en-US" dirty="0" smtClean="0">
                    <a:effectLst>
                      <a:outerShdw blurRad="38100" dist="38100" dir="2700000" algn="tl">
                        <a:srgbClr val="000000">
                          <a:alpha val="43137"/>
                        </a:srgbClr>
                      </a:outerShdw>
                    </a:effectLst>
                  </a:rPr>
                  <a:t> </a:t>
                </a:r>
                <a:r>
                  <a:rPr lang="en-US" dirty="0" smtClean="0"/>
                  <a:t>)</a:t>
                </a:r>
                <a:endParaRPr lang="en-US" dirty="0"/>
              </a:p>
            </p:txBody>
          </p:sp>
          <p:sp>
            <p:nvSpPr>
              <p:cNvPr id="28" name="Line Callout 3 (Border and Accent Bar) 64"/>
              <p:cNvSpPr/>
              <p:nvPr/>
            </p:nvSpPr>
            <p:spPr>
              <a:xfrm>
                <a:off x="6888480" y="3559894"/>
                <a:ext cx="1341120" cy="402506"/>
              </a:xfrm>
              <a:prstGeom prst="accentBorderCallout3">
                <a:avLst>
                  <a:gd name="adj1" fmla="val 18750"/>
                  <a:gd name="adj2" fmla="val -8333"/>
                  <a:gd name="adj3" fmla="val 18750"/>
                  <a:gd name="adj4" fmla="val -16667"/>
                  <a:gd name="adj5" fmla="val 44992"/>
                  <a:gd name="adj6" fmla="val -40439"/>
                  <a:gd name="adj7" fmla="val -45489"/>
                  <a:gd name="adj8" fmla="val -9855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 </a:t>
                </a:r>
                <a:r>
                  <a:rPr lang="en-US" dirty="0" smtClean="0">
                    <a:solidFill>
                      <a:srgbClr val="00B050"/>
                    </a:solidFill>
                    <a:effectLst>
                      <a:outerShdw blurRad="38100" dist="38100" dir="2700000" algn="tl">
                        <a:srgbClr val="000000">
                          <a:alpha val="43137"/>
                        </a:srgbClr>
                      </a:outerShdw>
                    </a:effectLst>
                  </a:rPr>
                  <a:t>0</a:t>
                </a:r>
                <a:r>
                  <a:rPr lang="en-US" dirty="0" smtClean="0"/>
                  <a:t>, </a:t>
                </a:r>
                <a:r>
                  <a:rPr lang="en-US" dirty="0" smtClean="0">
                    <a:solidFill>
                      <a:srgbClr val="2607DD"/>
                    </a:solidFill>
                    <a:effectLst>
                      <a:outerShdw blurRad="38100" dist="38100" dir="2700000" algn="tl">
                        <a:srgbClr val="000000">
                          <a:alpha val="43137"/>
                        </a:srgbClr>
                      </a:outerShdw>
                    </a:effectLst>
                  </a:rPr>
                  <a:t>1</a:t>
                </a:r>
                <a:r>
                  <a:rPr lang="en-US" dirty="0" smtClean="0"/>
                  <a:t> )</a:t>
                </a:r>
                <a:endParaRPr lang="en-US" dirty="0"/>
              </a:p>
            </p:txBody>
          </p:sp>
          <p:sp>
            <p:nvSpPr>
              <p:cNvPr id="23" name="Rectangle 57"/>
              <p:cNvSpPr/>
              <p:nvPr/>
            </p:nvSpPr>
            <p:spPr>
              <a:xfrm>
                <a:off x="5410200" y="3224614"/>
                <a:ext cx="182880" cy="182880"/>
              </a:xfrm>
              <a:prstGeom prst="rect">
                <a:avLst/>
              </a:prstGeom>
              <a:gradFill flip="none" rotWithShape="1">
                <a:gsLst>
                  <a:gs pos="0">
                    <a:srgbClr val="DDEBCF"/>
                  </a:gs>
                  <a:gs pos="50000">
                    <a:srgbClr val="9CB86E"/>
                  </a:gs>
                  <a:gs pos="100000">
                    <a:srgbClr val="156B13"/>
                  </a:gs>
                </a:gsLst>
                <a:lin ang="27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7" name="Group 16"/>
            <p:cNvGrpSpPr/>
            <p:nvPr/>
          </p:nvGrpSpPr>
          <p:grpSpPr>
            <a:xfrm>
              <a:off x="4038600" y="3384523"/>
              <a:ext cx="1485177" cy="1710233"/>
              <a:chOff x="4953000" y="2698723"/>
              <a:chExt cx="1485177" cy="1710233"/>
            </a:xfrm>
          </p:grpSpPr>
          <p:sp>
            <p:nvSpPr>
              <p:cNvPr id="15" name="Freeform 14"/>
              <p:cNvSpPr/>
              <p:nvPr/>
            </p:nvSpPr>
            <p:spPr>
              <a:xfrm>
                <a:off x="4953000" y="3194134"/>
                <a:ext cx="1295400" cy="1214822"/>
              </a:xfrm>
              <a:custGeom>
                <a:avLst/>
                <a:gdLst>
                  <a:gd name="connsiteX0" fmla="*/ 95886 w 1391252"/>
                  <a:gd name="connsiteY0" fmla="*/ 399847 h 1217632"/>
                  <a:gd name="connsiteX1" fmla="*/ 128451 w 1391252"/>
                  <a:gd name="connsiteY1" fmla="*/ 9046 h 1217632"/>
                  <a:gd name="connsiteX2" fmla="*/ 866593 w 1391252"/>
                  <a:gd name="connsiteY2" fmla="*/ 345569 h 1217632"/>
                  <a:gd name="connsiteX3" fmla="*/ 1355069 w 1391252"/>
                  <a:gd name="connsiteY3" fmla="*/ 1138025 h 1217632"/>
                  <a:gd name="connsiteX4" fmla="*/ 649492 w 1391252"/>
                  <a:gd name="connsiteY4" fmla="*/ 823213 h 1217632"/>
                  <a:gd name="connsiteX5" fmla="*/ 95886 w 1391252"/>
                  <a:gd name="connsiteY5" fmla="*/ 399847 h 121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252" h="1217632">
                    <a:moveTo>
                      <a:pt x="95886" y="399847"/>
                    </a:moveTo>
                    <a:cubicBezTo>
                      <a:pt x="9046" y="264153"/>
                      <a:pt x="0" y="18092"/>
                      <a:pt x="128451" y="9046"/>
                    </a:cubicBezTo>
                    <a:cubicBezTo>
                      <a:pt x="256902" y="0"/>
                      <a:pt x="662157" y="157406"/>
                      <a:pt x="866593" y="345569"/>
                    </a:cubicBezTo>
                    <a:cubicBezTo>
                      <a:pt x="1071029" y="533732"/>
                      <a:pt x="1391252" y="1058418"/>
                      <a:pt x="1355069" y="1138025"/>
                    </a:cubicBezTo>
                    <a:cubicBezTo>
                      <a:pt x="1318886" y="1217632"/>
                      <a:pt x="862974" y="949861"/>
                      <a:pt x="649492" y="823213"/>
                    </a:cubicBezTo>
                    <a:cubicBezTo>
                      <a:pt x="436010" y="696565"/>
                      <a:pt x="182726" y="535541"/>
                      <a:pt x="95886" y="399847"/>
                    </a:cubicBezTo>
                    <a:close/>
                  </a:path>
                </a:pathLst>
              </a:custGeom>
              <a:noFill/>
              <a:ln w="28575" cmpd="sng">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rot="453947">
                <a:off x="5105896" y="2698723"/>
                <a:ext cx="1332281" cy="1637167"/>
              </a:xfrm>
              <a:custGeom>
                <a:avLst/>
                <a:gdLst>
                  <a:gd name="connsiteX0" fmla="*/ 743569 w 1449146"/>
                  <a:gd name="connsiteY0" fmla="*/ 99509 h 2185586"/>
                  <a:gd name="connsiteX1" fmla="*/ 211673 w 1449146"/>
                  <a:gd name="connsiteY1" fmla="*/ 99509 h 2185586"/>
                  <a:gd name="connsiteX2" fmla="*/ 113978 w 1449146"/>
                  <a:gd name="connsiteY2" fmla="*/ 696565 h 2185586"/>
                  <a:gd name="connsiteX3" fmla="*/ 895540 w 1449146"/>
                  <a:gd name="connsiteY3" fmla="*/ 1217631 h 2185586"/>
                  <a:gd name="connsiteX4" fmla="*/ 1384016 w 1449146"/>
                  <a:gd name="connsiteY4" fmla="*/ 2053510 h 2185586"/>
                  <a:gd name="connsiteX5" fmla="*/ 1286321 w 1449146"/>
                  <a:gd name="connsiteY5" fmla="*/ 425176 h 2185586"/>
                  <a:gd name="connsiteX6" fmla="*/ 689294 w 1449146"/>
                  <a:gd name="connsiteY6" fmla="*/ 77798 h 2185586"/>
                  <a:gd name="connsiteX7" fmla="*/ 689294 w 1449146"/>
                  <a:gd name="connsiteY7" fmla="*/ 77798 h 218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146" h="2185586">
                    <a:moveTo>
                      <a:pt x="743569" y="99509"/>
                    </a:moveTo>
                    <a:cubicBezTo>
                      <a:pt x="530087" y="49754"/>
                      <a:pt x="316605" y="0"/>
                      <a:pt x="211673" y="99509"/>
                    </a:cubicBezTo>
                    <a:cubicBezTo>
                      <a:pt x="106741" y="199018"/>
                      <a:pt x="0" y="510211"/>
                      <a:pt x="113978" y="696565"/>
                    </a:cubicBezTo>
                    <a:cubicBezTo>
                      <a:pt x="227956" y="882919"/>
                      <a:pt x="683867" y="991474"/>
                      <a:pt x="895540" y="1217631"/>
                    </a:cubicBezTo>
                    <a:cubicBezTo>
                      <a:pt x="1107213" y="1443789"/>
                      <a:pt x="1318886" y="2185586"/>
                      <a:pt x="1384016" y="2053510"/>
                    </a:cubicBezTo>
                    <a:cubicBezTo>
                      <a:pt x="1449146" y="1921434"/>
                      <a:pt x="1402108" y="754461"/>
                      <a:pt x="1286321" y="425176"/>
                    </a:cubicBezTo>
                    <a:cubicBezTo>
                      <a:pt x="1170534" y="95891"/>
                      <a:pt x="689294" y="77798"/>
                      <a:pt x="689294" y="77798"/>
                    </a:cubicBezTo>
                    <a:lnTo>
                      <a:pt x="689294" y="77798"/>
                    </a:lnTo>
                  </a:path>
                </a:pathLst>
              </a:custGeom>
              <a:noFill/>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 Training</a:t>
            </a:r>
            <a:endParaRPr lang="en-US" dirty="0"/>
          </a:p>
        </p:txBody>
      </p:sp>
      <p:grpSp>
        <p:nvGrpSpPr>
          <p:cNvPr id="4" name="Content Placeholder 3"/>
          <p:cNvGrpSpPr>
            <a:grpSpLocks noGrp="1"/>
          </p:cNvGrpSpPr>
          <p:nvPr/>
        </p:nvGrpSpPr>
        <p:grpSpPr>
          <a:xfrm>
            <a:off x="1143000" y="1447801"/>
            <a:ext cx="6629400" cy="4495799"/>
            <a:chOff x="152400" y="301823"/>
            <a:chExt cx="6851524" cy="5675235"/>
          </a:xfrm>
        </p:grpSpPr>
        <p:sp>
          <p:nvSpPr>
            <p:cNvPr id="5" name="Oval 4"/>
            <p:cNvSpPr/>
            <p:nvPr/>
          </p:nvSpPr>
          <p:spPr>
            <a:xfrm>
              <a:off x="2279840" y="1664139"/>
              <a:ext cx="228600" cy="2438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Oval 5"/>
            <p:cNvSpPr/>
            <p:nvPr/>
          </p:nvSpPr>
          <p:spPr>
            <a:xfrm>
              <a:off x="2279840" y="2349939"/>
              <a:ext cx="228600" cy="243838"/>
            </a:xfrm>
            <a:prstGeom prst="ellipse">
              <a:avLst/>
            </a:prstGeom>
            <a:gradFill flip="none" rotWithShape="1">
              <a:gsLst>
                <a:gs pos="0">
                  <a:schemeClr val="accent3">
                    <a:lumMod val="50000"/>
                  </a:schemeClr>
                </a:gs>
                <a:gs pos="100000">
                  <a:schemeClr val="accent3">
                    <a:lumMod val="40000"/>
                    <a:lumOff val="60000"/>
                  </a:schemeClr>
                </a:gs>
                <a:gs pos="50000">
                  <a:schemeClr val="accent3"/>
                </a:gs>
              </a:gsLst>
              <a:lin ang="0" scaled="1"/>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Oval 6"/>
            <p:cNvSpPr/>
            <p:nvPr/>
          </p:nvSpPr>
          <p:spPr>
            <a:xfrm>
              <a:off x="2279840" y="4102539"/>
              <a:ext cx="228600" cy="243838"/>
            </a:xfrm>
            <a:prstGeom prst="ellipse">
              <a:avLst/>
            </a:prstGeom>
            <a:gradFill flip="none" rotWithShape="1">
              <a:gsLst>
                <a:gs pos="0">
                  <a:schemeClr val="accent4"/>
                </a:gs>
                <a:gs pos="100000">
                  <a:schemeClr val="accent4">
                    <a:lumMod val="40000"/>
                    <a:lumOff val="60000"/>
                  </a:schemeClr>
                </a:gs>
              </a:gsLst>
              <a:lin ang="0" scaled="1"/>
              <a:tileRect/>
            </a:gra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Oval 7"/>
            <p:cNvSpPr/>
            <p:nvPr/>
          </p:nvSpPr>
          <p:spPr>
            <a:xfrm>
              <a:off x="2279840" y="4788339"/>
              <a:ext cx="228600" cy="243838"/>
            </a:xfrm>
            <a:prstGeom prst="ellipse">
              <a:avLst/>
            </a:prstGeom>
            <a:solidFill>
              <a:schemeClr val="accent5"/>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Oval 8"/>
            <p:cNvSpPr/>
            <p:nvPr/>
          </p:nvSpPr>
          <p:spPr>
            <a:xfrm>
              <a:off x="2310320" y="2746177"/>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0" name="Oval 9"/>
            <p:cNvSpPr/>
            <p:nvPr/>
          </p:nvSpPr>
          <p:spPr>
            <a:xfrm>
              <a:off x="2310320" y="2898577"/>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Oval 10"/>
            <p:cNvSpPr/>
            <p:nvPr/>
          </p:nvSpPr>
          <p:spPr>
            <a:xfrm>
              <a:off x="2310320" y="3050977"/>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Oval 11"/>
            <p:cNvSpPr/>
            <p:nvPr/>
          </p:nvSpPr>
          <p:spPr>
            <a:xfrm>
              <a:off x="2310320" y="3310058"/>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Oval 12"/>
            <p:cNvSpPr/>
            <p:nvPr/>
          </p:nvSpPr>
          <p:spPr>
            <a:xfrm>
              <a:off x="2310320" y="3462458"/>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Oval 13"/>
            <p:cNvSpPr/>
            <p:nvPr/>
          </p:nvSpPr>
          <p:spPr>
            <a:xfrm>
              <a:off x="2310320" y="3614858"/>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 name="TextBox 14"/>
            <p:cNvSpPr txBox="1"/>
            <p:nvPr/>
          </p:nvSpPr>
          <p:spPr>
            <a:xfrm>
              <a:off x="1752600" y="1066800"/>
              <a:ext cx="1005403" cy="307777"/>
            </a:xfrm>
            <a:prstGeom prst="rect">
              <a:avLst/>
            </a:prstGeom>
            <a:noFill/>
          </p:spPr>
          <p:txBody>
            <a:bodyPr wrap="none" rtlCol="0">
              <a:spAutoFit/>
            </a:bodyPr>
            <a:lstStyle/>
            <a:p>
              <a:r>
                <a:rPr lang="en-US" sz="1400" dirty="0" smtClean="0"/>
                <a:t>Input Layer</a:t>
              </a:r>
              <a:endParaRPr lang="en-US" sz="1400" dirty="0"/>
            </a:p>
          </p:txBody>
        </p:sp>
        <p:sp>
          <p:nvSpPr>
            <p:cNvPr id="16" name="Oval 15"/>
            <p:cNvSpPr/>
            <p:nvPr/>
          </p:nvSpPr>
          <p:spPr>
            <a:xfrm>
              <a:off x="3971043" y="1664139"/>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3971043" y="2349939"/>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3971043" y="902139"/>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9" name="Oval 18"/>
            <p:cNvSpPr/>
            <p:nvPr/>
          </p:nvSpPr>
          <p:spPr>
            <a:xfrm>
              <a:off x="4123443" y="2959539"/>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4123443" y="3111939"/>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Oval 20"/>
            <p:cNvSpPr/>
            <p:nvPr/>
          </p:nvSpPr>
          <p:spPr>
            <a:xfrm>
              <a:off x="4123443" y="3264339"/>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21"/>
            <p:cNvSpPr txBox="1"/>
            <p:nvPr/>
          </p:nvSpPr>
          <p:spPr>
            <a:xfrm>
              <a:off x="3626409" y="301823"/>
              <a:ext cx="1146468" cy="307777"/>
            </a:xfrm>
            <a:prstGeom prst="rect">
              <a:avLst/>
            </a:prstGeom>
            <a:noFill/>
          </p:spPr>
          <p:txBody>
            <a:bodyPr wrap="none" rtlCol="0">
              <a:spAutoFit/>
            </a:bodyPr>
            <a:lstStyle/>
            <a:p>
              <a:r>
                <a:rPr lang="en-US" sz="1400" dirty="0" smtClean="0"/>
                <a:t>Hidden Layer</a:t>
              </a:r>
              <a:endParaRPr lang="en-US" sz="1400" dirty="0"/>
            </a:p>
          </p:txBody>
        </p:sp>
        <p:sp>
          <p:nvSpPr>
            <p:cNvPr id="23" name="Oval 22"/>
            <p:cNvSpPr/>
            <p:nvPr/>
          </p:nvSpPr>
          <p:spPr>
            <a:xfrm>
              <a:off x="3962400" y="4834058"/>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4" name="Oval 23"/>
            <p:cNvSpPr/>
            <p:nvPr/>
          </p:nvSpPr>
          <p:spPr>
            <a:xfrm>
              <a:off x="3962400" y="5519858"/>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5" name="Oval 24"/>
            <p:cNvSpPr/>
            <p:nvPr/>
          </p:nvSpPr>
          <p:spPr>
            <a:xfrm>
              <a:off x="3962400" y="4072058"/>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6" name="Oval 25"/>
            <p:cNvSpPr/>
            <p:nvPr/>
          </p:nvSpPr>
          <p:spPr>
            <a:xfrm>
              <a:off x="4114800" y="3492939"/>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7" name="Oval 26"/>
            <p:cNvSpPr/>
            <p:nvPr/>
          </p:nvSpPr>
          <p:spPr>
            <a:xfrm>
              <a:off x="4114800" y="3645339"/>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8" name="Oval 27"/>
            <p:cNvSpPr/>
            <p:nvPr/>
          </p:nvSpPr>
          <p:spPr>
            <a:xfrm>
              <a:off x="4114800" y="3797739"/>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9" name="Oval 28"/>
            <p:cNvSpPr/>
            <p:nvPr/>
          </p:nvSpPr>
          <p:spPr>
            <a:xfrm>
              <a:off x="6172200" y="2860476"/>
              <a:ext cx="457200" cy="457200"/>
            </a:xfrm>
            <a:prstGeom prst="ellipse">
              <a:avLst/>
            </a:prstGeom>
            <a:gradFill flip="none" rotWithShape="1">
              <a:gsLst>
                <a:gs pos="0">
                  <a:srgbClr val="FFFF00"/>
                </a:gs>
                <a:gs pos="100000">
                  <a:srgbClr val="FAFF97"/>
                </a:gs>
              </a:gsLst>
              <a:lin ang="0" scaled="1"/>
              <a:tileRec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0" name="TextBox 29"/>
            <p:cNvSpPr txBox="1"/>
            <p:nvPr/>
          </p:nvSpPr>
          <p:spPr>
            <a:xfrm>
              <a:off x="5867400" y="2369818"/>
              <a:ext cx="1136524" cy="307777"/>
            </a:xfrm>
            <a:prstGeom prst="rect">
              <a:avLst/>
            </a:prstGeom>
            <a:noFill/>
          </p:spPr>
          <p:txBody>
            <a:bodyPr wrap="none" rtlCol="0">
              <a:spAutoFit/>
            </a:bodyPr>
            <a:lstStyle/>
            <a:p>
              <a:r>
                <a:rPr lang="en-US" sz="1400" dirty="0" smtClean="0"/>
                <a:t>Output Layer</a:t>
              </a:r>
              <a:endParaRPr lang="en-US" sz="1400" dirty="0"/>
            </a:p>
          </p:txBody>
        </p:sp>
        <p:cxnSp>
          <p:nvCxnSpPr>
            <p:cNvPr id="31" name="Straight Arrow Connector 30"/>
            <p:cNvCxnSpPr>
              <a:stCxn id="5" idx="6"/>
              <a:endCxn id="18" idx="2"/>
            </p:cNvCxnSpPr>
            <p:nvPr/>
          </p:nvCxnSpPr>
          <p:spPr>
            <a:xfrm flipV="1">
              <a:off x="2508440" y="1130739"/>
              <a:ext cx="1462603" cy="6553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5" idx="6"/>
              <a:endCxn id="16" idx="2"/>
            </p:cNvCxnSpPr>
            <p:nvPr/>
          </p:nvCxnSpPr>
          <p:spPr>
            <a:xfrm>
              <a:off x="2508440" y="1786058"/>
              <a:ext cx="1462603" cy="1066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5" idx="6"/>
              <a:endCxn id="17" idx="2"/>
            </p:cNvCxnSpPr>
            <p:nvPr/>
          </p:nvCxnSpPr>
          <p:spPr>
            <a:xfrm>
              <a:off x="2508440" y="1786058"/>
              <a:ext cx="1462603" cy="7924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 idx="6"/>
              <a:endCxn id="25" idx="1"/>
            </p:cNvCxnSpPr>
            <p:nvPr/>
          </p:nvCxnSpPr>
          <p:spPr>
            <a:xfrm>
              <a:off x="2508440" y="1786058"/>
              <a:ext cx="1520915" cy="2352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5" idx="6"/>
              <a:endCxn id="23" idx="2"/>
            </p:cNvCxnSpPr>
            <p:nvPr/>
          </p:nvCxnSpPr>
          <p:spPr>
            <a:xfrm>
              <a:off x="2508440" y="1786058"/>
              <a:ext cx="1453960" cy="3276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5" idx="6"/>
              <a:endCxn id="24" idx="2"/>
            </p:cNvCxnSpPr>
            <p:nvPr/>
          </p:nvCxnSpPr>
          <p:spPr>
            <a:xfrm>
              <a:off x="2508440" y="1786058"/>
              <a:ext cx="1453960" cy="396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8" idx="6"/>
              <a:endCxn id="29" idx="1"/>
            </p:cNvCxnSpPr>
            <p:nvPr/>
          </p:nvCxnSpPr>
          <p:spPr>
            <a:xfrm>
              <a:off x="4428243" y="1130739"/>
              <a:ext cx="1810912" cy="17966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6" idx="6"/>
              <a:endCxn id="29" idx="1"/>
            </p:cNvCxnSpPr>
            <p:nvPr/>
          </p:nvCxnSpPr>
          <p:spPr>
            <a:xfrm>
              <a:off x="4428243" y="1892739"/>
              <a:ext cx="1810912" cy="10346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7" idx="6"/>
              <a:endCxn id="29" idx="2"/>
            </p:cNvCxnSpPr>
            <p:nvPr/>
          </p:nvCxnSpPr>
          <p:spPr>
            <a:xfrm>
              <a:off x="4428243" y="2578539"/>
              <a:ext cx="1743957" cy="510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5" idx="6"/>
            </p:cNvCxnSpPr>
            <p:nvPr/>
          </p:nvCxnSpPr>
          <p:spPr>
            <a:xfrm flipV="1">
              <a:off x="4419600" y="3157658"/>
              <a:ext cx="1752600"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3" idx="6"/>
              <a:endCxn id="29" idx="3"/>
            </p:cNvCxnSpPr>
            <p:nvPr/>
          </p:nvCxnSpPr>
          <p:spPr>
            <a:xfrm flipV="1">
              <a:off x="4419600" y="3250721"/>
              <a:ext cx="1819555" cy="1811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4" idx="6"/>
              <a:endCxn id="29" idx="3"/>
            </p:cNvCxnSpPr>
            <p:nvPr/>
          </p:nvCxnSpPr>
          <p:spPr>
            <a:xfrm flipV="1">
              <a:off x="4419600" y="3250721"/>
              <a:ext cx="1819555" cy="24977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499797" y="4221481"/>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2508440" y="3992881"/>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508440" y="4221481"/>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2508440" y="4907281"/>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2517083" y="4678681"/>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517083" y="4907281"/>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508440" y="2468881"/>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2517083" y="2240281"/>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517083" y="2468881"/>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2" name="Group 150"/>
            <p:cNvGrpSpPr/>
            <p:nvPr/>
          </p:nvGrpSpPr>
          <p:grpSpPr>
            <a:xfrm>
              <a:off x="152400" y="1371600"/>
              <a:ext cx="1382223" cy="1906179"/>
              <a:chOff x="304801" y="1916668"/>
              <a:chExt cx="1382223" cy="1906179"/>
            </a:xfrm>
          </p:grpSpPr>
          <p:cxnSp>
            <p:nvCxnSpPr>
              <p:cNvPr id="53" name="Straight Arrow Connector 52"/>
              <p:cNvCxnSpPr/>
              <p:nvPr/>
            </p:nvCxnSpPr>
            <p:spPr>
              <a:xfrm rot="5400000" flipH="1" flipV="1">
                <a:off x="552823" y="2657406"/>
                <a:ext cx="1354000" cy="15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10800000" flipV="1">
                <a:off x="304801" y="3334406"/>
                <a:ext cx="924229" cy="2123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16200000" flipH="1">
                <a:off x="1223401" y="3359223"/>
                <a:ext cx="470046" cy="4572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59" idx="3"/>
              </p:cNvCxnSpPr>
              <p:nvPr/>
            </p:nvCxnSpPr>
            <p:spPr>
              <a:xfrm rot="16200000" flipV="1">
                <a:off x="700088" y="2805466"/>
                <a:ext cx="609142" cy="448740"/>
              </a:xfrm>
              <a:prstGeom prst="straightConnector1">
                <a:avLst/>
              </a:prstGeom>
              <a:ln>
                <a:gradFill flip="none" rotWithShape="1">
                  <a:gsLst>
                    <a:gs pos="0">
                      <a:schemeClr val="accent2">
                        <a:lumMod val="40000"/>
                        <a:lumOff val="60000"/>
                      </a:schemeClr>
                    </a:gs>
                    <a:gs pos="100000">
                      <a:srgbClr val="800000"/>
                    </a:gs>
                  </a:gsLst>
                  <a:lin ang="0" scaled="1"/>
                  <a:tileRect/>
                </a:gra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953180" y="1916668"/>
                <a:ext cx="275849" cy="369332"/>
              </a:xfrm>
              <a:prstGeom prst="rect">
                <a:avLst/>
              </a:prstGeom>
              <a:noFill/>
            </p:spPr>
            <p:txBody>
              <a:bodyPr wrap="none" rtlCol="0">
                <a:spAutoFit/>
              </a:bodyPr>
              <a:lstStyle/>
              <a:p>
                <a:r>
                  <a:rPr lang="en-US" dirty="0" smtClean="0"/>
                  <a:t>z</a:t>
                </a:r>
                <a:endParaRPr lang="en-US" dirty="0"/>
              </a:p>
            </p:txBody>
          </p:sp>
          <p:sp>
            <p:nvSpPr>
              <p:cNvPr id="58" name="TextBox 57"/>
              <p:cNvSpPr txBox="1"/>
              <p:nvPr/>
            </p:nvSpPr>
            <p:spPr>
              <a:xfrm>
                <a:off x="846215" y="2743200"/>
                <a:ext cx="307408" cy="369332"/>
              </a:xfrm>
              <a:prstGeom prst="rect">
                <a:avLst/>
              </a:prstGeom>
              <a:noFill/>
            </p:spPr>
            <p:txBody>
              <a:bodyPr wrap="none" rtlCol="0">
                <a:spAutoFit/>
              </a:bodyPr>
              <a:lstStyle/>
              <a:p>
                <a:r>
                  <a:rPr lang="en-US" dirty="0" smtClean="0">
                    <a:solidFill>
                      <a:srgbClr val="800000"/>
                    </a:solidFill>
                  </a:rPr>
                  <a:t>ρ</a:t>
                </a:r>
                <a:endParaRPr lang="en-US" dirty="0">
                  <a:solidFill>
                    <a:srgbClr val="800000"/>
                  </a:solidFill>
                </a:endParaRPr>
              </a:p>
            </p:txBody>
          </p:sp>
          <p:sp>
            <p:nvSpPr>
              <p:cNvPr id="59" name="Freeform 58"/>
              <p:cNvSpPr/>
              <p:nvPr/>
            </p:nvSpPr>
            <p:spPr>
              <a:xfrm rot="2412141">
                <a:off x="530794" y="2286000"/>
                <a:ext cx="520171" cy="890591"/>
              </a:xfrm>
              <a:custGeom>
                <a:avLst/>
                <a:gdLst>
                  <a:gd name="connsiteX0" fmla="*/ 372689 w 667583"/>
                  <a:gd name="connsiteY0" fmla="*/ 1809 h 1083746"/>
                  <a:gd name="connsiteX1" fmla="*/ 589789 w 667583"/>
                  <a:gd name="connsiteY1" fmla="*/ 99509 h 1083746"/>
                  <a:gd name="connsiteX2" fmla="*/ 622354 w 667583"/>
                  <a:gd name="connsiteY2" fmla="*/ 338331 h 1083746"/>
                  <a:gd name="connsiteX3" fmla="*/ 318414 w 667583"/>
                  <a:gd name="connsiteY3" fmla="*/ 544587 h 1083746"/>
                  <a:gd name="connsiteX4" fmla="*/ 155588 w 667583"/>
                  <a:gd name="connsiteY4" fmla="*/ 1022231 h 1083746"/>
                  <a:gd name="connsiteX5" fmla="*/ 25328 w 667583"/>
                  <a:gd name="connsiteY5" fmla="*/ 913676 h 1083746"/>
                  <a:gd name="connsiteX6" fmla="*/ 36183 w 667583"/>
                  <a:gd name="connsiteY6" fmla="*/ 392609 h 1083746"/>
                  <a:gd name="connsiteX7" fmla="*/ 242428 w 667583"/>
                  <a:gd name="connsiteY7" fmla="*/ 110364 h 1083746"/>
                  <a:gd name="connsiteX8" fmla="*/ 372689 w 667583"/>
                  <a:gd name="connsiteY8" fmla="*/ 1809 h 10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583" h="1083746">
                    <a:moveTo>
                      <a:pt x="372689" y="1809"/>
                    </a:moveTo>
                    <a:cubicBezTo>
                      <a:pt x="430582" y="0"/>
                      <a:pt x="548178" y="43422"/>
                      <a:pt x="589789" y="99509"/>
                    </a:cubicBezTo>
                    <a:cubicBezTo>
                      <a:pt x="631400" y="155596"/>
                      <a:pt x="667583" y="264151"/>
                      <a:pt x="622354" y="338331"/>
                    </a:cubicBezTo>
                    <a:cubicBezTo>
                      <a:pt x="577125" y="412511"/>
                      <a:pt x="396208" y="430604"/>
                      <a:pt x="318414" y="544587"/>
                    </a:cubicBezTo>
                    <a:cubicBezTo>
                      <a:pt x="240620" y="658570"/>
                      <a:pt x="204436" y="960716"/>
                      <a:pt x="155588" y="1022231"/>
                    </a:cubicBezTo>
                    <a:cubicBezTo>
                      <a:pt x="106740" y="1083746"/>
                      <a:pt x="45229" y="1018613"/>
                      <a:pt x="25328" y="913676"/>
                    </a:cubicBezTo>
                    <a:cubicBezTo>
                      <a:pt x="5427" y="808739"/>
                      <a:pt x="0" y="526494"/>
                      <a:pt x="36183" y="392609"/>
                    </a:cubicBezTo>
                    <a:cubicBezTo>
                      <a:pt x="72366" y="258724"/>
                      <a:pt x="180916" y="175497"/>
                      <a:pt x="242428" y="110364"/>
                    </a:cubicBezTo>
                    <a:cubicBezTo>
                      <a:pt x="303940" y="45231"/>
                      <a:pt x="314796" y="3618"/>
                      <a:pt x="372689" y="1809"/>
                    </a:cubicBezTo>
                    <a:close/>
                  </a:path>
                </a:pathLst>
              </a:custGeom>
              <a:gradFill flip="none" rotWithShape="1">
                <a:gsLst>
                  <a:gs pos="0">
                    <a:schemeClr val="tx2">
                      <a:lumMod val="75000"/>
                      <a:alpha val="95000"/>
                    </a:schemeClr>
                  </a:gs>
                  <a:gs pos="100000">
                    <a:schemeClr val="accent1">
                      <a:lumMod val="20000"/>
                      <a:lumOff val="8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a:stCxn id="59" idx="3"/>
              </p:cNvCxnSpPr>
              <p:nvPr/>
            </p:nvCxnSpPr>
            <p:spPr>
              <a:xfrm>
                <a:off x="780289" y="2725265"/>
                <a:ext cx="19980" cy="347743"/>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flipH="1" flipV="1">
                <a:off x="800270" y="3073008"/>
                <a:ext cx="429553" cy="279791"/>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2" name="Arc 61"/>
              <p:cNvSpPr/>
              <p:nvPr/>
            </p:nvSpPr>
            <p:spPr>
              <a:xfrm rot="12498180">
                <a:off x="865467" y="2888385"/>
                <a:ext cx="524303" cy="523831"/>
              </a:xfrm>
              <a:prstGeom prst="arc">
                <a:avLst>
                  <a:gd name="adj1" fmla="val 16358142"/>
                  <a:gd name="adj2" fmla="val 20246352"/>
                </a:avLst>
              </a:prstGeom>
              <a:ln w="9525" cmpd="sng">
                <a:solidFill>
                  <a:srgbClr val="800000"/>
                </a:solidFill>
                <a:headEnd type="arrow" w="sm" len="sm"/>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TextBox 62"/>
              <p:cNvSpPr txBox="1"/>
              <p:nvPr/>
            </p:nvSpPr>
            <p:spPr>
              <a:xfrm>
                <a:off x="593782" y="3121223"/>
                <a:ext cx="331241" cy="307777"/>
              </a:xfrm>
              <a:prstGeom prst="rect">
                <a:avLst/>
              </a:prstGeom>
              <a:noFill/>
            </p:spPr>
            <p:txBody>
              <a:bodyPr wrap="none" rtlCol="0">
                <a:spAutoFit/>
              </a:bodyPr>
              <a:lstStyle/>
              <a:p>
                <a:r>
                  <a:rPr lang="en-US" sz="1400" dirty="0" smtClean="0">
                    <a:solidFill>
                      <a:srgbClr val="800000"/>
                    </a:solidFill>
                    <a:latin typeface="Lucida Grande"/>
                    <a:ea typeface="Lucida Grande"/>
                    <a:cs typeface="Lucida Grande"/>
                  </a:rPr>
                  <a:t>φ</a:t>
                </a:r>
                <a:endParaRPr lang="en-US" sz="1400" dirty="0">
                  <a:solidFill>
                    <a:srgbClr val="800000"/>
                  </a:solidFill>
                </a:endParaRPr>
              </a:p>
            </p:txBody>
          </p:sp>
          <p:sp>
            <p:nvSpPr>
              <p:cNvPr id="64" name="Arc 63"/>
              <p:cNvSpPr/>
              <p:nvPr/>
            </p:nvSpPr>
            <p:spPr>
              <a:xfrm rot="13073287">
                <a:off x="1069876" y="3064784"/>
                <a:ext cx="524303" cy="523831"/>
              </a:xfrm>
              <a:prstGeom prst="arc">
                <a:avLst>
                  <a:gd name="adj1" fmla="val 17388237"/>
                  <a:gd name="adj2" fmla="val 20246352"/>
                </a:avLst>
              </a:prstGeom>
              <a:ln w="3175" cmpd="sng">
                <a:solidFill>
                  <a:srgbClr val="800000"/>
                </a:solidFill>
                <a:headEnd type="none" w="sm" len="sm"/>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Arc 64"/>
              <p:cNvSpPr/>
              <p:nvPr/>
            </p:nvSpPr>
            <p:spPr>
              <a:xfrm rot="16862678">
                <a:off x="1130333" y="2977366"/>
                <a:ext cx="524303" cy="523831"/>
              </a:xfrm>
              <a:prstGeom prst="arc">
                <a:avLst>
                  <a:gd name="adj1" fmla="val 16358142"/>
                  <a:gd name="adj2" fmla="val 19661193"/>
                </a:avLst>
              </a:prstGeom>
              <a:ln w="9525" cmpd="sng">
                <a:solidFill>
                  <a:srgbClr val="800000"/>
                </a:solidFill>
                <a:headEnd type="triangle" w="lg" len="lg"/>
                <a:tailEnd type="none"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TextBox 65"/>
              <p:cNvSpPr txBox="1"/>
              <p:nvPr/>
            </p:nvSpPr>
            <p:spPr>
              <a:xfrm>
                <a:off x="1153623" y="2795401"/>
                <a:ext cx="307408" cy="369332"/>
              </a:xfrm>
              <a:prstGeom prst="rect">
                <a:avLst/>
              </a:prstGeom>
              <a:noFill/>
            </p:spPr>
            <p:txBody>
              <a:bodyPr wrap="none" rtlCol="0">
                <a:spAutoFit/>
              </a:bodyPr>
              <a:lstStyle/>
              <a:p>
                <a:r>
                  <a:rPr lang="en-US" dirty="0" smtClean="0">
                    <a:solidFill>
                      <a:srgbClr val="800000"/>
                    </a:solidFill>
                  </a:rPr>
                  <a:t>θ</a:t>
                </a:r>
                <a:endParaRPr lang="en-US" dirty="0">
                  <a:solidFill>
                    <a:srgbClr val="800000"/>
                  </a:solidFill>
                </a:endParaRPr>
              </a:p>
            </p:txBody>
          </p:sp>
        </p:gr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Method : Over fitting</a:t>
            </a:r>
            <a:endParaRPr lang="ko-KR" altLang="en-US" dirty="0"/>
          </a:p>
        </p:txBody>
      </p:sp>
      <p:cxnSp>
        <p:nvCxnSpPr>
          <p:cNvPr id="5" name="Straight Arrow Connector 67"/>
          <p:cNvCxnSpPr/>
          <p:nvPr/>
        </p:nvCxnSpPr>
        <p:spPr>
          <a:xfrm>
            <a:off x="457200" y="5251530"/>
            <a:ext cx="7662270" cy="18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68"/>
          <p:cNvCxnSpPr/>
          <p:nvPr/>
        </p:nvCxnSpPr>
        <p:spPr>
          <a:xfrm rot="5400000" flipH="1" flipV="1">
            <a:off x="-357211" y="4102283"/>
            <a:ext cx="3542308" cy="15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47031" y="1600200"/>
            <a:ext cx="712759" cy="400110"/>
          </a:xfrm>
          <a:prstGeom prst="rect">
            <a:avLst/>
          </a:prstGeom>
          <a:noFill/>
        </p:spPr>
        <p:txBody>
          <a:bodyPr wrap="none" rtlCol="0">
            <a:spAutoFit/>
          </a:bodyPr>
          <a:lstStyle/>
          <a:p>
            <a:r>
              <a:rPr lang="en-US" sz="2000" dirty="0" smtClean="0"/>
              <a:t>error</a:t>
            </a:r>
            <a:endParaRPr lang="en-US" sz="2000" dirty="0"/>
          </a:p>
        </p:txBody>
      </p:sp>
      <p:sp>
        <p:nvSpPr>
          <p:cNvPr id="8" name="TextBox 7"/>
          <p:cNvSpPr txBox="1"/>
          <p:nvPr/>
        </p:nvSpPr>
        <p:spPr>
          <a:xfrm>
            <a:off x="6941939" y="5417852"/>
            <a:ext cx="1232710" cy="400110"/>
          </a:xfrm>
          <a:prstGeom prst="rect">
            <a:avLst/>
          </a:prstGeom>
          <a:noFill/>
        </p:spPr>
        <p:txBody>
          <a:bodyPr wrap="none" rtlCol="0">
            <a:spAutoFit/>
          </a:bodyPr>
          <a:lstStyle/>
          <a:p>
            <a:r>
              <a:rPr lang="en-US" sz="2000" dirty="0" smtClean="0"/>
              <a:t>Train time</a:t>
            </a:r>
            <a:endParaRPr lang="en-US" sz="2000" dirty="0"/>
          </a:p>
        </p:txBody>
      </p:sp>
      <p:sp>
        <p:nvSpPr>
          <p:cNvPr id="10" name="Freeform 72"/>
          <p:cNvSpPr/>
          <p:nvPr/>
        </p:nvSpPr>
        <p:spPr>
          <a:xfrm>
            <a:off x="1754644" y="2502881"/>
            <a:ext cx="6059762" cy="2291915"/>
          </a:xfrm>
          <a:custGeom>
            <a:avLst/>
            <a:gdLst>
              <a:gd name="connsiteX0" fmla="*/ 0 w 6274203"/>
              <a:gd name="connsiteY0" fmla="*/ 86844 h 1972093"/>
              <a:gd name="connsiteX1" fmla="*/ 1367733 w 6274203"/>
              <a:gd name="connsiteY1" fmla="*/ 1541490 h 1972093"/>
              <a:gd name="connsiteX2" fmla="*/ 3365057 w 6274203"/>
              <a:gd name="connsiteY2" fmla="*/ 1802023 h 1972093"/>
              <a:gd name="connsiteX3" fmla="*/ 4917326 w 6274203"/>
              <a:gd name="connsiteY3" fmla="*/ 521067 h 1972093"/>
              <a:gd name="connsiteX4" fmla="*/ 6274203 w 6274203"/>
              <a:gd name="connsiteY4" fmla="*/ 0 h 1972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4203" h="1972093">
                <a:moveTo>
                  <a:pt x="0" y="86844"/>
                </a:moveTo>
                <a:cubicBezTo>
                  <a:pt x="403445" y="671235"/>
                  <a:pt x="806890" y="1255627"/>
                  <a:pt x="1367733" y="1541490"/>
                </a:cubicBezTo>
                <a:cubicBezTo>
                  <a:pt x="1928576" y="1827353"/>
                  <a:pt x="2773458" y="1972093"/>
                  <a:pt x="3365057" y="1802023"/>
                </a:cubicBezTo>
                <a:cubicBezTo>
                  <a:pt x="3956656" y="1631953"/>
                  <a:pt x="4432468" y="821404"/>
                  <a:pt x="4917326" y="521067"/>
                </a:cubicBezTo>
                <a:cubicBezTo>
                  <a:pt x="5402184" y="220730"/>
                  <a:pt x="6274203" y="0"/>
                  <a:pt x="6274203" y="0"/>
                </a:cubicBezTo>
              </a:path>
            </a:pathLst>
          </a:custGeom>
          <a:ln>
            <a:solidFill>
              <a:srgbClr val="0000FF"/>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cxnSp>
        <p:nvCxnSpPr>
          <p:cNvPr id="11" name="Straight Connector 73"/>
          <p:cNvCxnSpPr/>
          <p:nvPr/>
        </p:nvCxnSpPr>
        <p:spPr>
          <a:xfrm>
            <a:off x="2746990" y="2406896"/>
            <a:ext cx="515169" cy="1846"/>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74"/>
          <p:cNvCxnSpPr/>
          <p:nvPr/>
        </p:nvCxnSpPr>
        <p:spPr>
          <a:xfrm>
            <a:off x="2746990" y="2772841"/>
            <a:ext cx="515169" cy="1846"/>
          </a:xfrm>
          <a:prstGeom prst="line">
            <a:avLst/>
          </a:prstGeom>
          <a:ln>
            <a:solidFill>
              <a:srgbClr val="080DD9"/>
            </a:solidFill>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262159" y="2154785"/>
            <a:ext cx="2248116" cy="400110"/>
          </a:xfrm>
          <a:prstGeom prst="rect">
            <a:avLst/>
          </a:prstGeom>
          <a:noFill/>
        </p:spPr>
        <p:txBody>
          <a:bodyPr wrap="none" rtlCol="0">
            <a:spAutoFit/>
          </a:bodyPr>
          <a:lstStyle/>
          <a:p>
            <a:r>
              <a:rPr lang="en-US" sz="2000" dirty="0" smtClean="0"/>
              <a:t>Train Error Function</a:t>
            </a:r>
            <a:endParaRPr lang="en-US" sz="2000" dirty="0"/>
          </a:p>
        </p:txBody>
      </p:sp>
      <p:sp>
        <p:nvSpPr>
          <p:cNvPr id="14" name="TextBox 13"/>
          <p:cNvSpPr txBox="1"/>
          <p:nvPr/>
        </p:nvSpPr>
        <p:spPr>
          <a:xfrm>
            <a:off x="3262159" y="2522575"/>
            <a:ext cx="3081100" cy="400110"/>
          </a:xfrm>
          <a:prstGeom prst="rect">
            <a:avLst/>
          </a:prstGeom>
          <a:noFill/>
        </p:spPr>
        <p:txBody>
          <a:bodyPr wrap="none" rtlCol="0">
            <a:spAutoFit/>
          </a:bodyPr>
          <a:lstStyle/>
          <a:p>
            <a:r>
              <a:rPr lang="en-US" sz="2000" dirty="0" smtClean="0"/>
              <a:t>Performance Error Function</a:t>
            </a:r>
            <a:endParaRPr lang="en-US" sz="2000" dirty="0"/>
          </a:p>
        </p:txBody>
      </p:sp>
      <p:sp>
        <p:nvSpPr>
          <p:cNvPr id="15" name="Oval 77"/>
          <p:cNvSpPr/>
          <p:nvPr/>
        </p:nvSpPr>
        <p:spPr>
          <a:xfrm>
            <a:off x="4292498" y="4634397"/>
            <a:ext cx="73596" cy="8855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 name="Line Callout 2 78"/>
          <p:cNvSpPr/>
          <p:nvPr/>
        </p:nvSpPr>
        <p:spPr>
          <a:xfrm>
            <a:off x="6039896" y="3581399"/>
            <a:ext cx="2418303" cy="533401"/>
          </a:xfrm>
          <a:prstGeom prst="borderCallout2">
            <a:avLst>
              <a:gd name="adj1" fmla="val 54365"/>
              <a:gd name="adj2" fmla="val -946"/>
              <a:gd name="adj3" fmla="val 76571"/>
              <a:gd name="adj4" fmla="val -58145"/>
              <a:gd name="adj5" fmla="val 192408"/>
              <a:gd name="adj6" fmla="val -70005"/>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pc="-150" dirty="0" smtClean="0">
                <a:solidFill>
                  <a:schemeClr val="tx1"/>
                </a:solidFill>
              </a:rPr>
              <a:t>Optimally Trained Point </a:t>
            </a:r>
            <a:endParaRPr lang="en-US" sz="2000" spc="-150" dirty="0">
              <a:solidFill>
                <a:schemeClr val="tx1"/>
              </a:solidFill>
            </a:endParaRPr>
          </a:p>
        </p:txBody>
      </p:sp>
      <p:sp>
        <p:nvSpPr>
          <p:cNvPr id="20" name="자유형 19"/>
          <p:cNvSpPr/>
          <p:nvPr/>
        </p:nvSpPr>
        <p:spPr>
          <a:xfrm>
            <a:off x="1688123" y="2331896"/>
            <a:ext cx="6147582" cy="2697304"/>
          </a:xfrm>
          <a:custGeom>
            <a:avLst/>
            <a:gdLst>
              <a:gd name="connsiteX0" fmla="*/ 0 w 6147582"/>
              <a:gd name="connsiteY0" fmla="*/ 0 h 2103119"/>
              <a:gd name="connsiteX1" fmla="*/ 407963 w 6147582"/>
              <a:gd name="connsiteY1" fmla="*/ 1364566 h 2103119"/>
              <a:gd name="connsiteX2" fmla="*/ 1688123 w 6147582"/>
              <a:gd name="connsiteY2" fmla="*/ 1983544 h 2103119"/>
              <a:gd name="connsiteX3" fmla="*/ 6147582 w 6147582"/>
              <a:gd name="connsiteY3" fmla="*/ 2082018 h 2103119"/>
              <a:gd name="connsiteX4" fmla="*/ 6147582 w 6147582"/>
              <a:gd name="connsiteY4" fmla="*/ 2082018 h 2103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7582" h="2103119">
                <a:moveTo>
                  <a:pt x="0" y="0"/>
                </a:moveTo>
                <a:cubicBezTo>
                  <a:pt x="63304" y="516987"/>
                  <a:pt x="126609" y="1033975"/>
                  <a:pt x="407963" y="1364566"/>
                </a:cubicBezTo>
                <a:cubicBezTo>
                  <a:pt x="689317" y="1695157"/>
                  <a:pt x="731520" y="1863969"/>
                  <a:pt x="1688123" y="1983544"/>
                </a:cubicBezTo>
                <a:cubicBezTo>
                  <a:pt x="2644726" y="2103119"/>
                  <a:pt x="6147582" y="2082018"/>
                  <a:pt x="6147582" y="2082018"/>
                </a:cubicBezTo>
                <a:lnTo>
                  <a:pt x="6147582" y="2082018"/>
                </a:lnTo>
              </a:path>
            </a:pathLst>
          </a:cu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ko-KR"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and Verification</a:t>
            </a:r>
            <a:endParaRPr lang="en-US" dirty="0"/>
          </a:p>
        </p:txBody>
      </p:sp>
      <p:sp>
        <p:nvSpPr>
          <p:cNvPr id="3" name="Content Placeholder 2"/>
          <p:cNvSpPr>
            <a:spLocks noGrp="1"/>
          </p:cNvSpPr>
          <p:nvPr>
            <p:ph idx="1"/>
          </p:nvPr>
        </p:nvSpPr>
        <p:spPr>
          <a:xfrm>
            <a:off x="457200" y="1600201"/>
            <a:ext cx="8001000" cy="2057399"/>
          </a:xfrm>
        </p:spPr>
        <p:txBody>
          <a:bodyPr>
            <a:normAutofit fontScale="70000" lnSpcReduction="20000"/>
          </a:bodyPr>
          <a:lstStyle/>
          <a:p>
            <a:r>
              <a:rPr lang="en-US" dirty="0" smtClean="0"/>
              <a:t>Mean and Variance</a:t>
            </a:r>
          </a:p>
          <a:p>
            <a:r>
              <a:rPr lang="en-US" dirty="0" smtClean="0"/>
              <a:t>Relative Overlap and Similarity Index</a:t>
            </a:r>
          </a:p>
          <a:p>
            <a:r>
              <a:rPr lang="en-US" dirty="0" smtClean="0"/>
              <a:t>Pearson’s Correlation</a:t>
            </a:r>
          </a:p>
          <a:p>
            <a:r>
              <a:rPr lang="en-US" dirty="0" err="1" smtClean="0"/>
              <a:t>Intraclass</a:t>
            </a:r>
            <a:r>
              <a:rPr lang="en-US" dirty="0" smtClean="0"/>
              <a:t> Correlation </a:t>
            </a:r>
            <a:r>
              <a:rPr lang="en-US" sz="2900" i="1" dirty="0" smtClean="0"/>
              <a:t>(</a:t>
            </a:r>
            <a:r>
              <a:rPr lang="en-US" sz="2900" i="1" dirty="0" err="1" smtClean="0"/>
              <a:t>Fless</a:t>
            </a:r>
            <a:r>
              <a:rPr lang="en-US" sz="2900" i="1" dirty="0" smtClean="0"/>
              <a:t> &amp; </a:t>
            </a:r>
            <a:r>
              <a:rPr lang="en-US" sz="2900" i="1" dirty="0" err="1" smtClean="0"/>
              <a:t>Shrout</a:t>
            </a:r>
            <a:r>
              <a:rPr lang="en-US" sz="2900" i="1" dirty="0" smtClean="0"/>
              <a:t>[1979], McGraw &amp; Wong[1996] )</a:t>
            </a:r>
          </a:p>
          <a:p>
            <a:pPr lvl="1"/>
            <a:r>
              <a:rPr lang="en-US" dirty="0" smtClean="0"/>
              <a:t>Agreement</a:t>
            </a:r>
          </a:p>
          <a:p>
            <a:pPr lvl="1"/>
            <a:r>
              <a:rPr lang="en-US" dirty="0" smtClean="0"/>
              <a:t>Consistency</a:t>
            </a:r>
            <a:endParaRPr lang="en-US" dirty="0"/>
          </a:p>
        </p:txBody>
      </p:sp>
      <p:graphicFrame>
        <p:nvGraphicFramePr>
          <p:cNvPr id="74753" name="Object 1"/>
          <p:cNvGraphicFramePr>
            <a:graphicFrameLocks noChangeAspect="1"/>
          </p:cNvGraphicFramePr>
          <p:nvPr/>
        </p:nvGraphicFramePr>
        <p:xfrm>
          <a:off x="4757737" y="3007186"/>
          <a:ext cx="4157663" cy="3546014"/>
        </p:xfrm>
        <a:graphic>
          <a:graphicData uri="http://schemas.openxmlformats.org/presentationml/2006/ole">
            <mc:AlternateContent xmlns:mc="http://schemas.openxmlformats.org/markup-compatibility/2006">
              <mc:Choice xmlns:v="urn:schemas-microsoft-com:vml" Requires="v">
                <p:oleObj spid="_x0000_s74815" name="Acrobat Document" r:id="rId4" imgW="6070600" imgH="5181600" progId="">
                  <p:embed/>
                </p:oleObj>
              </mc:Choice>
              <mc:Fallback>
                <p:oleObj name="Acrobat Document" r:id="rId4" imgW="6070600" imgH="518160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7" y="3007186"/>
                        <a:ext cx="4157663" cy="354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 name="Object 4"/>
          <p:cNvGraphicFramePr>
            <a:graphicFrameLocks noChangeAspect="1"/>
          </p:cNvGraphicFramePr>
          <p:nvPr/>
        </p:nvGraphicFramePr>
        <p:xfrm>
          <a:off x="771525" y="4572000"/>
          <a:ext cx="3486150" cy="584200"/>
        </p:xfrm>
        <a:graphic>
          <a:graphicData uri="http://schemas.openxmlformats.org/presentationml/2006/ole">
            <mc:AlternateContent xmlns:mc="http://schemas.openxmlformats.org/markup-compatibility/2006">
              <mc:Choice xmlns:v="urn:schemas-microsoft-com:vml" Requires="v">
                <p:oleObj spid="_x0000_s74816" name="Equation" r:id="rId6" imgW="2425700" imgH="406400" progId="Equation.3">
                  <p:embed/>
                </p:oleObj>
              </mc:Choice>
              <mc:Fallback>
                <p:oleObj name="Equation" r:id="rId6" imgW="2425700" imgH="4064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525" y="4572000"/>
                        <a:ext cx="348615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779463" y="3657600"/>
          <a:ext cx="4802187" cy="762000"/>
        </p:xfrm>
        <a:graphic>
          <a:graphicData uri="http://schemas.openxmlformats.org/presentationml/2006/ole">
            <mc:AlternateContent xmlns:mc="http://schemas.openxmlformats.org/markup-compatibility/2006">
              <mc:Choice xmlns:v="urn:schemas-microsoft-com:vml" Requires="v">
                <p:oleObj spid="_x0000_s74817" name="Equation" r:id="rId8" imgW="3441700" imgH="546100" progId="Equation.3">
                  <p:embed/>
                </p:oleObj>
              </mc:Choice>
              <mc:Fallback>
                <p:oleObj name="Equation" r:id="rId8" imgW="3441700" imgH="5461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463" y="3657600"/>
                        <a:ext cx="480218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779463" y="5334000"/>
            <a:ext cx="3652299" cy="1323439"/>
          </a:xfrm>
          <a:prstGeom prst="rect">
            <a:avLst/>
          </a:prstGeom>
          <a:noFill/>
        </p:spPr>
        <p:txBody>
          <a:bodyPr wrap="none" rtlCol="0">
            <a:spAutoFit/>
          </a:bodyPr>
          <a:lstStyle/>
          <a:p>
            <a:r>
              <a:rPr lang="en-US" sz="1600" b="1" i="1" dirty="0" smtClean="0"/>
              <a:t>MS</a:t>
            </a:r>
            <a:r>
              <a:rPr lang="en-US" sz="1600" b="1" i="1" baseline="-25000" dirty="0" smtClean="0"/>
              <a:t>J</a:t>
            </a:r>
            <a:r>
              <a:rPr lang="en-US" sz="1600" b="1" baseline="-25000" dirty="0" smtClean="0"/>
              <a:t> </a:t>
            </a:r>
            <a:r>
              <a:rPr lang="en-US" sz="1600" dirty="0" smtClean="0"/>
              <a:t>Mean square error between judges</a:t>
            </a:r>
          </a:p>
          <a:p>
            <a:r>
              <a:rPr lang="en-US" sz="1600" b="1" i="1" dirty="0" smtClean="0"/>
              <a:t>MS</a:t>
            </a:r>
            <a:r>
              <a:rPr lang="en-US" sz="1600" b="1" i="1" baseline="-25000" dirty="0" smtClean="0"/>
              <a:t>S</a:t>
            </a:r>
            <a:r>
              <a:rPr lang="en-US" sz="1600" b="1" dirty="0" smtClean="0"/>
              <a:t> </a:t>
            </a:r>
            <a:r>
              <a:rPr lang="en-US" sz="1600" dirty="0" smtClean="0"/>
              <a:t>Mean square error between subjects</a:t>
            </a:r>
          </a:p>
          <a:p>
            <a:r>
              <a:rPr lang="en-US" sz="1600" b="1" i="1" dirty="0" smtClean="0"/>
              <a:t>MS</a:t>
            </a:r>
            <a:r>
              <a:rPr lang="en-US" sz="1600" b="1" i="1" baseline="-25000" dirty="0" smtClean="0"/>
              <a:t>E</a:t>
            </a:r>
            <a:r>
              <a:rPr lang="en-US" sz="1600" b="1" i="1" dirty="0" smtClean="0"/>
              <a:t> </a:t>
            </a:r>
            <a:r>
              <a:rPr lang="en-US" sz="1600" dirty="0" smtClean="0"/>
              <a:t>Mean square error</a:t>
            </a:r>
          </a:p>
          <a:p>
            <a:r>
              <a:rPr lang="en-US" sz="1600" b="1" i="1" dirty="0" smtClean="0"/>
              <a:t>K</a:t>
            </a:r>
            <a:r>
              <a:rPr lang="en-US" sz="1600" b="1" dirty="0" smtClean="0"/>
              <a:t> </a:t>
            </a:r>
            <a:r>
              <a:rPr lang="en-US" sz="1600" dirty="0" smtClean="0"/>
              <a:t>Number of Judges</a:t>
            </a:r>
          </a:p>
          <a:p>
            <a:r>
              <a:rPr lang="en-US" sz="1600" b="1" i="1" dirty="0" smtClean="0"/>
              <a:t>N</a:t>
            </a:r>
            <a:r>
              <a:rPr lang="en-US" sz="1600" b="1" dirty="0" smtClean="0"/>
              <a:t> </a:t>
            </a:r>
            <a:r>
              <a:rPr lang="en-US" sz="1600" dirty="0" smtClean="0"/>
              <a:t>Number of Subjects</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result</a:t>
            </a:r>
            <a:endParaRPr lang="ko-KR" altLang="en-US" dirty="0"/>
          </a:p>
        </p:txBody>
      </p:sp>
      <p:sp>
        <p:nvSpPr>
          <p:cNvPr id="5" name="텍스트 개체 틀 4"/>
          <p:cNvSpPr>
            <a:spLocks noGrp="1"/>
          </p:cNvSpPr>
          <p:nvPr>
            <p:ph type="body" idx="1"/>
          </p:nvPr>
        </p:nvSpPr>
        <p:spPr/>
        <p:txBody>
          <a:bodyPr/>
          <a:lstStyle/>
          <a:p>
            <a:r>
              <a:rPr lang="en-US" altLang="ko-KR" dirty="0" smtClean="0"/>
              <a:t>Result with newly adapted Features</a:t>
            </a:r>
          </a:p>
          <a:p>
            <a:r>
              <a:rPr lang="en-US" altLang="ko-KR" dirty="0" smtClean="0"/>
              <a:t>Result with threshold for neighboring structures</a:t>
            </a:r>
          </a:p>
          <a:p>
            <a:r>
              <a:rPr lang="en-US" altLang="ko-KR" dirty="0" smtClean="0"/>
              <a:t>Result with Simultaneously Trained ANN</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normAutofit lnSpcReduction="10000"/>
          </a:bodyPr>
          <a:lstStyle/>
          <a:p>
            <a:r>
              <a:rPr lang="en-US" dirty="0" smtClean="0"/>
              <a:t>Manual expert traced training sets and validation sets defined</a:t>
            </a:r>
          </a:p>
          <a:p>
            <a:pPr lvl="1"/>
            <a:r>
              <a:rPr lang="en-US" dirty="0" smtClean="0"/>
              <a:t>16 subjects used for training</a:t>
            </a:r>
          </a:p>
          <a:p>
            <a:pPr lvl="1"/>
            <a:r>
              <a:rPr lang="en-US" dirty="0" smtClean="0"/>
              <a:t>8 subjects used for validation</a:t>
            </a:r>
          </a:p>
          <a:p>
            <a:r>
              <a:rPr lang="en-US" dirty="0" smtClean="0"/>
              <a:t>Trial Cases</a:t>
            </a:r>
          </a:p>
          <a:p>
            <a:pPr lvl="1"/>
            <a:r>
              <a:rPr lang="en-US" dirty="0" smtClean="0"/>
              <a:t>By Different number of hidden nodes </a:t>
            </a:r>
          </a:p>
          <a:p>
            <a:pPr lvl="2">
              <a:buNone/>
            </a:pPr>
            <a:r>
              <a:rPr lang="en-US" dirty="0" smtClean="0"/>
              <a:t>( </a:t>
            </a:r>
            <a:r>
              <a:rPr lang="en-US" i="1" dirty="0" smtClean="0"/>
              <a:t>HN =50,60,70, and 80</a:t>
            </a:r>
            <a:r>
              <a:rPr lang="en-US" dirty="0" smtClean="0"/>
              <a:t>)</a:t>
            </a:r>
          </a:p>
          <a:p>
            <a:pPr lvl="1"/>
            <a:r>
              <a:rPr lang="en-US" dirty="0" smtClean="0"/>
              <a:t>By Different distance along the gradient descents </a:t>
            </a:r>
          </a:p>
          <a:p>
            <a:pPr lvl="2">
              <a:buNone/>
            </a:pPr>
            <a:r>
              <a:rPr lang="en-US" dirty="0" smtClean="0"/>
              <a:t>( </a:t>
            </a:r>
            <a:r>
              <a:rPr lang="en-US" i="1" dirty="0" smtClean="0"/>
              <a:t>Grad=1 and 2</a:t>
            </a: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Individually Trained ANN</a:t>
            </a:r>
            <a:endParaRPr lang="en-US" dirty="0"/>
          </a:p>
        </p:txBody>
      </p:sp>
      <p:pic>
        <p:nvPicPr>
          <p:cNvPr id="22" name="Picture 21" descr="Accumben_ErrorGraph.pdf"/>
          <p:cNvPicPr>
            <a:picLocks noChangeAspect="1"/>
          </p:cNvPicPr>
          <p:nvPr/>
        </p:nvPicPr>
        <p:blipFill>
          <a:blip r:embed="rId4"/>
          <a:stretch>
            <a:fillRect/>
          </a:stretch>
        </p:blipFill>
        <p:spPr>
          <a:xfrm>
            <a:off x="1600200" y="1371600"/>
            <a:ext cx="2160000" cy="2160000"/>
          </a:xfrm>
          <a:prstGeom prst="rect">
            <a:avLst/>
          </a:prstGeom>
        </p:spPr>
      </p:pic>
      <p:pic>
        <p:nvPicPr>
          <p:cNvPr id="23" name="Picture 22" descr="Caudate_ErrorGraph.pdf"/>
          <p:cNvPicPr>
            <a:picLocks noChangeAspect="1"/>
          </p:cNvPicPr>
          <p:nvPr/>
        </p:nvPicPr>
        <p:blipFill>
          <a:blip r:embed="rId5"/>
          <a:stretch>
            <a:fillRect/>
          </a:stretch>
        </p:blipFill>
        <p:spPr>
          <a:xfrm>
            <a:off x="3631200" y="1371600"/>
            <a:ext cx="2160000" cy="2160000"/>
          </a:xfrm>
          <a:prstGeom prst="rect">
            <a:avLst/>
          </a:prstGeom>
        </p:spPr>
      </p:pic>
      <p:pic>
        <p:nvPicPr>
          <p:cNvPr id="24" name="Picture 23" descr="Globus_ErrorGraph.pdf"/>
          <p:cNvPicPr>
            <a:picLocks noChangeAspect="1"/>
          </p:cNvPicPr>
          <p:nvPr/>
        </p:nvPicPr>
        <p:blipFill>
          <a:blip r:embed="rId6"/>
          <a:stretch>
            <a:fillRect/>
          </a:stretch>
        </p:blipFill>
        <p:spPr>
          <a:xfrm>
            <a:off x="5688600" y="1371600"/>
            <a:ext cx="2160000" cy="2160000"/>
          </a:xfrm>
          <a:prstGeom prst="rect">
            <a:avLst/>
          </a:prstGeom>
        </p:spPr>
      </p:pic>
      <p:pic>
        <p:nvPicPr>
          <p:cNvPr id="25" name="Picture 24" descr="Hippo_ErrorGraph.pdf"/>
          <p:cNvPicPr>
            <a:picLocks noChangeAspect="1"/>
          </p:cNvPicPr>
          <p:nvPr/>
        </p:nvPicPr>
        <p:blipFill>
          <a:blip r:embed="rId7"/>
          <a:stretch>
            <a:fillRect/>
          </a:stretch>
        </p:blipFill>
        <p:spPr>
          <a:xfrm>
            <a:off x="1600200" y="3531600"/>
            <a:ext cx="2160000" cy="2160000"/>
          </a:xfrm>
          <a:prstGeom prst="rect">
            <a:avLst/>
          </a:prstGeom>
        </p:spPr>
      </p:pic>
      <p:sp>
        <p:nvSpPr>
          <p:cNvPr id="31" name="TextBox 30"/>
          <p:cNvSpPr txBox="1"/>
          <p:nvPr/>
        </p:nvSpPr>
        <p:spPr>
          <a:xfrm>
            <a:off x="2286000" y="5943600"/>
            <a:ext cx="4960589" cy="369332"/>
          </a:xfrm>
          <a:prstGeom prst="rect">
            <a:avLst/>
          </a:prstGeom>
          <a:noFill/>
        </p:spPr>
        <p:txBody>
          <a:bodyPr wrap="none" rtlCol="0">
            <a:spAutoFit/>
          </a:bodyPr>
          <a:lstStyle/>
          <a:p>
            <a:r>
              <a:rPr lang="en-US" b="1" dirty="0" smtClean="0"/>
              <a:t>Error function to see convergence, HN=60, Grad=1</a:t>
            </a:r>
            <a:endParaRPr lang="en-US" b="1" dirty="0"/>
          </a:p>
        </p:txBody>
      </p:sp>
      <p:graphicFrame>
        <p:nvGraphicFramePr>
          <p:cNvPr id="72711" name="Object 7"/>
          <p:cNvGraphicFramePr>
            <a:graphicFrameLocks noChangeAspect="1"/>
          </p:cNvGraphicFramePr>
          <p:nvPr/>
        </p:nvGraphicFramePr>
        <p:xfrm>
          <a:off x="3631200" y="3555000"/>
          <a:ext cx="2160000" cy="2160000"/>
        </p:xfrm>
        <a:graphic>
          <a:graphicData uri="http://schemas.openxmlformats.org/presentationml/2006/ole">
            <mc:AlternateContent xmlns:mc="http://schemas.openxmlformats.org/markup-compatibility/2006">
              <mc:Choice xmlns:v="urn:schemas-microsoft-com:vml" Requires="v">
                <p:oleObj spid="_x0000_s72753" name="Acrobat Document" r:id="rId8" imgW="5702300" imgH="5702300" progId="">
                  <p:embed/>
                </p:oleObj>
              </mc:Choice>
              <mc:Fallback>
                <p:oleObj name="Acrobat Document" r:id="rId8" imgW="5702300" imgH="570230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1200" y="3555000"/>
                        <a:ext cx="216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2712" name="Object 8"/>
          <p:cNvGraphicFramePr>
            <a:graphicFrameLocks noChangeAspect="1"/>
          </p:cNvGraphicFramePr>
          <p:nvPr/>
        </p:nvGraphicFramePr>
        <p:xfrm>
          <a:off x="5715000" y="3555000"/>
          <a:ext cx="2160000" cy="2160000"/>
        </p:xfrm>
        <a:graphic>
          <a:graphicData uri="http://schemas.openxmlformats.org/presentationml/2006/ole">
            <mc:AlternateContent xmlns:mc="http://schemas.openxmlformats.org/markup-compatibility/2006">
              <mc:Choice xmlns:v="urn:schemas-microsoft-com:vml" Requires="v">
                <p:oleObj spid="_x0000_s72754" name="Acrobat Document" r:id="rId10" imgW="5702300" imgH="5702300" progId="">
                  <p:embed/>
                </p:oleObj>
              </mc:Choice>
              <mc:Fallback>
                <p:oleObj name="Acrobat Document" r:id="rId10" imgW="5702300" imgH="5702300" progId="">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3555000"/>
                        <a:ext cx="216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Existing ANN application</a:t>
            </a:r>
            <a:r>
              <a:rPr lang="en-US" baseline="30000" dirty="0" smtClean="0"/>
              <a:t>*</a:t>
            </a:r>
            <a:r>
              <a:rPr lang="en-US" dirty="0" smtClean="0"/>
              <a:t> </a:t>
            </a:r>
            <a:r>
              <a:rPr lang="en-US" baseline="30000" dirty="0" smtClean="0"/>
              <a:t>**</a:t>
            </a:r>
          </a:p>
          <a:p>
            <a:pPr lvl="1"/>
            <a:r>
              <a:rPr lang="en-US" dirty="0" smtClean="0"/>
              <a:t>Developed and trained several years ago with old data set </a:t>
            </a:r>
          </a:p>
          <a:p>
            <a:r>
              <a:rPr lang="en-US" dirty="0" smtClean="0"/>
              <a:t>Existing ANN application</a:t>
            </a:r>
            <a:r>
              <a:rPr lang="en-US" baseline="30000" dirty="0" smtClean="0"/>
              <a:t>*</a:t>
            </a:r>
            <a:r>
              <a:rPr lang="en-US" dirty="0" smtClean="0"/>
              <a:t> </a:t>
            </a:r>
            <a:r>
              <a:rPr lang="en-US" baseline="30000" dirty="0" smtClean="0"/>
              <a:t>**</a:t>
            </a:r>
            <a:r>
              <a:rPr lang="en-US" dirty="0" smtClean="0"/>
              <a:t> improved with </a:t>
            </a:r>
          </a:p>
          <a:p>
            <a:pPr lvl="1"/>
            <a:r>
              <a:rPr lang="en-US" dirty="0" smtClean="0"/>
              <a:t>newly adapted feature </a:t>
            </a:r>
          </a:p>
          <a:p>
            <a:pPr lvl="1"/>
            <a:r>
              <a:rPr lang="en-US" dirty="0" smtClean="0"/>
              <a:t>Multi modality images</a:t>
            </a:r>
          </a:p>
          <a:p>
            <a:pPr lvl="1"/>
            <a:r>
              <a:rPr lang="en-US" dirty="0" smtClean="0"/>
              <a:t>simultaneous training strategy</a:t>
            </a:r>
          </a:p>
          <a:p>
            <a:endParaRPr lang="en-US" dirty="0"/>
          </a:p>
        </p:txBody>
      </p:sp>
      <p:sp>
        <p:nvSpPr>
          <p:cNvPr id="4" name="TextBox 3"/>
          <p:cNvSpPr txBox="1"/>
          <p:nvPr/>
        </p:nvSpPr>
        <p:spPr>
          <a:xfrm>
            <a:off x="76200" y="6287869"/>
            <a:ext cx="8998703" cy="646331"/>
          </a:xfrm>
          <a:prstGeom prst="rect">
            <a:avLst/>
          </a:prstGeom>
          <a:noFill/>
        </p:spPr>
        <p:txBody>
          <a:bodyPr wrap="none" rtlCol="0">
            <a:spAutoFit/>
          </a:bodyPr>
          <a:lstStyle/>
          <a:p>
            <a:pPr>
              <a:buNone/>
            </a:pPr>
            <a:r>
              <a:rPr lang="en-US" sz="1200" i="1" dirty="0" smtClean="0"/>
              <a:t>* Magnotta et al. Measurement of Brain Structures with Artificial Neural Networks: Two-and Three-dimensional Application Radiology (1999)</a:t>
            </a:r>
          </a:p>
          <a:p>
            <a:pPr>
              <a:buNone/>
            </a:pPr>
            <a:r>
              <a:rPr lang="en-US" sz="1200" i="1" dirty="0" smtClean="0"/>
              <a:t>* Powell et al. Registration and machine learning-based automated segmentation of subcortical and cerebellar brain …. NeuroImage (2008)</a:t>
            </a:r>
          </a:p>
          <a:p>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Individually Trained ANN</a:t>
            </a:r>
            <a:endParaRPr lang="en-US" dirty="0"/>
          </a:p>
        </p:txBody>
      </p:sp>
      <p:pic>
        <p:nvPicPr>
          <p:cNvPr id="7" name="Picture 6" descr="Caudate_ICC_OptimalGraph.pdf"/>
          <p:cNvPicPr>
            <a:picLocks noChangeAspect="1"/>
          </p:cNvPicPr>
          <p:nvPr/>
        </p:nvPicPr>
        <p:blipFill>
          <a:blip r:embed="rId3"/>
          <a:stretch>
            <a:fillRect/>
          </a:stretch>
        </p:blipFill>
        <p:spPr>
          <a:xfrm>
            <a:off x="2819400" y="3962400"/>
            <a:ext cx="1828800" cy="1828800"/>
          </a:xfrm>
          <a:prstGeom prst="rect">
            <a:avLst/>
          </a:prstGeom>
        </p:spPr>
      </p:pic>
      <p:pic>
        <p:nvPicPr>
          <p:cNvPr id="8" name="Picture 7" descr="Globus_ICC_OptimalGraph.pdf"/>
          <p:cNvPicPr>
            <a:picLocks noChangeAspect="1"/>
          </p:cNvPicPr>
          <p:nvPr/>
        </p:nvPicPr>
        <p:blipFill>
          <a:blip r:embed="rId4"/>
          <a:stretch>
            <a:fillRect/>
          </a:stretch>
        </p:blipFill>
        <p:spPr>
          <a:xfrm>
            <a:off x="4648200" y="3962400"/>
            <a:ext cx="1828800" cy="1828800"/>
          </a:xfrm>
          <a:prstGeom prst="rect">
            <a:avLst/>
          </a:prstGeom>
        </p:spPr>
      </p:pic>
      <p:pic>
        <p:nvPicPr>
          <p:cNvPr id="10" name="Picture 9" descr="Accumben_ICC_OptimalGraph.pdf"/>
          <p:cNvPicPr>
            <a:picLocks noChangeAspect="1"/>
          </p:cNvPicPr>
          <p:nvPr/>
        </p:nvPicPr>
        <p:blipFill>
          <a:blip r:embed="rId5"/>
          <a:stretch>
            <a:fillRect/>
          </a:stretch>
        </p:blipFill>
        <p:spPr>
          <a:xfrm>
            <a:off x="914400" y="3962400"/>
            <a:ext cx="1828800" cy="1828800"/>
          </a:xfrm>
          <a:prstGeom prst="rect">
            <a:avLst/>
          </a:prstGeom>
        </p:spPr>
      </p:pic>
      <p:pic>
        <p:nvPicPr>
          <p:cNvPr id="11" name="Picture 10" descr="Hippo_ICC_OptimalGraph.pdf"/>
          <p:cNvPicPr>
            <a:picLocks noChangeAspect="1"/>
          </p:cNvPicPr>
          <p:nvPr/>
        </p:nvPicPr>
        <p:blipFill>
          <a:blip r:embed="rId6"/>
          <a:stretch>
            <a:fillRect/>
          </a:stretch>
        </p:blipFill>
        <p:spPr>
          <a:xfrm>
            <a:off x="6477000" y="3962400"/>
            <a:ext cx="1828800" cy="1828800"/>
          </a:xfrm>
          <a:prstGeom prst="rect">
            <a:avLst/>
          </a:prstGeom>
        </p:spPr>
      </p:pic>
      <p:pic>
        <p:nvPicPr>
          <p:cNvPr id="12" name="Picture 11" descr="Accumben_RO_OptimalGraph.pdf"/>
          <p:cNvPicPr>
            <a:picLocks noChangeAspect="1"/>
          </p:cNvPicPr>
          <p:nvPr/>
        </p:nvPicPr>
        <p:blipFill>
          <a:blip r:embed="rId7"/>
          <a:stretch>
            <a:fillRect/>
          </a:stretch>
        </p:blipFill>
        <p:spPr>
          <a:xfrm>
            <a:off x="990600" y="1905000"/>
            <a:ext cx="1828800" cy="1828800"/>
          </a:xfrm>
          <a:prstGeom prst="rect">
            <a:avLst/>
          </a:prstGeom>
        </p:spPr>
      </p:pic>
      <p:pic>
        <p:nvPicPr>
          <p:cNvPr id="13" name="Picture 12" descr="Caudate_OptimalThresholdGraph.pdf"/>
          <p:cNvPicPr>
            <a:picLocks noChangeAspect="1"/>
          </p:cNvPicPr>
          <p:nvPr/>
        </p:nvPicPr>
        <p:blipFill>
          <a:blip r:embed="rId8"/>
          <a:stretch>
            <a:fillRect/>
          </a:stretch>
        </p:blipFill>
        <p:spPr>
          <a:xfrm>
            <a:off x="2819400" y="1905000"/>
            <a:ext cx="1828800" cy="1828800"/>
          </a:xfrm>
          <a:prstGeom prst="rect">
            <a:avLst/>
          </a:prstGeom>
        </p:spPr>
      </p:pic>
      <p:pic>
        <p:nvPicPr>
          <p:cNvPr id="14" name="Picture 13" descr="Globus_OptimalThreshold.pdf"/>
          <p:cNvPicPr>
            <a:picLocks noChangeAspect="1"/>
          </p:cNvPicPr>
          <p:nvPr/>
        </p:nvPicPr>
        <p:blipFill>
          <a:blip r:embed="rId9"/>
          <a:stretch>
            <a:fillRect/>
          </a:stretch>
        </p:blipFill>
        <p:spPr>
          <a:xfrm>
            <a:off x="4648200" y="1905000"/>
            <a:ext cx="1828800" cy="1828800"/>
          </a:xfrm>
          <a:prstGeom prst="rect">
            <a:avLst/>
          </a:prstGeom>
        </p:spPr>
      </p:pic>
      <p:pic>
        <p:nvPicPr>
          <p:cNvPr id="15" name="Picture 14" descr="Hippo_campi_RO_OptimalGraph.pdf"/>
          <p:cNvPicPr>
            <a:picLocks noChangeAspect="1"/>
          </p:cNvPicPr>
          <p:nvPr/>
        </p:nvPicPr>
        <p:blipFill>
          <a:blip r:embed="rId10"/>
          <a:stretch>
            <a:fillRect/>
          </a:stretch>
        </p:blipFill>
        <p:spPr>
          <a:xfrm>
            <a:off x="6477000" y="1905000"/>
            <a:ext cx="1828800" cy="1828800"/>
          </a:xfrm>
          <a:prstGeom prst="rect">
            <a:avLst/>
          </a:prstGeom>
        </p:spPr>
      </p:pic>
      <p:sp>
        <p:nvSpPr>
          <p:cNvPr id="16" name="TextBox 15"/>
          <p:cNvSpPr txBox="1"/>
          <p:nvPr/>
        </p:nvSpPr>
        <p:spPr>
          <a:xfrm>
            <a:off x="0" y="5943600"/>
            <a:ext cx="9310434" cy="369332"/>
          </a:xfrm>
          <a:prstGeom prst="rect">
            <a:avLst/>
          </a:prstGeom>
          <a:noFill/>
        </p:spPr>
        <p:txBody>
          <a:bodyPr wrap="none" rtlCol="0">
            <a:spAutoFit/>
          </a:bodyPr>
          <a:lstStyle/>
          <a:p>
            <a:r>
              <a:rPr lang="en-US" b="1" dirty="0" smtClean="0"/>
              <a:t>ICC measures consistency(red), agreement(blue) and RO for Optimal Threshold</a:t>
            </a:r>
            <a:r>
              <a:rPr lang="en-US" altLang="ko-KR" b="1" dirty="0" smtClean="0"/>
              <a:t> , HN=60, Grad=1</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Individually Trained ANN</a:t>
            </a:r>
            <a:endParaRPr lang="en-US" dirty="0"/>
          </a:p>
        </p:txBody>
      </p:sp>
      <p:pic>
        <p:nvPicPr>
          <p:cNvPr id="4" name="Picture 3" descr="Accumben_CorrelationGraph.pdf"/>
          <p:cNvPicPr>
            <a:picLocks noChangeAspect="1"/>
          </p:cNvPicPr>
          <p:nvPr/>
        </p:nvPicPr>
        <p:blipFill>
          <a:blip r:embed="rId3"/>
          <a:stretch>
            <a:fillRect/>
          </a:stretch>
        </p:blipFill>
        <p:spPr>
          <a:xfrm>
            <a:off x="1143000" y="1524000"/>
            <a:ext cx="2286000" cy="2286000"/>
          </a:xfrm>
          <a:prstGeom prst="rect">
            <a:avLst/>
          </a:prstGeom>
        </p:spPr>
      </p:pic>
      <p:pic>
        <p:nvPicPr>
          <p:cNvPr id="5" name="Picture 4" descr="Caudate_CorrelationGraph.pdf"/>
          <p:cNvPicPr>
            <a:picLocks noChangeAspect="1"/>
          </p:cNvPicPr>
          <p:nvPr/>
        </p:nvPicPr>
        <p:blipFill>
          <a:blip r:embed="rId4"/>
          <a:stretch>
            <a:fillRect/>
          </a:stretch>
        </p:blipFill>
        <p:spPr>
          <a:xfrm>
            <a:off x="3429000" y="1524000"/>
            <a:ext cx="2286000" cy="2286000"/>
          </a:xfrm>
          <a:prstGeom prst="rect">
            <a:avLst/>
          </a:prstGeom>
        </p:spPr>
      </p:pic>
      <p:pic>
        <p:nvPicPr>
          <p:cNvPr id="6" name="Picture 5" descr="Globus_CorrelationGraph.pdf"/>
          <p:cNvPicPr>
            <a:picLocks noChangeAspect="1"/>
          </p:cNvPicPr>
          <p:nvPr/>
        </p:nvPicPr>
        <p:blipFill>
          <a:blip r:embed="rId5"/>
          <a:stretch>
            <a:fillRect/>
          </a:stretch>
        </p:blipFill>
        <p:spPr>
          <a:xfrm>
            <a:off x="5715000" y="1524000"/>
            <a:ext cx="2286000" cy="2286000"/>
          </a:xfrm>
          <a:prstGeom prst="rect">
            <a:avLst/>
          </a:prstGeom>
        </p:spPr>
      </p:pic>
      <p:pic>
        <p:nvPicPr>
          <p:cNvPr id="7" name="Picture 6" descr="Hippo_campi_CorrelationGraph.pdf"/>
          <p:cNvPicPr>
            <a:picLocks noChangeAspect="1"/>
          </p:cNvPicPr>
          <p:nvPr/>
        </p:nvPicPr>
        <p:blipFill>
          <a:blip r:embed="rId6"/>
          <a:stretch>
            <a:fillRect/>
          </a:stretch>
        </p:blipFill>
        <p:spPr>
          <a:xfrm>
            <a:off x="1143000" y="3810000"/>
            <a:ext cx="2286000" cy="2286000"/>
          </a:xfrm>
          <a:prstGeom prst="rect">
            <a:avLst/>
          </a:prstGeom>
        </p:spPr>
      </p:pic>
      <p:pic>
        <p:nvPicPr>
          <p:cNvPr id="8" name="Picture 7" descr="Putamen_CorrelationGraph.pdf"/>
          <p:cNvPicPr>
            <a:picLocks noChangeAspect="1"/>
          </p:cNvPicPr>
          <p:nvPr/>
        </p:nvPicPr>
        <p:blipFill>
          <a:blip r:embed="rId7"/>
          <a:stretch>
            <a:fillRect/>
          </a:stretch>
        </p:blipFill>
        <p:spPr>
          <a:xfrm>
            <a:off x="3429000" y="3810000"/>
            <a:ext cx="2286000" cy="2286000"/>
          </a:xfrm>
          <a:prstGeom prst="rect">
            <a:avLst/>
          </a:prstGeom>
        </p:spPr>
      </p:pic>
      <p:pic>
        <p:nvPicPr>
          <p:cNvPr id="9" name="Picture 8" descr="Thalamus_CorrelationGraph.pdf"/>
          <p:cNvPicPr>
            <a:picLocks noChangeAspect="1"/>
          </p:cNvPicPr>
          <p:nvPr/>
        </p:nvPicPr>
        <p:blipFill>
          <a:blip r:embed="rId8"/>
          <a:stretch>
            <a:fillRect/>
          </a:stretch>
        </p:blipFill>
        <p:spPr>
          <a:xfrm>
            <a:off x="5715000" y="3810000"/>
            <a:ext cx="2286000" cy="2286000"/>
          </a:xfrm>
          <a:prstGeom prst="rect">
            <a:avLst/>
          </a:prstGeom>
        </p:spPr>
      </p:pic>
      <p:sp>
        <p:nvSpPr>
          <p:cNvPr id="10" name="TextBox 9"/>
          <p:cNvSpPr txBox="1"/>
          <p:nvPr/>
        </p:nvSpPr>
        <p:spPr>
          <a:xfrm>
            <a:off x="2841236" y="6260068"/>
            <a:ext cx="3559564" cy="369332"/>
          </a:xfrm>
          <a:prstGeom prst="rect">
            <a:avLst/>
          </a:prstGeom>
          <a:noFill/>
        </p:spPr>
        <p:txBody>
          <a:bodyPr wrap="none" rtlCol="0">
            <a:spAutoFit/>
          </a:bodyPr>
          <a:lstStyle/>
          <a:p>
            <a:r>
              <a:rPr lang="en-US" b="1" dirty="0" smtClean="0"/>
              <a:t>Summary of Result</a:t>
            </a:r>
            <a:r>
              <a:rPr lang="en-US" altLang="ko-KR" b="1" dirty="0" smtClean="0"/>
              <a:t>, HN=60, Grad=1</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 Threshold </a:t>
            </a:r>
            <a:endParaRPr lang="en-US" dirty="0"/>
          </a:p>
        </p:txBody>
      </p:sp>
      <p:sp>
        <p:nvSpPr>
          <p:cNvPr id="3" name="Content Placeholder 2"/>
          <p:cNvSpPr>
            <a:spLocks noGrp="1"/>
          </p:cNvSpPr>
          <p:nvPr>
            <p:ph idx="1"/>
          </p:nvPr>
        </p:nvSpPr>
        <p:spPr/>
        <p:txBody>
          <a:bodyPr/>
          <a:lstStyle/>
          <a:p>
            <a:r>
              <a:rPr lang="en-US" dirty="0" smtClean="0"/>
              <a:t>Threshold for neighboring structures</a:t>
            </a:r>
          </a:p>
          <a:p>
            <a:pPr lvl="1"/>
            <a:r>
              <a:rPr lang="en-US" dirty="0" smtClean="0"/>
              <a:t>Mutually Exclusive each other</a:t>
            </a:r>
          </a:p>
          <a:p>
            <a:pPr lvl="1"/>
            <a:r>
              <a:rPr lang="en-US" dirty="0" smtClean="0"/>
              <a:t>Fully defined for in-between space</a:t>
            </a:r>
          </a:p>
        </p:txBody>
      </p:sp>
      <p:sp>
        <p:nvSpPr>
          <p:cNvPr id="6" name="TextBox 5"/>
          <p:cNvSpPr txBox="1"/>
          <p:nvPr/>
        </p:nvSpPr>
        <p:spPr>
          <a:xfrm flipH="1">
            <a:off x="1066800" y="5202832"/>
            <a:ext cx="6400800" cy="369332"/>
          </a:xfrm>
          <a:prstGeom prst="rect">
            <a:avLst/>
          </a:prstGeom>
          <a:noFill/>
        </p:spPr>
        <p:txBody>
          <a:bodyPr wrap="square" rtlCol="0">
            <a:spAutoFit/>
          </a:bodyPr>
          <a:lstStyle/>
          <a:p>
            <a:r>
              <a:rPr lang="en-US" dirty="0" smtClean="0"/>
              <a:t>,where </a:t>
            </a:r>
            <a:r>
              <a:rPr lang="en-US" i="1" dirty="0" smtClean="0"/>
              <a:t>A</a:t>
            </a:r>
            <a:r>
              <a:rPr lang="en-US" i="1" baseline="-25000" dirty="0" smtClean="0"/>
              <a:t>r</a:t>
            </a:r>
            <a:r>
              <a:rPr lang="en-US" i="1" dirty="0" smtClean="0"/>
              <a:t> </a:t>
            </a:r>
            <a:r>
              <a:rPr lang="en-US" dirty="0" smtClean="0"/>
              <a:t>is ANN output for region of interest</a:t>
            </a:r>
            <a:endParaRPr lang="en-US" dirty="0"/>
          </a:p>
        </p:txBody>
      </p:sp>
      <p:grpSp>
        <p:nvGrpSpPr>
          <p:cNvPr id="12" name="Group 11"/>
          <p:cNvGrpSpPr/>
          <p:nvPr/>
        </p:nvGrpSpPr>
        <p:grpSpPr>
          <a:xfrm>
            <a:off x="1786057" y="3572469"/>
            <a:ext cx="3243143" cy="1304331"/>
            <a:chOff x="1786057" y="3572469"/>
            <a:chExt cx="3243143" cy="1304331"/>
          </a:xfrm>
        </p:grpSpPr>
        <p:graphicFrame>
          <p:nvGraphicFramePr>
            <p:cNvPr id="4" name="Object 3"/>
            <p:cNvGraphicFramePr>
              <a:graphicFrameLocks noChangeAspect="1"/>
            </p:cNvGraphicFramePr>
            <p:nvPr/>
          </p:nvGraphicFramePr>
          <p:xfrm>
            <a:off x="1786057" y="3572469"/>
            <a:ext cx="914400" cy="556290"/>
          </p:xfrm>
          <a:graphic>
            <a:graphicData uri="http://schemas.openxmlformats.org/presentationml/2006/ole">
              <mc:AlternateContent xmlns:mc="http://schemas.openxmlformats.org/markup-compatibility/2006">
                <mc:Choice xmlns:v="urn:schemas-microsoft-com:vml" Requires="v">
                  <p:oleObj spid="_x0000_s54337" name="Equation" r:id="rId4" imgW="596900" imgH="254000" progId="Equation.3">
                    <p:embed/>
                  </p:oleObj>
                </mc:Choice>
                <mc:Fallback>
                  <p:oleObj name="Equation" r:id="rId4" imgW="596900" imgH="254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057" y="3572469"/>
                          <a:ext cx="914400" cy="5562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786058" y="4258269"/>
            <a:ext cx="457200" cy="381000"/>
          </p:xfrm>
          <a:graphic>
            <a:graphicData uri="http://schemas.openxmlformats.org/presentationml/2006/ole">
              <mc:AlternateContent xmlns:mc="http://schemas.openxmlformats.org/markup-compatibility/2006">
                <mc:Choice xmlns:v="urn:schemas-microsoft-com:vml" Requires="v">
                  <p:oleObj spid="_x0000_s54338" name="Equation" r:id="rId6" imgW="215900" imgH="101600" progId="Equation.3">
                    <p:embed/>
                  </p:oleObj>
                </mc:Choice>
                <mc:Fallback>
                  <p:oleObj name="Equation" r:id="rId6" imgW="215900" imgH="1016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6058" y="4258269"/>
                          <a:ext cx="457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2167057" y="3953470"/>
              <a:ext cx="457200" cy="923330"/>
            </a:xfrm>
            <a:prstGeom prst="rect">
              <a:avLst/>
            </a:prstGeom>
            <a:noFill/>
          </p:spPr>
          <p:txBody>
            <a:bodyPr wrap="square" rtlCol="0">
              <a:spAutoFit/>
            </a:bodyPr>
            <a:lstStyle/>
            <a:p>
              <a:r>
                <a:rPr lang="en-US" sz="5400" dirty="0" smtClean="0"/>
                <a:t>{</a:t>
              </a:r>
              <a:endParaRPr lang="en-US" sz="5400" dirty="0"/>
            </a:p>
          </p:txBody>
        </p:sp>
        <p:graphicFrame>
          <p:nvGraphicFramePr>
            <p:cNvPr id="9" name="Object 8"/>
            <p:cNvGraphicFramePr>
              <a:graphicFrameLocks noChangeAspect="1"/>
            </p:cNvGraphicFramePr>
            <p:nvPr/>
          </p:nvGraphicFramePr>
          <p:xfrm>
            <a:off x="2471857" y="4128759"/>
            <a:ext cx="1066800" cy="311150"/>
          </p:xfrm>
          <a:graphic>
            <a:graphicData uri="http://schemas.openxmlformats.org/presentationml/2006/ole">
              <mc:AlternateContent xmlns:mc="http://schemas.openxmlformats.org/markup-compatibility/2006">
                <mc:Choice xmlns:v="urn:schemas-microsoft-com:vml" Requires="v">
                  <p:oleObj spid="_x0000_s54339" name="Equation" r:id="rId8" imgW="609600" imgH="177800" progId="Equation.3">
                    <p:embed/>
                  </p:oleObj>
                </mc:Choice>
                <mc:Fallback>
                  <p:oleObj name="Equation" r:id="rId8" imgW="609600" imgH="1778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1857" y="4128759"/>
                          <a:ext cx="106680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462457" y="4117537"/>
              <a:ext cx="1566743" cy="369332"/>
            </a:xfrm>
            <a:prstGeom prst="rect">
              <a:avLst/>
            </a:prstGeom>
            <a:noFill/>
          </p:spPr>
          <p:txBody>
            <a:bodyPr wrap="none" rtlCol="0">
              <a:spAutoFit/>
            </a:bodyPr>
            <a:lstStyle/>
            <a:p>
              <a:r>
                <a:rPr lang="en-US" i="1" dirty="0" smtClean="0"/>
                <a:t>, T &gt; threshold</a:t>
              </a:r>
              <a:endParaRPr lang="en-US" i="1" dirty="0"/>
            </a:p>
          </p:txBody>
        </p:sp>
        <p:sp>
          <p:nvSpPr>
            <p:cNvPr id="11" name="TextBox 10"/>
            <p:cNvSpPr txBox="1"/>
            <p:nvPr/>
          </p:nvSpPr>
          <p:spPr>
            <a:xfrm>
              <a:off x="2784347" y="4486869"/>
              <a:ext cx="2049710" cy="369332"/>
            </a:xfrm>
            <a:prstGeom prst="rect">
              <a:avLst/>
            </a:prstGeom>
            <a:noFill/>
          </p:spPr>
          <p:txBody>
            <a:bodyPr wrap="none" rtlCol="0">
              <a:spAutoFit/>
            </a:bodyPr>
            <a:lstStyle/>
            <a:p>
              <a:r>
                <a:rPr lang="en-US" b="1" dirty="0" smtClean="0"/>
                <a:t>0</a:t>
              </a:r>
              <a:r>
                <a:rPr lang="en-US" i="1" dirty="0" smtClean="0"/>
                <a:t>           ,  Otherwise</a:t>
              </a:r>
              <a:endParaRPr lang="en-US" i="1" dirty="0"/>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normAutofit fontScale="90000"/>
          </a:bodyPr>
          <a:lstStyle/>
          <a:p>
            <a:r>
              <a:rPr lang="en-US" altLang="ko-KR" dirty="0" smtClean="0"/>
              <a:t>Result using Threshold </a:t>
            </a:r>
            <a:br>
              <a:rPr lang="en-US" altLang="ko-KR" dirty="0" smtClean="0"/>
            </a:br>
            <a:r>
              <a:rPr lang="en-US" altLang="ko-KR" dirty="0" smtClean="0"/>
              <a:t>for neighboring structures</a:t>
            </a:r>
            <a:endParaRPr lang="ko-KR" altLang="en-US" dirty="0"/>
          </a:p>
        </p:txBody>
      </p:sp>
      <p:pic>
        <p:nvPicPr>
          <p:cNvPr id="84994" name="Picture 2" descr="D:\EunYoungKim\MSThesis\Figures\Result_Figures\CleanupForIndividuallyTrained\Mix_For_Optimal\Axial_Before.pdf"/>
          <p:cNvPicPr>
            <a:picLocks noChangeAspect="1" noChangeArrowheads="1"/>
          </p:cNvPicPr>
          <p:nvPr/>
        </p:nvPicPr>
        <p:blipFill>
          <a:blip r:embed="rId3"/>
          <a:srcRect/>
          <a:stretch>
            <a:fillRect/>
          </a:stretch>
        </p:blipFill>
        <p:spPr bwMode="auto">
          <a:xfrm>
            <a:off x="575485" y="1643075"/>
            <a:ext cx="2704173" cy="2340000"/>
          </a:xfrm>
          <a:prstGeom prst="rect">
            <a:avLst/>
          </a:prstGeom>
          <a:noFill/>
        </p:spPr>
      </p:pic>
      <p:pic>
        <p:nvPicPr>
          <p:cNvPr id="84995" name="Picture 3" descr="D:\EunYoungKim\MSThesis\Figures\Result_Figures\CleanupForIndividuallyTrained\Mix_For_Optimal\Coronal_Before.pdf"/>
          <p:cNvPicPr>
            <a:picLocks noChangeAspect="1" noChangeArrowheads="1"/>
          </p:cNvPicPr>
          <p:nvPr/>
        </p:nvPicPr>
        <p:blipFill>
          <a:blip r:embed="rId4"/>
          <a:srcRect/>
          <a:stretch>
            <a:fillRect/>
          </a:stretch>
        </p:blipFill>
        <p:spPr bwMode="auto">
          <a:xfrm>
            <a:off x="3279658" y="1643075"/>
            <a:ext cx="2702970" cy="2340000"/>
          </a:xfrm>
          <a:prstGeom prst="rect">
            <a:avLst/>
          </a:prstGeom>
          <a:noFill/>
        </p:spPr>
      </p:pic>
      <p:pic>
        <p:nvPicPr>
          <p:cNvPr id="84996" name="Picture 4" descr="D:\EunYoungKim\MSThesis\Figures\Result_Figures\CleanupForIndividuallyTrained\Mix_For_Optimal\Sagital_Before.pdf"/>
          <p:cNvPicPr>
            <a:picLocks noChangeAspect="1" noChangeArrowheads="1"/>
          </p:cNvPicPr>
          <p:nvPr/>
        </p:nvPicPr>
        <p:blipFill>
          <a:blip r:embed="rId5"/>
          <a:srcRect/>
          <a:stretch>
            <a:fillRect/>
          </a:stretch>
        </p:blipFill>
        <p:spPr bwMode="auto">
          <a:xfrm>
            <a:off x="5982628" y="1643075"/>
            <a:ext cx="2704172" cy="2340000"/>
          </a:xfrm>
          <a:prstGeom prst="rect">
            <a:avLst/>
          </a:prstGeom>
          <a:noFill/>
        </p:spPr>
      </p:pic>
      <p:pic>
        <p:nvPicPr>
          <p:cNvPr id="84997" name="Picture 5" descr="D:\EunYoungKim\MSThesis\Figures\Result_Figures\CleanupForIndividuallyTrained\Mix_For_Optimal\Axial_After.pdf"/>
          <p:cNvPicPr>
            <a:picLocks noChangeAspect="1" noChangeArrowheads="1"/>
          </p:cNvPicPr>
          <p:nvPr/>
        </p:nvPicPr>
        <p:blipFill>
          <a:blip r:embed="rId6"/>
          <a:srcRect/>
          <a:stretch>
            <a:fillRect/>
          </a:stretch>
        </p:blipFill>
        <p:spPr bwMode="auto">
          <a:xfrm>
            <a:off x="572427" y="4191000"/>
            <a:ext cx="2704173" cy="2340000"/>
          </a:xfrm>
          <a:prstGeom prst="rect">
            <a:avLst/>
          </a:prstGeom>
          <a:noFill/>
        </p:spPr>
      </p:pic>
      <p:pic>
        <p:nvPicPr>
          <p:cNvPr id="84998" name="Picture 6" descr="D:\EunYoungKim\MSThesis\Figures\Result_Figures\CleanupForIndividuallyTrained\Mix_For_Optimal\Sagital_After.pdf"/>
          <p:cNvPicPr>
            <a:picLocks noChangeAspect="1" noChangeArrowheads="1"/>
          </p:cNvPicPr>
          <p:nvPr/>
        </p:nvPicPr>
        <p:blipFill>
          <a:blip r:embed="rId7"/>
          <a:srcRect/>
          <a:stretch>
            <a:fillRect/>
          </a:stretch>
        </p:blipFill>
        <p:spPr bwMode="auto">
          <a:xfrm>
            <a:off x="5958096" y="4191000"/>
            <a:ext cx="2728704" cy="2340000"/>
          </a:xfrm>
          <a:prstGeom prst="rect">
            <a:avLst/>
          </a:prstGeom>
          <a:noFill/>
        </p:spPr>
      </p:pic>
      <p:pic>
        <p:nvPicPr>
          <p:cNvPr id="84999" name="Picture 7" descr="D:\EunYoungKim\MSThesis\Figures\Result_Figures\CleanupForIndividuallyTrained\Mix_For_Optimal\Coronal_After.pdf"/>
          <p:cNvPicPr>
            <a:picLocks noChangeAspect="1" noChangeArrowheads="1"/>
          </p:cNvPicPr>
          <p:nvPr/>
        </p:nvPicPr>
        <p:blipFill>
          <a:blip r:embed="rId8"/>
          <a:srcRect/>
          <a:stretch>
            <a:fillRect/>
          </a:stretch>
        </p:blipFill>
        <p:spPr bwMode="auto">
          <a:xfrm>
            <a:off x="3279658" y="4191000"/>
            <a:ext cx="2719669" cy="2340000"/>
          </a:xfrm>
          <a:prstGeom prst="rect">
            <a:avLst/>
          </a:prstGeom>
          <a:noFill/>
        </p:spPr>
      </p:pic>
      <p:sp>
        <p:nvSpPr>
          <p:cNvPr id="12" name="타원 11"/>
          <p:cNvSpPr/>
          <p:nvPr/>
        </p:nvSpPr>
        <p:spPr>
          <a:xfrm rot="2041678">
            <a:off x="1168653" y="2488043"/>
            <a:ext cx="410593" cy="762000"/>
          </a:xfrm>
          <a:prstGeom prst="ellipse">
            <a:avLst/>
          </a:prstGeom>
          <a:solidFill>
            <a:srgbClr val="990099">
              <a:alpha val="2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3" name="타원 12"/>
          <p:cNvSpPr/>
          <p:nvPr/>
        </p:nvSpPr>
        <p:spPr>
          <a:xfrm rot="2041678">
            <a:off x="1168653" y="5055757"/>
            <a:ext cx="410593" cy="762000"/>
          </a:xfrm>
          <a:prstGeom prst="ellipse">
            <a:avLst/>
          </a:prstGeom>
          <a:solidFill>
            <a:srgbClr val="990099">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4" name="타원 13"/>
          <p:cNvSpPr/>
          <p:nvPr/>
        </p:nvSpPr>
        <p:spPr>
          <a:xfrm rot="2041678">
            <a:off x="2541644" y="2875055"/>
            <a:ext cx="410593" cy="274739"/>
          </a:xfrm>
          <a:prstGeom prst="ellipse">
            <a:avLst/>
          </a:prstGeom>
          <a:solidFill>
            <a:srgbClr val="FF3300">
              <a:alpha val="2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5" name="타원 14"/>
          <p:cNvSpPr/>
          <p:nvPr/>
        </p:nvSpPr>
        <p:spPr>
          <a:xfrm rot="2041678">
            <a:off x="2556318" y="5425361"/>
            <a:ext cx="410593" cy="274739"/>
          </a:xfrm>
          <a:prstGeom prst="ellipse">
            <a:avLst/>
          </a:prstGeom>
          <a:solidFill>
            <a:srgbClr val="FF3300">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6" name="타원 15"/>
          <p:cNvSpPr/>
          <p:nvPr/>
        </p:nvSpPr>
        <p:spPr>
          <a:xfrm rot="2041678">
            <a:off x="2290889" y="2529761"/>
            <a:ext cx="410593" cy="274739"/>
          </a:xfrm>
          <a:prstGeom prst="ellipse">
            <a:avLst/>
          </a:prstGeom>
          <a:solidFill>
            <a:srgbClr val="FF66FF">
              <a:alpha val="2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7" name="타원 16"/>
          <p:cNvSpPr/>
          <p:nvPr/>
        </p:nvSpPr>
        <p:spPr>
          <a:xfrm rot="2041678">
            <a:off x="2290889" y="5120300"/>
            <a:ext cx="410593" cy="274739"/>
          </a:xfrm>
          <a:prstGeom prst="ellipse">
            <a:avLst/>
          </a:prstGeom>
          <a:solidFill>
            <a:srgbClr val="FF66FF">
              <a:alpha val="2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8" name="타원 17"/>
          <p:cNvSpPr/>
          <p:nvPr/>
        </p:nvSpPr>
        <p:spPr>
          <a:xfrm rot="2041678">
            <a:off x="4218809" y="5256397"/>
            <a:ext cx="410593" cy="465162"/>
          </a:xfrm>
          <a:prstGeom prst="ellipse">
            <a:avLst/>
          </a:prstGeom>
          <a:solidFill>
            <a:srgbClr val="FF66FF">
              <a:alpha val="2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19" name="타원 18"/>
          <p:cNvSpPr/>
          <p:nvPr/>
        </p:nvSpPr>
        <p:spPr>
          <a:xfrm rot="2041678">
            <a:off x="4209798" y="2742058"/>
            <a:ext cx="410593" cy="465162"/>
          </a:xfrm>
          <a:prstGeom prst="ellipse">
            <a:avLst/>
          </a:prstGeom>
          <a:solidFill>
            <a:srgbClr val="FF66FF">
              <a:alpha val="2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0" name="타원 19"/>
          <p:cNvSpPr/>
          <p:nvPr/>
        </p:nvSpPr>
        <p:spPr>
          <a:xfrm rot="2041678">
            <a:off x="4743198" y="2742058"/>
            <a:ext cx="410593" cy="465162"/>
          </a:xfrm>
          <a:prstGeom prst="ellipse">
            <a:avLst/>
          </a:prstGeom>
          <a:solidFill>
            <a:srgbClr val="FFFF00">
              <a:alpha val="2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1" name="타원 20"/>
          <p:cNvSpPr/>
          <p:nvPr/>
        </p:nvSpPr>
        <p:spPr>
          <a:xfrm rot="2041678">
            <a:off x="4743198" y="5250980"/>
            <a:ext cx="410593" cy="465162"/>
          </a:xfrm>
          <a:prstGeom prst="ellipse">
            <a:avLst/>
          </a:prstGeom>
          <a:solidFill>
            <a:srgbClr val="FFFF00">
              <a:alpha val="2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2" name="타원 21"/>
          <p:cNvSpPr/>
          <p:nvPr/>
        </p:nvSpPr>
        <p:spPr>
          <a:xfrm rot="2041678">
            <a:off x="7495409" y="2513458"/>
            <a:ext cx="410593" cy="465162"/>
          </a:xfrm>
          <a:prstGeom prst="ellipse">
            <a:avLst/>
          </a:prstGeom>
          <a:solidFill>
            <a:schemeClr val="bg2">
              <a:lumMod val="10000"/>
              <a:alpha val="2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3" name="타원 22"/>
          <p:cNvSpPr/>
          <p:nvPr/>
        </p:nvSpPr>
        <p:spPr>
          <a:xfrm rot="2041678">
            <a:off x="7486398" y="5098580"/>
            <a:ext cx="410593" cy="465162"/>
          </a:xfrm>
          <a:prstGeom prst="ellipse">
            <a:avLst/>
          </a:prstGeom>
          <a:solidFill>
            <a:schemeClr val="bg2">
              <a:lumMod val="10000"/>
              <a:alpha val="2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24" name="TextBox 23"/>
          <p:cNvSpPr txBox="1"/>
          <p:nvPr/>
        </p:nvSpPr>
        <p:spPr>
          <a:xfrm rot="10800000">
            <a:off x="147934" y="1945016"/>
            <a:ext cx="461665" cy="1726755"/>
          </a:xfrm>
          <a:prstGeom prst="rect">
            <a:avLst/>
          </a:prstGeom>
          <a:noFill/>
        </p:spPr>
        <p:txBody>
          <a:bodyPr vert="eaVert" wrap="none" rtlCol="0">
            <a:spAutoFit/>
          </a:bodyPr>
          <a:lstStyle/>
          <a:p>
            <a:r>
              <a:rPr lang="en-US" altLang="ko-KR" b="1" dirty="0" smtClean="0"/>
              <a:t>Before Threshold</a:t>
            </a:r>
            <a:endParaRPr lang="ko-KR" altLang="en-US" b="1" dirty="0"/>
          </a:p>
        </p:txBody>
      </p:sp>
      <p:sp>
        <p:nvSpPr>
          <p:cNvPr id="25" name="TextBox 24"/>
          <p:cNvSpPr txBox="1"/>
          <p:nvPr/>
        </p:nvSpPr>
        <p:spPr>
          <a:xfrm rot="10800000">
            <a:off x="152401" y="4441349"/>
            <a:ext cx="461665" cy="1582549"/>
          </a:xfrm>
          <a:prstGeom prst="rect">
            <a:avLst/>
          </a:prstGeom>
          <a:noFill/>
        </p:spPr>
        <p:txBody>
          <a:bodyPr vert="eaVert" wrap="none" rtlCol="0">
            <a:spAutoFit/>
          </a:bodyPr>
          <a:lstStyle/>
          <a:p>
            <a:r>
              <a:rPr lang="en-US" altLang="ko-KR" b="1" dirty="0" smtClean="0"/>
              <a:t>After Threshold</a:t>
            </a:r>
            <a:endParaRPr lang="ko-KR" alt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Result: Simultaneously Trained ANN</a:t>
            </a:r>
            <a:endParaRPr lang="ko-KR" altLang="en-US" dirty="0"/>
          </a:p>
        </p:txBody>
      </p:sp>
      <p:sp>
        <p:nvSpPr>
          <p:cNvPr id="3" name="내용 개체 틀 2"/>
          <p:cNvSpPr>
            <a:spLocks noGrp="1"/>
          </p:cNvSpPr>
          <p:nvPr>
            <p:ph idx="1"/>
          </p:nvPr>
        </p:nvSpPr>
        <p:spPr/>
        <p:txBody>
          <a:bodyPr/>
          <a:lstStyle/>
          <a:p>
            <a:r>
              <a:rPr lang="en-US" altLang="ko-KR" dirty="0" smtClean="0"/>
              <a:t>Take account natural biological Definition of Structure</a:t>
            </a:r>
          </a:p>
          <a:p>
            <a:pPr lvl="1"/>
            <a:r>
              <a:rPr lang="en-US" altLang="ko-KR" dirty="0" smtClean="0"/>
              <a:t>Disjointed</a:t>
            </a:r>
          </a:p>
          <a:p>
            <a:pPr lvl="1"/>
            <a:r>
              <a:rPr lang="en-US" altLang="ko-KR" dirty="0" smtClean="0"/>
              <a:t>No gaps between structures</a:t>
            </a:r>
          </a:p>
          <a:p>
            <a:endParaRPr lang="ko-KR" alt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 Simultaneously Trained ANN</a:t>
            </a:r>
            <a:endParaRPr lang="en-US" dirty="0"/>
          </a:p>
        </p:txBody>
      </p:sp>
      <p:pic>
        <p:nvPicPr>
          <p:cNvPr id="4" name="Picture 3" descr="Accumben_ICC_OptimalGraph.pdf"/>
          <p:cNvPicPr>
            <a:picLocks noChangeAspect="1"/>
          </p:cNvPicPr>
          <p:nvPr/>
        </p:nvPicPr>
        <p:blipFill>
          <a:blip r:embed="rId4"/>
          <a:stretch>
            <a:fillRect/>
          </a:stretch>
        </p:blipFill>
        <p:spPr>
          <a:xfrm>
            <a:off x="1005840" y="1417638"/>
            <a:ext cx="2468880" cy="2468880"/>
          </a:xfrm>
          <a:prstGeom prst="rect">
            <a:avLst/>
          </a:prstGeom>
        </p:spPr>
      </p:pic>
      <p:pic>
        <p:nvPicPr>
          <p:cNvPr id="6" name="Picture 5" descr="Caudate_ICC_OptimalGraph.pdf"/>
          <p:cNvPicPr>
            <a:picLocks noChangeAspect="1"/>
          </p:cNvPicPr>
          <p:nvPr/>
        </p:nvPicPr>
        <p:blipFill>
          <a:blip r:embed="rId5"/>
          <a:stretch>
            <a:fillRect/>
          </a:stretch>
        </p:blipFill>
        <p:spPr>
          <a:xfrm>
            <a:off x="3474720" y="1417638"/>
            <a:ext cx="2468880" cy="2468880"/>
          </a:xfrm>
          <a:prstGeom prst="rect">
            <a:avLst/>
          </a:prstGeom>
        </p:spPr>
      </p:pic>
      <p:pic>
        <p:nvPicPr>
          <p:cNvPr id="7" name="Picture 6" descr="Globus_ICC_OptimalGraph.pdf"/>
          <p:cNvPicPr>
            <a:picLocks noChangeAspect="1"/>
          </p:cNvPicPr>
          <p:nvPr/>
        </p:nvPicPr>
        <p:blipFill>
          <a:blip r:embed="rId6"/>
          <a:stretch>
            <a:fillRect/>
          </a:stretch>
        </p:blipFill>
        <p:spPr>
          <a:xfrm>
            <a:off x="5943600" y="1417638"/>
            <a:ext cx="2468880" cy="2468880"/>
          </a:xfrm>
          <a:prstGeom prst="rect">
            <a:avLst/>
          </a:prstGeom>
        </p:spPr>
      </p:pic>
      <p:pic>
        <p:nvPicPr>
          <p:cNvPr id="8" name="Picture 7" descr="Hippo_campi_ICC_OptimalGraph.pdf"/>
          <p:cNvPicPr>
            <a:picLocks noChangeAspect="1"/>
          </p:cNvPicPr>
          <p:nvPr/>
        </p:nvPicPr>
        <p:blipFill>
          <a:blip r:embed="rId7"/>
          <a:stretch>
            <a:fillRect/>
          </a:stretch>
        </p:blipFill>
        <p:spPr>
          <a:xfrm>
            <a:off x="3474720" y="3886518"/>
            <a:ext cx="2468880" cy="2468880"/>
          </a:xfrm>
          <a:prstGeom prst="rect">
            <a:avLst/>
          </a:prstGeom>
        </p:spPr>
      </p:pic>
      <p:pic>
        <p:nvPicPr>
          <p:cNvPr id="9" name="Picture 8" descr="Putamen_ICC_OptimalGraph.pdf"/>
          <p:cNvPicPr>
            <a:picLocks noChangeAspect="1"/>
          </p:cNvPicPr>
          <p:nvPr/>
        </p:nvPicPr>
        <p:blipFill>
          <a:blip r:embed="rId8"/>
          <a:stretch>
            <a:fillRect/>
          </a:stretch>
        </p:blipFill>
        <p:spPr>
          <a:xfrm>
            <a:off x="1005840" y="3886518"/>
            <a:ext cx="2468880" cy="2468880"/>
          </a:xfrm>
          <a:prstGeom prst="rect">
            <a:avLst/>
          </a:prstGeom>
        </p:spPr>
      </p:pic>
      <p:graphicFrame>
        <p:nvGraphicFramePr>
          <p:cNvPr id="88066" name="Object 2"/>
          <p:cNvGraphicFramePr>
            <a:graphicFrameLocks noChangeAspect="1"/>
          </p:cNvGraphicFramePr>
          <p:nvPr/>
        </p:nvGraphicFramePr>
        <p:xfrm>
          <a:off x="5943600" y="3886200"/>
          <a:ext cx="2469600" cy="2469600"/>
        </p:xfrm>
        <a:graphic>
          <a:graphicData uri="http://schemas.openxmlformats.org/presentationml/2006/ole">
            <mc:AlternateContent xmlns:mc="http://schemas.openxmlformats.org/markup-compatibility/2006">
              <mc:Choice xmlns:v="urn:schemas-microsoft-com:vml" Requires="v">
                <p:oleObj spid="_x0000_s88090" name="Acrobat Document" r:id="rId9" imgW="5702300" imgH="5702300" progId="">
                  <p:embed/>
                </p:oleObj>
              </mc:Choice>
              <mc:Fallback>
                <p:oleObj name="Acrobat Document" r:id="rId9" imgW="5702300" imgH="57023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3886200"/>
                        <a:ext cx="2469600" cy="246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 Simultaneously Trained ANN</a:t>
            </a:r>
            <a:endParaRPr lang="en-US" dirty="0"/>
          </a:p>
        </p:txBody>
      </p:sp>
      <p:pic>
        <p:nvPicPr>
          <p:cNvPr id="4" name="Picture 3" descr="Accumben_Corr.pdf"/>
          <p:cNvPicPr>
            <a:picLocks noChangeAspect="1"/>
          </p:cNvPicPr>
          <p:nvPr/>
        </p:nvPicPr>
        <p:blipFill>
          <a:blip r:embed="rId3"/>
          <a:stretch>
            <a:fillRect/>
          </a:stretch>
        </p:blipFill>
        <p:spPr>
          <a:xfrm>
            <a:off x="853440" y="1397317"/>
            <a:ext cx="2468880" cy="2468880"/>
          </a:xfrm>
          <a:prstGeom prst="rect">
            <a:avLst/>
          </a:prstGeom>
        </p:spPr>
      </p:pic>
      <p:pic>
        <p:nvPicPr>
          <p:cNvPr id="5" name="Picture 4" descr="Caudate_CorrelationGraph.pdf"/>
          <p:cNvPicPr>
            <a:picLocks noChangeAspect="1"/>
          </p:cNvPicPr>
          <p:nvPr/>
        </p:nvPicPr>
        <p:blipFill>
          <a:blip r:embed="rId4"/>
          <a:stretch>
            <a:fillRect/>
          </a:stretch>
        </p:blipFill>
        <p:spPr>
          <a:xfrm>
            <a:off x="3322320" y="1417638"/>
            <a:ext cx="2468880" cy="2468880"/>
          </a:xfrm>
          <a:prstGeom prst="rect">
            <a:avLst/>
          </a:prstGeom>
        </p:spPr>
      </p:pic>
      <p:pic>
        <p:nvPicPr>
          <p:cNvPr id="6" name="Picture 5" descr="Globus_CorrelationGraph.pdf"/>
          <p:cNvPicPr>
            <a:picLocks noChangeAspect="1"/>
          </p:cNvPicPr>
          <p:nvPr/>
        </p:nvPicPr>
        <p:blipFill>
          <a:blip r:embed="rId5"/>
          <a:stretch>
            <a:fillRect/>
          </a:stretch>
        </p:blipFill>
        <p:spPr>
          <a:xfrm>
            <a:off x="5791200" y="1397317"/>
            <a:ext cx="2468880" cy="2468880"/>
          </a:xfrm>
          <a:prstGeom prst="rect">
            <a:avLst/>
          </a:prstGeom>
        </p:spPr>
      </p:pic>
      <p:pic>
        <p:nvPicPr>
          <p:cNvPr id="7" name="Picture 6" descr="Hippo_campi_CorrelationGraph.pdf"/>
          <p:cNvPicPr>
            <a:picLocks noChangeAspect="1"/>
          </p:cNvPicPr>
          <p:nvPr/>
        </p:nvPicPr>
        <p:blipFill>
          <a:blip r:embed="rId6"/>
          <a:stretch>
            <a:fillRect/>
          </a:stretch>
        </p:blipFill>
        <p:spPr>
          <a:xfrm>
            <a:off x="853440" y="3866197"/>
            <a:ext cx="2468880" cy="2468880"/>
          </a:xfrm>
          <a:prstGeom prst="rect">
            <a:avLst/>
          </a:prstGeom>
        </p:spPr>
      </p:pic>
      <p:pic>
        <p:nvPicPr>
          <p:cNvPr id="8" name="Picture 7" descr="Putamen_CorrelationGraph.pdf"/>
          <p:cNvPicPr>
            <a:picLocks noChangeAspect="1"/>
          </p:cNvPicPr>
          <p:nvPr/>
        </p:nvPicPr>
        <p:blipFill>
          <a:blip r:embed="rId7"/>
          <a:stretch>
            <a:fillRect/>
          </a:stretch>
        </p:blipFill>
        <p:spPr>
          <a:xfrm>
            <a:off x="3322320" y="3886518"/>
            <a:ext cx="2468880" cy="2468880"/>
          </a:xfrm>
          <a:prstGeom prst="rect">
            <a:avLst/>
          </a:prstGeom>
        </p:spPr>
      </p:pic>
      <p:pic>
        <p:nvPicPr>
          <p:cNvPr id="9" name="Picture 8" descr="Thalamus_CorrelationGraph.pdf"/>
          <p:cNvPicPr>
            <a:picLocks noChangeAspect="1"/>
          </p:cNvPicPr>
          <p:nvPr/>
        </p:nvPicPr>
        <p:blipFill>
          <a:blip r:embed="rId8"/>
          <a:stretch>
            <a:fillRect/>
          </a:stretch>
        </p:blipFill>
        <p:spPr>
          <a:xfrm>
            <a:off x="5791200" y="3886518"/>
            <a:ext cx="2468880" cy="24688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of ANN</a:t>
            </a:r>
            <a:br>
              <a:rPr lang="en-US" dirty="0" smtClean="0"/>
            </a:br>
            <a:r>
              <a:rPr lang="en-US" altLang="ko-KR" dirty="0" smtClean="0"/>
              <a:t>for Caudate &amp; </a:t>
            </a:r>
            <a:r>
              <a:rPr lang="en-US" altLang="ko-KR" dirty="0" err="1" smtClean="0"/>
              <a:t>Putamen</a:t>
            </a:r>
            <a:endParaRPr lang="en-US" dirty="0"/>
          </a:p>
        </p:txBody>
      </p:sp>
      <p:pic>
        <p:nvPicPr>
          <p:cNvPr id="5" name="Picture 9"/>
          <p:cNvPicPr>
            <a:picLocks noChangeAspect="1"/>
          </p:cNvPicPr>
          <p:nvPr/>
        </p:nvPicPr>
        <p:blipFill>
          <a:blip r:embed="rId4"/>
          <a:stretch>
            <a:fillRect/>
          </a:stretch>
        </p:blipFill>
        <p:spPr>
          <a:xfrm>
            <a:off x="426613" y="3654610"/>
            <a:ext cx="8159623" cy="3050990"/>
          </a:xfrm>
          <a:prstGeom prst="rect">
            <a:avLst/>
          </a:prstGeom>
        </p:spPr>
      </p:pic>
      <p:graphicFrame>
        <p:nvGraphicFramePr>
          <p:cNvPr id="87043" name="Object 3"/>
          <p:cNvGraphicFramePr>
            <a:graphicFrameLocks noChangeAspect="1"/>
          </p:cNvGraphicFramePr>
          <p:nvPr/>
        </p:nvGraphicFramePr>
        <p:xfrm>
          <a:off x="380999" y="1447800"/>
          <a:ext cx="8205237" cy="2206810"/>
        </p:xfrm>
        <a:graphic>
          <a:graphicData uri="http://schemas.openxmlformats.org/presentationml/2006/ole">
            <mc:AlternateContent xmlns:mc="http://schemas.openxmlformats.org/markup-compatibility/2006">
              <mc:Choice xmlns:v="urn:schemas-microsoft-com:vml" Requires="v">
                <p:oleObj spid="_x0000_s87067" name="Document" r:id="rId5" imgW="8267396" imgH="2222418" progId="Word.Document.12">
                  <p:link updateAutomatic="1"/>
                </p:oleObj>
              </mc:Choice>
              <mc:Fallback>
                <p:oleObj name="Document" r:id="rId5" imgW="8267396" imgH="2222418" progId="Word.Document.12">
                  <p:link updateAutomatic="1"/>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99" y="1447800"/>
                        <a:ext cx="8205237" cy="220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0"/>
            <a:ext cx="8229600" cy="1143000"/>
          </a:xfrm>
        </p:spPr>
        <p:txBody>
          <a:bodyPr>
            <a:normAutofit/>
          </a:bodyPr>
          <a:lstStyle/>
          <a:p>
            <a:pPr algn="l"/>
            <a:r>
              <a:rPr lang="en-US" dirty="0" smtClean="0"/>
              <a:t>Very Recent results?</a:t>
            </a:r>
            <a:endParaRPr lang="en-US" dirty="0"/>
          </a:p>
        </p:txBody>
      </p:sp>
      <p:sp>
        <p:nvSpPr>
          <p:cNvPr id="4" name="텍스트 개체 틀 7"/>
          <p:cNvSpPr txBox="1">
            <a:spLocks/>
          </p:cNvSpPr>
          <p:nvPr/>
        </p:nvSpPr>
        <p:spPr>
          <a:xfrm>
            <a:off x="1066800" y="2614613"/>
            <a:ext cx="7620000" cy="150018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ko-KR" dirty="0" smtClean="0">
                <a:solidFill>
                  <a:schemeClr val="tx1">
                    <a:lumMod val="65000"/>
                    <a:lumOff val="35000"/>
                  </a:schemeClr>
                </a:solidFill>
              </a:rPr>
              <a:t>Data quality has improved 1.5T to 3.0T</a:t>
            </a:r>
          </a:p>
          <a:p>
            <a:pPr marL="0" indent="0">
              <a:buNone/>
            </a:pPr>
            <a:r>
              <a:rPr lang="en-US" altLang="ko-KR" dirty="0" smtClean="0">
                <a:solidFill>
                  <a:schemeClr val="tx1">
                    <a:lumMod val="65000"/>
                    <a:lumOff val="35000"/>
                  </a:schemeClr>
                </a:solidFill>
              </a:rPr>
              <a:t>Pre-Processing improves</a:t>
            </a:r>
            <a:endParaRPr lang="en-US" altLang="ko-KR" dirty="0">
              <a:solidFill>
                <a:schemeClr val="tx1">
                  <a:lumMod val="65000"/>
                  <a:lumOff val="35000"/>
                </a:schemeClr>
              </a:solidFill>
            </a:endParaRPr>
          </a:p>
          <a:p>
            <a:pPr marL="0" indent="0">
              <a:buNone/>
            </a:pPr>
            <a:r>
              <a:rPr lang="en-US" altLang="ko-KR" dirty="0" smtClean="0">
                <a:solidFill>
                  <a:schemeClr val="tx1">
                    <a:lumMod val="65000"/>
                    <a:lumOff val="35000"/>
                  </a:schemeClr>
                </a:solidFill>
              </a:rPr>
              <a:t>Therefore,</a:t>
            </a:r>
          </a:p>
          <a:p>
            <a:pPr marL="0" indent="0">
              <a:buNone/>
            </a:pPr>
            <a:r>
              <a:rPr lang="en-US" altLang="ko-KR" dirty="0" smtClean="0">
                <a:solidFill>
                  <a:schemeClr val="tx1">
                    <a:lumMod val="65000"/>
                    <a:lumOff val="35000"/>
                  </a:schemeClr>
                </a:solidFill>
              </a:rPr>
              <a:t>BRAINSCut improves… …</a:t>
            </a:r>
          </a:p>
        </p:txBody>
      </p:sp>
    </p:spTree>
    <p:extLst>
      <p:ext uri="{BB962C8B-B14F-4D97-AF65-F5344CB8AC3E}">
        <p14:creationId xmlns:p14="http://schemas.microsoft.com/office/powerpoint/2010/main" val="253554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down)">
                                      <p:cBhvr>
                                        <p:cTn id="21" dur="1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down)">
                                      <p:cBhvr>
                                        <p:cTn id="26" dur="1000"/>
                                        <p:tgtEl>
                                          <p:spTgt spid="4">
                                            <p:txEl>
                                              <p:pRg st="2" end="2"/>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cycle</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54411025"/>
              </p:ext>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4837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Goal</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Reliable Auto-segmentation</a:t>
            </a:r>
          </a:p>
          <a:p>
            <a:pPr lvl="1"/>
            <a:r>
              <a:rPr lang="en-US" altLang="ko-KR" dirty="0" smtClean="0"/>
              <a:t>Robustness </a:t>
            </a:r>
          </a:p>
          <a:p>
            <a:pPr lvl="2"/>
            <a:r>
              <a:rPr lang="en-US" altLang="ko-KR" dirty="0" smtClean="0"/>
              <a:t>against noise of an image</a:t>
            </a:r>
          </a:p>
          <a:p>
            <a:pPr lvl="3">
              <a:buNone/>
            </a:pPr>
            <a:r>
              <a:rPr lang="en-US" altLang="ko-KR" dirty="0" smtClean="0"/>
              <a:t> e.g. inhomogeneous of MRI intensity</a:t>
            </a:r>
          </a:p>
          <a:p>
            <a:pPr lvl="2"/>
            <a:r>
              <a:rPr lang="en-US" altLang="ko-KR" dirty="0" smtClean="0"/>
              <a:t>against anatomical variability ranging from severely diseased to normal healthy control.</a:t>
            </a:r>
          </a:p>
          <a:p>
            <a:pPr lvl="1"/>
            <a:r>
              <a:rPr lang="en-US" altLang="ko-KR" dirty="0" smtClean="0"/>
              <a:t>Accuracy</a:t>
            </a:r>
          </a:p>
          <a:p>
            <a:pPr lvl="2"/>
            <a:r>
              <a:rPr lang="en-US" altLang="ko-KR" dirty="0" smtClean="0"/>
              <a:t>Measurement accuracy should be achieved in compare to the a gold standard, ‘manual segmentation’</a:t>
            </a:r>
          </a:p>
          <a:p>
            <a:pPr lvl="1"/>
            <a:r>
              <a:rPr lang="en-US" altLang="ko-KR" dirty="0" smtClean="0"/>
              <a:t>Consistency </a:t>
            </a:r>
          </a:p>
          <a:p>
            <a:pPr lvl="2"/>
            <a:r>
              <a:rPr lang="en-US" altLang="ko-KR" dirty="0" smtClean="0"/>
              <a:t>linear relationship between automated method and manual segmentation</a:t>
            </a:r>
            <a:endParaRPr lang="ko-KR" alt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BRAINSCut: Caudate</a:t>
            </a:r>
            <a:endParaRPr lang="en-US" dirty="0"/>
          </a:p>
        </p:txBody>
      </p:sp>
      <p:pic>
        <p:nvPicPr>
          <p:cNvPr id="4" name="Content Placeholder 3" descr="2011May23T1T2SgWmGmCaudates.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749" t="2816" r="11697" b="2582"/>
          <a:stretch/>
        </p:blipFill>
        <p:spPr>
          <a:xfrm>
            <a:off x="3756998" y="1417638"/>
            <a:ext cx="4929802" cy="4709160"/>
          </a:xfrm>
          <a:prstGeom prst="rect">
            <a:avLst/>
          </a:prstGeom>
        </p:spPr>
      </p:pic>
      <p:pic>
        <p:nvPicPr>
          <p:cNvPr id="5" name="Picture 4" descr="Caudate_CorrelationGraph.pdf"/>
          <p:cNvPicPr>
            <a:picLocks noChangeAspect="1"/>
          </p:cNvPicPr>
          <p:nvPr/>
        </p:nvPicPr>
        <p:blipFill>
          <a:blip r:embed="rId3"/>
          <a:stretch>
            <a:fillRect/>
          </a:stretch>
        </p:blipFill>
        <p:spPr>
          <a:xfrm>
            <a:off x="1066800" y="2514600"/>
            <a:ext cx="2468880" cy="2468880"/>
          </a:xfrm>
          <a:prstGeom prst="rect">
            <a:avLst/>
          </a:prstGeom>
        </p:spPr>
      </p:pic>
      <p:sp>
        <p:nvSpPr>
          <p:cNvPr id="3" name="Rounded Rectangle 2"/>
          <p:cNvSpPr/>
          <p:nvPr/>
        </p:nvSpPr>
        <p:spPr>
          <a:xfrm>
            <a:off x="1371600" y="3124200"/>
            <a:ext cx="914400" cy="3810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ounded Rectangle 5"/>
          <p:cNvSpPr/>
          <p:nvPr/>
        </p:nvSpPr>
        <p:spPr>
          <a:xfrm>
            <a:off x="7162800" y="1676400"/>
            <a:ext cx="1524000" cy="2286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Rounded Rectangle 6"/>
          <p:cNvSpPr/>
          <p:nvPr/>
        </p:nvSpPr>
        <p:spPr>
          <a:xfrm>
            <a:off x="7086600" y="4038600"/>
            <a:ext cx="1524000" cy="2286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9301325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BRAINSCut: Putamen</a:t>
            </a:r>
            <a:endParaRPr lang="en-US" dirty="0"/>
          </a:p>
        </p:txBody>
      </p:sp>
      <p:pic>
        <p:nvPicPr>
          <p:cNvPr id="4" name="Content Placeholder 3" descr="2011May23T1T2SgWmGmPutamen.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749" t="2606" r="11556" b="2582"/>
          <a:stretch/>
        </p:blipFill>
        <p:spPr>
          <a:xfrm>
            <a:off x="3758847" y="1396081"/>
            <a:ext cx="4927953" cy="4709160"/>
          </a:xfrm>
          <a:prstGeom prst="rect">
            <a:avLst/>
          </a:prstGeom>
        </p:spPr>
      </p:pic>
      <p:pic>
        <p:nvPicPr>
          <p:cNvPr id="5" name="Picture 4" descr="Putamen_CorrelationGraph.pdf"/>
          <p:cNvPicPr>
            <a:picLocks noChangeAspect="1"/>
          </p:cNvPicPr>
          <p:nvPr/>
        </p:nvPicPr>
        <p:blipFill>
          <a:blip r:embed="rId3"/>
          <a:stretch>
            <a:fillRect/>
          </a:stretch>
        </p:blipFill>
        <p:spPr>
          <a:xfrm>
            <a:off x="1066800" y="2514600"/>
            <a:ext cx="2468880" cy="2468880"/>
          </a:xfrm>
          <a:prstGeom prst="rect">
            <a:avLst/>
          </a:prstGeom>
        </p:spPr>
      </p:pic>
      <p:sp>
        <p:nvSpPr>
          <p:cNvPr id="6" name="Rounded Rectangle 5"/>
          <p:cNvSpPr/>
          <p:nvPr/>
        </p:nvSpPr>
        <p:spPr>
          <a:xfrm>
            <a:off x="1371600" y="3124200"/>
            <a:ext cx="914400" cy="3810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Rounded Rectangle 6"/>
          <p:cNvSpPr/>
          <p:nvPr/>
        </p:nvSpPr>
        <p:spPr>
          <a:xfrm>
            <a:off x="7162800" y="1676400"/>
            <a:ext cx="1524000" cy="2286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Rounded Rectangle 7"/>
          <p:cNvSpPr/>
          <p:nvPr/>
        </p:nvSpPr>
        <p:spPr>
          <a:xfrm>
            <a:off x="7086600" y="4038600"/>
            <a:ext cx="1524000" cy="2286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274573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BRAINSCut: Hippocampus</a:t>
            </a:r>
            <a:endParaRPr lang="en-US" dirty="0"/>
          </a:p>
        </p:txBody>
      </p:sp>
      <p:pic>
        <p:nvPicPr>
          <p:cNvPr id="4" name="Content Placeholder 3" descr="hippoGMIs7TestSets.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824" t="2619" r="11824" b="2723"/>
          <a:stretch/>
        </p:blipFill>
        <p:spPr>
          <a:xfrm>
            <a:off x="3772895" y="1417638"/>
            <a:ext cx="4913905" cy="4709160"/>
          </a:xfrm>
          <a:prstGeom prst="rect">
            <a:avLst/>
          </a:prstGeom>
        </p:spPr>
      </p:pic>
      <p:pic>
        <p:nvPicPr>
          <p:cNvPr id="5" name="Picture 4" descr="Hippo_campi_CorrelationGraph.pdf"/>
          <p:cNvPicPr>
            <a:picLocks noChangeAspect="1"/>
          </p:cNvPicPr>
          <p:nvPr/>
        </p:nvPicPr>
        <p:blipFill>
          <a:blip r:embed="rId3"/>
          <a:stretch>
            <a:fillRect/>
          </a:stretch>
        </p:blipFill>
        <p:spPr>
          <a:xfrm>
            <a:off x="1066800" y="2514600"/>
            <a:ext cx="2468880" cy="2468880"/>
          </a:xfrm>
          <a:prstGeom prst="rect">
            <a:avLst/>
          </a:prstGeom>
        </p:spPr>
      </p:pic>
      <p:sp>
        <p:nvSpPr>
          <p:cNvPr id="6" name="Rounded Rectangle 5"/>
          <p:cNvSpPr/>
          <p:nvPr/>
        </p:nvSpPr>
        <p:spPr>
          <a:xfrm>
            <a:off x="1371600" y="3124200"/>
            <a:ext cx="914400" cy="3810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Rounded Rectangle 6"/>
          <p:cNvSpPr/>
          <p:nvPr/>
        </p:nvSpPr>
        <p:spPr>
          <a:xfrm>
            <a:off x="7162800" y="1676400"/>
            <a:ext cx="1524000" cy="2286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Rounded Rectangle 7"/>
          <p:cNvSpPr/>
          <p:nvPr/>
        </p:nvSpPr>
        <p:spPr>
          <a:xfrm>
            <a:off x="7086600" y="4038600"/>
            <a:ext cx="1524000" cy="2286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4346897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BRAINSCut: Globus</a:t>
            </a:r>
            <a:endParaRPr lang="en-US" dirty="0"/>
          </a:p>
        </p:txBody>
      </p:sp>
      <p:pic>
        <p:nvPicPr>
          <p:cNvPr id="4" name="Content Placeholder 3" descr="globusT1T2SgWmGmMay.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969" t="2806" r="11823" b="2911"/>
          <a:stretch/>
        </p:blipFill>
        <p:spPr>
          <a:xfrm>
            <a:off x="3762737" y="1417638"/>
            <a:ext cx="4924063" cy="4709160"/>
          </a:xfrm>
          <a:prstGeom prst="rect">
            <a:avLst/>
          </a:prstGeom>
        </p:spPr>
      </p:pic>
      <p:pic>
        <p:nvPicPr>
          <p:cNvPr id="6" name="Picture 5" descr="Globus_CorrelationGraph.pdf"/>
          <p:cNvPicPr>
            <a:picLocks noChangeAspect="1"/>
          </p:cNvPicPr>
          <p:nvPr/>
        </p:nvPicPr>
        <p:blipFill>
          <a:blip r:embed="rId3"/>
          <a:stretch>
            <a:fillRect/>
          </a:stretch>
        </p:blipFill>
        <p:spPr>
          <a:xfrm>
            <a:off x="1066800" y="2484120"/>
            <a:ext cx="2468880" cy="2468880"/>
          </a:xfrm>
          <a:prstGeom prst="rect">
            <a:avLst/>
          </a:prstGeom>
        </p:spPr>
      </p:pic>
      <p:sp>
        <p:nvSpPr>
          <p:cNvPr id="7" name="Rounded Rectangle 6"/>
          <p:cNvSpPr/>
          <p:nvPr/>
        </p:nvSpPr>
        <p:spPr>
          <a:xfrm>
            <a:off x="1371600" y="3124200"/>
            <a:ext cx="914400" cy="3810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Rounded Rectangle 7"/>
          <p:cNvSpPr/>
          <p:nvPr/>
        </p:nvSpPr>
        <p:spPr>
          <a:xfrm>
            <a:off x="7162800" y="1676400"/>
            <a:ext cx="1524000" cy="2286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Rounded Rectangle 8"/>
          <p:cNvSpPr/>
          <p:nvPr/>
        </p:nvSpPr>
        <p:spPr>
          <a:xfrm>
            <a:off x="7086600" y="4038600"/>
            <a:ext cx="1524000" cy="2286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976060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BRAINSCut: Thalamus</a:t>
            </a:r>
            <a:endParaRPr lang="en-US" dirty="0"/>
          </a:p>
        </p:txBody>
      </p:sp>
      <p:pic>
        <p:nvPicPr>
          <p:cNvPr id="4" name="Content Placeholder 3" descr="thalamusT1T2SgWmGmMay.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824" t="2806" r="12113" b="2725"/>
          <a:stretch/>
        </p:blipFill>
        <p:spPr>
          <a:xfrm>
            <a:off x="3781814" y="1417638"/>
            <a:ext cx="4904986" cy="4709160"/>
          </a:xfrm>
          <a:prstGeom prst="rect">
            <a:avLst/>
          </a:prstGeom>
        </p:spPr>
      </p:pic>
      <p:pic>
        <p:nvPicPr>
          <p:cNvPr id="5" name="Picture 4" descr="Thalamus_CorrelationGraph.pdf"/>
          <p:cNvPicPr>
            <a:picLocks noChangeAspect="1"/>
          </p:cNvPicPr>
          <p:nvPr/>
        </p:nvPicPr>
        <p:blipFill>
          <a:blip r:embed="rId3"/>
          <a:stretch>
            <a:fillRect/>
          </a:stretch>
        </p:blipFill>
        <p:spPr>
          <a:xfrm>
            <a:off x="1066800" y="2514600"/>
            <a:ext cx="2468880" cy="2468880"/>
          </a:xfrm>
          <a:prstGeom prst="rect">
            <a:avLst/>
          </a:prstGeom>
        </p:spPr>
      </p:pic>
      <p:sp>
        <p:nvSpPr>
          <p:cNvPr id="6" name="Rounded Rectangle 5"/>
          <p:cNvSpPr/>
          <p:nvPr/>
        </p:nvSpPr>
        <p:spPr>
          <a:xfrm>
            <a:off x="1371600" y="3124200"/>
            <a:ext cx="914400" cy="3810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Rounded Rectangle 6"/>
          <p:cNvSpPr/>
          <p:nvPr/>
        </p:nvSpPr>
        <p:spPr>
          <a:xfrm>
            <a:off x="7162800" y="1676400"/>
            <a:ext cx="1524000" cy="2286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Rounded Rectangle 7"/>
          <p:cNvSpPr/>
          <p:nvPr/>
        </p:nvSpPr>
        <p:spPr>
          <a:xfrm>
            <a:off x="7086600" y="4038600"/>
            <a:ext cx="1524000" cy="2286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4812581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a:xfrm>
            <a:off x="457200" y="1600200"/>
            <a:ext cx="5562600" cy="4114799"/>
          </a:xfrm>
        </p:spPr>
        <p:txBody>
          <a:bodyPr>
            <a:normAutofit/>
          </a:bodyPr>
          <a:lstStyle/>
          <a:p>
            <a:pPr>
              <a:buNone/>
            </a:pPr>
            <a:r>
              <a:rPr lang="en-US" dirty="0" smtClean="0"/>
              <a:t>Prof. Hans J. Johnson</a:t>
            </a:r>
          </a:p>
          <a:p>
            <a:pPr>
              <a:buNone/>
            </a:pPr>
            <a:r>
              <a:rPr lang="en-US" dirty="0" smtClean="0"/>
              <a:t>BRAINS Imaging Developers!</a:t>
            </a:r>
          </a:p>
          <a:p>
            <a:pPr>
              <a:buNone/>
            </a:pPr>
            <a:r>
              <a:rPr lang="en-US" dirty="0" smtClean="0"/>
              <a:t>PINC laboratory</a:t>
            </a:r>
            <a:r>
              <a:rPr lang="en-US" altLang="ko-KR" dirty="0" smtClean="0"/>
              <a:t>!</a:t>
            </a:r>
            <a:endParaRPr lang="en-US"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Questions?!</a:t>
            </a:r>
            <a:endParaRPr lang="ko-KR" altLang="en-US" dirty="0"/>
          </a:p>
        </p:txBody>
      </p:sp>
      <p:pic>
        <p:nvPicPr>
          <p:cNvPr id="86018" name="Picture 2" descr="C:\Documents and Settings\Eun Young Kim\Local Settings\Temporary Internet Files\Content.IE5\2MV26GRI\MCj04344110000[1].wmf"/>
          <p:cNvPicPr>
            <a:picLocks noChangeAspect="1" noChangeArrowheads="1"/>
          </p:cNvPicPr>
          <p:nvPr/>
        </p:nvPicPr>
        <p:blipFill>
          <a:blip r:embed="rId3"/>
          <a:srcRect/>
          <a:stretch>
            <a:fillRect/>
          </a:stretch>
        </p:blipFill>
        <p:spPr bwMode="auto">
          <a:xfrm>
            <a:off x="3759200" y="2743200"/>
            <a:ext cx="1625600" cy="1828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reen shot 2011-07-05 at 10.08.35 AM.png"/>
          <p:cNvPicPr>
            <a:picLocks noChangeAspect="1"/>
          </p:cNvPicPr>
          <p:nvPr/>
        </p:nvPicPr>
        <p:blipFill rotWithShape="1">
          <a:blip r:embed="rId3">
            <a:alphaModFix amt="47000"/>
            <a:extLst>
              <a:ext uri="{28A0092B-C50C-407E-A947-70E740481C1C}">
                <a14:useLocalDpi xmlns:a14="http://schemas.microsoft.com/office/drawing/2010/main" val="0"/>
              </a:ext>
            </a:extLst>
          </a:blip>
          <a:srcRect l="12" r="12"/>
          <a:stretch/>
        </p:blipFill>
        <p:spPr>
          <a:xfrm>
            <a:off x="3200400" y="-33754"/>
            <a:ext cx="5948554" cy="5072407"/>
          </a:xfrm>
          <a:prstGeom prst="rect">
            <a:avLst/>
          </a:prstGeom>
        </p:spPr>
      </p:pic>
      <p:sp>
        <p:nvSpPr>
          <p:cNvPr id="5" name="텍스트 개체 틀 4"/>
          <p:cNvSpPr>
            <a:spLocks noGrp="1"/>
          </p:cNvSpPr>
          <p:nvPr>
            <p:ph type="body" idx="1"/>
          </p:nvPr>
        </p:nvSpPr>
        <p:spPr>
          <a:xfrm>
            <a:off x="609600" y="3352800"/>
            <a:ext cx="7772400" cy="1054100"/>
          </a:xfrm>
        </p:spPr>
        <p:txBody>
          <a:bodyPr>
            <a:normAutofit lnSpcReduction="10000"/>
          </a:bodyPr>
          <a:lstStyle/>
          <a:p>
            <a:r>
              <a:rPr lang="en-US" altLang="ko-K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General Overview of Machine Learning</a:t>
            </a:r>
          </a:p>
          <a:p>
            <a:pPr lvl="1"/>
            <a:r>
              <a:rPr lang="en-US" altLang="ko-K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(Symbolic vs. Connectionist Perspective)</a:t>
            </a:r>
          </a:p>
          <a:p>
            <a:r>
              <a:rPr lang="en-US" altLang="ko-K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More Background of Connectionist Perspective: Artificial Neural Net </a:t>
            </a:r>
          </a:p>
        </p:txBody>
      </p:sp>
      <p:sp>
        <p:nvSpPr>
          <p:cNvPr id="4" name="제목 3"/>
          <p:cNvSpPr>
            <a:spLocks noGrp="1"/>
          </p:cNvSpPr>
          <p:nvPr>
            <p:ph type="title"/>
          </p:nvPr>
        </p:nvSpPr>
        <p:spPr/>
        <p:txBody>
          <a:bodyPr/>
          <a:lstStyle/>
          <a:p>
            <a:r>
              <a:rPr lang="en-US" altLang="ko-KR" dirty="0" smtClean="0"/>
              <a:t>Background</a:t>
            </a:r>
            <a:endParaRPr lang="ko-KR" alt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Artificial Intelligence</a:t>
            </a:r>
            <a:endParaRPr lang="en-US" dirty="0"/>
          </a:p>
        </p:txBody>
      </p:sp>
      <p:sp>
        <p:nvSpPr>
          <p:cNvPr id="3" name="Content Placeholder 2"/>
          <p:cNvSpPr>
            <a:spLocks noGrp="1"/>
          </p:cNvSpPr>
          <p:nvPr>
            <p:ph idx="1"/>
          </p:nvPr>
        </p:nvSpPr>
        <p:spPr>
          <a:xfrm>
            <a:off x="457200" y="1600201"/>
            <a:ext cx="8229600" cy="685800"/>
          </a:xfrm>
        </p:spPr>
        <p:txBody>
          <a:bodyPr>
            <a:normAutofit fontScale="70000" lnSpcReduction="20000"/>
          </a:bodyPr>
          <a:lstStyle/>
          <a:p>
            <a:r>
              <a:rPr lang="en-US" b="1" dirty="0" smtClean="0"/>
              <a:t>Symbolic</a:t>
            </a:r>
            <a:r>
              <a:rPr lang="en-US" dirty="0" smtClean="0"/>
              <a:t> vs. Connectionist</a:t>
            </a:r>
          </a:p>
          <a:p>
            <a:pPr lvl="1"/>
            <a:r>
              <a:rPr lang="en-US" dirty="0" smtClean="0"/>
              <a:t>How to represent and organize data well enough!?</a:t>
            </a:r>
          </a:p>
          <a:p>
            <a:endParaRPr lang="en-US" dirty="0"/>
          </a:p>
        </p:txBody>
      </p:sp>
      <p:graphicFrame>
        <p:nvGraphicFramePr>
          <p:cNvPr id="4" name="Table 3"/>
          <p:cNvGraphicFramePr>
            <a:graphicFrameLocks noGrp="1"/>
          </p:cNvGraphicFramePr>
          <p:nvPr/>
        </p:nvGraphicFramePr>
        <p:xfrm>
          <a:off x="685800" y="3520440"/>
          <a:ext cx="2362200" cy="2560320"/>
        </p:xfrm>
        <a:graphic>
          <a:graphicData uri="http://schemas.openxmlformats.org/drawingml/2006/table">
            <a:tbl>
              <a:tblPr firstRow="1" bandRow="1">
                <a:tableStyleId>{5C22544A-7EE6-4342-B048-85BDC9FD1C3A}</a:tableStyleId>
              </a:tblPr>
              <a:tblGrid>
                <a:gridCol w="1181100"/>
                <a:gridCol w="1181100"/>
              </a:tblGrid>
              <a:tr h="360577">
                <a:tc>
                  <a:txBody>
                    <a:bodyPr/>
                    <a:lstStyle/>
                    <a:p>
                      <a:r>
                        <a:rPr lang="en-US" dirty="0" smtClean="0"/>
                        <a:t>Type</a:t>
                      </a:r>
                      <a:endParaRPr lang="en-US" dirty="0"/>
                    </a:p>
                  </a:txBody>
                  <a:tcPr/>
                </a:tc>
                <a:tc>
                  <a:txBody>
                    <a:bodyPr/>
                    <a:lstStyle/>
                    <a:p>
                      <a:r>
                        <a:rPr lang="en-US" dirty="0" smtClean="0"/>
                        <a:t>Name</a:t>
                      </a:r>
                      <a:endParaRPr lang="en-US" dirty="0"/>
                    </a:p>
                  </a:txBody>
                  <a:tcPr/>
                </a:tc>
              </a:tr>
              <a:tr h="325135">
                <a:tc>
                  <a:txBody>
                    <a:bodyPr/>
                    <a:lstStyle/>
                    <a:p>
                      <a:r>
                        <a:rPr lang="en-US" dirty="0" smtClean="0"/>
                        <a:t>Object</a:t>
                      </a:r>
                      <a:endParaRPr lang="en-US" dirty="0"/>
                    </a:p>
                  </a:txBody>
                  <a:tcPr/>
                </a:tc>
                <a:tc>
                  <a:txBody>
                    <a:bodyPr/>
                    <a:lstStyle/>
                    <a:p>
                      <a:r>
                        <a:rPr lang="en-US" dirty="0" smtClean="0"/>
                        <a:t>Apple</a:t>
                      </a:r>
                      <a:endParaRPr lang="en-US" dirty="0"/>
                    </a:p>
                  </a:txBody>
                  <a:tcPr/>
                </a:tc>
              </a:tr>
              <a:tr h="325135">
                <a:tc>
                  <a:txBody>
                    <a:bodyPr/>
                    <a:lstStyle/>
                    <a:p>
                      <a:r>
                        <a:rPr lang="en-US" dirty="0" smtClean="0"/>
                        <a:t>Color</a:t>
                      </a:r>
                      <a:endParaRPr lang="en-US" dirty="0"/>
                    </a:p>
                  </a:txBody>
                  <a:tcPr/>
                </a:tc>
                <a:tc>
                  <a:txBody>
                    <a:bodyPr/>
                    <a:lstStyle/>
                    <a:p>
                      <a:r>
                        <a:rPr lang="en-US" dirty="0" smtClean="0"/>
                        <a:t>Red</a:t>
                      </a:r>
                      <a:endParaRPr lang="en-US" dirty="0"/>
                    </a:p>
                  </a:txBody>
                  <a:tcPr/>
                </a:tc>
              </a:tr>
              <a:tr h="325135">
                <a:tc>
                  <a:txBody>
                    <a:bodyPr/>
                    <a:lstStyle/>
                    <a:p>
                      <a:r>
                        <a:rPr lang="en-US" dirty="0" smtClean="0"/>
                        <a:t>Color</a:t>
                      </a:r>
                      <a:endParaRPr lang="en-US" dirty="0"/>
                    </a:p>
                  </a:txBody>
                  <a:tcPr/>
                </a:tc>
                <a:tc>
                  <a:txBody>
                    <a:bodyPr/>
                    <a:lstStyle/>
                    <a:p>
                      <a:r>
                        <a:rPr lang="en-US" dirty="0" smtClean="0"/>
                        <a:t>Yellow</a:t>
                      </a:r>
                      <a:endParaRPr lang="en-US" dirty="0"/>
                    </a:p>
                  </a:txBody>
                  <a:tcPr/>
                </a:tc>
              </a:tr>
              <a:tr h="325135">
                <a:tc>
                  <a:txBody>
                    <a:bodyPr/>
                    <a:lstStyle/>
                    <a:p>
                      <a:r>
                        <a:rPr lang="en-US" dirty="0" smtClean="0"/>
                        <a:t>Object</a:t>
                      </a:r>
                      <a:endParaRPr lang="en-US" dirty="0"/>
                    </a:p>
                  </a:txBody>
                  <a:tcPr/>
                </a:tc>
                <a:tc>
                  <a:txBody>
                    <a:bodyPr/>
                    <a:lstStyle/>
                    <a:p>
                      <a:r>
                        <a:rPr lang="en-US" dirty="0" smtClean="0"/>
                        <a:t>Banana</a:t>
                      </a:r>
                      <a:endParaRPr lang="en-US" dirty="0"/>
                    </a:p>
                  </a:txBody>
                  <a:tcPr/>
                </a:tc>
              </a:tr>
              <a:tr h="325135">
                <a:tc>
                  <a:txBody>
                    <a:bodyPr/>
                    <a:lstStyle/>
                    <a:p>
                      <a:r>
                        <a:rPr lang="en-US" dirty="0" smtClean="0"/>
                        <a:t>Object</a:t>
                      </a:r>
                      <a:endParaRPr lang="en-US" dirty="0"/>
                    </a:p>
                  </a:txBody>
                  <a:tcPr/>
                </a:tc>
                <a:tc>
                  <a:txBody>
                    <a:bodyPr/>
                    <a:lstStyle/>
                    <a:p>
                      <a:r>
                        <a:rPr lang="en-US" dirty="0" smtClean="0"/>
                        <a:t>Fruit</a:t>
                      </a:r>
                      <a:endParaRPr lang="en-US" dirty="0"/>
                    </a:p>
                  </a:txBody>
                  <a:tcPr/>
                </a:tc>
              </a:tr>
              <a:tr h="325135">
                <a:tc>
                  <a:txBody>
                    <a:bodyPr/>
                    <a:lstStyle/>
                    <a:p>
                      <a:r>
                        <a:rPr lang="en-US" dirty="0" smtClean="0"/>
                        <a:t>Color</a:t>
                      </a:r>
                      <a:endParaRPr lang="en-US" dirty="0"/>
                    </a:p>
                  </a:txBody>
                  <a:tcPr/>
                </a:tc>
                <a:tc>
                  <a:txBody>
                    <a:bodyPr/>
                    <a:lstStyle/>
                    <a:p>
                      <a:r>
                        <a:rPr lang="en-US" dirty="0" smtClean="0"/>
                        <a:t>Blue</a:t>
                      </a:r>
                      <a:endParaRPr lang="en-US" dirty="0"/>
                    </a:p>
                  </a:txBody>
                  <a:tcPr/>
                </a:tc>
              </a:tr>
            </a:tbl>
          </a:graphicData>
        </a:graphic>
      </p:graphicFrame>
      <p:grpSp>
        <p:nvGrpSpPr>
          <p:cNvPr id="5" name="Group 4"/>
          <p:cNvGrpSpPr/>
          <p:nvPr/>
        </p:nvGrpSpPr>
        <p:grpSpPr>
          <a:xfrm>
            <a:off x="3387180" y="4358639"/>
            <a:ext cx="5147220" cy="2042161"/>
            <a:chOff x="3539580" y="4663439"/>
            <a:chExt cx="5147220" cy="2042161"/>
          </a:xfrm>
        </p:grpSpPr>
        <p:pic>
          <p:nvPicPr>
            <p:cNvPr id="6" name="Picture 5"/>
            <p:cNvPicPr>
              <a:picLocks noChangeAspect="1"/>
            </p:cNvPicPr>
            <p:nvPr/>
          </p:nvPicPr>
          <p:blipFill>
            <a:blip r:embed="rId3"/>
            <a:stretch>
              <a:fillRect/>
            </a:stretch>
          </p:blipFill>
          <p:spPr>
            <a:xfrm>
              <a:off x="4644480" y="5943600"/>
              <a:ext cx="765720" cy="762000"/>
            </a:xfrm>
            <a:prstGeom prst="rect">
              <a:avLst/>
            </a:prstGeom>
          </p:spPr>
        </p:pic>
        <p:sp>
          <p:nvSpPr>
            <p:cNvPr id="7" name="Line Callout 3 (Accent Bar) 6"/>
            <p:cNvSpPr/>
            <p:nvPr/>
          </p:nvSpPr>
          <p:spPr>
            <a:xfrm>
              <a:off x="3539580" y="4663439"/>
              <a:ext cx="2209800" cy="365759"/>
            </a:xfrm>
            <a:prstGeom prst="accentCallout3">
              <a:avLst>
                <a:gd name="adj1" fmla="val 43810"/>
                <a:gd name="adj2" fmla="val -38"/>
                <a:gd name="adj3" fmla="val 203476"/>
                <a:gd name="adj4" fmla="val 6175"/>
                <a:gd name="adj5" fmla="val 364917"/>
                <a:gd name="adj6" fmla="val 13924"/>
                <a:gd name="adj7" fmla="val 460219"/>
                <a:gd name="adj8" fmla="val 489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Name is-a Apple</a:t>
              </a:r>
              <a:endParaRPr lang="en-US" dirty="0">
                <a:solidFill>
                  <a:schemeClr val="bg1"/>
                </a:solidFill>
              </a:endParaRPr>
            </a:p>
          </p:txBody>
        </p:sp>
        <p:sp>
          <p:nvSpPr>
            <p:cNvPr id="8" name="Line Callout 2 (No Border) 7"/>
            <p:cNvSpPr/>
            <p:nvPr/>
          </p:nvSpPr>
          <p:spPr>
            <a:xfrm>
              <a:off x="5410200" y="5181599"/>
              <a:ext cx="3276600" cy="381000"/>
            </a:xfrm>
            <a:prstGeom prst="callout2">
              <a:avLst>
                <a:gd name="adj1" fmla="val 18750"/>
                <a:gd name="adj2" fmla="val -8333"/>
                <a:gd name="adj3" fmla="val 18750"/>
                <a:gd name="adj4" fmla="val -16667"/>
                <a:gd name="adj5" fmla="val 236222"/>
                <a:gd name="adj6" fmla="val -193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Color is-a Red</a:t>
              </a:r>
              <a:endParaRPr lang="en-US" dirty="0">
                <a:solidFill>
                  <a:srgbClr val="000000"/>
                </a:solidFill>
              </a:endParaRPr>
            </a:p>
          </p:txBody>
        </p:sp>
        <p:sp>
          <p:nvSpPr>
            <p:cNvPr id="9" name="Line Callout 3 (Accent Bar) 8"/>
            <p:cNvSpPr/>
            <p:nvPr/>
          </p:nvSpPr>
          <p:spPr>
            <a:xfrm>
              <a:off x="6400800" y="5638799"/>
              <a:ext cx="2209800" cy="365759"/>
            </a:xfrm>
            <a:prstGeom prst="accentCallout3">
              <a:avLst>
                <a:gd name="adj1" fmla="val 43810"/>
                <a:gd name="adj2" fmla="val -38"/>
                <a:gd name="adj3" fmla="val 63858"/>
                <a:gd name="adj4" fmla="val -23450"/>
                <a:gd name="adj5" fmla="val 85680"/>
                <a:gd name="adj6" fmla="val -39402"/>
                <a:gd name="adj7" fmla="val 141602"/>
                <a:gd name="adj8" fmla="val -559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Apple is-a Fruit</a:t>
              </a:r>
              <a:endParaRPr lang="en-US" dirty="0">
                <a:solidFill>
                  <a:schemeClr val="bg1"/>
                </a:solidFill>
              </a:endParaRPr>
            </a:p>
          </p:txBody>
        </p:sp>
      </p:grpSp>
      <p:grpSp>
        <p:nvGrpSpPr>
          <p:cNvPr id="10" name="Group 9"/>
          <p:cNvGrpSpPr/>
          <p:nvPr/>
        </p:nvGrpSpPr>
        <p:grpSpPr>
          <a:xfrm>
            <a:off x="4038600" y="2705100"/>
            <a:ext cx="3810000" cy="952500"/>
            <a:chOff x="4191000" y="3009900"/>
            <a:chExt cx="3810000" cy="952500"/>
          </a:xfrm>
        </p:grpSpPr>
        <p:sp>
          <p:nvSpPr>
            <p:cNvPr id="11" name="Rectangle 10"/>
            <p:cNvSpPr/>
            <p:nvPr/>
          </p:nvSpPr>
          <p:spPr>
            <a:xfrm>
              <a:off x="4191000" y="3200400"/>
              <a:ext cx="304800" cy="381000"/>
            </a:xfrm>
            <a:prstGeom prst="rect">
              <a:avLst/>
            </a:prstGeom>
            <a:solidFill>
              <a:srgbClr val="FF0000"/>
            </a:solidFill>
            <a:ln>
              <a:noFill/>
            </a:ln>
            <a:effectLst>
              <a:glow rad="101600">
                <a:schemeClr val="accent6">
                  <a:lumMod val="60000"/>
                  <a:lumOff val="40000"/>
                  <a:alpha val="75000"/>
                </a:schemeClr>
              </a:glow>
              <a:outerShdw blurRad="190500" dist="228600" dir="2700000" sy="90000" rotWithShape="0">
                <a:srgbClr val="000000">
                  <a:alpha val="255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Callout 2 (No Border) 11"/>
            <p:cNvSpPr/>
            <p:nvPr/>
          </p:nvSpPr>
          <p:spPr>
            <a:xfrm>
              <a:off x="5372100" y="3009900"/>
              <a:ext cx="1752600" cy="381000"/>
            </a:xfrm>
            <a:prstGeom prst="callout2">
              <a:avLst>
                <a:gd name="adj1" fmla="val 18750"/>
                <a:gd name="adj2" fmla="val -8333"/>
                <a:gd name="adj3" fmla="val 18750"/>
                <a:gd name="adj4" fmla="val -16667"/>
                <a:gd name="adj5" fmla="val 95316"/>
                <a:gd name="adj6" fmla="val -49655"/>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1"/>
                  </a:solidFill>
                </a:rPr>
                <a:t>Red is-a Color</a:t>
              </a:r>
              <a:endParaRPr lang="en-US" dirty="0">
                <a:solidFill>
                  <a:schemeClr val="bg1"/>
                </a:solidFill>
              </a:endParaRPr>
            </a:p>
          </p:txBody>
        </p:sp>
        <p:sp>
          <p:nvSpPr>
            <p:cNvPr id="13" name="Line Callout 2 (No Border) 12"/>
            <p:cNvSpPr/>
            <p:nvPr/>
          </p:nvSpPr>
          <p:spPr>
            <a:xfrm>
              <a:off x="5867400" y="3581400"/>
              <a:ext cx="2133600" cy="381000"/>
            </a:xfrm>
            <a:prstGeom prst="callout2">
              <a:avLst>
                <a:gd name="adj1" fmla="val 18750"/>
                <a:gd name="adj2" fmla="val -8333"/>
                <a:gd name="adj3" fmla="val 25624"/>
                <a:gd name="adj4" fmla="val -43562"/>
                <a:gd name="adj5" fmla="val -45591"/>
                <a:gd name="adj6" fmla="val -63663"/>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Name is-a Red</a:t>
              </a:r>
              <a:endParaRPr lang="en-US" dirty="0">
                <a:solidFill>
                  <a:srgbClr val="FFFFFF"/>
                </a:solidFill>
              </a:endParaRPr>
            </a:p>
          </p:txBody>
        </p:sp>
      </p:grpSp>
      <p:grpSp>
        <p:nvGrpSpPr>
          <p:cNvPr id="24" name="Group 23"/>
          <p:cNvGrpSpPr/>
          <p:nvPr/>
        </p:nvGrpSpPr>
        <p:grpSpPr>
          <a:xfrm>
            <a:off x="5596980" y="3086100"/>
            <a:ext cx="2937420" cy="2247899"/>
            <a:chOff x="5596980" y="3086100"/>
            <a:chExt cx="2937420" cy="2247899"/>
          </a:xfrm>
        </p:grpSpPr>
        <p:sp>
          <p:nvSpPr>
            <p:cNvPr id="14" name="Oval 13"/>
            <p:cNvSpPr/>
            <p:nvPr/>
          </p:nvSpPr>
          <p:spPr>
            <a:xfrm>
              <a:off x="7658100" y="3962400"/>
              <a:ext cx="381000" cy="396239"/>
            </a:xfrm>
            <a:prstGeom prst="ellipse">
              <a:avLst/>
            </a:prstGeom>
            <a:noFill/>
            <a:ln w="28575"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4" idx="1"/>
            </p:cNvCxnSpPr>
            <p:nvPr/>
          </p:nvCxnSpPr>
          <p:spPr>
            <a:xfrm rot="16200000" flipV="1">
              <a:off x="6437784" y="2744316"/>
              <a:ext cx="934328" cy="1617896"/>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8001000" y="3962400"/>
              <a:ext cx="533400" cy="396239"/>
            </a:xfrm>
            <a:prstGeom prst="ellipse">
              <a:avLst/>
            </a:prstGeom>
            <a:noFill/>
            <a:ln w="28575" cmpd="sng">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6" idx="4"/>
            </p:cNvCxnSpPr>
            <p:nvPr/>
          </p:nvCxnSpPr>
          <p:spPr>
            <a:xfrm rot="5400000">
              <a:off x="7322820" y="4389119"/>
              <a:ext cx="975360" cy="914400"/>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4" idx="4"/>
            </p:cNvCxnSpPr>
            <p:nvPr/>
          </p:nvCxnSpPr>
          <p:spPr>
            <a:xfrm rot="5400000">
              <a:off x="7341870" y="4370069"/>
              <a:ext cx="518160" cy="4953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6781800" y="3962400"/>
              <a:ext cx="571500" cy="396239"/>
            </a:xfrm>
            <a:prstGeom prst="ellipse">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a:stCxn id="19" idx="4"/>
            </p:cNvCxnSpPr>
            <p:nvPr/>
          </p:nvCxnSpPr>
          <p:spPr>
            <a:xfrm rot="5400000">
              <a:off x="6240825" y="3714794"/>
              <a:ext cx="182880" cy="1470570"/>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838200" y="3048000"/>
            <a:ext cx="2034594" cy="369332"/>
          </a:xfrm>
          <a:prstGeom prst="rect">
            <a:avLst/>
          </a:prstGeom>
          <a:noFill/>
        </p:spPr>
        <p:txBody>
          <a:bodyPr wrap="none" rtlCol="0">
            <a:spAutoFit/>
          </a:bodyPr>
          <a:lstStyle/>
          <a:p>
            <a:r>
              <a:rPr lang="en-US" dirty="0" smtClean="0"/>
              <a:t>Simple Data Table</a:t>
            </a:r>
            <a:endParaRPr lang="en-US" dirty="0"/>
          </a:p>
        </p:txBody>
      </p:sp>
      <p:sp>
        <p:nvSpPr>
          <p:cNvPr id="22" name="TextBox 21"/>
          <p:cNvSpPr txBox="1"/>
          <p:nvPr/>
        </p:nvSpPr>
        <p:spPr>
          <a:xfrm>
            <a:off x="4518606" y="2133600"/>
            <a:ext cx="3067817" cy="369332"/>
          </a:xfrm>
          <a:prstGeom prst="rect">
            <a:avLst/>
          </a:prstGeom>
          <a:noFill/>
        </p:spPr>
        <p:txBody>
          <a:bodyPr wrap="none" rtlCol="0">
            <a:spAutoFit/>
          </a:bodyPr>
          <a:lstStyle/>
          <a:p>
            <a:r>
              <a:rPr lang="en-US" dirty="0" smtClean="0"/>
              <a:t>Organized with information</a:t>
            </a:r>
            <a:endParaRPr lang="en-US" dirty="0"/>
          </a:p>
        </p:txBody>
      </p:sp>
      <p:sp>
        <p:nvSpPr>
          <p:cNvPr id="23" name="TextBox 22"/>
          <p:cNvSpPr txBox="1"/>
          <p:nvPr/>
        </p:nvSpPr>
        <p:spPr>
          <a:xfrm>
            <a:off x="5715000" y="3974068"/>
            <a:ext cx="3276600" cy="369332"/>
          </a:xfrm>
          <a:prstGeom prst="rect">
            <a:avLst/>
          </a:prstGeom>
          <a:noFill/>
        </p:spPr>
        <p:txBody>
          <a:bodyPr wrap="square" rtlCol="0">
            <a:spAutoFit/>
          </a:bodyPr>
          <a:lstStyle/>
          <a:p>
            <a:r>
              <a:rPr lang="en-US" dirty="0" smtClean="0"/>
              <a:t>Q: What is name of red fruit??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Machine Learning</a:t>
            </a:r>
            <a:endParaRPr lang="en-US" dirty="0"/>
          </a:p>
        </p:txBody>
      </p:sp>
      <p:sp>
        <p:nvSpPr>
          <p:cNvPr id="3" name="Content Placeholder 2"/>
          <p:cNvSpPr>
            <a:spLocks noGrp="1"/>
          </p:cNvSpPr>
          <p:nvPr>
            <p:ph idx="1"/>
          </p:nvPr>
        </p:nvSpPr>
        <p:spPr>
          <a:xfrm>
            <a:off x="457200" y="1600201"/>
            <a:ext cx="8229600" cy="762000"/>
          </a:xfrm>
        </p:spPr>
        <p:txBody>
          <a:bodyPr>
            <a:normAutofit fontScale="77500" lnSpcReduction="20000"/>
          </a:bodyPr>
          <a:lstStyle/>
          <a:p>
            <a:r>
              <a:rPr lang="en-US" dirty="0" smtClean="0"/>
              <a:t>Symbolic vs. </a:t>
            </a:r>
            <a:r>
              <a:rPr lang="en-US" b="1" dirty="0" smtClean="0"/>
              <a:t>Connectionist</a:t>
            </a:r>
          </a:p>
          <a:p>
            <a:pPr lvl="1"/>
            <a:r>
              <a:rPr lang="en-US" dirty="0" smtClean="0"/>
              <a:t>Simulate the functioning of the human brain biologically</a:t>
            </a:r>
          </a:p>
          <a:p>
            <a:endParaRPr lang="en-US" dirty="0"/>
          </a:p>
        </p:txBody>
      </p:sp>
      <p:sp>
        <p:nvSpPr>
          <p:cNvPr id="4" name="Text Placeholder 21"/>
          <p:cNvSpPr txBox="1">
            <a:spLocks/>
          </p:cNvSpPr>
          <p:nvPr/>
        </p:nvSpPr>
        <p:spPr>
          <a:xfrm>
            <a:off x="1150935" y="5791200"/>
            <a:ext cx="2902411" cy="502920"/>
          </a:xfrm>
          <a:prstGeom prst="rect">
            <a:avLst/>
          </a:prstGeom>
        </p:spPr>
        <p:txBody>
          <a:bodyPr vert="horz" anchor="ctr">
            <a:normAutofit/>
          </a:bodyPr>
          <a:lstStyle/>
          <a:p>
            <a:pPr marL="0" marR="0" lvl="0" indent="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0" i="0" u="none" strike="noStrike" kern="1200" cap="all" spc="0" normalizeH="0" baseline="0" noProof="0" dirty="0" smtClean="0">
                <a:ln>
                  <a:noFill/>
                </a:ln>
                <a:solidFill>
                  <a:schemeClr val="tx1"/>
                </a:solidFill>
                <a:effectLst/>
                <a:uLnTx/>
                <a:uFillTx/>
                <a:latin typeface="+mn-lt"/>
                <a:ea typeface="+mn-ea"/>
                <a:cs typeface="+mn-cs"/>
              </a:rPr>
              <a:t>Biological Neuron</a:t>
            </a:r>
            <a:endParaRPr kumimoji="0" lang="en-US" sz="2400" b="0" i="0" u="none" strike="noStrike" kern="1200" cap="all" spc="0" normalizeH="0" baseline="0" noProof="0" dirty="0">
              <a:ln>
                <a:noFill/>
              </a:ln>
              <a:solidFill>
                <a:schemeClr val="tx1"/>
              </a:solidFill>
              <a:effectLst/>
              <a:uLnTx/>
              <a:uFillTx/>
              <a:latin typeface="+mn-lt"/>
              <a:ea typeface="+mn-ea"/>
              <a:cs typeface="+mn-cs"/>
            </a:endParaRPr>
          </a:p>
        </p:txBody>
      </p:sp>
      <p:sp>
        <p:nvSpPr>
          <p:cNvPr id="5" name="Text Placeholder 23"/>
          <p:cNvSpPr txBox="1">
            <a:spLocks/>
          </p:cNvSpPr>
          <p:nvPr/>
        </p:nvSpPr>
        <p:spPr>
          <a:xfrm>
            <a:off x="5911769" y="5867400"/>
            <a:ext cx="2165431" cy="502920"/>
          </a:xfrm>
          <a:prstGeom prst="rect">
            <a:avLst/>
          </a:prstGeom>
        </p:spPr>
        <p:txBody>
          <a:bodyPr vert="horz" anchor="ctr">
            <a:normAutofit/>
          </a:bodyPr>
          <a:lstStyle/>
          <a:p>
            <a:pPr marL="0" marR="0" lvl="0" indent="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0" i="0" u="none" strike="noStrike" kern="1200" cap="all" spc="0" normalizeH="0" baseline="0" noProof="0" dirty="0" err="1" smtClean="0">
                <a:ln>
                  <a:noFill/>
                </a:ln>
                <a:solidFill>
                  <a:schemeClr val="tx1"/>
                </a:solidFill>
                <a:effectLst/>
                <a:uLnTx/>
                <a:uFillTx/>
                <a:latin typeface="+mn-lt"/>
                <a:ea typeface="+mn-ea"/>
                <a:cs typeface="+mn-cs"/>
              </a:rPr>
              <a:t>Perceptron</a:t>
            </a:r>
            <a:endParaRPr kumimoji="0" lang="en-US" sz="2400" b="0" i="0" u="none" strike="noStrike" kern="1200" cap="all" spc="0" normalizeH="0" baseline="0" noProof="0" dirty="0">
              <a:ln>
                <a:noFill/>
              </a:ln>
              <a:solidFill>
                <a:schemeClr val="tx1"/>
              </a:solidFill>
              <a:effectLst/>
              <a:uLnTx/>
              <a:uFillTx/>
              <a:latin typeface="+mn-lt"/>
              <a:ea typeface="+mn-ea"/>
              <a:cs typeface="+mn-cs"/>
            </a:endParaRPr>
          </a:p>
        </p:txBody>
      </p:sp>
      <p:grpSp>
        <p:nvGrpSpPr>
          <p:cNvPr id="6" name="Group 5"/>
          <p:cNvGrpSpPr/>
          <p:nvPr/>
        </p:nvGrpSpPr>
        <p:grpSpPr>
          <a:xfrm>
            <a:off x="5638800" y="2179637"/>
            <a:ext cx="2438400" cy="4068763"/>
            <a:chOff x="5791200" y="2057400"/>
            <a:chExt cx="2438400" cy="4648200"/>
          </a:xfrm>
        </p:grpSpPr>
        <p:sp>
          <p:nvSpPr>
            <p:cNvPr id="7" name="Oval 6"/>
            <p:cNvSpPr/>
            <p:nvPr/>
          </p:nvSpPr>
          <p:spPr>
            <a:xfrm>
              <a:off x="5791200" y="22860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791200" y="28194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791200" y="33528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791200" y="38862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791200" y="44196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791200" y="49530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791200" y="54864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791200" y="60198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858000" y="25908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858000" y="31242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858000" y="36576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858000" y="41910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858000" y="47244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858000" y="52578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858000" y="57912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848600" y="25908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7848600" y="31242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848600" y="36576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848600" y="41910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848600" y="47244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848600" y="52578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848600" y="57912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848600" y="20574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848600" y="63246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a:stCxn id="7" idx="6"/>
              <a:endCxn id="15" idx="2"/>
            </p:cNvCxnSpPr>
            <p:nvPr/>
          </p:nvCxnSpPr>
          <p:spPr>
            <a:xfrm>
              <a:off x="6172200" y="2476500"/>
              <a:ext cx="6858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8" idx="6"/>
            </p:cNvCxnSpPr>
            <p:nvPr/>
          </p:nvCxnSpPr>
          <p:spPr>
            <a:xfrm>
              <a:off x="6172200" y="3009900"/>
              <a:ext cx="6858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172200" y="3543300"/>
              <a:ext cx="6858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6172200" y="4076700"/>
              <a:ext cx="6858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6172200" y="4610100"/>
              <a:ext cx="6858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6172200" y="5143500"/>
              <a:ext cx="6858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19" idx="2"/>
            </p:cNvCxnSpPr>
            <p:nvPr/>
          </p:nvCxnSpPr>
          <p:spPr>
            <a:xfrm rot="5400000" flipH="1" flipV="1">
              <a:off x="6134100" y="49530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19" idx="2"/>
            </p:cNvCxnSpPr>
            <p:nvPr/>
          </p:nvCxnSpPr>
          <p:spPr>
            <a:xfrm rot="5400000" flipH="1" flipV="1">
              <a:off x="5867400" y="5219700"/>
              <a:ext cx="12954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6172200" y="5676900"/>
              <a:ext cx="6858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flipH="1" flipV="1">
              <a:off x="6134100" y="39243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15" idx="2"/>
            </p:cNvCxnSpPr>
            <p:nvPr/>
          </p:nvCxnSpPr>
          <p:spPr>
            <a:xfrm rot="5400000" flipH="1" flipV="1">
              <a:off x="5886450" y="3067050"/>
              <a:ext cx="12573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5" idx="6"/>
            </p:cNvCxnSpPr>
            <p:nvPr/>
          </p:nvCxnSpPr>
          <p:spPr>
            <a:xfrm flipV="1">
              <a:off x="7239000" y="2590800"/>
              <a:ext cx="685799" cy="19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7238999" y="2819400"/>
              <a:ext cx="6858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238999" y="3352800"/>
              <a:ext cx="6858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7238999" y="3886200"/>
              <a:ext cx="6858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238999" y="4419600"/>
              <a:ext cx="6858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238999" y="4953000"/>
              <a:ext cx="6858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5400000" flipH="1" flipV="1">
              <a:off x="7200899" y="47625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6934199" y="5029200"/>
              <a:ext cx="12954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7238999" y="5486400"/>
              <a:ext cx="6858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7200899" y="37338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flipH="1" flipV="1">
              <a:off x="6953249" y="2876550"/>
              <a:ext cx="12573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29" idx="3"/>
            </p:cNvCxnSpPr>
            <p:nvPr/>
          </p:nvCxnSpPr>
          <p:spPr>
            <a:xfrm flipV="1">
              <a:off x="7239000" y="2382604"/>
              <a:ext cx="665396" cy="4367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0" idx="6"/>
            </p:cNvCxnSpPr>
            <p:nvPr/>
          </p:nvCxnSpPr>
          <p:spPr>
            <a:xfrm>
              <a:off x="7239000" y="5448300"/>
              <a:ext cx="6096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5" name="그룹 125"/>
          <p:cNvGrpSpPr/>
          <p:nvPr/>
        </p:nvGrpSpPr>
        <p:grpSpPr>
          <a:xfrm>
            <a:off x="645121" y="2885572"/>
            <a:ext cx="4101715" cy="2675440"/>
            <a:chOff x="1667650" y="3839100"/>
            <a:chExt cx="4101715" cy="2675440"/>
          </a:xfrm>
        </p:grpSpPr>
        <p:grpSp>
          <p:nvGrpSpPr>
            <p:cNvPr id="66" name="그룹 53"/>
            <p:cNvGrpSpPr/>
            <p:nvPr/>
          </p:nvGrpSpPr>
          <p:grpSpPr>
            <a:xfrm rot="17833937">
              <a:off x="4376062" y="5136973"/>
              <a:ext cx="1545691" cy="1209455"/>
              <a:chOff x="616410" y="3073007"/>
              <a:chExt cx="2660176" cy="1937084"/>
            </a:xfrm>
          </p:grpSpPr>
          <p:grpSp>
            <p:nvGrpSpPr>
              <p:cNvPr id="138" name="그룹 112"/>
              <p:cNvGrpSpPr/>
              <p:nvPr/>
            </p:nvGrpSpPr>
            <p:grpSpPr>
              <a:xfrm rot="9426865">
                <a:off x="616410" y="3073007"/>
                <a:ext cx="2660176" cy="1937084"/>
                <a:chOff x="616424" y="3073021"/>
                <a:chExt cx="2660176" cy="1937084"/>
              </a:xfrm>
            </p:grpSpPr>
            <p:grpSp>
              <p:nvGrpSpPr>
                <p:cNvPr id="140" name="그룹 96"/>
                <p:cNvGrpSpPr/>
                <p:nvPr/>
              </p:nvGrpSpPr>
              <p:grpSpPr>
                <a:xfrm>
                  <a:off x="616424" y="3073021"/>
                  <a:ext cx="2050576" cy="1203374"/>
                  <a:chOff x="616424" y="3073021"/>
                  <a:chExt cx="2964976" cy="1803684"/>
                </a:xfrm>
              </p:grpSpPr>
              <p:sp>
                <p:nvSpPr>
                  <p:cNvPr id="145" name="자유형 205"/>
                  <p:cNvSpPr/>
                  <p:nvPr/>
                </p:nvSpPr>
                <p:spPr>
                  <a:xfrm>
                    <a:off x="616424" y="3073021"/>
                    <a:ext cx="1633182" cy="1332931"/>
                  </a:xfrm>
                  <a:custGeom>
                    <a:avLst/>
                    <a:gdLst>
                      <a:gd name="connsiteX0" fmla="*/ 680113 w 1633182"/>
                      <a:gd name="connsiteY0" fmla="*/ 489045 h 1332931"/>
                      <a:gd name="connsiteX1" fmla="*/ 843886 w 1633182"/>
                      <a:gd name="connsiteY1" fmla="*/ 11373 h 1332931"/>
                      <a:gd name="connsiteX2" fmla="*/ 898477 w 1633182"/>
                      <a:gd name="connsiteY2" fmla="*/ 420806 h 1332931"/>
                      <a:gd name="connsiteX3" fmla="*/ 1075898 w 1633182"/>
                      <a:gd name="connsiteY3" fmla="*/ 366215 h 1332931"/>
                      <a:gd name="connsiteX4" fmla="*/ 1430740 w 1633182"/>
                      <a:gd name="connsiteY4" fmla="*/ 120555 h 1332931"/>
                      <a:gd name="connsiteX5" fmla="*/ 1089546 w 1633182"/>
                      <a:gd name="connsiteY5" fmla="*/ 639170 h 1332931"/>
                      <a:gd name="connsiteX6" fmla="*/ 1621809 w 1633182"/>
                      <a:gd name="connsiteY6" fmla="*/ 843886 h 1332931"/>
                      <a:gd name="connsiteX7" fmla="*/ 1021307 w 1633182"/>
                      <a:gd name="connsiteY7" fmla="*/ 816591 h 1332931"/>
                      <a:gd name="connsiteX8" fmla="*/ 966716 w 1633182"/>
                      <a:gd name="connsiteY8" fmla="*/ 1321558 h 1332931"/>
                      <a:gd name="connsiteX9" fmla="*/ 775648 w 1633182"/>
                      <a:gd name="connsiteY9" fmla="*/ 748352 h 1332931"/>
                      <a:gd name="connsiteX10" fmla="*/ 448101 w 1633182"/>
                      <a:gd name="connsiteY10" fmla="*/ 1157785 h 1332931"/>
                      <a:gd name="connsiteX11" fmla="*/ 625522 w 1633182"/>
                      <a:gd name="connsiteY11" fmla="*/ 652818 h 1332931"/>
                      <a:gd name="connsiteX12" fmla="*/ 11373 w 1633182"/>
                      <a:gd name="connsiteY12" fmla="*/ 175146 h 1332931"/>
                      <a:gd name="connsiteX13" fmla="*/ 680113 w 1633182"/>
                      <a:gd name="connsiteY13" fmla="*/ 489045 h 13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182" h="1332931">
                        <a:moveTo>
                          <a:pt x="680113" y="489045"/>
                        </a:moveTo>
                        <a:cubicBezTo>
                          <a:pt x="818865" y="461750"/>
                          <a:pt x="807492" y="22746"/>
                          <a:pt x="843886" y="11373"/>
                        </a:cubicBezTo>
                        <a:cubicBezTo>
                          <a:pt x="880280" y="0"/>
                          <a:pt x="859808" y="361666"/>
                          <a:pt x="898477" y="420806"/>
                        </a:cubicBezTo>
                        <a:cubicBezTo>
                          <a:pt x="937146" y="479946"/>
                          <a:pt x="987187" y="416257"/>
                          <a:pt x="1075898" y="366215"/>
                        </a:cubicBezTo>
                        <a:cubicBezTo>
                          <a:pt x="1164609" y="316173"/>
                          <a:pt x="1428465" y="75063"/>
                          <a:pt x="1430740" y="120555"/>
                        </a:cubicBezTo>
                        <a:cubicBezTo>
                          <a:pt x="1433015" y="166047"/>
                          <a:pt x="1057701" y="518615"/>
                          <a:pt x="1089546" y="639170"/>
                        </a:cubicBezTo>
                        <a:cubicBezTo>
                          <a:pt x="1121391" y="759725"/>
                          <a:pt x="1633182" y="814316"/>
                          <a:pt x="1621809" y="843886"/>
                        </a:cubicBezTo>
                        <a:cubicBezTo>
                          <a:pt x="1610436" y="873456"/>
                          <a:pt x="1130489" y="736979"/>
                          <a:pt x="1021307" y="816591"/>
                        </a:cubicBezTo>
                        <a:cubicBezTo>
                          <a:pt x="912125" y="896203"/>
                          <a:pt x="1007659" y="1332931"/>
                          <a:pt x="966716" y="1321558"/>
                        </a:cubicBezTo>
                        <a:cubicBezTo>
                          <a:pt x="925773" y="1310185"/>
                          <a:pt x="862084" y="775648"/>
                          <a:pt x="775648" y="748352"/>
                        </a:cubicBezTo>
                        <a:cubicBezTo>
                          <a:pt x="689212" y="721057"/>
                          <a:pt x="473122" y="1173707"/>
                          <a:pt x="448101" y="1157785"/>
                        </a:cubicBezTo>
                        <a:cubicBezTo>
                          <a:pt x="423080" y="1141863"/>
                          <a:pt x="698310" y="816591"/>
                          <a:pt x="625522" y="652818"/>
                        </a:cubicBezTo>
                        <a:cubicBezTo>
                          <a:pt x="552734" y="489045"/>
                          <a:pt x="0" y="202441"/>
                          <a:pt x="11373" y="175146"/>
                        </a:cubicBezTo>
                        <a:cubicBezTo>
                          <a:pt x="22746" y="147851"/>
                          <a:pt x="541361" y="516340"/>
                          <a:pt x="680113" y="48904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cxnSp>
                <p:nvCxnSpPr>
                  <p:cNvPr id="146" name="구부러진 연결선 206"/>
                  <p:cNvCxnSpPr>
                    <a:stCxn id="145" idx="7"/>
                  </p:cNvCxnSpPr>
                  <p:nvPr/>
                </p:nvCxnSpPr>
                <p:spPr>
                  <a:xfrm>
                    <a:off x="1637731" y="3889612"/>
                    <a:ext cx="1943669" cy="98709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cxnSp>
              <p:nvCxnSpPr>
                <p:cNvPr id="141" name="구부러진 연결선 201"/>
                <p:cNvCxnSpPr/>
                <p:nvPr/>
              </p:nvCxnSpPr>
              <p:spPr>
                <a:xfrm rot="5400000">
                  <a:off x="2100145" y="4309850"/>
                  <a:ext cx="600310" cy="533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42" name="구부러진 연결선 58"/>
                <p:cNvCxnSpPr/>
                <p:nvPr/>
              </p:nvCxnSpPr>
              <p:spPr>
                <a:xfrm rot="5400000">
                  <a:off x="2186639" y="4528950"/>
                  <a:ext cx="732917" cy="229394"/>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43" name="구부러진 연결선 203"/>
                <p:cNvCxnSpPr/>
                <p:nvPr/>
              </p:nvCxnSpPr>
              <p:spPr>
                <a:xfrm rot="16200000" flipH="1">
                  <a:off x="2662941" y="4282042"/>
                  <a:ext cx="466113" cy="45640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44" name="구부러진 연결선 204"/>
                <p:cNvCxnSpPr/>
                <p:nvPr/>
              </p:nvCxnSpPr>
              <p:spPr>
                <a:xfrm flipV="1">
                  <a:off x="2667796" y="3909542"/>
                  <a:ext cx="608804" cy="36764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sp>
            <p:nvSpPr>
              <p:cNvPr id="139" name="타원 199"/>
              <p:cNvSpPr/>
              <p:nvPr/>
            </p:nvSpPr>
            <p:spPr>
              <a:xfrm flipH="1">
                <a:off x="2819400" y="4191000"/>
                <a:ext cx="45719" cy="670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grpSp>
        <p:grpSp>
          <p:nvGrpSpPr>
            <p:cNvPr id="67" name="그룹 93"/>
            <p:cNvGrpSpPr/>
            <p:nvPr/>
          </p:nvGrpSpPr>
          <p:grpSpPr>
            <a:xfrm>
              <a:off x="1667640" y="3839114"/>
              <a:ext cx="4101716" cy="2426978"/>
              <a:chOff x="1667640" y="3839114"/>
              <a:chExt cx="4101716" cy="2426978"/>
            </a:xfrm>
          </p:grpSpPr>
          <p:grpSp>
            <p:nvGrpSpPr>
              <p:cNvPr id="68" name="그룹 13"/>
              <p:cNvGrpSpPr/>
              <p:nvPr/>
            </p:nvGrpSpPr>
            <p:grpSpPr>
              <a:xfrm>
                <a:off x="1973075" y="5029194"/>
                <a:ext cx="1545691" cy="1209455"/>
                <a:chOff x="616416" y="3073013"/>
                <a:chExt cx="2660176" cy="1937084"/>
              </a:xfrm>
            </p:grpSpPr>
            <p:grpSp>
              <p:nvGrpSpPr>
                <p:cNvPr id="129" name="그룹 112"/>
                <p:cNvGrpSpPr/>
                <p:nvPr/>
              </p:nvGrpSpPr>
              <p:grpSpPr>
                <a:xfrm rot="9426865">
                  <a:off x="616416" y="3073013"/>
                  <a:ext cx="2660176" cy="1937084"/>
                  <a:chOff x="616424" y="3073021"/>
                  <a:chExt cx="2660176" cy="1937084"/>
                </a:xfrm>
              </p:grpSpPr>
              <p:grpSp>
                <p:nvGrpSpPr>
                  <p:cNvPr id="131" name="그룹 96"/>
                  <p:cNvGrpSpPr/>
                  <p:nvPr/>
                </p:nvGrpSpPr>
                <p:grpSpPr>
                  <a:xfrm>
                    <a:off x="616424" y="3073021"/>
                    <a:ext cx="2050576" cy="1203374"/>
                    <a:chOff x="616424" y="3073021"/>
                    <a:chExt cx="2964976" cy="1803684"/>
                  </a:xfrm>
                </p:grpSpPr>
                <p:sp>
                  <p:nvSpPr>
                    <p:cNvPr id="136" name="자유형 21"/>
                    <p:cNvSpPr/>
                    <p:nvPr/>
                  </p:nvSpPr>
                  <p:spPr>
                    <a:xfrm>
                      <a:off x="616424" y="3073021"/>
                      <a:ext cx="1633182" cy="1332931"/>
                    </a:xfrm>
                    <a:custGeom>
                      <a:avLst/>
                      <a:gdLst>
                        <a:gd name="connsiteX0" fmla="*/ 680113 w 1633182"/>
                        <a:gd name="connsiteY0" fmla="*/ 489045 h 1332931"/>
                        <a:gd name="connsiteX1" fmla="*/ 843886 w 1633182"/>
                        <a:gd name="connsiteY1" fmla="*/ 11373 h 1332931"/>
                        <a:gd name="connsiteX2" fmla="*/ 898477 w 1633182"/>
                        <a:gd name="connsiteY2" fmla="*/ 420806 h 1332931"/>
                        <a:gd name="connsiteX3" fmla="*/ 1075898 w 1633182"/>
                        <a:gd name="connsiteY3" fmla="*/ 366215 h 1332931"/>
                        <a:gd name="connsiteX4" fmla="*/ 1430740 w 1633182"/>
                        <a:gd name="connsiteY4" fmla="*/ 120555 h 1332931"/>
                        <a:gd name="connsiteX5" fmla="*/ 1089546 w 1633182"/>
                        <a:gd name="connsiteY5" fmla="*/ 639170 h 1332931"/>
                        <a:gd name="connsiteX6" fmla="*/ 1621809 w 1633182"/>
                        <a:gd name="connsiteY6" fmla="*/ 843886 h 1332931"/>
                        <a:gd name="connsiteX7" fmla="*/ 1021307 w 1633182"/>
                        <a:gd name="connsiteY7" fmla="*/ 816591 h 1332931"/>
                        <a:gd name="connsiteX8" fmla="*/ 966716 w 1633182"/>
                        <a:gd name="connsiteY8" fmla="*/ 1321558 h 1332931"/>
                        <a:gd name="connsiteX9" fmla="*/ 775648 w 1633182"/>
                        <a:gd name="connsiteY9" fmla="*/ 748352 h 1332931"/>
                        <a:gd name="connsiteX10" fmla="*/ 448101 w 1633182"/>
                        <a:gd name="connsiteY10" fmla="*/ 1157785 h 1332931"/>
                        <a:gd name="connsiteX11" fmla="*/ 625522 w 1633182"/>
                        <a:gd name="connsiteY11" fmla="*/ 652818 h 1332931"/>
                        <a:gd name="connsiteX12" fmla="*/ 11373 w 1633182"/>
                        <a:gd name="connsiteY12" fmla="*/ 175146 h 1332931"/>
                        <a:gd name="connsiteX13" fmla="*/ 680113 w 1633182"/>
                        <a:gd name="connsiteY13" fmla="*/ 489045 h 13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182" h="1332931">
                          <a:moveTo>
                            <a:pt x="680113" y="489045"/>
                          </a:moveTo>
                          <a:cubicBezTo>
                            <a:pt x="818865" y="461750"/>
                            <a:pt x="807492" y="22746"/>
                            <a:pt x="843886" y="11373"/>
                          </a:cubicBezTo>
                          <a:cubicBezTo>
                            <a:pt x="880280" y="0"/>
                            <a:pt x="859808" y="361666"/>
                            <a:pt x="898477" y="420806"/>
                          </a:cubicBezTo>
                          <a:cubicBezTo>
                            <a:pt x="937146" y="479946"/>
                            <a:pt x="987187" y="416257"/>
                            <a:pt x="1075898" y="366215"/>
                          </a:cubicBezTo>
                          <a:cubicBezTo>
                            <a:pt x="1164609" y="316173"/>
                            <a:pt x="1428465" y="75063"/>
                            <a:pt x="1430740" y="120555"/>
                          </a:cubicBezTo>
                          <a:cubicBezTo>
                            <a:pt x="1433015" y="166047"/>
                            <a:pt x="1057701" y="518615"/>
                            <a:pt x="1089546" y="639170"/>
                          </a:cubicBezTo>
                          <a:cubicBezTo>
                            <a:pt x="1121391" y="759725"/>
                            <a:pt x="1633182" y="814316"/>
                            <a:pt x="1621809" y="843886"/>
                          </a:cubicBezTo>
                          <a:cubicBezTo>
                            <a:pt x="1610436" y="873456"/>
                            <a:pt x="1130489" y="736979"/>
                            <a:pt x="1021307" y="816591"/>
                          </a:cubicBezTo>
                          <a:cubicBezTo>
                            <a:pt x="912125" y="896203"/>
                            <a:pt x="1007659" y="1332931"/>
                            <a:pt x="966716" y="1321558"/>
                          </a:cubicBezTo>
                          <a:cubicBezTo>
                            <a:pt x="925773" y="1310185"/>
                            <a:pt x="862084" y="775648"/>
                            <a:pt x="775648" y="748352"/>
                          </a:cubicBezTo>
                          <a:cubicBezTo>
                            <a:pt x="689212" y="721057"/>
                            <a:pt x="473122" y="1173707"/>
                            <a:pt x="448101" y="1157785"/>
                          </a:cubicBezTo>
                          <a:cubicBezTo>
                            <a:pt x="423080" y="1141863"/>
                            <a:pt x="698310" y="816591"/>
                            <a:pt x="625522" y="652818"/>
                          </a:cubicBezTo>
                          <a:cubicBezTo>
                            <a:pt x="552734" y="489045"/>
                            <a:pt x="0" y="202441"/>
                            <a:pt x="11373" y="175146"/>
                          </a:cubicBezTo>
                          <a:cubicBezTo>
                            <a:pt x="22746" y="147851"/>
                            <a:pt x="541361" y="516340"/>
                            <a:pt x="680113" y="48904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cxnSp>
                  <p:nvCxnSpPr>
                    <p:cNvPr id="137" name="구부러진 연결선 22"/>
                    <p:cNvCxnSpPr>
                      <a:stCxn id="135" idx="7"/>
                    </p:cNvCxnSpPr>
                    <p:nvPr/>
                  </p:nvCxnSpPr>
                  <p:spPr>
                    <a:xfrm>
                      <a:off x="1637731" y="3889612"/>
                      <a:ext cx="1943669" cy="98709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cxnSp>
                <p:nvCxnSpPr>
                  <p:cNvPr id="132" name="구부러진 연결선 192"/>
                  <p:cNvCxnSpPr/>
                  <p:nvPr/>
                </p:nvCxnSpPr>
                <p:spPr>
                  <a:xfrm rot="5400000">
                    <a:off x="2100145" y="4309850"/>
                    <a:ext cx="600310" cy="533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33" name="구부러진 연결선 193"/>
                  <p:cNvCxnSpPr/>
                  <p:nvPr/>
                </p:nvCxnSpPr>
                <p:spPr>
                  <a:xfrm rot="5400000">
                    <a:off x="2186639" y="4528950"/>
                    <a:ext cx="732917" cy="229394"/>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34" name="구부러진 연결선 194"/>
                  <p:cNvCxnSpPr/>
                  <p:nvPr/>
                </p:nvCxnSpPr>
                <p:spPr>
                  <a:xfrm rot="16200000" flipH="1">
                    <a:off x="2662941" y="4282042"/>
                    <a:ext cx="466113" cy="45640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35" name="구부러진 연결선 20"/>
                  <p:cNvCxnSpPr/>
                  <p:nvPr/>
                </p:nvCxnSpPr>
                <p:spPr>
                  <a:xfrm flipV="1">
                    <a:off x="2667796" y="3909542"/>
                    <a:ext cx="608804" cy="36764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sp>
              <p:nvSpPr>
                <p:cNvPr id="130" name="타원 15"/>
                <p:cNvSpPr/>
                <p:nvPr/>
              </p:nvSpPr>
              <p:spPr>
                <a:xfrm flipH="1">
                  <a:off x="2819400" y="4191000"/>
                  <a:ext cx="45719" cy="670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grpSp>
          <p:grpSp>
            <p:nvGrpSpPr>
              <p:cNvPr id="69" name="그룹 23"/>
              <p:cNvGrpSpPr/>
              <p:nvPr/>
            </p:nvGrpSpPr>
            <p:grpSpPr>
              <a:xfrm>
                <a:off x="3335106" y="5056637"/>
                <a:ext cx="1545691" cy="1209455"/>
                <a:chOff x="616414" y="3073011"/>
                <a:chExt cx="2660176" cy="1937084"/>
              </a:xfrm>
            </p:grpSpPr>
            <p:grpSp>
              <p:nvGrpSpPr>
                <p:cNvPr id="120" name="그룹 112"/>
                <p:cNvGrpSpPr/>
                <p:nvPr/>
              </p:nvGrpSpPr>
              <p:grpSpPr>
                <a:xfrm rot="9426865">
                  <a:off x="616414" y="3073011"/>
                  <a:ext cx="2660176" cy="1937084"/>
                  <a:chOff x="616424" y="3073021"/>
                  <a:chExt cx="2660176" cy="1937084"/>
                </a:xfrm>
              </p:grpSpPr>
              <p:grpSp>
                <p:nvGrpSpPr>
                  <p:cNvPr id="122" name="그룹 96"/>
                  <p:cNvGrpSpPr/>
                  <p:nvPr/>
                </p:nvGrpSpPr>
                <p:grpSpPr>
                  <a:xfrm>
                    <a:off x="616424" y="3073021"/>
                    <a:ext cx="2050576" cy="1203374"/>
                    <a:chOff x="616424" y="3073021"/>
                    <a:chExt cx="2964976" cy="1803684"/>
                  </a:xfrm>
                </p:grpSpPr>
                <p:sp>
                  <p:nvSpPr>
                    <p:cNvPr id="127" name="자유형 31"/>
                    <p:cNvSpPr/>
                    <p:nvPr/>
                  </p:nvSpPr>
                  <p:spPr>
                    <a:xfrm>
                      <a:off x="616424" y="3073021"/>
                      <a:ext cx="1633182" cy="1332931"/>
                    </a:xfrm>
                    <a:custGeom>
                      <a:avLst/>
                      <a:gdLst>
                        <a:gd name="connsiteX0" fmla="*/ 680113 w 1633182"/>
                        <a:gd name="connsiteY0" fmla="*/ 489045 h 1332931"/>
                        <a:gd name="connsiteX1" fmla="*/ 843886 w 1633182"/>
                        <a:gd name="connsiteY1" fmla="*/ 11373 h 1332931"/>
                        <a:gd name="connsiteX2" fmla="*/ 898477 w 1633182"/>
                        <a:gd name="connsiteY2" fmla="*/ 420806 h 1332931"/>
                        <a:gd name="connsiteX3" fmla="*/ 1075898 w 1633182"/>
                        <a:gd name="connsiteY3" fmla="*/ 366215 h 1332931"/>
                        <a:gd name="connsiteX4" fmla="*/ 1430740 w 1633182"/>
                        <a:gd name="connsiteY4" fmla="*/ 120555 h 1332931"/>
                        <a:gd name="connsiteX5" fmla="*/ 1089546 w 1633182"/>
                        <a:gd name="connsiteY5" fmla="*/ 639170 h 1332931"/>
                        <a:gd name="connsiteX6" fmla="*/ 1621809 w 1633182"/>
                        <a:gd name="connsiteY6" fmla="*/ 843886 h 1332931"/>
                        <a:gd name="connsiteX7" fmla="*/ 1021307 w 1633182"/>
                        <a:gd name="connsiteY7" fmla="*/ 816591 h 1332931"/>
                        <a:gd name="connsiteX8" fmla="*/ 966716 w 1633182"/>
                        <a:gd name="connsiteY8" fmla="*/ 1321558 h 1332931"/>
                        <a:gd name="connsiteX9" fmla="*/ 775648 w 1633182"/>
                        <a:gd name="connsiteY9" fmla="*/ 748352 h 1332931"/>
                        <a:gd name="connsiteX10" fmla="*/ 448101 w 1633182"/>
                        <a:gd name="connsiteY10" fmla="*/ 1157785 h 1332931"/>
                        <a:gd name="connsiteX11" fmla="*/ 625522 w 1633182"/>
                        <a:gd name="connsiteY11" fmla="*/ 652818 h 1332931"/>
                        <a:gd name="connsiteX12" fmla="*/ 11373 w 1633182"/>
                        <a:gd name="connsiteY12" fmla="*/ 175146 h 1332931"/>
                        <a:gd name="connsiteX13" fmla="*/ 680113 w 1633182"/>
                        <a:gd name="connsiteY13" fmla="*/ 489045 h 13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182" h="1332931">
                          <a:moveTo>
                            <a:pt x="680113" y="489045"/>
                          </a:moveTo>
                          <a:cubicBezTo>
                            <a:pt x="818865" y="461750"/>
                            <a:pt x="807492" y="22746"/>
                            <a:pt x="843886" y="11373"/>
                          </a:cubicBezTo>
                          <a:cubicBezTo>
                            <a:pt x="880280" y="0"/>
                            <a:pt x="859808" y="361666"/>
                            <a:pt x="898477" y="420806"/>
                          </a:cubicBezTo>
                          <a:cubicBezTo>
                            <a:pt x="937146" y="479946"/>
                            <a:pt x="987187" y="416257"/>
                            <a:pt x="1075898" y="366215"/>
                          </a:cubicBezTo>
                          <a:cubicBezTo>
                            <a:pt x="1164609" y="316173"/>
                            <a:pt x="1428465" y="75063"/>
                            <a:pt x="1430740" y="120555"/>
                          </a:cubicBezTo>
                          <a:cubicBezTo>
                            <a:pt x="1433015" y="166047"/>
                            <a:pt x="1057701" y="518615"/>
                            <a:pt x="1089546" y="639170"/>
                          </a:cubicBezTo>
                          <a:cubicBezTo>
                            <a:pt x="1121391" y="759725"/>
                            <a:pt x="1633182" y="814316"/>
                            <a:pt x="1621809" y="843886"/>
                          </a:cubicBezTo>
                          <a:cubicBezTo>
                            <a:pt x="1610436" y="873456"/>
                            <a:pt x="1130489" y="736979"/>
                            <a:pt x="1021307" y="816591"/>
                          </a:cubicBezTo>
                          <a:cubicBezTo>
                            <a:pt x="912125" y="896203"/>
                            <a:pt x="1007659" y="1332931"/>
                            <a:pt x="966716" y="1321558"/>
                          </a:cubicBezTo>
                          <a:cubicBezTo>
                            <a:pt x="925773" y="1310185"/>
                            <a:pt x="862084" y="775648"/>
                            <a:pt x="775648" y="748352"/>
                          </a:cubicBezTo>
                          <a:cubicBezTo>
                            <a:pt x="689212" y="721057"/>
                            <a:pt x="473122" y="1173707"/>
                            <a:pt x="448101" y="1157785"/>
                          </a:cubicBezTo>
                          <a:cubicBezTo>
                            <a:pt x="423080" y="1141863"/>
                            <a:pt x="698310" y="816591"/>
                            <a:pt x="625522" y="652818"/>
                          </a:cubicBezTo>
                          <a:cubicBezTo>
                            <a:pt x="552734" y="489045"/>
                            <a:pt x="0" y="202441"/>
                            <a:pt x="11373" y="175146"/>
                          </a:cubicBezTo>
                          <a:cubicBezTo>
                            <a:pt x="22746" y="147851"/>
                            <a:pt x="541361" y="516340"/>
                            <a:pt x="680113" y="48904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cxnSp>
                  <p:nvCxnSpPr>
                    <p:cNvPr id="128" name="구부러진 연결선 188"/>
                    <p:cNvCxnSpPr/>
                    <p:nvPr/>
                  </p:nvCxnSpPr>
                  <p:spPr>
                    <a:xfrm>
                      <a:off x="1637731" y="3889612"/>
                      <a:ext cx="1943669" cy="98709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cxnSp>
                <p:nvCxnSpPr>
                  <p:cNvPr id="123" name="구부러진 연결선 183"/>
                  <p:cNvCxnSpPr/>
                  <p:nvPr/>
                </p:nvCxnSpPr>
                <p:spPr>
                  <a:xfrm rot="5400000">
                    <a:off x="2100145" y="4309850"/>
                    <a:ext cx="600310" cy="533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24" name="구부러진 연결선 184"/>
                  <p:cNvCxnSpPr/>
                  <p:nvPr/>
                </p:nvCxnSpPr>
                <p:spPr>
                  <a:xfrm rot="5400000">
                    <a:off x="2186639" y="4528950"/>
                    <a:ext cx="732917" cy="229394"/>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25" name="구부러진 연결선 29"/>
                  <p:cNvCxnSpPr/>
                  <p:nvPr/>
                </p:nvCxnSpPr>
                <p:spPr>
                  <a:xfrm rot="16200000" flipH="1">
                    <a:off x="2662941" y="4282042"/>
                    <a:ext cx="466113" cy="45640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26" name="구부러진 연결선 186"/>
                  <p:cNvCxnSpPr/>
                  <p:nvPr/>
                </p:nvCxnSpPr>
                <p:spPr>
                  <a:xfrm flipV="1">
                    <a:off x="2667796" y="3909542"/>
                    <a:ext cx="608804" cy="36764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sp>
              <p:nvSpPr>
                <p:cNvPr id="121" name="타원 181"/>
                <p:cNvSpPr/>
                <p:nvPr/>
              </p:nvSpPr>
              <p:spPr>
                <a:xfrm flipH="1">
                  <a:off x="2819400" y="4191000"/>
                  <a:ext cx="45719" cy="670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grpSp>
          <p:grpSp>
            <p:nvGrpSpPr>
              <p:cNvPr id="70" name="그룹 33"/>
              <p:cNvGrpSpPr/>
              <p:nvPr/>
            </p:nvGrpSpPr>
            <p:grpSpPr>
              <a:xfrm rot="19252273">
                <a:off x="2951486" y="4534450"/>
                <a:ext cx="1545691" cy="1209455"/>
                <a:chOff x="616412" y="3073009"/>
                <a:chExt cx="2660176" cy="1937084"/>
              </a:xfrm>
            </p:grpSpPr>
            <p:grpSp>
              <p:nvGrpSpPr>
                <p:cNvPr id="111" name="그룹 112"/>
                <p:cNvGrpSpPr/>
                <p:nvPr/>
              </p:nvGrpSpPr>
              <p:grpSpPr>
                <a:xfrm rot="9426865">
                  <a:off x="616412" y="3073009"/>
                  <a:ext cx="2660176" cy="1937084"/>
                  <a:chOff x="616424" y="3073021"/>
                  <a:chExt cx="2660176" cy="1937084"/>
                </a:xfrm>
              </p:grpSpPr>
              <p:grpSp>
                <p:nvGrpSpPr>
                  <p:cNvPr id="113" name="그룹 96"/>
                  <p:cNvGrpSpPr/>
                  <p:nvPr/>
                </p:nvGrpSpPr>
                <p:grpSpPr>
                  <a:xfrm>
                    <a:off x="616424" y="3073021"/>
                    <a:ext cx="2050576" cy="1203374"/>
                    <a:chOff x="616424" y="3073021"/>
                    <a:chExt cx="2964976" cy="1803684"/>
                  </a:xfrm>
                </p:grpSpPr>
                <p:sp>
                  <p:nvSpPr>
                    <p:cNvPr id="118" name="자유형 178"/>
                    <p:cNvSpPr/>
                    <p:nvPr/>
                  </p:nvSpPr>
                  <p:spPr>
                    <a:xfrm>
                      <a:off x="616424" y="3073021"/>
                      <a:ext cx="1633182" cy="1332931"/>
                    </a:xfrm>
                    <a:custGeom>
                      <a:avLst/>
                      <a:gdLst>
                        <a:gd name="connsiteX0" fmla="*/ 680113 w 1633182"/>
                        <a:gd name="connsiteY0" fmla="*/ 489045 h 1332931"/>
                        <a:gd name="connsiteX1" fmla="*/ 843886 w 1633182"/>
                        <a:gd name="connsiteY1" fmla="*/ 11373 h 1332931"/>
                        <a:gd name="connsiteX2" fmla="*/ 898477 w 1633182"/>
                        <a:gd name="connsiteY2" fmla="*/ 420806 h 1332931"/>
                        <a:gd name="connsiteX3" fmla="*/ 1075898 w 1633182"/>
                        <a:gd name="connsiteY3" fmla="*/ 366215 h 1332931"/>
                        <a:gd name="connsiteX4" fmla="*/ 1430740 w 1633182"/>
                        <a:gd name="connsiteY4" fmla="*/ 120555 h 1332931"/>
                        <a:gd name="connsiteX5" fmla="*/ 1089546 w 1633182"/>
                        <a:gd name="connsiteY5" fmla="*/ 639170 h 1332931"/>
                        <a:gd name="connsiteX6" fmla="*/ 1621809 w 1633182"/>
                        <a:gd name="connsiteY6" fmla="*/ 843886 h 1332931"/>
                        <a:gd name="connsiteX7" fmla="*/ 1021307 w 1633182"/>
                        <a:gd name="connsiteY7" fmla="*/ 816591 h 1332931"/>
                        <a:gd name="connsiteX8" fmla="*/ 966716 w 1633182"/>
                        <a:gd name="connsiteY8" fmla="*/ 1321558 h 1332931"/>
                        <a:gd name="connsiteX9" fmla="*/ 775648 w 1633182"/>
                        <a:gd name="connsiteY9" fmla="*/ 748352 h 1332931"/>
                        <a:gd name="connsiteX10" fmla="*/ 448101 w 1633182"/>
                        <a:gd name="connsiteY10" fmla="*/ 1157785 h 1332931"/>
                        <a:gd name="connsiteX11" fmla="*/ 625522 w 1633182"/>
                        <a:gd name="connsiteY11" fmla="*/ 652818 h 1332931"/>
                        <a:gd name="connsiteX12" fmla="*/ 11373 w 1633182"/>
                        <a:gd name="connsiteY12" fmla="*/ 175146 h 1332931"/>
                        <a:gd name="connsiteX13" fmla="*/ 680113 w 1633182"/>
                        <a:gd name="connsiteY13" fmla="*/ 489045 h 13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182" h="1332931">
                          <a:moveTo>
                            <a:pt x="680113" y="489045"/>
                          </a:moveTo>
                          <a:cubicBezTo>
                            <a:pt x="818865" y="461750"/>
                            <a:pt x="807492" y="22746"/>
                            <a:pt x="843886" y="11373"/>
                          </a:cubicBezTo>
                          <a:cubicBezTo>
                            <a:pt x="880280" y="0"/>
                            <a:pt x="859808" y="361666"/>
                            <a:pt x="898477" y="420806"/>
                          </a:cubicBezTo>
                          <a:cubicBezTo>
                            <a:pt x="937146" y="479946"/>
                            <a:pt x="987187" y="416257"/>
                            <a:pt x="1075898" y="366215"/>
                          </a:cubicBezTo>
                          <a:cubicBezTo>
                            <a:pt x="1164609" y="316173"/>
                            <a:pt x="1428465" y="75063"/>
                            <a:pt x="1430740" y="120555"/>
                          </a:cubicBezTo>
                          <a:cubicBezTo>
                            <a:pt x="1433015" y="166047"/>
                            <a:pt x="1057701" y="518615"/>
                            <a:pt x="1089546" y="639170"/>
                          </a:cubicBezTo>
                          <a:cubicBezTo>
                            <a:pt x="1121391" y="759725"/>
                            <a:pt x="1633182" y="814316"/>
                            <a:pt x="1621809" y="843886"/>
                          </a:cubicBezTo>
                          <a:cubicBezTo>
                            <a:pt x="1610436" y="873456"/>
                            <a:pt x="1130489" y="736979"/>
                            <a:pt x="1021307" y="816591"/>
                          </a:cubicBezTo>
                          <a:cubicBezTo>
                            <a:pt x="912125" y="896203"/>
                            <a:pt x="1007659" y="1332931"/>
                            <a:pt x="966716" y="1321558"/>
                          </a:cubicBezTo>
                          <a:cubicBezTo>
                            <a:pt x="925773" y="1310185"/>
                            <a:pt x="862084" y="775648"/>
                            <a:pt x="775648" y="748352"/>
                          </a:cubicBezTo>
                          <a:cubicBezTo>
                            <a:pt x="689212" y="721057"/>
                            <a:pt x="473122" y="1173707"/>
                            <a:pt x="448101" y="1157785"/>
                          </a:cubicBezTo>
                          <a:cubicBezTo>
                            <a:pt x="423080" y="1141863"/>
                            <a:pt x="698310" y="816591"/>
                            <a:pt x="625522" y="652818"/>
                          </a:cubicBezTo>
                          <a:cubicBezTo>
                            <a:pt x="552734" y="489045"/>
                            <a:pt x="0" y="202441"/>
                            <a:pt x="11373" y="175146"/>
                          </a:cubicBezTo>
                          <a:cubicBezTo>
                            <a:pt x="22746" y="147851"/>
                            <a:pt x="541361" y="516340"/>
                            <a:pt x="680113" y="48904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cxnSp>
                  <p:nvCxnSpPr>
                    <p:cNvPr id="119" name="구부러진 연결선 179"/>
                    <p:cNvCxnSpPr>
                      <a:stCxn id="118" idx="7"/>
                    </p:cNvCxnSpPr>
                    <p:nvPr/>
                  </p:nvCxnSpPr>
                  <p:spPr>
                    <a:xfrm>
                      <a:off x="1637731" y="3889612"/>
                      <a:ext cx="1943669" cy="98709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cxnSp>
                <p:nvCxnSpPr>
                  <p:cNvPr id="114" name="구부러진 연결선 174"/>
                  <p:cNvCxnSpPr/>
                  <p:nvPr/>
                </p:nvCxnSpPr>
                <p:spPr>
                  <a:xfrm rot="5400000">
                    <a:off x="2100145" y="4309850"/>
                    <a:ext cx="600310" cy="533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15" name="구부러진 연결선 38"/>
                  <p:cNvCxnSpPr/>
                  <p:nvPr/>
                </p:nvCxnSpPr>
                <p:spPr>
                  <a:xfrm rot="5400000">
                    <a:off x="2186639" y="4528950"/>
                    <a:ext cx="732917" cy="229394"/>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16" name="구부러진 연결선 176"/>
                  <p:cNvCxnSpPr/>
                  <p:nvPr/>
                </p:nvCxnSpPr>
                <p:spPr>
                  <a:xfrm rot="16200000" flipH="1">
                    <a:off x="2662941" y="4282042"/>
                    <a:ext cx="466113" cy="45640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17" name="구부러진 연결선 40"/>
                  <p:cNvCxnSpPr/>
                  <p:nvPr/>
                </p:nvCxnSpPr>
                <p:spPr>
                  <a:xfrm flipV="1">
                    <a:off x="2667796" y="3909542"/>
                    <a:ext cx="608804" cy="36764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sp>
              <p:nvSpPr>
                <p:cNvPr id="112" name="타원 172"/>
                <p:cNvSpPr/>
                <p:nvPr/>
              </p:nvSpPr>
              <p:spPr>
                <a:xfrm flipH="1">
                  <a:off x="2819400" y="4191000"/>
                  <a:ext cx="45719" cy="670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grpSp>
          <p:grpSp>
            <p:nvGrpSpPr>
              <p:cNvPr id="71" name="그룹 43"/>
              <p:cNvGrpSpPr/>
              <p:nvPr/>
            </p:nvGrpSpPr>
            <p:grpSpPr>
              <a:xfrm>
                <a:off x="4223665" y="4269985"/>
                <a:ext cx="1545691" cy="1209455"/>
                <a:chOff x="616412" y="3073009"/>
                <a:chExt cx="2660176" cy="1937084"/>
              </a:xfrm>
            </p:grpSpPr>
            <p:grpSp>
              <p:nvGrpSpPr>
                <p:cNvPr id="102" name="그룹 112"/>
                <p:cNvGrpSpPr/>
                <p:nvPr/>
              </p:nvGrpSpPr>
              <p:grpSpPr>
                <a:xfrm rot="9426865">
                  <a:off x="616412" y="3073009"/>
                  <a:ext cx="2660176" cy="1937084"/>
                  <a:chOff x="616424" y="3073021"/>
                  <a:chExt cx="2660176" cy="1937084"/>
                </a:xfrm>
              </p:grpSpPr>
              <p:grpSp>
                <p:nvGrpSpPr>
                  <p:cNvPr id="104" name="그룹 96"/>
                  <p:cNvGrpSpPr/>
                  <p:nvPr/>
                </p:nvGrpSpPr>
                <p:grpSpPr>
                  <a:xfrm>
                    <a:off x="616424" y="3073021"/>
                    <a:ext cx="2050576" cy="1203374"/>
                    <a:chOff x="616424" y="3073021"/>
                    <a:chExt cx="2964976" cy="1803684"/>
                  </a:xfrm>
                </p:grpSpPr>
                <p:sp>
                  <p:nvSpPr>
                    <p:cNvPr id="109" name="자유형 169"/>
                    <p:cNvSpPr/>
                    <p:nvPr/>
                  </p:nvSpPr>
                  <p:spPr>
                    <a:xfrm>
                      <a:off x="616424" y="3073021"/>
                      <a:ext cx="1633182" cy="1332931"/>
                    </a:xfrm>
                    <a:custGeom>
                      <a:avLst/>
                      <a:gdLst>
                        <a:gd name="connsiteX0" fmla="*/ 680113 w 1633182"/>
                        <a:gd name="connsiteY0" fmla="*/ 489045 h 1332931"/>
                        <a:gd name="connsiteX1" fmla="*/ 843886 w 1633182"/>
                        <a:gd name="connsiteY1" fmla="*/ 11373 h 1332931"/>
                        <a:gd name="connsiteX2" fmla="*/ 898477 w 1633182"/>
                        <a:gd name="connsiteY2" fmla="*/ 420806 h 1332931"/>
                        <a:gd name="connsiteX3" fmla="*/ 1075898 w 1633182"/>
                        <a:gd name="connsiteY3" fmla="*/ 366215 h 1332931"/>
                        <a:gd name="connsiteX4" fmla="*/ 1430740 w 1633182"/>
                        <a:gd name="connsiteY4" fmla="*/ 120555 h 1332931"/>
                        <a:gd name="connsiteX5" fmla="*/ 1089546 w 1633182"/>
                        <a:gd name="connsiteY5" fmla="*/ 639170 h 1332931"/>
                        <a:gd name="connsiteX6" fmla="*/ 1621809 w 1633182"/>
                        <a:gd name="connsiteY6" fmla="*/ 843886 h 1332931"/>
                        <a:gd name="connsiteX7" fmla="*/ 1021307 w 1633182"/>
                        <a:gd name="connsiteY7" fmla="*/ 816591 h 1332931"/>
                        <a:gd name="connsiteX8" fmla="*/ 966716 w 1633182"/>
                        <a:gd name="connsiteY8" fmla="*/ 1321558 h 1332931"/>
                        <a:gd name="connsiteX9" fmla="*/ 775648 w 1633182"/>
                        <a:gd name="connsiteY9" fmla="*/ 748352 h 1332931"/>
                        <a:gd name="connsiteX10" fmla="*/ 448101 w 1633182"/>
                        <a:gd name="connsiteY10" fmla="*/ 1157785 h 1332931"/>
                        <a:gd name="connsiteX11" fmla="*/ 625522 w 1633182"/>
                        <a:gd name="connsiteY11" fmla="*/ 652818 h 1332931"/>
                        <a:gd name="connsiteX12" fmla="*/ 11373 w 1633182"/>
                        <a:gd name="connsiteY12" fmla="*/ 175146 h 1332931"/>
                        <a:gd name="connsiteX13" fmla="*/ 680113 w 1633182"/>
                        <a:gd name="connsiteY13" fmla="*/ 489045 h 13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182" h="1332931">
                          <a:moveTo>
                            <a:pt x="680113" y="489045"/>
                          </a:moveTo>
                          <a:cubicBezTo>
                            <a:pt x="818865" y="461750"/>
                            <a:pt x="807492" y="22746"/>
                            <a:pt x="843886" y="11373"/>
                          </a:cubicBezTo>
                          <a:cubicBezTo>
                            <a:pt x="880280" y="0"/>
                            <a:pt x="859808" y="361666"/>
                            <a:pt x="898477" y="420806"/>
                          </a:cubicBezTo>
                          <a:cubicBezTo>
                            <a:pt x="937146" y="479946"/>
                            <a:pt x="987187" y="416257"/>
                            <a:pt x="1075898" y="366215"/>
                          </a:cubicBezTo>
                          <a:cubicBezTo>
                            <a:pt x="1164609" y="316173"/>
                            <a:pt x="1428465" y="75063"/>
                            <a:pt x="1430740" y="120555"/>
                          </a:cubicBezTo>
                          <a:cubicBezTo>
                            <a:pt x="1433015" y="166047"/>
                            <a:pt x="1057701" y="518615"/>
                            <a:pt x="1089546" y="639170"/>
                          </a:cubicBezTo>
                          <a:cubicBezTo>
                            <a:pt x="1121391" y="759725"/>
                            <a:pt x="1633182" y="814316"/>
                            <a:pt x="1621809" y="843886"/>
                          </a:cubicBezTo>
                          <a:cubicBezTo>
                            <a:pt x="1610436" y="873456"/>
                            <a:pt x="1130489" y="736979"/>
                            <a:pt x="1021307" y="816591"/>
                          </a:cubicBezTo>
                          <a:cubicBezTo>
                            <a:pt x="912125" y="896203"/>
                            <a:pt x="1007659" y="1332931"/>
                            <a:pt x="966716" y="1321558"/>
                          </a:cubicBezTo>
                          <a:cubicBezTo>
                            <a:pt x="925773" y="1310185"/>
                            <a:pt x="862084" y="775648"/>
                            <a:pt x="775648" y="748352"/>
                          </a:cubicBezTo>
                          <a:cubicBezTo>
                            <a:pt x="689212" y="721057"/>
                            <a:pt x="473122" y="1173707"/>
                            <a:pt x="448101" y="1157785"/>
                          </a:cubicBezTo>
                          <a:cubicBezTo>
                            <a:pt x="423080" y="1141863"/>
                            <a:pt x="698310" y="816591"/>
                            <a:pt x="625522" y="652818"/>
                          </a:cubicBezTo>
                          <a:cubicBezTo>
                            <a:pt x="552734" y="489045"/>
                            <a:pt x="0" y="202441"/>
                            <a:pt x="11373" y="175146"/>
                          </a:cubicBezTo>
                          <a:cubicBezTo>
                            <a:pt x="22746" y="147851"/>
                            <a:pt x="541361" y="516340"/>
                            <a:pt x="680113" y="48904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cxnSp>
                  <p:nvCxnSpPr>
                    <p:cNvPr id="110" name="구부러진 연결선 170"/>
                    <p:cNvCxnSpPr>
                      <a:stCxn id="109" idx="7"/>
                    </p:cNvCxnSpPr>
                    <p:nvPr/>
                  </p:nvCxnSpPr>
                  <p:spPr>
                    <a:xfrm>
                      <a:off x="1637731" y="3889612"/>
                      <a:ext cx="1943669" cy="98709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cxnSp>
                <p:nvCxnSpPr>
                  <p:cNvPr id="105" name="구부러진 연결선 165"/>
                  <p:cNvCxnSpPr/>
                  <p:nvPr/>
                </p:nvCxnSpPr>
                <p:spPr>
                  <a:xfrm rot="5400000">
                    <a:off x="2100145" y="4309850"/>
                    <a:ext cx="600310" cy="533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06" name="구부러진 연결선 166"/>
                  <p:cNvCxnSpPr/>
                  <p:nvPr/>
                </p:nvCxnSpPr>
                <p:spPr>
                  <a:xfrm rot="5400000">
                    <a:off x="2186639" y="4528950"/>
                    <a:ext cx="732917" cy="229394"/>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07" name="구부러진 연결선 167"/>
                  <p:cNvCxnSpPr/>
                  <p:nvPr/>
                </p:nvCxnSpPr>
                <p:spPr>
                  <a:xfrm rot="16200000" flipH="1">
                    <a:off x="2662941" y="4282042"/>
                    <a:ext cx="466113" cy="45640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08" name="구부러진 연결선 168"/>
                  <p:cNvCxnSpPr/>
                  <p:nvPr/>
                </p:nvCxnSpPr>
                <p:spPr>
                  <a:xfrm flipV="1">
                    <a:off x="2667796" y="3909542"/>
                    <a:ext cx="608804" cy="36764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sp>
              <p:nvSpPr>
                <p:cNvPr id="103" name="타원 163"/>
                <p:cNvSpPr/>
                <p:nvPr/>
              </p:nvSpPr>
              <p:spPr>
                <a:xfrm flipH="1">
                  <a:off x="2819400" y="4191000"/>
                  <a:ext cx="45719" cy="670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grpSp>
          <p:grpSp>
            <p:nvGrpSpPr>
              <p:cNvPr id="72" name="그룹 63"/>
              <p:cNvGrpSpPr/>
              <p:nvPr/>
            </p:nvGrpSpPr>
            <p:grpSpPr>
              <a:xfrm rot="13784196">
                <a:off x="2016906" y="4185868"/>
                <a:ext cx="1545691" cy="1209455"/>
                <a:chOff x="616408" y="3073005"/>
                <a:chExt cx="2660176" cy="1937084"/>
              </a:xfrm>
            </p:grpSpPr>
            <p:grpSp>
              <p:nvGrpSpPr>
                <p:cNvPr id="93" name="그룹 112"/>
                <p:cNvGrpSpPr/>
                <p:nvPr/>
              </p:nvGrpSpPr>
              <p:grpSpPr>
                <a:xfrm rot="9426865">
                  <a:off x="616408" y="3073005"/>
                  <a:ext cx="2660176" cy="1937084"/>
                  <a:chOff x="616424" y="3073021"/>
                  <a:chExt cx="2660176" cy="1937084"/>
                </a:xfrm>
              </p:grpSpPr>
              <p:grpSp>
                <p:nvGrpSpPr>
                  <p:cNvPr id="95" name="그룹 96"/>
                  <p:cNvGrpSpPr/>
                  <p:nvPr/>
                </p:nvGrpSpPr>
                <p:grpSpPr>
                  <a:xfrm>
                    <a:off x="616424" y="3073021"/>
                    <a:ext cx="2050576" cy="1203374"/>
                    <a:chOff x="616424" y="3073021"/>
                    <a:chExt cx="2964976" cy="1803684"/>
                  </a:xfrm>
                </p:grpSpPr>
                <p:sp>
                  <p:nvSpPr>
                    <p:cNvPr id="100" name="자유형 160"/>
                    <p:cNvSpPr/>
                    <p:nvPr/>
                  </p:nvSpPr>
                  <p:spPr>
                    <a:xfrm>
                      <a:off x="616424" y="3073021"/>
                      <a:ext cx="1633182" cy="1332931"/>
                    </a:xfrm>
                    <a:custGeom>
                      <a:avLst/>
                      <a:gdLst>
                        <a:gd name="connsiteX0" fmla="*/ 680113 w 1633182"/>
                        <a:gd name="connsiteY0" fmla="*/ 489045 h 1332931"/>
                        <a:gd name="connsiteX1" fmla="*/ 843886 w 1633182"/>
                        <a:gd name="connsiteY1" fmla="*/ 11373 h 1332931"/>
                        <a:gd name="connsiteX2" fmla="*/ 898477 w 1633182"/>
                        <a:gd name="connsiteY2" fmla="*/ 420806 h 1332931"/>
                        <a:gd name="connsiteX3" fmla="*/ 1075898 w 1633182"/>
                        <a:gd name="connsiteY3" fmla="*/ 366215 h 1332931"/>
                        <a:gd name="connsiteX4" fmla="*/ 1430740 w 1633182"/>
                        <a:gd name="connsiteY4" fmla="*/ 120555 h 1332931"/>
                        <a:gd name="connsiteX5" fmla="*/ 1089546 w 1633182"/>
                        <a:gd name="connsiteY5" fmla="*/ 639170 h 1332931"/>
                        <a:gd name="connsiteX6" fmla="*/ 1621809 w 1633182"/>
                        <a:gd name="connsiteY6" fmla="*/ 843886 h 1332931"/>
                        <a:gd name="connsiteX7" fmla="*/ 1021307 w 1633182"/>
                        <a:gd name="connsiteY7" fmla="*/ 816591 h 1332931"/>
                        <a:gd name="connsiteX8" fmla="*/ 966716 w 1633182"/>
                        <a:gd name="connsiteY8" fmla="*/ 1321558 h 1332931"/>
                        <a:gd name="connsiteX9" fmla="*/ 775648 w 1633182"/>
                        <a:gd name="connsiteY9" fmla="*/ 748352 h 1332931"/>
                        <a:gd name="connsiteX10" fmla="*/ 448101 w 1633182"/>
                        <a:gd name="connsiteY10" fmla="*/ 1157785 h 1332931"/>
                        <a:gd name="connsiteX11" fmla="*/ 625522 w 1633182"/>
                        <a:gd name="connsiteY11" fmla="*/ 652818 h 1332931"/>
                        <a:gd name="connsiteX12" fmla="*/ 11373 w 1633182"/>
                        <a:gd name="connsiteY12" fmla="*/ 175146 h 1332931"/>
                        <a:gd name="connsiteX13" fmla="*/ 680113 w 1633182"/>
                        <a:gd name="connsiteY13" fmla="*/ 489045 h 13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182" h="1332931">
                          <a:moveTo>
                            <a:pt x="680113" y="489045"/>
                          </a:moveTo>
                          <a:cubicBezTo>
                            <a:pt x="818865" y="461750"/>
                            <a:pt x="807492" y="22746"/>
                            <a:pt x="843886" y="11373"/>
                          </a:cubicBezTo>
                          <a:cubicBezTo>
                            <a:pt x="880280" y="0"/>
                            <a:pt x="859808" y="361666"/>
                            <a:pt x="898477" y="420806"/>
                          </a:cubicBezTo>
                          <a:cubicBezTo>
                            <a:pt x="937146" y="479946"/>
                            <a:pt x="987187" y="416257"/>
                            <a:pt x="1075898" y="366215"/>
                          </a:cubicBezTo>
                          <a:cubicBezTo>
                            <a:pt x="1164609" y="316173"/>
                            <a:pt x="1428465" y="75063"/>
                            <a:pt x="1430740" y="120555"/>
                          </a:cubicBezTo>
                          <a:cubicBezTo>
                            <a:pt x="1433015" y="166047"/>
                            <a:pt x="1057701" y="518615"/>
                            <a:pt x="1089546" y="639170"/>
                          </a:cubicBezTo>
                          <a:cubicBezTo>
                            <a:pt x="1121391" y="759725"/>
                            <a:pt x="1633182" y="814316"/>
                            <a:pt x="1621809" y="843886"/>
                          </a:cubicBezTo>
                          <a:cubicBezTo>
                            <a:pt x="1610436" y="873456"/>
                            <a:pt x="1130489" y="736979"/>
                            <a:pt x="1021307" y="816591"/>
                          </a:cubicBezTo>
                          <a:cubicBezTo>
                            <a:pt x="912125" y="896203"/>
                            <a:pt x="1007659" y="1332931"/>
                            <a:pt x="966716" y="1321558"/>
                          </a:cubicBezTo>
                          <a:cubicBezTo>
                            <a:pt x="925773" y="1310185"/>
                            <a:pt x="862084" y="775648"/>
                            <a:pt x="775648" y="748352"/>
                          </a:cubicBezTo>
                          <a:cubicBezTo>
                            <a:pt x="689212" y="721057"/>
                            <a:pt x="473122" y="1173707"/>
                            <a:pt x="448101" y="1157785"/>
                          </a:cubicBezTo>
                          <a:cubicBezTo>
                            <a:pt x="423080" y="1141863"/>
                            <a:pt x="698310" y="816591"/>
                            <a:pt x="625522" y="652818"/>
                          </a:cubicBezTo>
                          <a:cubicBezTo>
                            <a:pt x="552734" y="489045"/>
                            <a:pt x="0" y="202441"/>
                            <a:pt x="11373" y="175146"/>
                          </a:cubicBezTo>
                          <a:cubicBezTo>
                            <a:pt x="22746" y="147851"/>
                            <a:pt x="541361" y="516340"/>
                            <a:pt x="680113" y="48904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cxnSp>
                  <p:nvCxnSpPr>
                    <p:cNvPr id="101" name="구부러진 연결선 161"/>
                    <p:cNvCxnSpPr>
                      <a:stCxn id="100" idx="7"/>
                    </p:cNvCxnSpPr>
                    <p:nvPr/>
                  </p:nvCxnSpPr>
                  <p:spPr>
                    <a:xfrm>
                      <a:off x="1637731" y="3889612"/>
                      <a:ext cx="1943669" cy="98709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cxnSp>
                <p:nvCxnSpPr>
                  <p:cNvPr id="96" name="구부러진 연결선 156"/>
                  <p:cNvCxnSpPr/>
                  <p:nvPr/>
                </p:nvCxnSpPr>
                <p:spPr>
                  <a:xfrm rot="5400000">
                    <a:off x="2100145" y="4309850"/>
                    <a:ext cx="600310" cy="533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7" name="구부러진 연결선 157"/>
                  <p:cNvCxnSpPr/>
                  <p:nvPr/>
                </p:nvCxnSpPr>
                <p:spPr>
                  <a:xfrm rot="5400000">
                    <a:off x="2186639" y="4528950"/>
                    <a:ext cx="732917" cy="229394"/>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8" name="구부러진 연결선 158"/>
                  <p:cNvCxnSpPr/>
                  <p:nvPr/>
                </p:nvCxnSpPr>
                <p:spPr>
                  <a:xfrm rot="16200000" flipH="1">
                    <a:off x="2662941" y="4282042"/>
                    <a:ext cx="466113" cy="45640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9" name="구부러진 연결선 159"/>
                  <p:cNvCxnSpPr/>
                  <p:nvPr/>
                </p:nvCxnSpPr>
                <p:spPr>
                  <a:xfrm flipV="1">
                    <a:off x="2667796" y="3909542"/>
                    <a:ext cx="608804" cy="36764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sp>
              <p:nvSpPr>
                <p:cNvPr id="94" name="타원 154"/>
                <p:cNvSpPr/>
                <p:nvPr/>
              </p:nvSpPr>
              <p:spPr>
                <a:xfrm flipH="1">
                  <a:off x="2819400" y="4191000"/>
                  <a:ext cx="45719" cy="670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grpSp>
          <p:grpSp>
            <p:nvGrpSpPr>
              <p:cNvPr id="73" name="그룹 73"/>
              <p:cNvGrpSpPr/>
              <p:nvPr/>
            </p:nvGrpSpPr>
            <p:grpSpPr>
              <a:xfrm rot="416692">
                <a:off x="1667640" y="4264121"/>
                <a:ext cx="1545691" cy="1209455"/>
                <a:chOff x="616408" y="3073005"/>
                <a:chExt cx="2660176" cy="1937084"/>
              </a:xfrm>
            </p:grpSpPr>
            <p:grpSp>
              <p:nvGrpSpPr>
                <p:cNvPr id="84" name="그룹 112"/>
                <p:cNvGrpSpPr/>
                <p:nvPr/>
              </p:nvGrpSpPr>
              <p:grpSpPr>
                <a:xfrm rot="9426865">
                  <a:off x="616408" y="3073005"/>
                  <a:ext cx="2660176" cy="1937084"/>
                  <a:chOff x="616424" y="3073021"/>
                  <a:chExt cx="2660176" cy="1937084"/>
                </a:xfrm>
              </p:grpSpPr>
              <p:grpSp>
                <p:nvGrpSpPr>
                  <p:cNvPr id="86" name="그룹 96"/>
                  <p:cNvGrpSpPr/>
                  <p:nvPr/>
                </p:nvGrpSpPr>
                <p:grpSpPr>
                  <a:xfrm>
                    <a:off x="616424" y="3073021"/>
                    <a:ext cx="2050576" cy="1203374"/>
                    <a:chOff x="616424" y="3073021"/>
                    <a:chExt cx="2964976" cy="1803684"/>
                  </a:xfrm>
                </p:grpSpPr>
                <p:sp>
                  <p:nvSpPr>
                    <p:cNvPr id="91" name="자유형 151"/>
                    <p:cNvSpPr/>
                    <p:nvPr/>
                  </p:nvSpPr>
                  <p:spPr>
                    <a:xfrm>
                      <a:off x="616424" y="3073021"/>
                      <a:ext cx="1633182" cy="1332931"/>
                    </a:xfrm>
                    <a:custGeom>
                      <a:avLst/>
                      <a:gdLst>
                        <a:gd name="connsiteX0" fmla="*/ 680113 w 1633182"/>
                        <a:gd name="connsiteY0" fmla="*/ 489045 h 1332931"/>
                        <a:gd name="connsiteX1" fmla="*/ 843886 w 1633182"/>
                        <a:gd name="connsiteY1" fmla="*/ 11373 h 1332931"/>
                        <a:gd name="connsiteX2" fmla="*/ 898477 w 1633182"/>
                        <a:gd name="connsiteY2" fmla="*/ 420806 h 1332931"/>
                        <a:gd name="connsiteX3" fmla="*/ 1075898 w 1633182"/>
                        <a:gd name="connsiteY3" fmla="*/ 366215 h 1332931"/>
                        <a:gd name="connsiteX4" fmla="*/ 1430740 w 1633182"/>
                        <a:gd name="connsiteY4" fmla="*/ 120555 h 1332931"/>
                        <a:gd name="connsiteX5" fmla="*/ 1089546 w 1633182"/>
                        <a:gd name="connsiteY5" fmla="*/ 639170 h 1332931"/>
                        <a:gd name="connsiteX6" fmla="*/ 1621809 w 1633182"/>
                        <a:gd name="connsiteY6" fmla="*/ 843886 h 1332931"/>
                        <a:gd name="connsiteX7" fmla="*/ 1021307 w 1633182"/>
                        <a:gd name="connsiteY7" fmla="*/ 816591 h 1332931"/>
                        <a:gd name="connsiteX8" fmla="*/ 966716 w 1633182"/>
                        <a:gd name="connsiteY8" fmla="*/ 1321558 h 1332931"/>
                        <a:gd name="connsiteX9" fmla="*/ 775648 w 1633182"/>
                        <a:gd name="connsiteY9" fmla="*/ 748352 h 1332931"/>
                        <a:gd name="connsiteX10" fmla="*/ 448101 w 1633182"/>
                        <a:gd name="connsiteY10" fmla="*/ 1157785 h 1332931"/>
                        <a:gd name="connsiteX11" fmla="*/ 625522 w 1633182"/>
                        <a:gd name="connsiteY11" fmla="*/ 652818 h 1332931"/>
                        <a:gd name="connsiteX12" fmla="*/ 11373 w 1633182"/>
                        <a:gd name="connsiteY12" fmla="*/ 175146 h 1332931"/>
                        <a:gd name="connsiteX13" fmla="*/ 680113 w 1633182"/>
                        <a:gd name="connsiteY13" fmla="*/ 489045 h 13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182" h="1332931">
                          <a:moveTo>
                            <a:pt x="680113" y="489045"/>
                          </a:moveTo>
                          <a:cubicBezTo>
                            <a:pt x="818865" y="461750"/>
                            <a:pt x="807492" y="22746"/>
                            <a:pt x="843886" y="11373"/>
                          </a:cubicBezTo>
                          <a:cubicBezTo>
                            <a:pt x="880280" y="0"/>
                            <a:pt x="859808" y="361666"/>
                            <a:pt x="898477" y="420806"/>
                          </a:cubicBezTo>
                          <a:cubicBezTo>
                            <a:pt x="937146" y="479946"/>
                            <a:pt x="987187" y="416257"/>
                            <a:pt x="1075898" y="366215"/>
                          </a:cubicBezTo>
                          <a:cubicBezTo>
                            <a:pt x="1164609" y="316173"/>
                            <a:pt x="1428465" y="75063"/>
                            <a:pt x="1430740" y="120555"/>
                          </a:cubicBezTo>
                          <a:cubicBezTo>
                            <a:pt x="1433015" y="166047"/>
                            <a:pt x="1057701" y="518615"/>
                            <a:pt x="1089546" y="639170"/>
                          </a:cubicBezTo>
                          <a:cubicBezTo>
                            <a:pt x="1121391" y="759725"/>
                            <a:pt x="1633182" y="814316"/>
                            <a:pt x="1621809" y="843886"/>
                          </a:cubicBezTo>
                          <a:cubicBezTo>
                            <a:pt x="1610436" y="873456"/>
                            <a:pt x="1130489" y="736979"/>
                            <a:pt x="1021307" y="816591"/>
                          </a:cubicBezTo>
                          <a:cubicBezTo>
                            <a:pt x="912125" y="896203"/>
                            <a:pt x="1007659" y="1332931"/>
                            <a:pt x="966716" y="1321558"/>
                          </a:cubicBezTo>
                          <a:cubicBezTo>
                            <a:pt x="925773" y="1310185"/>
                            <a:pt x="862084" y="775648"/>
                            <a:pt x="775648" y="748352"/>
                          </a:cubicBezTo>
                          <a:cubicBezTo>
                            <a:pt x="689212" y="721057"/>
                            <a:pt x="473122" y="1173707"/>
                            <a:pt x="448101" y="1157785"/>
                          </a:cubicBezTo>
                          <a:cubicBezTo>
                            <a:pt x="423080" y="1141863"/>
                            <a:pt x="698310" y="816591"/>
                            <a:pt x="625522" y="652818"/>
                          </a:cubicBezTo>
                          <a:cubicBezTo>
                            <a:pt x="552734" y="489045"/>
                            <a:pt x="0" y="202441"/>
                            <a:pt x="11373" y="175146"/>
                          </a:cubicBezTo>
                          <a:cubicBezTo>
                            <a:pt x="22746" y="147851"/>
                            <a:pt x="541361" y="516340"/>
                            <a:pt x="680113" y="48904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cxnSp>
                  <p:nvCxnSpPr>
                    <p:cNvPr id="92" name="구부러진 연결선 152"/>
                    <p:cNvCxnSpPr>
                      <a:stCxn id="91" idx="7"/>
                    </p:cNvCxnSpPr>
                    <p:nvPr/>
                  </p:nvCxnSpPr>
                  <p:spPr>
                    <a:xfrm>
                      <a:off x="1637731" y="3889612"/>
                      <a:ext cx="1943669" cy="98709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cxnSp>
                <p:nvCxnSpPr>
                  <p:cNvPr id="87" name="구부러진 연결선 147"/>
                  <p:cNvCxnSpPr/>
                  <p:nvPr/>
                </p:nvCxnSpPr>
                <p:spPr>
                  <a:xfrm rot="5400000">
                    <a:off x="2100145" y="4309850"/>
                    <a:ext cx="600310" cy="533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8" name="구부러진 연결선 148"/>
                  <p:cNvCxnSpPr/>
                  <p:nvPr/>
                </p:nvCxnSpPr>
                <p:spPr>
                  <a:xfrm rot="5400000">
                    <a:off x="2186639" y="4528950"/>
                    <a:ext cx="732917" cy="229394"/>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9" name="구부러진 연결선 149"/>
                  <p:cNvCxnSpPr/>
                  <p:nvPr/>
                </p:nvCxnSpPr>
                <p:spPr>
                  <a:xfrm rot="16200000" flipH="1">
                    <a:off x="2662941" y="4282042"/>
                    <a:ext cx="466113" cy="45640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0" name="구부러진 연결선 150"/>
                  <p:cNvCxnSpPr/>
                  <p:nvPr/>
                </p:nvCxnSpPr>
                <p:spPr>
                  <a:xfrm flipV="1">
                    <a:off x="2667796" y="3909542"/>
                    <a:ext cx="608804" cy="36764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sp>
              <p:nvSpPr>
                <p:cNvPr id="85" name="타원 145"/>
                <p:cNvSpPr/>
                <p:nvPr/>
              </p:nvSpPr>
              <p:spPr>
                <a:xfrm flipH="1">
                  <a:off x="2819400" y="4191000"/>
                  <a:ext cx="45719" cy="670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grpSp>
          <p:grpSp>
            <p:nvGrpSpPr>
              <p:cNvPr id="74" name="그룹 83"/>
              <p:cNvGrpSpPr/>
              <p:nvPr/>
            </p:nvGrpSpPr>
            <p:grpSpPr>
              <a:xfrm rot="13316722">
                <a:off x="2896316" y="3839114"/>
                <a:ext cx="1545691" cy="1209455"/>
                <a:chOff x="616408" y="3073005"/>
                <a:chExt cx="2660176" cy="1937084"/>
              </a:xfrm>
            </p:grpSpPr>
            <p:grpSp>
              <p:nvGrpSpPr>
                <p:cNvPr id="75" name="그룹 112"/>
                <p:cNvGrpSpPr/>
                <p:nvPr/>
              </p:nvGrpSpPr>
              <p:grpSpPr>
                <a:xfrm rot="9426865">
                  <a:off x="616408" y="3073005"/>
                  <a:ext cx="2660176" cy="1937084"/>
                  <a:chOff x="616424" y="3073021"/>
                  <a:chExt cx="2660176" cy="1937084"/>
                </a:xfrm>
              </p:grpSpPr>
              <p:grpSp>
                <p:nvGrpSpPr>
                  <p:cNvPr id="77" name="그룹 96"/>
                  <p:cNvGrpSpPr/>
                  <p:nvPr/>
                </p:nvGrpSpPr>
                <p:grpSpPr>
                  <a:xfrm>
                    <a:off x="616424" y="3073021"/>
                    <a:ext cx="2050576" cy="1203374"/>
                    <a:chOff x="616424" y="3073021"/>
                    <a:chExt cx="2964976" cy="1803684"/>
                  </a:xfrm>
                </p:grpSpPr>
                <p:sp>
                  <p:nvSpPr>
                    <p:cNvPr id="82" name="자유형 142"/>
                    <p:cNvSpPr/>
                    <p:nvPr/>
                  </p:nvSpPr>
                  <p:spPr>
                    <a:xfrm>
                      <a:off x="616424" y="3073021"/>
                      <a:ext cx="1633182" cy="1332931"/>
                    </a:xfrm>
                    <a:custGeom>
                      <a:avLst/>
                      <a:gdLst>
                        <a:gd name="connsiteX0" fmla="*/ 680113 w 1633182"/>
                        <a:gd name="connsiteY0" fmla="*/ 489045 h 1332931"/>
                        <a:gd name="connsiteX1" fmla="*/ 843886 w 1633182"/>
                        <a:gd name="connsiteY1" fmla="*/ 11373 h 1332931"/>
                        <a:gd name="connsiteX2" fmla="*/ 898477 w 1633182"/>
                        <a:gd name="connsiteY2" fmla="*/ 420806 h 1332931"/>
                        <a:gd name="connsiteX3" fmla="*/ 1075898 w 1633182"/>
                        <a:gd name="connsiteY3" fmla="*/ 366215 h 1332931"/>
                        <a:gd name="connsiteX4" fmla="*/ 1430740 w 1633182"/>
                        <a:gd name="connsiteY4" fmla="*/ 120555 h 1332931"/>
                        <a:gd name="connsiteX5" fmla="*/ 1089546 w 1633182"/>
                        <a:gd name="connsiteY5" fmla="*/ 639170 h 1332931"/>
                        <a:gd name="connsiteX6" fmla="*/ 1621809 w 1633182"/>
                        <a:gd name="connsiteY6" fmla="*/ 843886 h 1332931"/>
                        <a:gd name="connsiteX7" fmla="*/ 1021307 w 1633182"/>
                        <a:gd name="connsiteY7" fmla="*/ 816591 h 1332931"/>
                        <a:gd name="connsiteX8" fmla="*/ 966716 w 1633182"/>
                        <a:gd name="connsiteY8" fmla="*/ 1321558 h 1332931"/>
                        <a:gd name="connsiteX9" fmla="*/ 775648 w 1633182"/>
                        <a:gd name="connsiteY9" fmla="*/ 748352 h 1332931"/>
                        <a:gd name="connsiteX10" fmla="*/ 448101 w 1633182"/>
                        <a:gd name="connsiteY10" fmla="*/ 1157785 h 1332931"/>
                        <a:gd name="connsiteX11" fmla="*/ 625522 w 1633182"/>
                        <a:gd name="connsiteY11" fmla="*/ 652818 h 1332931"/>
                        <a:gd name="connsiteX12" fmla="*/ 11373 w 1633182"/>
                        <a:gd name="connsiteY12" fmla="*/ 175146 h 1332931"/>
                        <a:gd name="connsiteX13" fmla="*/ 680113 w 1633182"/>
                        <a:gd name="connsiteY13" fmla="*/ 489045 h 13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182" h="1332931">
                          <a:moveTo>
                            <a:pt x="680113" y="489045"/>
                          </a:moveTo>
                          <a:cubicBezTo>
                            <a:pt x="818865" y="461750"/>
                            <a:pt x="807492" y="22746"/>
                            <a:pt x="843886" y="11373"/>
                          </a:cubicBezTo>
                          <a:cubicBezTo>
                            <a:pt x="880280" y="0"/>
                            <a:pt x="859808" y="361666"/>
                            <a:pt x="898477" y="420806"/>
                          </a:cubicBezTo>
                          <a:cubicBezTo>
                            <a:pt x="937146" y="479946"/>
                            <a:pt x="987187" y="416257"/>
                            <a:pt x="1075898" y="366215"/>
                          </a:cubicBezTo>
                          <a:cubicBezTo>
                            <a:pt x="1164609" y="316173"/>
                            <a:pt x="1428465" y="75063"/>
                            <a:pt x="1430740" y="120555"/>
                          </a:cubicBezTo>
                          <a:cubicBezTo>
                            <a:pt x="1433015" y="166047"/>
                            <a:pt x="1057701" y="518615"/>
                            <a:pt x="1089546" y="639170"/>
                          </a:cubicBezTo>
                          <a:cubicBezTo>
                            <a:pt x="1121391" y="759725"/>
                            <a:pt x="1633182" y="814316"/>
                            <a:pt x="1621809" y="843886"/>
                          </a:cubicBezTo>
                          <a:cubicBezTo>
                            <a:pt x="1610436" y="873456"/>
                            <a:pt x="1130489" y="736979"/>
                            <a:pt x="1021307" y="816591"/>
                          </a:cubicBezTo>
                          <a:cubicBezTo>
                            <a:pt x="912125" y="896203"/>
                            <a:pt x="1007659" y="1332931"/>
                            <a:pt x="966716" y="1321558"/>
                          </a:cubicBezTo>
                          <a:cubicBezTo>
                            <a:pt x="925773" y="1310185"/>
                            <a:pt x="862084" y="775648"/>
                            <a:pt x="775648" y="748352"/>
                          </a:cubicBezTo>
                          <a:cubicBezTo>
                            <a:pt x="689212" y="721057"/>
                            <a:pt x="473122" y="1173707"/>
                            <a:pt x="448101" y="1157785"/>
                          </a:cubicBezTo>
                          <a:cubicBezTo>
                            <a:pt x="423080" y="1141863"/>
                            <a:pt x="698310" y="816591"/>
                            <a:pt x="625522" y="652818"/>
                          </a:cubicBezTo>
                          <a:cubicBezTo>
                            <a:pt x="552734" y="489045"/>
                            <a:pt x="0" y="202441"/>
                            <a:pt x="11373" y="175146"/>
                          </a:cubicBezTo>
                          <a:cubicBezTo>
                            <a:pt x="22746" y="147851"/>
                            <a:pt x="541361" y="516340"/>
                            <a:pt x="680113" y="48904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cxnSp>
                  <p:nvCxnSpPr>
                    <p:cNvPr id="83" name="구부러진 연결선 143"/>
                    <p:cNvCxnSpPr>
                      <a:stCxn id="82" idx="7"/>
                    </p:cNvCxnSpPr>
                    <p:nvPr/>
                  </p:nvCxnSpPr>
                  <p:spPr>
                    <a:xfrm>
                      <a:off x="1637731" y="3889612"/>
                      <a:ext cx="1943669" cy="98709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cxnSp>
                <p:nvCxnSpPr>
                  <p:cNvPr id="78" name="구부러진 연결선 138"/>
                  <p:cNvCxnSpPr/>
                  <p:nvPr/>
                </p:nvCxnSpPr>
                <p:spPr>
                  <a:xfrm rot="5400000">
                    <a:off x="2100145" y="4309850"/>
                    <a:ext cx="600310" cy="533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79" name="구부러진 연결선 139"/>
                  <p:cNvCxnSpPr/>
                  <p:nvPr/>
                </p:nvCxnSpPr>
                <p:spPr>
                  <a:xfrm rot="5400000">
                    <a:off x="2186639" y="4528950"/>
                    <a:ext cx="732917" cy="229394"/>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0" name="구부러진 연결선 140"/>
                  <p:cNvCxnSpPr/>
                  <p:nvPr/>
                </p:nvCxnSpPr>
                <p:spPr>
                  <a:xfrm rot="16200000" flipH="1">
                    <a:off x="2662941" y="4282042"/>
                    <a:ext cx="466113" cy="45640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1" name="구부러진 연결선 141"/>
                  <p:cNvCxnSpPr/>
                  <p:nvPr/>
                </p:nvCxnSpPr>
                <p:spPr>
                  <a:xfrm flipV="1">
                    <a:off x="2667796" y="3909542"/>
                    <a:ext cx="608804" cy="36764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sp>
              <p:nvSpPr>
                <p:cNvPr id="76" name="타원 136"/>
                <p:cNvSpPr/>
                <p:nvPr/>
              </p:nvSpPr>
              <p:spPr>
                <a:xfrm flipH="1">
                  <a:off x="2819400" y="4191000"/>
                  <a:ext cx="45719" cy="670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grpSp>
        </p:grpSp>
      </p:grpSp>
      <p:grpSp>
        <p:nvGrpSpPr>
          <p:cNvPr id="195" name="Group 194"/>
          <p:cNvGrpSpPr/>
          <p:nvPr/>
        </p:nvGrpSpPr>
        <p:grpSpPr>
          <a:xfrm>
            <a:off x="914400" y="2533697"/>
            <a:ext cx="3962400" cy="2495503"/>
            <a:chOff x="304800" y="2514600"/>
            <a:chExt cx="3962400" cy="2495503"/>
          </a:xfrm>
        </p:grpSpPr>
        <p:grpSp>
          <p:nvGrpSpPr>
            <p:cNvPr id="196" name="그룹 112"/>
            <p:cNvGrpSpPr/>
            <p:nvPr/>
          </p:nvGrpSpPr>
          <p:grpSpPr>
            <a:xfrm rot="9426865">
              <a:off x="732928" y="2514602"/>
              <a:ext cx="3091498" cy="2495502"/>
              <a:chOff x="616424" y="3073021"/>
              <a:chExt cx="2660176" cy="1937084"/>
            </a:xfrm>
          </p:grpSpPr>
          <p:grpSp>
            <p:nvGrpSpPr>
              <p:cNvPr id="219" name="그룹 96"/>
              <p:cNvGrpSpPr/>
              <p:nvPr/>
            </p:nvGrpSpPr>
            <p:grpSpPr>
              <a:xfrm>
                <a:off x="616424" y="3073021"/>
                <a:ext cx="2050576" cy="1203374"/>
                <a:chOff x="616424" y="3073021"/>
                <a:chExt cx="2964976" cy="1803684"/>
              </a:xfrm>
            </p:grpSpPr>
            <p:sp>
              <p:nvSpPr>
                <p:cNvPr id="224" name="자유형 92"/>
                <p:cNvSpPr/>
                <p:nvPr/>
              </p:nvSpPr>
              <p:spPr>
                <a:xfrm>
                  <a:off x="616424" y="3073021"/>
                  <a:ext cx="1633182" cy="1332931"/>
                </a:xfrm>
                <a:custGeom>
                  <a:avLst/>
                  <a:gdLst>
                    <a:gd name="connsiteX0" fmla="*/ 680113 w 1633182"/>
                    <a:gd name="connsiteY0" fmla="*/ 489045 h 1332931"/>
                    <a:gd name="connsiteX1" fmla="*/ 843886 w 1633182"/>
                    <a:gd name="connsiteY1" fmla="*/ 11373 h 1332931"/>
                    <a:gd name="connsiteX2" fmla="*/ 898477 w 1633182"/>
                    <a:gd name="connsiteY2" fmla="*/ 420806 h 1332931"/>
                    <a:gd name="connsiteX3" fmla="*/ 1075898 w 1633182"/>
                    <a:gd name="connsiteY3" fmla="*/ 366215 h 1332931"/>
                    <a:gd name="connsiteX4" fmla="*/ 1430740 w 1633182"/>
                    <a:gd name="connsiteY4" fmla="*/ 120555 h 1332931"/>
                    <a:gd name="connsiteX5" fmla="*/ 1089546 w 1633182"/>
                    <a:gd name="connsiteY5" fmla="*/ 639170 h 1332931"/>
                    <a:gd name="connsiteX6" fmla="*/ 1621809 w 1633182"/>
                    <a:gd name="connsiteY6" fmla="*/ 843886 h 1332931"/>
                    <a:gd name="connsiteX7" fmla="*/ 1021307 w 1633182"/>
                    <a:gd name="connsiteY7" fmla="*/ 816591 h 1332931"/>
                    <a:gd name="connsiteX8" fmla="*/ 966716 w 1633182"/>
                    <a:gd name="connsiteY8" fmla="*/ 1321558 h 1332931"/>
                    <a:gd name="connsiteX9" fmla="*/ 775648 w 1633182"/>
                    <a:gd name="connsiteY9" fmla="*/ 748352 h 1332931"/>
                    <a:gd name="connsiteX10" fmla="*/ 448101 w 1633182"/>
                    <a:gd name="connsiteY10" fmla="*/ 1157785 h 1332931"/>
                    <a:gd name="connsiteX11" fmla="*/ 625522 w 1633182"/>
                    <a:gd name="connsiteY11" fmla="*/ 652818 h 1332931"/>
                    <a:gd name="connsiteX12" fmla="*/ 11373 w 1633182"/>
                    <a:gd name="connsiteY12" fmla="*/ 175146 h 1332931"/>
                    <a:gd name="connsiteX13" fmla="*/ 680113 w 1633182"/>
                    <a:gd name="connsiteY13" fmla="*/ 489045 h 13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182" h="1332931">
                      <a:moveTo>
                        <a:pt x="680113" y="489045"/>
                      </a:moveTo>
                      <a:cubicBezTo>
                        <a:pt x="818865" y="461750"/>
                        <a:pt x="807492" y="22746"/>
                        <a:pt x="843886" y="11373"/>
                      </a:cubicBezTo>
                      <a:cubicBezTo>
                        <a:pt x="880280" y="0"/>
                        <a:pt x="859808" y="361666"/>
                        <a:pt x="898477" y="420806"/>
                      </a:cubicBezTo>
                      <a:cubicBezTo>
                        <a:pt x="937146" y="479946"/>
                        <a:pt x="987187" y="416257"/>
                        <a:pt x="1075898" y="366215"/>
                      </a:cubicBezTo>
                      <a:cubicBezTo>
                        <a:pt x="1164609" y="316173"/>
                        <a:pt x="1428465" y="75063"/>
                        <a:pt x="1430740" y="120555"/>
                      </a:cubicBezTo>
                      <a:cubicBezTo>
                        <a:pt x="1433015" y="166047"/>
                        <a:pt x="1057701" y="518615"/>
                        <a:pt x="1089546" y="639170"/>
                      </a:cubicBezTo>
                      <a:cubicBezTo>
                        <a:pt x="1121391" y="759725"/>
                        <a:pt x="1633182" y="814316"/>
                        <a:pt x="1621809" y="843886"/>
                      </a:cubicBezTo>
                      <a:cubicBezTo>
                        <a:pt x="1610436" y="873456"/>
                        <a:pt x="1130489" y="736979"/>
                        <a:pt x="1021307" y="816591"/>
                      </a:cubicBezTo>
                      <a:cubicBezTo>
                        <a:pt x="912125" y="896203"/>
                        <a:pt x="1007659" y="1332931"/>
                        <a:pt x="966716" y="1321558"/>
                      </a:cubicBezTo>
                      <a:cubicBezTo>
                        <a:pt x="925773" y="1310185"/>
                        <a:pt x="862084" y="775648"/>
                        <a:pt x="775648" y="748352"/>
                      </a:cubicBezTo>
                      <a:cubicBezTo>
                        <a:pt x="689212" y="721057"/>
                        <a:pt x="473122" y="1173707"/>
                        <a:pt x="448101" y="1157785"/>
                      </a:cubicBezTo>
                      <a:cubicBezTo>
                        <a:pt x="423080" y="1141863"/>
                        <a:pt x="698310" y="816591"/>
                        <a:pt x="625522" y="652818"/>
                      </a:cubicBezTo>
                      <a:cubicBezTo>
                        <a:pt x="552734" y="489045"/>
                        <a:pt x="0" y="202441"/>
                        <a:pt x="11373" y="175146"/>
                      </a:cubicBezTo>
                      <a:cubicBezTo>
                        <a:pt x="22746" y="147851"/>
                        <a:pt x="541361" y="516340"/>
                        <a:pt x="680113" y="489045"/>
                      </a:cubicBezTo>
                      <a:close/>
                    </a:path>
                  </a:pathLst>
                </a:custGeom>
                <a:gradFill rotWithShape="1">
                  <a:gsLst>
                    <a:gs pos="0">
                      <a:srgbClr val="CEB966">
                        <a:shade val="60000"/>
                      </a:srgbClr>
                    </a:gs>
                    <a:gs pos="33000">
                      <a:srgbClr val="CEB966">
                        <a:tint val="86500"/>
                      </a:srgbClr>
                    </a:gs>
                    <a:gs pos="46750">
                      <a:srgbClr val="CEB966">
                        <a:tint val="71000"/>
                        <a:satMod val="112000"/>
                      </a:srgbClr>
                    </a:gs>
                    <a:gs pos="53000">
                      <a:srgbClr val="CEB966">
                        <a:tint val="71000"/>
                        <a:satMod val="112000"/>
                      </a:srgbClr>
                    </a:gs>
                    <a:gs pos="68000">
                      <a:srgbClr val="CEB966">
                        <a:tint val="86000"/>
                      </a:srgbClr>
                    </a:gs>
                    <a:gs pos="100000">
                      <a:srgbClr val="CEB966">
                        <a:shade val="60000"/>
                      </a:srgbClr>
                    </a:gs>
                  </a:gsLst>
                  <a:lin ang="8350000" scaled="1"/>
                </a:gradFill>
                <a:ln w="9525" cap="flat" cmpd="sng" algn="ctr">
                  <a:solidFill>
                    <a:srgbClr val="CEB966">
                      <a:shade val="48000"/>
                      <a:satMod val="110000"/>
                    </a:srgbClr>
                  </a:solidFill>
                  <a:prstDash val="solid"/>
                </a:ln>
                <a:effectLst>
                  <a:outerShdw blurRad="190500" dist="228600" dir="2700000" sy="90000" rotWithShape="0">
                    <a:srgbClr val="000000">
                      <a:alpha val="255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Book Antiqua"/>
                    <a:ea typeface="돋움"/>
                    <a:cs typeface="+mn-cs"/>
                  </a:endParaRPr>
                </a:p>
              </p:txBody>
            </p:sp>
            <p:cxnSp>
              <p:nvCxnSpPr>
                <p:cNvPr id="225" name="구부러진 연결선 94"/>
                <p:cNvCxnSpPr>
                  <a:stCxn id="224" idx="7"/>
                </p:cNvCxnSpPr>
                <p:nvPr/>
              </p:nvCxnSpPr>
              <p:spPr>
                <a:xfrm>
                  <a:off x="1637731" y="3889612"/>
                  <a:ext cx="1943669" cy="987093"/>
                </a:xfrm>
                <a:prstGeom prst="curvedConnector3">
                  <a:avLst>
                    <a:gd name="adj1" fmla="val 50000"/>
                  </a:avLst>
                </a:prstGeom>
                <a:noFill/>
                <a:ln w="25400" cap="flat" cmpd="sng" algn="ctr">
                  <a:solidFill>
                    <a:srgbClr val="CEB966"/>
                  </a:solidFill>
                  <a:prstDash val="solid"/>
                </a:ln>
                <a:effectLst>
                  <a:outerShdw blurRad="130000" dist="101600" dir="2700000" algn="tl" rotWithShape="0">
                    <a:srgbClr val="000000">
                      <a:alpha val="35000"/>
                    </a:srgbClr>
                  </a:outerShdw>
                </a:effectLst>
              </p:spPr>
            </p:cxnSp>
          </p:grpSp>
          <p:cxnSp>
            <p:nvCxnSpPr>
              <p:cNvPr id="220" name="구부러진 연결선 98"/>
              <p:cNvCxnSpPr/>
              <p:nvPr/>
            </p:nvCxnSpPr>
            <p:spPr>
              <a:xfrm rot="5400000">
                <a:off x="2100145" y="4309850"/>
                <a:ext cx="600310" cy="533400"/>
              </a:xfrm>
              <a:prstGeom prst="curvedConnector3">
                <a:avLst>
                  <a:gd name="adj1" fmla="val 50000"/>
                </a:avLst>
              </a:prstGeom>
              <a:noFill/>
              <a:ln w="25400" cap="flat" cmpd="sng" algn="ctr">
                <a:solidFill>
                  <a:srgbClr val="CEB966"/>
                </a:solidFill>
                <a:prstDash val="solid"/>
              </a:ln>
              <a:effectLst>
                <a:outerShdw blurRad="130000" dist="101600" dir="2700000" algn="tl" rotWithShape="0">
                  <a:srgbClr val="000000">
                    <a:alpha val="35000"/>
                  </a:srgbClr>
                </a:outerShdw>
              </a:effectLst>
            </p:spPr>
          </p:cxnSp>
          <p:cxnSp>
            <p:nvCxnSpPr>
              <p:cNvPr id="221" name="구부러진 연결선 101"/>
              <p:cNvCxnSpPr/>
              <p:nvPr/>
            </p:nvCxnSpPr>
            <p:spPr>
              <a:xfrm rot="5400000">
                <a:off x="2186639" y="4528950"/>
                <a:ext cx="732917" cy="229394"/>
              </a:xfrm>
              <a:prstGeom prst="curvedConnector3">
                <a:avLst>
                  <a:gd name="adj1" fmla="val 50000"/>
                </a:avLst>
              </a:prstGeom>
              <a:noFill/>
              <a:ln w="25400" cap="flat" cmpd="sng" algn="ctr">
                <a:solidFill>
                  <a:srgbClr val="CEB966"/>
                </a:solidFill>
                <a:prstDash val="solid"/>
              </a:ln>
              <a:effectLst>
                <a:outerShdw blurRad="130000" dist="101600" dir="2700000" algn="tl" rotWithShape="0">
                  <a:srgbClr val="000000">
                    <a:alpha val="35000"/>
                  </a:srgbClr>
                </a:outerShdw>
              </a:effectLst>
            </p:spPr>
          </p:cxnSp>
          <p:cxnSp>
            <p:nvCxnSpPr>
              <p:cNvPr id="222" name="구부러진 연결선 104"/>
              <p:cNvCxnSpPr/>
              <p:nvPr/>
            </p:nvCxnSpPr>
            <p:spPr>
              <a:xfrm rot="16200000" flipH="1">
                <a:off x="2662941" y="4282042"/>
                <a:ext cx="466113" cy="456406"/>
              </a:xfrm>
              <a:prstGeom prst="curvedConnector3">
                <a:avLst>
                  <a:gd name="adj1" fmla="val 50000"/>
                </a:avLst>
              </a:prstGeom>
              <a:noFill/>
              <a:ln w="25400" cap="flat" cmpd="sng" algn="ctr">
                <a:solidFill>
                  <a:srgbClr val="CEB966"/>
                </a:solidFill>
                <a:prstDash val="solid"/>
              </a:ln>
              <a:effectLst>
                <a:outerShdw blurRad="130000" dist="101600" dir="2700000" algn="tl" rotWithShape="0">
                  <a:srgbClr val="000000">
                    <a:alpha val="35000"/>
                  </a:srgbClr>
                </a:outerShdw>
              </a:effectLst>
            </p:spPr>
          </p:cxnSp>
          <p:cxnSp>
            <p:nvCxnSpPr>
              <p:cNvPr id="223" name="구부러진 연결선 109"/>
              <p:cNvCxnSpPr/>
              <p:nvPr/>
            </p:nvCxnSpPr>
            <p:spPr>
              <a:xfrm flipV="1">
                <a:off x="2667796" y="3909542"/>
                <a:ext cx="608804" cy="367647"/>
              </a:xfrm>
              <a:prstGeom prst="curvedConnector3">
                <a:avLst>
                  <a:gd name="adj1" fmla="val 50000"/>
                </a:avLst>
              </a:prstGeom>
              <a:noFill/>
              <a:ln w="25400" cap="flat" cmpd="sng" algn="ctr">
                <a:solidFill>
                  <a:srgbClr val="CEB966"/>
                </a:solidFill>
                <a:prstDash val="solid"/>
              </a:ln>
              <a:effectLst>
                <a:outerShdw blurRad="130000" dist="101600" dir="2700000" algn="tl" rotWithShape="0">
                  <a:srgbClr val="000000">
                    <a:alpha val="35000"/>
                  </a:srgbClr>
                </a:outerShdw>
              </a:effectLst>
            </p:spPr>
          </p:cxnSp>
        </p:grpSp>
        <p:grpSp>
          <p:nvGrpSpPr>
            <p:cNvPr id="197" name="Group 69"/>
            <p:cNvGrpSpPr/>
            <p:nvPr/>
          </p:nvGrpSpPr>
          <p:grpSpPr>
            <a:xfrm>
              <a:off x="3407641" y="3068303"/>
              <a:ext cx="859560" cy="493900"/>
              <a:chOff x="228601" y="2820192"/>
              <a:chExt cx="981545" cy="525122"/>
            </a:xfrm>
          </p:grpSpPr>
          <p:cxnSp>
            <p:nvCxnSpPr>
              <p:cNvPr id="216" name="Curved Connector 215"/>
              <p:cNvCxnSpPr/>
              <p:nvPr/>
            </p:nvCxnSpPr>
            <p:spPr>
              <a:xfrm rot="5400000">
                <a:off x="423836" y="3005957"/>
                <a:ext cx="524725" cy="153195"/>
              </a:xfrm>
              <a:prstGeom prst="curvedConnector3">
                <a:avLst>
                  <a:gd name="adj1" fmla="val -92748"/>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762796" y="2820192"/>
                <a:ext cx="447350" cy="1588"/>
              </a:xfrm>
              <a:prstGeom prst="line">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10800000">
                <a:off x="228601" y="3343726"/>
                <a:ext cx="381003" cy="1588"/>
              </a:xfrm>
              <a:prstGeom prst="line">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8" name="Group 73"/>
            <p:cNvGrpSpPr/>
            <p:nvPr/>
          </p:nvGrpSpPr>
          <p:grpSpPr>
            <a:xfrm>
              <a:off x="912628" y="2777759"/>
              <a:ext cx="609365" cy="293610"/>
              <a:chOff x="228601" y="2820192"/>
              <a:chExt cx="981545" cy="525122"/>
            </a:xfrm>
          </p:grpSpPr>
          <p:cxnSp>
            <p:nvCxnSpPr>
              <p:cNvPr id="213" name="Curved Connector 212"/>
              <p:cNvCxnSpPr/>
              <p:nvPr/>
            </p:nvCxnSpPr>
            <p:spPr>
              <a:xfrm rot="5400000">
                <a:off x="423836" y="3005957"/>
                <a:ext cx="524725" cy="153195"/>
              </a:xfrm>
              <a:prstGeom prst="curvedConnector3">
                <a:avLst>
                  <a:gd name="adj1" fmla="val -92748"/>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762796" y="2820192"/>
                <a:ext cx="447350" cy="1588"/>
              </a:xfrm>
              <a:prstGeom prst="line">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rot="10800000">
                <a:off x="228601" y="3343726"/>
                <a:ext cx="381003" cy="1588"/>
              </a:xfrm>
              <a:prstGeom prst="line">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99" name="TextBox 198"/>
            <p:cNvSpPr txBox="1"/>
            <p:nvPr/>
          </p:nvSpPr>
          <p:spPr>
            <a:xfrm>
              <a:off x="3200400" y="3886200"/>
              <a:ext cx="337604" cy="475802"/>
            </a:xfrm>
            <a:prstGeom prst="rect">
              <a:avLst/>
            </a:prstGeom>
            <a:noFill/>
          </p:spPr>
          <p:txBody>
            <a:bodyPr wrap="none" rtlCol="0">
              <a:spAutoFit/>
            </a:bodyPr>
            <a:lstStyle/>
            <a:p>
              <a:r>
                <a:rPr lang="en-US" dirty="0" err="1" smtClean="0"/>
                <a:t>Σ</a:t>
              </a:r>
              <a:endParaRPr lang="en-US" dirty="0"/>
            </a:p>
          </p:txBody>
        </p:sp>
        <p:grpSp>
          <p:nvGrpSpPr>
            <p:cNvPr id="200" name="Group 82"/>
            <p:cNvGrpSpPr/>
            <p:nvPr/>
          </p:nvGrpSpPr>
          <p:grpSpPr>
            <a:xfrm>
              <a:off x="304800" y="3464259"/>
              <a:ext cx="426747" cy="588778"/>
              <a:chOff x="304800" y="3464259"/>
              <a:chExt cx="426747" cy="588778"/>
            </a:xfrm>
          </p:grpSpPr>
          <p:cxnSp>
            <p:nvCxnSpPr>
              <p:cNvPr id="210" name="Curved Connector 209"/>
              <p:cNvCxnSpPr/>
              <p:nvPr/>
            </p:nvCxnSpPr>
            <p:spPr>
              <a:xfrm rot="16200000">
                <a:off x="536855" y="3563845"/>
                <a:ext cx="294278" cy="95106"/>
              </a:xfrm>
              <a:prstGeom prst="curvedConnector3">
                <a:avLst>
                  <a:gd name="adj1" fmla="val -92748"/>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Curved Connector 210"/>
              <p:cNvCxnSpPr/>
              <p:nvPr/>
            </p:nvCxnSpPr>
            <p:spPr>
              <a:xfrm rot="5400000">
                <a:off x="448302" y="3858123"/>
                <a:ext cx="294278" cy="95107"/>
              </a:xfrm>
              <a:prstGeom prst="curvedConnector3">
                <a:avLst>
                  <a:gd name="adj1" fmla="val -92748"/>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rot="10800000">
                <a:off x="304800" y="4052147"/>
                <a:ext cx="236535" cy="890"/>
              </a:xfrm>
              <a:prstGeom prst="line">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201" name="Group 61"/>
            <p:cNvGrpSpPr/>
            <p:nvPr/>
          </p:nvGrpSpPr>
          <p:grpSpPr>
            <a:xfrm>
              <a:off x="636442" y="4347551"/>
              <a:ext cx="619884" cy="463860"/>
              <a:chOff x="838201" y="4495800"/>
              <a:chExt cx="533399" cy="360061"/>
            </a:xfrm>
          </p:grpSpPr>
          <p:cxnSp>
            <p:nvCxnSpPr>
              <p:cNvPr id="206" name="Curved Connector 205"/>
              <p:cNvCxnSpPr/>
              <p:nvPr/>
            </p:nvCxnSpPr>
            <p:spPr>
              <a:xfrm rot="16200000">
                <a:off x="1012936" y="4569268"/>
                <a:ext cx="228427" cy="81837"/>
              </a:xfrm>
              <a:prstGeom prst="curvedConnector3">
                <a:avLst>
                  <a:gd name="adj1" fmla="val -92748"/>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1168066" y="4495800"/>
                <a:ext cx="203534" cy="691"/>
              </a:xfrm>
              <a:prstGeom prst="line">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8" name="Curved Connector 207"/>
              <p:cNvCxnSpPr/>
              <p:nvPr/>
            </p:nvCxnSpPr>
            <p:spPr>
              <a:xfrm rot="5400000">
                <a:off x="982006" y="4749211"/>
                <a:ext cx="131461" cy="81839"/>
              </a:xfrm>
              <a:prstGeom prst="curvedConnector3">
                <a:avLst>
                  <a:gd name="adj1" fmla="val 99546"/>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10800000">
                <a:off x="838201" y="4855168"/>
                <a:ext cx="203534" cy="691"/>
              </a:xfrm>
              <a:prstGeom prst="line">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202" name="Group 78"/>
            <p:cNvGrpSpPr/>
            <p:nvPr/>
          </p:nvGrpSpPr>
          <p:grpSpPr>
            <a:xfrm rot="10562603">
              <a:off x="1680765" y="2695526"/>
              <a:ext cx="361712" cy="362452"/>
              <a:chOff x="2050952" y="3373738"/>
              <a:chExt cx="311247" cy="281347"/>
            </a:xfrm>
          </p:grpSpPr>
          <p:cxnSp>
            <p:nvCxnSpPr>
              <p:cNvPr id="203" name="Curved Connector 202"/>
              <p:cNvCxnSpPr/>
              <p:nvPr/>
            </p:nvCxnSpPr>
            <p:spPr>
              <a:xfrm rot="5400000">
                <a:off x="2000273" y="3527188"/>
                <a:ext cx="178576" cy="77218"/>
              </a:xfrm>
              <a:prstGeom prst="curvedConnector3">
                <a:avLst>
                  <a:gd name="adj1" fmla="val -92748"/>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4" name="Curved Connector 203"/>
              <p:cNvCxnSpPr/>
              <p:nvPr/>
            </p:nvCxnSpPr>
            <p:spPr>
              <a:xfrm rot="16200000">
                <a:off x="2113105" y="3386514"/>
                <a:ext cx="102771" cy="77220"/>
              </a:xfrm>
              <a:prstGeom prst="curvedConnector3">
                <a:avLst>
                  <a:gd name="adj1" fmla="val 99546"/>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2170154" y="3373740"/>
                <a:ext cx="192045" cy="540"/>
              </a:xfrm>
              <a:prstGeom prst="line">
                <a:avLst/>
              </a:prstGeom>
              <a:ln w="1905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26" name="Group 225"/>
          <p:cNvGrpSpPr/>
          <p:nvPr/>
        </p:nvGrpSpPr>
        <p:grpSpPr>
          <a:xfrm>
            <a:off x="5629206" y="3154965"/>
            <a:ext cx="2525788" cy="1500664"/>
            <a:chOff x="5019606" y="3135868"/>
            <a:chExt cx="2525788" cy="1500664"/>
          </a:xfrm>
        </p:grpSpPr>
        <p:sp>
          <p:nvSpPr>
            <p:cNvPr id="227" name="Oval 226"/>
            <p:cNvSpPr/>
            <p:nvPr/>
          </p:nvSpPr>
          <p:spPr>
            <a:xfrm>
              <a:off x="5867400" y="3647784"/>
              <a:ext cx="762000" cy="750875"/>
            </a:xfrm>
            <a:prstGeom prst="ellipse">
              <a:avLst/>
            </a:prstGeom>
            <a:solidFill>
              <a:schemeClr val="bg2">
                <a:lumMod val="75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8" name="Straight Arrow Connector 227"/>
            <p:cNvCxnSpPr>
              <a:endCxn id="227" idx="2"/>
            </p:cNvCxnSpPr>
            <p:nvPr/>
          </p:nvCxnSpPr>
          <p:spPr>
            <a:xfrm flipV="1">
              <a:off x="5029200" y="4023222"/>
              <a:ext cx="838200" cy="1537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a:off x="5029200" y="3505200"/>
              <a:ext cx="838200" cy="53340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p:nvPr/>
          </p:nvCxnSpPr>
          <p:spPr>
            <a:xfrm flipV="1">
              <a:off x="5029200" y="4038601"/>
              <a:ext cx="838200" cy="59422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V="1">
              <a:off x="6629400" y="4015533"/>
              <a:ext cx="838200" cy="1537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p:nvPr/>
          </p:nvCxnSpPr>
          <p:spPr>
            <a:xfrm flipV="1">
              <a:off x="6629400" y="3505200"/>
              <a:ext cx="838200" cy="510333"/>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3" name="Straight Arrow Connector 232"/>
            <p:cNvCxnSpPr/>
            <p:nvPr/>
          </p:nvCxnSpPr>
          <p:spPr>
            <a:xfrm>
              <a:off x="6629400" y="4053978"/>
              <a:ext cx="838200" cy="578844"/>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34" name="TextBox 233"/>
            <p:cNvSpPr txBox="1"/>
            <p:nvPr/>
          </p:nvSpPr>
          <p:spPr>
            <a:xfrm>
              <a:off x="5019606" y="3200400"/>
              <a:ext cx="466794" cy="369332"/>
            </a:xfrm>
            <a:prstGeom prst="rect">
              <a:avLst/>
            </a:prstGeom>
            <a:noFill/>
          </p:spPr>
          <p:txBody>
            <a:bodyPr wrap="none" rtlCol="0">
              <a:spAutoFit/>
            </a:bodyPr>
            <a:lstStyle/>
            <a:p>
              <a:r>
                <a:rPr lang="en-US" dirty="0" smtClean="0"/>
                <a:t>n</a:t>
              </a:r>
              <a:r>
                <a:rPr lang="en-US" baseline="-25000" dirty="0" smtClean="0"/>
                <a:t>i-1</a:t>
              </a:r>
              <a:endParaRPr lang="en-US" baseline="-25000" dirty="0"/>
            </a:p>
          </p:txBody>
        </p:sp>
        <p:sp>
          <p:nvSpPr>
            <p:cNvPr id="235" name="TextBox 234"/>
            <p:cNvSpPr txBox="1"/>
            <p:nvPr/>
          </p:nvSpPr>
          <p:spPr>
            <a:xfrm>
              <a:off x="5029200" y="3645617"/>
              <a:ext cx="341259" cy="369332"/>
            </a:xfrm>
            <a:prstGeom prst="rect">
              <a:avLst/>
            </a:prstGeom>
            <a:noFill/>
          </p:spPr>
          <p:txBody>
            <a:bodyPr wrap="none" rtlCol="0">
              <a:spAutoFit/>
            </a:bodyPr>
            <a:lstStyle/>
            <a:p>
              <a:r>
                <a:rPr lang="en-US" dirty="0" err="1" smtClean="0"/>
                <a:t>n</a:t>
              </a:r>
              <a:r>
                <a:rPr lang="en-US" baseline="-25000" dirty="0" err="1" smtClean="0"/>
                <a:t>i</a:t>
              </a:r>
              <a:endParaRPr lang="en-US" baseline="-25000" dirty="0"/>
            </a:p>
          </p:txBody>
        </p:sp>
        <p:sp>
          <p:nvSpPr>
            <p:cNvPr id="236" name="TextBox 235"/>
            <p:cNvSpPr txBox="1"/>
            <p:nvPr/>
          </p:nvSpPr>
          <p:spPr>
            <a:xfrm>
              <a:off x="5029200" y="4082534"/>
              <a:ext cx="495899" cy="369332"/>
            </a:xfrm>
            <a:prstGeom prst="rect">
              <a:avLst/>
            </a:prstGeom>
            <a:noFill/>
          </p:spPr>
          <p:txBody>
            <a:bodyPr wrap="square" rtlCol="0">
              <a:spAutoFit/>
            </a:bodyPr>
            <a:lstStyle/>
            <a:p>
              <a:r>
                <a:rPr lang="en-US" dirty="0" smtClean="0"/>
                <a:t>n</a:t>
              </a:r>
              <a:r>
                <a:rPr lang="en-US" baseline="-25000" dirty="0" smtClean="0"/>
                <a:t>i+1</a:t>
              </a:r>
              <a:endParaRPr lang="en-US" baseline="-25000" dirty="0"/>
            </a:p>
          </p:txBody>
        </p:sp>
        <p:sp>
          <p:nvSpPr>
            <p:cNvPr id="237" name="TextBox 236"/>
            <p:cNvSpPr txBox="1"/>
            <p:nvPr/>
          </p:nvSpPr>
          <p:spPr>
            <a:xfrm>
              <a:off x="7237406" y="3669268"/>
              <a:ext cx="306394" cy="369332"/>
            </a:xfrm>
            <a:prstGeom prst="rect">
              <a:avLst/>
            </a:prstGeom>
            <a:noFill/>
          </p:spPr>
          <p:txBody>
            <a:bodyPr wrap="none" rtlCol="0">
              <a:spAutoFit/>
            </a:bodyPr>
            <a:lstStyle/>
            <a:p>
              <a:r>
                <a:rPr lang="en-US" dirty="0" err="1" smtClean="0"/>
                <a:t>o</a:t>
              </a:r>
              <a:endParaRPr lang="en-US" baseline="-25000" dirty="0"/>
            </a:p>
          </p:txBody>
        </p:sp>
        <p:sp>
          <p:nvSpPr>
            <p:cNvPr id="238" name="TextBox 237"/>
            <p:cNvSpPr txBox="1"/>
            <p:nvPr/>
          </p:nvSpPr>
          <p:spPr>
            <a:xfrm>
              <a:off x="7237406" y="3135868"/>
              <a:ext cx="306394" cy="369332"/>
            </a:xfrm>
            <a:prstGeom prst="rect">
              <a:avLst/>
            </a:prstGeom>
            <a:noFill/>
          </p:spPr>
          <p:txBody>
            <a:bodyPr wrap="none" rtlCol="0">
              <a:spAutoFit/>
            </a:bodyPr>
            <a:lstStyle/>
            <a:p>
              <a:r>
                <a:rPr lang="en-US" dirty="0" err="1" smtClean="0"/>
                <a:t>o</a:t>
              </a:r>
              <a:endParaRPr lang="en-US" baseline="-25000" dirty="0"/>
            </a:p>
          </p:txBody>
        </p:sp>
        <p:sp>
          <p:nvSpPr>
            <p:cNvPr id="239" name="TextBox 238"/>
            <p:cNvSpPr txBox="1"/>
            <p:nvPr/>
          </p:nvSpPr>
          <p:spPr>
            <a:xfrm>
              <a:off x="7239000" y="4267200"/>
              <a:ext cx="306394" cy="369332"/>
            </a:xfrm>
            <a:prstGeom prst="rect">
              <a:avLst/>
            </a:prstGeom>
            <a:noFill/>
          </p:spPr>
          <p:txBody>
            <a:bodyPr wrap="none" rtlCol="0">
              <a:spAutoFit/>
            </a:bodyPr>
            <a:lstStyle/>
            <a:p>
              <a:r>
                <a:rPr lang="en-US" dirty="0" err="1" smtClean="0"/>
                <a:t>o</a:t>
              </a:r>
              <a:endParaRPr lang="en-US" baseline="-25000" dirty="0"/>
            </a:p>
          </p:txBody>
        </p:sp>
        <p:sp>
          <p:nvSpPr>
            <p:cNvPr id="240" name="TextBox 239"/>
            <p:cNvSpPr txBox="1"/>
            <p:nvPr/>
          </p:nvSpPr>
          <p:spPr>
            <a:xfrm>
              <a:off x="5943600" y="3810000"/>
              <a:ext cx="290502" cy="369332"/>
            </a:xfrm>
            <a:prstGeom prst="rect">
              <a:avLst/>
            </a:prstGeom>
            <a:noFill/>
          </p:spPr>
          <p:txBody>
            <a:bodyPr wrap="none" rtlCol="0">
              <a:spAutoFit/>
            </a:bodyPr>
            <a:lstStyle/>
            <a:p>
              <a:r>
                <a:rPr lang="en-US" dirty="0" err="1" smtClean="0"/>
                <a:t>Σ</a:t>
              </a:r>
              <a:endParaRPr lang="en-US" dirty="0"/>
            </a:p>
          </p:txBody>
        </p:sp>
        <p:cxnSp>
          <p:nvCxnSpPr>
            <p:cNvPr id="241" name="Straight Connector 240"/>
            <p:cNvCxnSpPr>
              <a:stCxn id="227" idx="0"/>
              <a:endCxn id="227" idx="4"/>
            </p:cNvCxnSpPr>
            <p:nvPr/>
          </p:nvCxnSpPr>
          <p:spPr>
            <a:xfrm rot="16200000" flipH="1">
              <a:off x="5872962" y="4023221"/>
              <a:ext cx="750875" cy="1588"/>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242" name="TextBox 241"/>
            <p:cNvSpPr txBox="1"/>
            <p:nvPr/>
          </p:nvSpPr>
          <p:spPr>
            <a:xfrm>
              <a:off x="6248400" y="3821668"/>
              <a:ext cx="468811" cy="369332"/>
            </a:xfrm>
            <a:prstGeom prst="rect">
              <a:avLst/>
            </a:prstGeom>
            <a:noFill/>
          </p:spPr>
          <p:txBody>
            <a:bodyPr wrap="none" rtlCol="0">
              <a:spAutoFit/>
            </a:bodyPr>
            <a:lstStyle/>
            <a:p>
              <a:r>
                <a:rPr lang="en-US" dirty="0" err="1" smtClean="0"/>
                <a:t>f</a:t>
              </a:r>
              <a:r>
                <a:rPr lang="en-US" baseline="-25000" dirty="0" err="1" smtClean="0"/>
                <a:t>a</a:t>
              </a:r>
              <a:r>
                <a:rPr lang="en-US" dirty="0" smtClean="0"/>
                <a:t>()</a:t>
              </a:r>
              <a:endParaRPr lang="en-US" dirty="0"/>
            </a:p>
          </p:txBody>
        </p:sp>
      </p:grpSp>
      <p:sp>
        <p:nvSpPr>
          <p:cNvPr id="185" name="Text Placeholder 23"/>
          <p:cNvSpPr txBox="1">
            <a:spLocks/>
          </p:cNvSpPr>
          <p:nvPr/>
        </p:nvSpPr>
        <p:spPr>
          <a:xfrm>
            <a:off x="4921166" y="6278880"/>
            <a:ext cx="4222834" cy="502920"/>
          </a:xfrm>
          <a:prstGeom prst="rect">
            <a:avLst/>
          </a:prstGeom>
        </p:spPr>
        <p:txBody>
          <a:bodyPr vert="horz" anchor="ctr">
            <a:noAutofit/>
          </a:bodyPr>
          <a:lstStyle/>
          <a:p>
            <a:pPr marL="0" marR="0" lvl="0" indent="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lang="en-US" sz="2400" cap="all" dirty="0" smtClean="0"/>
              <a:t>Artificial Neural Network</a:t>
            </a:r>
            <a:endParaRPr kumimoji="0" lang="en-US" sz="2400" b="0" i="0" u="none" strike="noStrike" kern="1200" cap="all" spc="0" normalizeH="0" baseline="0" noProof="0" dirty="0">
              <a:ln>
                <a:noFill/>
              </a:ln>
              <a:solidFill>
                <a:schemeClr val="tx1"/>
              </a:solidFill>
              <a:effectLst/>
              <a:uLnTx/>
              <a:uFillTx/>
              <a:latin typeface="+mn-lt"/>
              <a:ea typeface="+mn-ea"/>
              <a:cs typeface="+mn-cs"/>
            </a:endParaRPr>
          </a:p>
        </p:txBody>
      </p:sp>
      <p:pic>
        <p:nvPicPr>
          <p:cNvPr id="66561" name="Picture 1" descr="C:\Documents and Settings\Eun Young Kim\Local Settings\Temporary Internet Files\Content.IE5\S0B743X1\MCj03455410000[1].wmf"/>
          <p:cNvPicPr>
            <a:picLocks noChangeAspect="1" noChangeArrowheads="1"/>
          </p:cNvPicPr>
          <p:nvPr/>
        </p:nvPicPr>
        <p:blipFill>
          <a:blip r:embed="rId3"/>
          <a:srcRect/>
          <a:stretch>
            <a:fillRect/>
          </a:stretch>
        </p:blipFill>
        <p:spPr bwMode="auto">
          <a:xfrm>
            <a:off x="509189" y="5610344"/>
            <a:ext cx="593544" cy="742504"/>
          </a:xfrm>
          <a:prstGeom prst="rect">
            <a:avLst/>
          </a:prstGeom>
          <a:noFill/>
        </p:spPr>
      </p:pic>
      <p:pic>
        <p:nvPicPr>
          <p:cNvPr id="66562" name="Picture 2" descr="C:\Documents and Settings\Eun Young Kim\Local Settings\Temporary Internet Files\Content.IE5\0RRUSUFM\MCj03456490000[1].wmf"/>
          <p:cNvPicPr>
            <a:picLocks noChangeAspect="1" noChangeArrowheads="1"/>
          </p:cNvPicPr>
          <p:nvPr/>
        </p:nvPicPr>
        <p:blipFill>
          <a:blip r:embed="rId4"/>
          <a:srcRect/>
          <a:stretch>
            <a:fillRect/>
          </a:stretch>
        </p:blipFill>
        <p:spPr bwMode="auto">
          <a:xfrm>
            <a:off x="4724400" y="5562600"/>
            <a:ext cx="932978" cy="90117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ANN Architecture</a:t>
            </a:r>
            <a:endParaRPr lang="en-US" dirty="0"/>
          </a:p>
        </p:txBody>
      </p:sp>
      <p:grpSp>
        <p:nvGrpSpPr>
          <p:cNvPr id="591" name="Content Placeholder 590"/>
          <p:cNvGrpSpPr>
            <a:grpSpLocks noGrp="1"/>
          </p:cNvGrpSpPr>
          <p:nvPr/>
        </p:nvGrpSpPr>
        <p:grpSpPr>
          <a:xfrm>
            <a:off x="457200" y="1600200"/>
            <a:ext cx="8229600" cy="4525963"/>
            <a:chOff x="381000" y="346949"/>
            <a:chExt cx="8604124" cy="5977651"/>
          </a:xfrm>
        </p:grpSpPr>
        <p:sp>
          <p:nvSpPr>
            <p:cNvPr id="592" name="Oval 591"/>
            <p:cNvSpPr/>
            <p:nvPr/>
          </p:nvSpPr>
          <p:spPr>
            <a:xfrm>
              <a:off x="624403" y="1752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93" name="Oval 592"/>
            <p:cNvSpPr/>
            <p:nvPr/>
          </p:nvSpPr>
          <p:spPr>
            <a:xfrm>
              <a:off x="624403" y="2438400"/>
              <a:ext cx="457200" cy="457200"/>
            </a:xfrm>
            <a:prstGeom prst="ellipse">
              <a:avLst/>
            </a:prstGeom>
            <a:gradFill flip="none" rotWithShape="1">
              <a:gsLst>
                <a:gs pos="0">
                  <a:schemeClr val="accent3">
                    <a:lumMod val="50000"/>
                  </a:schemeClr>
                </a:gs>
                <a:gs pos="100000">
                  <a:schemeClr val="accent3">
                    <a:lumMod val="40000"/>
                    <a:lumOff val="60000"/>
                  </a:schemeClr>
                </a:gs>
                <a:gs pos="50000">
                  <a:schemeClr val="accent3"/>
                </a:gs>
              </a:gsLst>
              <a:lin ang="0" scaled="1"/>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94" name="Oval 593"/>
            <p:cNvSpPr/>
            <p:nvPr/>
          </p:nvSpPr>
          <p:spPr>
            <a:xfrm>
              <a:off x="624403" y="4191000"/>
              <a:ext cx="457200" cy="457200"/>
            </a:xfrm>
            <a:prstGeom prst="ellipse">
              <a:avLst/>
            </a:prstGeom>
            <a:gradFill flip="none" rotWithShape="1">
              <a:gsLst>
                <a:gs pos="0">
                  <a:schemeClr val="accent4"/>
                </a:gs>
                <a:gs pos="100000">
                  <a:schemeClr val="accent4">
                    <a:lumMod val="40000"/>
                    <a:lumOff val="60000"/>
                  </a:schemeClr>
                </a:gs>
              </a:gsLst>
              <a:lin ang="0" scaled="1"/>
              <a:tileRect/>
            </a:gra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95" name="Oval 594"/>
            <p:cNvSpPr/>
            <p:nvPr/>
          </p:nvSpPr>
          <p:spPr>
            <a:xfrm>
              <a:off x="624403" y="4876800"/>
              <a:ext cx="457200" cy="457200"/>
            </a:xfrm>
            <a:prstGeom prst="ellipse">
              <a:avLst/>
            </a:prstGeom>
            <a:solidFill>
              <a:schemeClr val="accent5"/>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96" name="Oval 595"/>
            <p:cNvSpPr/>
            <p:nvPr/>
          </p:nvSpPr>
          <p:spPr>
            <a:xfrm>
              <a:off x="853003" y="30480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97" name="Oval 596"/>
            <p:cNvSpPr/>
            <p:nvPr/>
          </p:nvSpPr>
          <p:spPr>
            <a:xfrm>
              <a:off x="853003" y="32004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98" name="Oval 597"/>
            <p:cNvSpPr/>
            <p:nvPr/>
          </p:nvSpPr>
          <p:spPr>
            <a:xfrm>
              <a:off x="853003" y="33528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99" name="Oval 598"/>
            <p:cNvSpPr/>
            <p:nvPr/>
          </p:nvSpPr>
          <p:spPr>
            <a:xfrm>
              <a:off x="853003" y="36118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00" name="Oval 599"/>
            <p:cNvSpPr/>
            <p:nvPr/>
          </p:nvSpPr>
          <p:spPr>
            <a:xfrm>
              <a:off x="853003" y="37642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01" name="Oval 600"/>
            <p:cNvSpPr/>
            <p:nvPr/>
          </p:nvSpPr>
          <p:spPr>
            <a:xfrm>
              <a:off x="853003" y="39166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02" name="TextBox 601"/>
            <p:cNvSpPr txBox="1"/>
            <p:nvPr/>
          </p:nvSpPr>
          <p:spPr>
            <a:xfrm>
              <a:off x="381000" y="1368623"/>
              <a:ext cx="1005403" cy="307777"/>
            </a:xfrm>
            <a:prstGeom prst="rect">
              <a:avLst/>
            </a:prstGeom>
            <a:noFill/>
          </p:spPr>
          <p:txBody>
            <a:bodyPr wrap="none" rtlCol="0">
              <a:spAutoFit/>
            </a:bodyPr>
            <a:lstStyle/>
            <a:p>
              <a:r>
                <a:rPr lang="en-US" sz="1400" dirty="0" smtClean="0"/>
                <a:t>Input Layer</a:t>
              </a:r>
              <a:endParaRPr lang="en-US" sz="1400" dirty="0"/>
            </a:p>
          </p:txBody>
        </p:sp>
        <p:sp>
          <p:nvSpPr>
            <p:cNvPr id="603" name="Oval 602"/>
            <p:cNvSpPr/>
            <p:nvPr/>
          </p:nvSpPr>
          <p:spPr>
            <a:xfrm>
              <a:off x="2453203" y="3154681"/>
              <a:ext cx="457200" cy="457200"/>
            </a:xfrm>
            <a:prstGeom prst="ellipse">
              <a:avLst/>
            </a:prstGeom>
            <a:gradFill flip="none" rotWithShape="1">
              <a:gsLst>
                <a:gs pos="0">
                  <a:srgbClr val="FFFF00"/>
                </a:gs>
                <a:gs pos="100000">
                  <a:srgbClr val="FAFF97"/>
                </a:gs>
              </a:gsLst>
              <a:lin ang="0" scaled="1"/>
              <a:tileRec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604" name="Straight Arrow Connector 603"/>
            <p:cNvCxnSpPr>
              <a:stCxn id="592" idx="6"/>
              <a:endCxn id="603" idx="1"/>
            </p:cNvCxnSpPr>
            <p:nvPr/>
          </p:nvCxnSpPr>
          <p:spPr>
            <a:xfrm>
              <a:off x="1081603" y="1981200"/>
              <a:ext cx="1438555" cy="12404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5" name="Straight Arrow Connector 604"/>
            <p:cNvCxnSpPr>
              <a:endCxn id="603" idx="2"/>
            </p:cNvCxnSpPr>
            <p:nvPr/>
          </p:nvCxnSpPr>
          <p:spPr>
            <a:xfrm>
              <a:off x="1081603" y="2667000"/>
              <a:ext cx="1371600" cy="7162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6" name="Straight Arrow Connector 605"/>
            <p:cNvCxnSpPr>
              <a:stCxn id="594" idx="6"/>
              <a:endCxn id="603" idx="2"/>
            </p:cNvCxnSpPr>
            <p:nvPr/>
          </p:nvCxnSpPr>
          <p:spPr>
            <a:xfrm flipV="1">
              <a:off x="1081603" y="3383281"/>
              <a:ext cx="1371600" cy="10363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7" name="Straight Arrow Connector 606"/>
            <p:cNvCxnSpPr>
              <a:stCxn id="595" idx="6"/>
              <a:endCxn id="603" idx="3"/>
            </p:cNvCxnSpPr>
            <p:nvPr/>
          </p:nvCxnSpPr>
          <p:spPr>
            <a:xfrm flipV="1">
              <a:off x="1081603" y="3544926"/>
              <a:ext cx="1438555" cy="1560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8" name="TextBox 607"/>
            <p:cNvSpPr txBox="1"/>
            <p:nvPr/>
          </p:nvSpPr>
          <p:spPr>
            <a:xfrm>
              <a:off x="2148403" y="2664023"/>
              <a:ext cx="1136524" cy="307777"/>
            </a:xfrm>
            <a:prstGeom prst="rect">
              <a:avLst/>
            </a:prstGeom>
            <a:noFill/>
          </p:spPr>
          <p:txBody>
            <a:bodyPr wrap="none" rtlCol="0">
              <a:spAutoFit/>
            </a:bodyPr>
            <a:lstStyle/>
            <a:p>
              <a:r>
                <a:rPr lang="en-US" sz="1400" dirty="0" smtClean="0"/>
                <a:t>Output Layer</a:t>
              </a:r>
              <a:endParaRPr lang="en-US" sz="1400" dirty="0"/>
            </a:p>
          </p:txBody>
        </p:sp>
        <p:sp>
          <p:nvSpPr>
            <p:cNvPr id="609" name="TextBox 608"/>
            <p:cNvSpPr txBox="1"/>
            <p:nvPr/>
          </p:nvSpPr>
          <p:spPr>
            <a:xfrm>
              <a:off x="3505200" y="1368623"/>
              <a:ext cx="1005403" cy="307777"/>
            </a:xfrm>
            <a:prstGeom prst="rect">
              <a:avLst/>
            </a:prstGeom>
            <a:noFill/>
          </p:spPr>
          <p:txBody>
            <a:bodyPr wrap="none" rtlCol="0">
              <a:spAutoFit/>
            </a:bodyPr>
            <a:lstStyle/>
            <a:p>
              <a:r>
                <a:rPr lang="en-US" sz="1400" dirty="0" smtClean="0"/>
                <a:t>Input Layer</a:t>
              </a:r>
              <a:endParaRPr lang="en-US" sz="1400" dirty="0"/>
            </a:p>
          </p:txBody>
        </p:sp>
        <p:sp>
          <p:nvSpPr>
            <p:cNvPr id="610" name="Oval 609"/>
            <p:cNvSpPr/>
            <p:nvPr/>
          </p:nvSpPr>
          <p:spPr>
            <a:xfrm>
              <a:off x="4885443" y="12496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11" name="TextBox 610"/>
            <p:cNvSpPr txBox="1"/>
            <p:nvPr/>
          </p:nvSpPr>
          <p:spPr>
            <a:xfrm>
              <a:off x="4419600" y="911423"/>
              <a:ext cx="1271352" cy="307777"/>
            </a:xfrm>
            <a:prstGeom prst="rect">
              <a:avLst/>
            </a:prstGeom>
            <a:noFill/>
          </p:spPr>
          <p:txBody>
            <a:bodyPr wrap="none" rtlCol="0">
              <a:spAutoFit/>
            </a:bodyPr>
            <a:lstStyle/>
            <a:p>
              <a:r>
                <a:rPr lang="en-US" sz="1400" dirty="0" smtClean="0"/>
                <a:t>Hidden Layer 1</a:t>
              </a:r>
              <a:endParaRPr lang="en-US" sz="1400" dirty="0"/>
            </a:p>
          </p:txBody>
        </p:sp>
        <p:sp>
          <p:nvSpPr>
            <p:cNvPr id="612" name="Oval 611"/>
            <p:cNvSpPr/>
            <p:nvPr/>
          </p:nvSpPr>
          <p:spPr>
            <a:xfrm>
              <a:off x="6890691" y="12496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13" name="TextBox 612"/>
            <p:cNvSpPr txBox="1"/>
            <p:nvPr/>
          </p:nvSpPr>
          <p:spPr>
            <a:xfrm>
              <a:off x="6424848" y="911423"/>
              <a:ext cx="1274683" cy="307777"/>
            </a:xfrm>
            <a:prstGeom prst="rect">
              <a:avLst/>
            </a:prstGeom>
            <a:noFill/>
          </p:spPr>
          <p:txBody>
            <a:bodyPr wrap="none" rtlCol="0">
              <a:spAutoFit/>
            </a:bodyPr>
            <a:lstStyle/>
            <a:p>
              <a:r>
                <a:rPr lang="en-US" sz="1400" dirty="0" smtClean="0"/>
                <a:t>Hidden Layer n</a:t>
              </a:r>
              <a:endParaRPr lang="en-US" sz="1400" dirty="0"/>
            </a:p>
          </p:txBody>
        </p:sp>
        <p:sp>
          <p:nvSpPr>
            <p:cNvPr id="614" name="Oval 613"/>
            <p:cNvSpPr/>
            <p:nvPr/>
          </p:nvSpPr>
          <p:spPr>
            <a:xfrm>
              <a:off x="8153400" y="3383281"/>
              <a:ext cx="457200" cy="457200"/>
            </a:xfrm>
            <a:prstGeom prst="ellipse">
              <a:avLst/>
            </a:prstGeom>
            <a:gradFill flip="none" rotWithShape="1">
              <a:gsLst>
                <a:gs pos="0">
                  <a:srgbClr val="FFFF00"/>
                </a:gs>
                <a:gs pos="100000">
                  <a:srgbClr val="FAFF97"/>
                </a:gs>
              </a:gsLst>
              <a:lin ang="0" scaled="1"/>
              <a:tileRec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15" name="TextBox 614"/>
            <p:cNvSpPr txBox="1"/>
            <p:nvPr/>
          </p:nvSpPr>
          <p:spPr>
            <a:xfrm>
              <a:off x="7848600" y="2892623"/>
              <a:ext cx="1136524" cy="307777"/>
            </a:xfrm>
            <a:prstGeom prst="rect">
              <a:avLst/>
            </a:prstGeom>
            <a:noFill/>
          </p:spPr>
          <p:txBody>
            <a:bodyPr wrap="none" rtlCol="0">
              <a:spAutoFit/>
            </a:bodyPr>
            <a:lstStyle/>
            <a:p>
              <a:r>
                <a:rPr lang="en-US" sz="1400" dirty="0" smtClean="0"/>
                <a:t>Output Layer</a:t>
              </a:r>
              <a:endParaRPr lang="en-US" sz="1400" dirty="0"/>
            </a:p>
          </p:txBody>
        </p:sp>
        <p:cxnSp>
          <p:nvCxnSpPr>
            <p:cNvPr id="616" name="Straight Arrow Connector 615"/>
            <p:cNvCxnSpPr>
              <a:stCxn id="637" idx="6"/>
              <a:endCxn id="610" idx="2"/>
            </p:cNvCxnSpPr>
            <p:nvPr/>
          </p:nvCxnSpPr>
          <p:spPr>
            <a:xfrm flipV="1">
              <a:off x="4261040" y="1478281"/>
              <a:ext cx="624403" cy="502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7" name="Straight Arrow Connector 616"/>
            <p:cNvCxnSpPr>
              <a:stCxn id="610" idx="6"/>
            </p:cNvCxnSpPr>
            <p:nvPr/>
          </p:nvCxnSpPr>
          <p:spPr>
            <a:xfrm>
              <a:off x="5342643" y="1478281"/>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8" name="Straight Arrow Connector 617"/>
            <p:cNvCxnSpPr>
              <a:stCxn id="610" idx="6"/>
            </p:cNvCxnSpPr>
            <p:nvPr/>
          </p:nvCxnSpPr>
          <p:spPr>
            <a:xfrm>
              <a:off x="5342643" y="1478281"/>
              <a:ext cx="296157"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9" name="Straight Arrow Connector 618"/>
            <p:cNvCxnSpPr>
              <a:stCxn id="610" idx="6"/>
            </p:cNvCxnSpPr>
            <p:nvPr/>
          </p:nvCxnSpPr>
          <p:spPr>
            <a:xfrm>
              <a:off x="5342643" y="1478281"/>
              <a:ext cx="296157" cy="502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0" name="Straight Arrow Connector 619"/>
            <p:cNvCxnSpPr>
              <a:endCxn id="612" idx="2"/>
            </p:cNvCxnSpPr>
            <p:nvPr/>
          </p:nvCxnSpPr>
          <p:spPr>
            <a:xfrm>
              <a:off x="6629400" y="1478281"/>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1" name="Straight Arrow Connector 620"/>
            <p:cNvCxnSpPr/>
            <p:nvPr/>
          </p:nvCxnSpPr>
          <p:spPr>
            <a:xfrm flipV="1">
              <a:off x="6629400" y="1526977"/>
              <a:ext cx="252648" cy="179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2" name="Straight Arrow Connector 621"/>
            <p:cNvCxnSpPr>
              <a:endCxn id="612" idx="2"/>
            </p:cNvCxnSpPr>
            <p:nvPr/>
          </p:nvCxnSpPr>
          <p:spPr>
            <a:xfrm flipV="1">
              <a:off x="6629400" y="1478281"/>
              <a:ext cx="261291" cy="48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3" name="Straight Arrow Connector 622"/>
            <p:cNvCxnSpPr>
              <a:stCxn id="612" idx="6"/>
              <a:endCxn id="614" idx="1"/>
            </p:cNvCxnSpPr>
            <p:nvPr/>
          </p:nvCxnSpPr>
          <p:spPr>
            <a:xfrm>
              <a:off x="7347891" y="1478281"/>
              <a:ext cx="872464" cy="1971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4" name="Straight Arrow Connector 623"/>
            <p:cNvCxnSpPr>
              <a:stCxn id="658" idx="6"/>
              <a:endCxn id="614" idx="1"/>
            </p:cNvCxnSpPr>
            <p:nvPr/>
          </p:nvCxnSpPr>
          <p:spPr>
            <a:xfrm>
              <a:off x="7347891" y="2240281"/>
              <a:ext cx="872464" cy="1209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5" name="Straight Arrow Connector 624"/>
            <p:cNvCxnSpPr>
              <a:stCxn id="659" idx="6"/>
              <a:endCxn id="614" idx="2"/>
            </p:cNvCxnSpPr>
            <p:nvPr/>
          </p:nvCxnSpPr>
          <p:spPr>
            <a:xfrm>
              <a:off x="7347891" y="2926081"/>
              <a:ext cx="805509"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6" name="Straight Arrow Connector 625"/>
            <p:cNvCxnSpPr>
              <a:stCxn id="665" idx="6"/>
            </p:cNvCxnSpPr>
            <p:nvPr/>
          </p:nvCxnSpPr>
          <p:spPr>
            <a:xfrm flipV="1">
              <a:off x="7339248" y="3611881"/>
              <a:ext cx="814152" cy="10363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7" name="Straight Arrow Connector 626"/>
            <p:cNvCxnSpPr>
              <a:stCxn id="663" idx="6"/>
              <a:endCxn id="614" idx="3"/>
            </p:cNvCxnSpPr>
            <p:nvPr/>
          </p:nvCxnSpPr>
          <p:spPr>
            <a:xfrm flipV="1">
              <a:off x="7339248" y="3773526"/>
              <a:ext cx="881107" cy="16366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8" name="Straight Arrow Connector 627"/>
            <p:cNvCxnSpPr>
              <a:stCxn id="664" idx="6"/>
              <a:endCxn id="614" idx="3"/>
            </p:cNvCxnSpPr>
            <p:nvPr/>
          </p:nvCxnSpPr>
          <p:spPr>
            <a:xfrm flipV="1">
              <a:off x="7339248" y="3773526"/>
              <a:ext cx="881107" cy="2322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9" name="TextBox 628"/>
            <p:cNvSpPr txBox="1"/>
            <p:nvPr/>
          </p:nvSpPr>
          <p:spPr>
            <a:xfrm>
              <a:off x="381000" y="346949"/>
              <a:ext cx="2676433" cy="487794"/>
            </a:xfrm>
            <a:prstGeom prst="rect">
              <a:avLst/>
            </a:prstGeom>
            <a:noFill/>
          </p:spPr>
          <p:txBody>
            <a:bodyPr wrap="none" rtlCol="0">
              <a:spAutoFit/>
            </a:bodyPr>
            <a:lstStyle/>
            <a:p>
              <a:r>
                <a:rPr lang="en-US" dirty="0" smtClean="0"/>
                <a:t>Two layered architecture </a:t>
              </a:r>
              <a:endParaRPr lang="en-US" dirty="0"/>
            </a:p>
          </p:txBody>
        </p:sp>
        <p:sp>
          <p:nvSpPr>
            <p:cNvPr id="630" name="TextBox 629"/>
            <p:cNvSpPr txBox="1"/>
            <p:nvPr/>
          </p:nvSpPr>
          <p:spPr>
            <a:xfrm>
              <a:off x="4510602" y="346949"/>
              <a:ext cx="2814464" cy="487794"/>
            </a:xfrm>
            <a:prstGeom prst="rect">
              <a:avLst/>
            </a:prstGeom>
            <a:noFill/>
          </p:spPr>
          <p:txBody>
            <a:bodyPr wrap="none" rtlCol="0">
              <a:spAutoFit/>
            </a:bodyPr>
            <a:lstStyle/>
            <a:p>
              <a:r>
                <a:rPr lang="en-US" dirty="0" smtClean="0"/>
                <a:t>Multi-layered architecture </a:t>
              </a:r>
              <a:endParaRPr lang="en-US" dirty="0"/>
            </a:p>
          </p:txBody>
        </p:sp>
        <p:sp>
          <p:nvSpPr>
            <p:cNvPr id="631" name="TextBox 630"/>
            <p:cNvSpPr txBox="1"/>
            <p:nvPr/>
          </p:nvSpPr>
          <p:spPr>
            <a:xfrm>
              <a:off x="3505200" y="1368623"/>
              <a:ext cx="1005403" cy="307777"/>
            </a:xfrm>
            <a:prstGeom prst="rect">
              <a:avLst/>
            </a:prstGeom>
            <a:noFill/>
          </p:spPr>
          <p:txBody>
            <a:bodyPr wrap="none" rtlCol="0">
              <a:spAutoFit/>
            </a:bodyPr>
            <a:lstStyle/>
            <a:p>
              <a:r>
                <a:rPr lang="en-US" sz="1400" dirty="0" smtClean="0"/>
                <a:t>Input Layer</a:t>
              </a:r>
              <a:endParaRPr lang="en-US" sz="1400" dirty="0"/>
            </a:p>
          </p:txBody>
        </p:sp>
        <p:sp>
          <p:nvSpPr>
            <p:cNvPr id="632" name="TextBox 631"/>
            <p:cNvSpPr txBox="1"/>
            <p:nvPr/>
          </p:nvSpPr>
          <p:spPr>
            <a:xfrm>
              <a:off x="4419600" y="911423"/>
              <a:ext cx="1271352" cy="307777"/>
            </a:xfrm>
            <a:prstGeom prst="rect">
              <a:avLst/>
            </a:prstGeom>
            <a:noFill/>
          </p:spPr>
          <p:txBody>
            <a:bodyPr wrap="none" rtlCol="0">
              <a:spAutoFit/>
            </a:bodyPr>
            <a:lstStyle/>
            <a:p>
              <a:r>
                <a:rPr lang="en-US" sz="1400" dirty="0" smtClean="0"/>
                <a:t>Hidden Layer 1</a:t>
              </a:r>
              <a:endParaRPr lang="en-US" sz="1400" dirty="0"/>
            </a:p>
          </p:txBody>
        </p:sp>
        <p:sp>
          <p:nvSpPr>
            <p:cNvPr id="633" name="TextBox 632"/>
            <p:cNvSpPr txBox="1"/>
            <p:nvPr/>
          </p:nvSpPr>
          <p:spPr>
            <a:xfrm>
              <a:off x="6424848" y="911423"/>
              <a:ext cx="1274683" cy="307777"/>
            </a:xfrm>
            <a:prstGeom prst="rect">
              <a:avLst/>
            </a:prstGeom>
            <a:noFill/>
          </p:spPr>
          <p:txBody>
            <a:bodyPr wrap="none" rtlCol="0">
              <a:spAutoFit/>
            </a:bodyPr>
            <a:lstStyle/>
            <a:p>
              <a:r>
                <a:rPr lang="en-US" sz="1400" dirty="0" smtClean="0"/>
                <a:t>Hidden Layer n</a:t>
              </a:r>
              <a:endParaRPr lang="en-US" sz="1400" dirty="0"/>
            </a:p>
          </p:txBody>
        </p:sp>
        <p:cxnSp>
          <p:nvCxnSpPr>
            <p:cNvPr id="635" name="Straight Arrow Connector 634"/>
            <p:cNvCxnSpPr>
              <a:endCxn id="743" idx="2"/>
            </p:cNvCxnSpPr>
            <p:nvPr/>
          </p:nvCxnSpPr>
          <p:spPr>
            <a:xfrm>
              <a:off x="6629400" y="1478281"/>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36" name="Group 258"/>
            <p:cNvGrpSpPr/>
            <p:nvPr/>
          </p:nvGrpSpPr>
          <p:grpSpPr>
            <a:xfrm>
              <a:off x="3803840" y="1249681"/>
              <a:ext cx="4806760" cy="5074919"/>
              <a:chOff x="3803840" y="1249681"/>
              <a:chExt cx="4806760" cy="5074919"/>
            </a:xfrm>
          </p:grpSpPr>
          <p:sp>
            <p:nvSpPr>
              <p:cNvPr id="637" name="Oval 636"/>
              <p:cNvSpPr/>
              <p:nvPr/>
            </p:nvSpPr>
            <p:spPr>
              <a:xfrm>
                <a:off x="3803840" y="1752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38" name="Oval 637"/>
              <p:cNvSpPr/>
              <p:nvPr/>
            </p:nvSpPr>
            <p:spPr>
              <a:xfrm>
                <a:off x="3803840" y="2438400"/>
                <a:ext cx="457200" cy="457200"/>
              </a:xfrm>
              <a:prstGeom prst="ellipse">
                <a:avLst/>
              </a:prstGeom>
              <a:gradFill flip="none" rotWithShape="1">
                <a:gsLst>
                  <a:gs pos="0">
                    <a:schemeClr val="accent3">
                      <a:lumMod val="50000"/>
                    </a:schemeClr>
                  </a:gs>
                  <a:gs pos="100000">
                    <a:schemeClr val="accent3">
                      <a:lumMod val="40000"/>
                      <a:lumOff val="60000"/>
                    </a:schemeClr>
                  </a:gs>
                  <a:gs pos="50000">
                    <a:schemeClr val="accent3"/>
                  </a:gs>
                </a:gsLst>
                <a:lin ang="0" scaled="1"/>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39" name="Oval 638"/>
              <p:cNvSpPr/>
              <p:nvPr/>
            </p:nvSpPr>
            <p:spPr>
              <a:xfrm>
                <a:off x="3803840" y="4191000"/>
                <a:ext cx="457200" cy="457200"/>
              </a:xfrm>
              <a:prstGeom prst="ellipse">
                <a:avLst/>
              </a:prstGeom>
              <a:gradFill flip="none" rotWithShape="1">
                <a:gsLst>
                  <a:gs pos="0">
                    <a:schemeClr val="accent4"/>
                  </a:gs>
                  <a:gs pos="100000">
                    <a:schemeClr val="accent4">
                      <a:lumMod val="40000"/>
                      <a:lumOff val="60000"/>
                    </a:schemeClr>
                  </a:gs>
                </a:gsLst>
                <a:lin ang="0" scaled="1"/>
                <a:tileRect/>
              </a:gra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40" name="Oval 639"/>
              <p:cNvSpPr/>
              <p:nvPr/>
            </p:nvSpPr>
            <p:spPr>
              <a:xfrm>
                <a:off x="3803840" y="4876800"/>
                <a:ext cx="457200" cy="457200"/>
              </a:xfrm>
              <a:prstGeom prst="ellipse">
                <a:avLst/>
              </a:prstGeom>
              <a:solidFill>
                <a:schemeClr val="accent5"/>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41" name="Oval 640"/>
              <p:cNvSpPr/>
              <p:nvPr/>
            </p:nvSpPr>
            <p:spPr>
              <a:xfrm>
                <a:off x="4032440" y="30480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42" name="Oval 641"/>
              <p:cNvSpPr/>
              <p:nvPr/>
            </p:nvSpPr>
            <p:spPr>
              <a:xfrm>
                <a:off x="4032440" y="32004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43" name="Oval 642"/>
              <p:cNvSpPr/>
              <p:nvPr/>
            </p:nvSpPr>
            <p:spPr>
              <a:xfrm>
                <a:off x="4032440" y="33528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44" name="Oval 643"/>
              <p:cNvSpPr/>
              <p:nvPr/>
            </p:nvSpPr>
            <p:spPr>
              <a:xfrm>
                <a:off x="4032440" y="36118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45" name="Oval 644"/>
              <p:cNvSpPr/>
              <p:nvPr/>
            </p:nvSpPr>
            <p:spPr>
              <a:xfrm>
                <a:off x="4032440" y="37642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46" name="Oval 645"/>
              <p:cNvSpPr/>
              <p:nvPr/>
            </p:nvSpPr>
            <p:spPr>
              <a:xfrm>
                <a:off x="4032440" y="39166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47" name="Oval 646"/>
              <p:cNvSpPr/>
              <p:nvPr/>
            </p:nvSpPr>
            <p:spPr>
              <a:xfrm>
                <a:off x="4885443" y="20116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48" name="Oval 647"/>
              <p:cNvSpPr/>
              <p:nvPr/>
            </p:nvSpPr>
            <p:spPr>
              <a:xfrm>
                <a:off x="4885443" y="26974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49" name="Oval 47"/>
              <p:cNvSpPr/>
              <p:nvPr/>
            </p:nvSpPr>
            <p:spPr>
              <a:xfrm>
                <a:off x="5037843" y="3307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50" name="Oval 649"/>
              <p:cNvSpPr/>
              <p:nvPr/>
            </p:nvSpPr>
            <p:spPr>
              <a:xfrm>
                <a:off x="5037843" y="34594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51" name="Oval 650"/>
              <p:cNvSpPr/>
              <p:nvPr/>
            </p:nvSpPr>
            <p:spPr>
              <a:xfrm>
                <a:off x="5037843" y="36118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52" name="Oval 651"/>
              <p:cNvSpPr/>
              <p:nvPr/>
            </p:nvSpPr>
            <p:spPr>
              <a:xfrm>
                <a:off x="4876800" y="5181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53" name="Oval 652"/>
              <p:cNvSpPr/>
              <p:nvPr/>
            </p:nvSpPr>
            <p:spPr>
              <a:xfrm>
                <a:off x="4876800" y="58674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54" name="Oval 653"/>
              <p:cNvSpPr/>
              <p:nvPr/>
            </p:nvSpPr>
            <p:spPr>
              <a:xfrm>
                <a:off x="4876800" y="4419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55" name="Oval 654"/>
              <p:cNvSpPr/>
              <p:nvPr/>
            </p:nvSpPr>
            <p:spPr>
              <a:xfrm>
                <a:off x="5029200" y="38404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56" name="Oval 655"/>
              <p:cNvSpPr/>
              <p:nvPr/>
            </p:nvSpPr>
            <p:spPr>
              <a:xfrm>
                <a:off x="5029200" y="39928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57" name="Oval 656"/>
              <p:cNvSpPr/>
              <p:nvPr/>
            </p:nvSpPr>
            <p:spPr>
              <a:xfrm>
                <a:off x="5029200" y="41452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58" name="Oval 657"/>
              <p:cNvSpPr/>
              <p:nvPr/>
            </p:nvSpPr>
            <p:spPr>
              <a:xfrm>
                <a:off x="6890691" y="20116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59" name="Oval 658"/>
              <p:cNvSpPr/>
              <p:nvPr/>
            </p:nvSpPr>
            <p:spPr>
              <a:xfrm>
                <a:off x="6890691" y="26974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60" name="Oval 659"/>
              <p:cNvSpPr/>
              <p:nvPr/>
            </p:nvSpPr>
            <p:spPr>
              <a:xfrm>
                <a:off x="7043091" y="3307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61" name="Oval 660"/>
              <p:cNvSpPr/>
              <p:nvPr/>
            </p:nvSpPr>
            <p:spPr>
              <a:xfrm>
                <a:off x="7043091" y="34594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62" name="Oval 661"/>
              <p:cNvSpPr/>
              <p:nvPr/>
            </p:nvSpPr>
            <p:spPr>
              <a:xfrm>
                <a:off x="7043091" y="36118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63" name="Oval 662"/>
              <p:cNvSpPr/>
              <p:nvPr/>
            </p:nvSpPr>
            <p:spPr>
              <a:xfrm>
                <a:off x="6882048" y="5181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64" name="Oval 663"/>
              <p:cNvSpPr/>
              <p:nvPr/>
            </p:nvSpPr>
            <p:spPr>
              <a:xfrm>
                <a:off x="6882048" y="58674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65" name="Oval 664"/>
              <p:cNvSpPr/>
              <p:nvPr/>
            </p:nvSpPr>
            <p:spPr>
              <a:xfrm>
                <a:off x="6882048" y="4419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66" name="Oval 665"/>
              <p:cNvSpPr/>
              <p:nvPr/>
            </p:nvSpPr>
            <p:spPr>
              <a:xfrm>
                <a:off x="7034448" y="38404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67" name="Oval 666"/>
              <p:cNvSpPr/>
              <p:nvPr/>
            </p:nvSpPr>
            <p:spPr>
              <a:xfrm>
                <a:off x="7034448" y="39928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68" name="Oval 667"/>
              <p:cNvSpPr/>
              <p:nvPr/>
            </p:nvSpPr>
            <p:spPr>
              <a:xfrm>
                <a:off x="7034448" y="41452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69" name="Oval 668"/>
              <p:cNvSpPr/>
              <p:nvPr/>
            </p:nvSpPr>
            <p:spPr>
              <a:xfrm>
                <a:off x="56388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70" name="Oval 669"/>
              <p:cNvSpPr/>
              <p:nvPr/>
            </p:nvSpPr>
            <p:spPr>
              <a:xfrm>
                <a:off x="57912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71" name="Oval 670"/>
              <p:cNvSpPr/>
              <p:nvPr/>
            </p:nvSpPr>
            <p:spPr>
              <a:xfrm>
                <a:off x="59436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72" name="Oval 671"/>
              <p:cNvSpPr/>
              <p:nvPr/>
            </p:nvSpPr>
            <p:spPr>
              <a:xfrm>
                <a:off x="62484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73" name="Oval 672"/>
              <p:cNvSpPr/>
              <p:nvPr/>
            </p:nvSpPr>
            <p:spPr>
              <a:xfrm>
                <a:off x="64008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74" name="Oval 673"/>
              <p:cNvSpPr/>
              <p:nvPr/>
            </p:nvSpPr>
            <p:spPr>
              <a:xfrm>
                <a:off x="65532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675" name="Straight Arrow Connector 674"/>
              <p:cNvCxnSpPr>
                <a:stCxn id="637" idx="6"/>
                <a:endCxn id="647" idx="2"/>
              </p:cNvCxnSpPr>
              <p:nvPr/>
            </p:nvCxnSpPr>
            <p:spPr>
              <a:xfrm>
                <a:off x="4261040" y="1981200"/>
                <a:ext cx="624403" cy="2590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6" name="Straight Arrow Connector 675"/>
              <p:cNvCxnSpPr>
                <a:stCxn id="637" idx="6"/>
                <a:endCxn id="648" idx="2"/>
              </p:cNvCxnSpPr>
              <p:nvPr/>
            </p:nvCxnSpPr>
            <p:spPr>
              <a:xfrm>
                <a:off x="4261040" y="1981200"/>
                <a:ext cx="624403" cy="9448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7" name="Straight Arrow Connector 676"/>
              <p:cNvCxnSpPr>
                <a:stCxn id="637" idx="6"/>
                <a:endCxn id="654" idx="1"/>
              </p:cNvCxnSpPr>
              <p:nvPr/>
            </p:nvCxnSpPr>
            <p:spPr>
              <a:xfrm>
                <a:off x="4261040" y="1981200"/>
                <a:ext cx="682715" cy="25053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8" name="Straight Arrow Connector 677"/>
              <p:cNvCxnSpPr>
                <a:stCxn id="637" idx="6"/>
                <a:endCxn id="652" idx="2"/>
              </p:cNvCxnSpPr>
              <p:nvPr/>
            </p:nvCxnSpPr>
            <p:spPr>
              <a:xfrm>
                <a:off x="4261040" y="1981200"/>
                <a:ext cx="615760" cy="3429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9" name="Straight Arrow Connector 678"/>
              <p:cNvCxnSpPr>
                <a:stCxn id="637" idx="6"/>
                <a:endCxn id="653" idx="2"/>
              </p:cNvCxnSpPr>
              <p:nvPr/>
            </p:nvCxnSpPr>
            <p:spPr>
              <a:xfrm>
                <a:off x="4261040" y="1981200"/>
                <a:ext cx="615760" cy="411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0" name="Straight Arrow Connector 679"/>
              <p:cNvCxnSpPr/>
              <p:nvPr/>
            </p:nvCxnSpPr>
            <p:spPr>
              <a:xfrm>
                <a:off x="5334000" y="2240281"/>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1" name="Straight Arrow Connector 680"/>
              <p:cNvCxnSpPr>
                <a:stCxn id="647" idx="6"/>
              </p:cNvCxnSpPr>
              <p:nvPr/>
            </p:nvCxnSpPr>
            <p:spPr>
              <a:xfrm flipV="1">
                <a:off x="5342643" y="2011681"/>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2" name="Straight Arrow Connector 681"/>
              <p:cNvCxnSpPr>
                <a:stCxn id="647" idx="6"/>
              </p:cNvCxnSpPr>
              <p:nvPr/>
            </p:nvCxnSpPr>
            <p:spPr>
              <a:xfrm>
                <a:off x="5342643" y="2240281"/>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3" name="Straight Arrow Connector 682"/>
              <p:cNvCxnSpPr/>
              <p:nvPr/>
            </p:nvCxnSpPr>
            <p:spPr>
              <a:xfrm>
                <a:off x="5325357" y="2895600"/>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4" name="Straight Arrow Connector 683"/>
              <p:cNvCxnSpPr/>
              <p:nvPr/>
            </p:nvCxnSpPr>
            <p:spPr>
              <a:xfrm flipV="1">
                <a:off x="5334000" y="2667000"/>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5" name="Straight Arrow Connector 684"/>
              <p:cNvCxnSpPr/>
              <p:nvPr/>
            </p:nvCxnSpPr>
            <p:spPr>
              <a:xfrm>
                <a:off x="5334000" y="2895600"/>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6" name="Straight Arrow Connector 685"/>
              <p:cNvCxnSpPr/>
              <p:nvPr/>
            </p:nvCxnSpPr>
            <p:spPr>
              <a:xfrm>
                <a:off x="5334000" y="4646612"/>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7" name="Straight Arrow Connector 686"/>
              <p:cNvCxnSpPr/>
              <p:nvPr/>
            </p:nvCxnSpPr>
            <p:spPr>
              <a:xfrm flipV="1">
                <a:off x="5342643" y="4418012"/>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8" name="Straight Arrow Connector 687"/>
              <p:cNvCxnSpPr/>
              <p:nvPr/>
            </p:nvCxnSpPr>
            <p:spPr>
              <a:xfrm>
                <a:off x="5342643" y="4646612"/>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9" name="Straight Arrow Connector 688"/>
              <p:cNvCxnSpPr/>
              <p:nvPr/>
            </p:nvCxnSpPr>
            <p:spPr>
              <a:xfrm>
                <a:off x="5334000" y="5408612"/>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0" name="Straight Arrow Connector 689"/>
              <p:cNvCxnSpPr/>
              <p:nvPr/>
            </p:nvCxnSpPr>
            <p:spPr>
              <a:xfrm flipV="1">
                <a:off x="5342643" y="5180012"/>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1" name="Straight Arrow Connector 690"/>
              <p:cNvCxnSpPr/>
              <p:nvPr/>
            </p:nvCxnSpPr>
            <p:spPr>
              <a:xfrm>
                <a:off x="5342643" y="5408612"/>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2" name="Straight Arrow Connector 691"/>
              <p:cNvCxnSpPr/>
              <p:nvPr/>
            </p:nvCxnSpPr>
            <p:spPr>
              <a:xfrm>
                <a:off x="5342643" y="6096000"/>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3" name="Straight Arrow Connector 692"/>
              <p:cNvCxnSpPr/>
              <p:nvPr/>
            </p:nvCxnSpPr>
            <p:spPr>
              <a:xfrm flipV="1">
                <a:off x="5351286" y="5867400"/>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4" name="Straight Arrow Connector 693"/>
              <p:cNvCxnSpPr/>
              <p:nvPr/>
            </p:nvCxnSpPr>
            <p:spPr>
              <a:xfrm>
                <a:off x="5351286" y="6096000"/>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5" name="Straight Arrow Connector 694"/>
              <p:cNvCxnSpPr>
                <a:endCxn id="658" idx="2"/>
              </p:cNvCxnSpPr>
              <p:nvPr/>
            </p:nvCxnSpPr>
            <p:spPr>
              <a:xfrm>
                <a:off x="6629400" y="2011681"/>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6" name="Straight Arrow Connector 695"/>
              <p:cNvCxnSpPr>
                <a:endCxn id="658" idx="2"/>
              </p:cNvCxnSpPr>
              <p:nvPr/>
            </p:nvCxnSpPr>
            <p:spPr>
              <a:xfrm>
                <a:off x="6629400" y="2240281"/>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7" name="Straight Arrow Connector 696"/>
              <p:cNvCxnSpPr>
                <a:endCxn id="658" idx="2"/>
              </p:cNvCxnSpPr>
              <p:nvPr/>
            </p:nvCxnSpPr>
            <p:spPr>
              <a:xfrm flipV="1">
                <a:off x="6629400" y="2240281"/>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8" name="Straight Arrow Connector 697"/>
              <p:cNvCxnSpPr/>
              <p:nvPr/>
            </p:nvCxnSpPr>
            <p:spPr>
              <a:xfrm>
                <a:off x="6629400" y="26670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9" name="Straight Arrow Connector 698"/>
              <p:cNvCxnSpPr/>
              <p:nvPr/>
            </p:nvCxnSpPr>
            <p:spPr>
              <a:xfrm>
                <a:off x="6629400" y="2895600"/>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0" name="Straight Arrow Connector 699"/>
              <p:cNvCxnSpPr/>
              <p:nvPr/>
            </p:nvCxnSpPr>
            <p:spPr>
              <a:xfrm flipV="1">
                <a:off x="6629400" y="28956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1" name="Straight Arrow Connector 700"/>
              <p:cNvCxnSpPr/>
              <p:nvPr/>
            </p:nvCxnSpPr>
            <p:spPr>
              <a:xfrm>
                <a:off x="6629400" y="44196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2" name="Straight Arrow Connector 701"/>
              <p:cNvCxnSpPr/>
              <p:nvPr/>
            </p:nvCxnSpPr>
            <p:spPr>
              <a:xfrm>
                <a:off x="6629400" y="4648200"/>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3" name="Straight Arrow Connector 702"/>
              <p:cNvCxnSpPr/>
              <p:nvPr/>
            </p:nvCxnSpPr>
            <p:spPr>
              <a:xfrm flipV="1">
                <a:off x="6629400" y="46482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4" name="Straight Arrow Connector 703"/>
              <p:cNvCxnSpPr/>
              <p:nvPr/>
            </p:nvCxnSpPr>
            <p:spPr>
              <a:xfrm>
                <a:off x="6629400" y="51816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5" name="Straight Arrow Connector 704"/>
              <p:cNvCxnSpPr/>
              <p:nvPr/>
            </p:nvCxnSpPr>
            <p:spPr>
              <a:xfrm>
                <a:off x="6629400" y="5410200"/>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6" name="Straight Arrow Connector 705"/>
              <p:cNvCxnSpPr/>
              <p:nvPr/>
            </p:nvCxnSpPr>
            <p:spPr>
              <a:xfrm flipV="1">
                <a:off x="6629400" y="54102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7" name="Straight Arrow Connector 706"/>
              <p:cNvCxnSpPr/>
              <p:nvPr/>
            </p:nvCxnSpPr>
            <p:spPr>
              <a:xfrm>
                <a:off x="6629400" y="58674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8" name="Straight Arrow Connector 707"/>
              <p:cNvCxnSpPr/>
              <p:nvPr/>
            </p:nvCxnSpPr>
            <p:spPr>
              <a:xfrm>
                <a:off x="6629400" y="6096000"/>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9" name="Straight Arrow Connector 708"/>
              <p:cNvCxnSpPr/>
              <p:nvPr/>
            </p:nvCxnSpPr>
            <p:spPr>
              <a:xfrm>
                <a:off x="6553200" y="5867400"/>
                <a:ext cx="3374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0" name="Straight Arrow Connector 709"/>
              <p:cNvCxnSpPr/>
              <p:nvPr/>
            </p:nvCxnSpPr>
            <p:spPr>
              <a:xfrm>
                <a:off x="4252397" y="4419600"/>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1" name="Straight Arrow Connector 710"/>
              <p:cNvCxnSpPr/>
              <p:nvPr/>
            </p:nvCxnSpPr>
            <p:spPr>
              <a:xfrm flipV="1">
                <a:off x="4261040" y="4191000"/>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2" name="Straight Arrow Connector 711"/>
              <p:cNvCxnSpPr/>
              <p:nvPr/>
            </p:nvCxnSpPr>
            <p:spPr>
              <a:xfrm>
                <a:off x="4261040" y="4419600"/>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3" name="Straight Arrow Connector 712"/>
              <p:cNvCxnSpPr/>
              <p:nvPr/>
            </p:nvCxnSpPr>
            <p:spPr>
              <a:xfrm>
                <a:off x="4261040" y="5135881"/>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4" name="Straight Arrow Connector 713"/>
              <p:cNvCxnSpPr/>
              <p:nvPr/>
            </p:nvCxnSpPr>
            <p:spPr>
              <a:xfrm flipV="1">
                <a:off x="4269683" y="4907281"/>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5" name="Straight Arrow Connector 714"/>
              <p:cNvCxnSpPr/>
              <p:nvPr/>
            </p:nvCxnSpPr>
            <p:spPr>
              <a:xfrm>
                <a:off x="4269683" y="5135881"/>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6" name="Straight Arrow Connector 715"/>
              <p:cNvCxnSpPr/>
              <p:nvPr/>
            </p:nvCxnSpPr>
            <p:spPr>
              <a:xfrm>
                <a:off x="4261040" y="2627411"/>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7" name="Straight Arrow Connector 716"/>
              <p:cNvCxnSpPr/>
              <p:nvPr/>
            </p:nvCxnSpPr>
            <p:spPr>
              <a:xfrm flipV="1">
                <a:off x="4269683" y="2398811"/>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8" name="Straight Arrow Connector 717"/>
              <p:cNvCxnSpPr/>
              <p:nvPr/>
            </p:nvCxnSpPr>
            <p:spPr>
              <a:xfrm>
                <a:off x="4269683" y="2627411"/>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9" name="Oval 718"/>
              <p:cNvSpPr/>
              <p:nvPr/>
            </p:nvSpPr>
            <p:spPr>
              <a:xfrm>
                <a:off x="3803840" y="1752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20" name="Oval 719"/>
              <p:cNvSpPr/>
              <p:nvPr/>
            </p:nvSpPr>
            <p:spPr>
              <a:xfrm>
                <a:off x="3803840" y="2438400"/>
                <a:ext cx="457200" cy="457200"/>
              </a:xfrm>
              <a:prstGeom prst="ellipse">
                <a:avLst/>
              </a:prstGeom>
              <a:gradFill flip="none" rotWithShape="1">
                <a:gsLst>
                  <a:gs pos="0">
                    <a:schemeClr val="accent3">
                      <a:lumMod val="50000"/>
                    </a:schemeClr>
                  </a:gs>
                  <a:gs pos="100000">
                    <a:schemeClr val="accent3">
                      <a:lumMod val="40000"/>
                      <a:lumOff val="60000"/>
                    </a:schemeClr>
                  </a:gs>
                  <a:gs pos="50000">
                    <a:schemeClr val="accent3"/>
                  </a:gs>
                </a:gsLst>
                <a:lin ang="0" scaled="1"/>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21" name="Oval 720"/>
              <p:cNvSpPr/>
              <p:nvPr/>
            </p:nvSpPr>
            <p:spPr>
              <a:xfrm>
                <a:off x="3803840" y="4191000"/>
                <a:ext cx="457200" cy="457200"/>
              </a:xfrm>
              <a:prstGeom prst="ellipse">
                <a:avLst/>
              </a:prstGeom>
              <a:gradFill flip="none" rotWithShape="1">
                <a:gsLst>
                  <a:gs pos="0">
                    <a:schemeClr val="accent4"/>
                  </a:gs>
                  <a:gs pos="100000">
                    <a:schemeClr val="accent4">
                      <a:lumMod val="40000"/>
                      <a:lumOff val="60000"/>
                    </a:schemeClr>
                  </a:gs>
                </a:gsLst>
                <a:lin ang="0" scaled="1"/>
                <a:tileRect/>
              </a:gra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22" name="Oval 721"/>
              <p:cNvSpPr/>
              <p:nvPr/>
            </p:nvSpPr>
            <p:spPr>
              <a:xfrm>
                <a:off x="3803840" y="4876800"/>
                <a:ext cx="457200" cy="457200"/>
              </a:xfrm>
              <a:prstGeom prst="ellipse">
                <a:avLst/>
              </a:prstGeom>
              <a:solidFill>
                <a:schemeClr val="accent5"/>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23" name="Oval 722"/>
              <p:cNvSpPr/>
              <p:nvPr/>
            </p:nvSpPr>
            <p:spPr>
              <a:xfrm>
                <a:off x="4032440" y="30480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24" name="Oval 723"/>
              <p:cNvSpPr/>
              <p:nvPr/>
            </p:nvSpPr>
            <p:spPr>
              <a:xfrm>
                <a:off x="4032440" y="32004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25" name="Oval 724"/>
              <p:cNvSpPr/>
              <p:nvPr/>
            </p:nvSpPr>
            <p:spPr>
              <a:xfrm>
                <a:off x="4032440" y="3352800"/>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26" name="Oval 725"/>
              <p:cNvSpPr/>
              <p:nvPr/>
            </p:nvSpPr>
            <p:spPr>
              <a:xfrm>
                <a:off x="4032440" y="36118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27" name="Oval 726"/>
              <p:cNvSpPr/>
              <p:nvPr/>
            </p:nvSpPr>
            <p:spPr>
              <a:xfrm>
                <a:off x="4032440" y="37642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28" name="Oval 727"/>
              <p:cNvSpPr/>
              <p:nvPr/>
            </p:nvSpPr>
            <p:spPr>
              <a:xfrm>
                <a:off x="4032440" y="3916681"/>
                <a:ext cx="76200"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29" name="Oval 728"/>
              <p:cNvSpPr/>
              <p:nvPr/>
            </p:nvSpPr>
            <p:spPr>
              <a:xfrm>
                <a:off x="4885443" y="20116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30" name="Oval 729"/>
              <p:cNvSpPr/>
              <p:nvPr/>
            </p:nvSpPr>
            <p:spPr>
              <a:xfrm>
                <a:off x="4885443" y="26974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31" name="Oval 730"/>
              <p:cNvSpPr/>
              <p:nvPr/>
            </p:nvSpPr>
            <p:spPr>
              <a:xfrm>
                <a:off x="4885443" y="12496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32" name="Oval 731"/>
              <p:cNvSpPr/>
              <p:nvPr/>
            </p:nvSpPr>
            <p:spPr>
              <a:xfrm>
                <a:off x="5037843" y="3307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33" name="Oval 732"/>
              <p:cNvSpPr/>
              <p:nvPr/>
            </p:nvSpPr>
            <p:spPr>
              <a:xfrm>
                <a:off x="5037843" y="34594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34" name="Oval 733"/>
              <p:cNvSpPr/>
              <p:nvPr/>
            </p:nvSpPr>
            <p:spPr>
              <a:xfrm>
                <a:off x="5037843" y="36118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35" name="Oval 734"/>
              <p:cNvSpPr/>
              <p:nvPr/>
            </p:nvSpPr>
            <p:spPr>
              <a:xfrm>
                <a:off x="4876800" y="5181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36" name="Oval 735"/>
              <p:cNvSpPr/>
              <p:nvPr/>
            </p:nvSpPr>
            <p:spPr>
              <a:xfrm>
                <a:off x="4876800" y="58674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37" name="Oval 736"/>
              <p:cNvSpPr/>
              <p:nvPr/>
            </p:nvSpPr>
            <p:spPr>
              <a:xfrm>
                <a:off x="4876800" y="4419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38" name="Oval 737"/>
              <p:cNvSpPr/>
              <p:nvPr/>
            </p:nvSpPr>
            <p:spPr>
              <a:xfrm>
                <a:off x="5029200" y="38404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39" name="Oval 738"/>
              <p:cNvSpPr/>
              <p:nvPr/>
            </p:nvSpPr>
            <p:spPr>
              <a:xfrm>
                <a:off x="5029200" y="39928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40" name="Oval 739"/>
              <p:cNvSpPr/>
              <p:nvPr/>
            </p:nvSpPr>
            <p:spPr>
              <a:xfrm>
                <a:off x="5029200" y="41452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41" name="Oval 740"/>
              <p:cNvSpPr/>
              <p:nvPr/>
            </p:nvSpPr>
            <p:spPr>
              <a:xfrm>
                <a:off x="6890691" y="20116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42" name="Oval 741"/>
              <p:cNvSpPr/>
              <p:nvPr/>
            </p:nvSpPr>
            <p:spPr>
              <a:xfrm>
                <a:off x="6890691" y="26974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43" name="Oval 742"/>
              <p:cNvSpPr/>
              <p:nvPr/>
            </p:nvSpPr>
            <p:spPr>
              <a:xfrm>
                <a:off x="6890691" y="1249681"/>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44" name="Oval 743"/>
              <p:cNvSpPr/>
              <p:nvPr/>
            </p:nvSpPr>
            <p:spPr>
              <a:xfrm>
                <a:off x="7043091" y="3307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45" name="Oval 744"/>
              <p:cNvSpPr/>
              <p:nvPr/>
            </p:nvSpPr>
            <p:spPr>
              <a:xfrm>
                <a:off x="7043091" y="34594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46" name="Oval 745"/>
              <p:cNvSpPr/>
              <p:nvPr/>
            </p:nvSpPr>
            <p:spPr>
              <a:xfrm>
                <a:off x="7043091" y="36118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47" name="Oval 746"/>
              <p:cNvSpPr/>
              <p:nvPr/>
            </p:nvSpPr>
            <p:spPr>
              <a:xfrm>
                <a:off x="6882048" y="5181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48" name="Oval 747"/>
              <p:cNvSpPr/>
              <p:nvPr/>
            </p:nvSpPr>
            <p:spPr>
              <a:xfrm>
                <a:off x="6882048" y="58674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49" name="Oval 748"/>
              <p:cNvSpPr/>
              <p:nvPr/>
            </p:nvSpPr>
            <p:spPr>
              <a:xfrm>
                <a:off x="6882048" y="4419600"/>
                <a:ext cx="457200" cy="457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50" name="Oval 749"/>
              <p:cNvSpPr/>
              <p:nvPr/>
            </p:nvSpPr>
            <p:spPr>
              <a:xfrm>
                <a:off x="7034448" y="38404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51" name="Oval 750"/>
              <p:cNvSpPr/>
              <p:nvPr/>
            </p:nvSpPr>
            <p:spPr>
              <a:xfrm>
                <a:off x="7034448" y="39928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52" name="Oval 751"/>
              <p:cNvSpPr/>
              <p:nvPr/>
            </p:nvSpPr>
            <p:spPr>
              <a:xfrm>
                <a:off x="7034448" y="41452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53" name="Oval 752"/>
              <p:cNvSpPr/>
              <p:nvPr/>
            </p:nvSpPr>
            <p:spPr>
              <a:xfrm>
                <a:off x="56388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54" name="Oval 753"/>
              <p:cNvSpPr/>
              <p:nvPr/>
            </p:nvSpPr>
            <p:spPr>
              <a:xfrm>
                <a:off x="57912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55" name="Oval 754"/>
              <p:cNvSpPr/>
              <p:nvPr/>
            </p:nvSpPr>
            <p:spPr>
              <a:xfrm>
                <a:off x="59436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56" name="Oval 755"/>
              <p:cNvSpPr/>
              <p:nvPr/>
            </p:nvSpPr>
            <p:spPr>
              <a:xfrm>
                <a:off x="62484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57" name="Oval 756"/>
              <p:cNvSpPr/>
              <p:nvPr/>
            </p:nvSpPr>
            <p:spPr>
              <a:xfrm>
                <a:off x="64008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58" name="Oval 757"/>
              <p:cNvSpPr/>
              <p:nvPr/>
            </p:nvSpPr>
            <p:spPr>
              <a:xfrm>
                <a:off x="6553200" y="3688081"/>
                <a:ext cx="76200" cy="45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59" name="Oval 758"/>
              <p:cNvSpPr/>
              <p:nvPr/>
            </p:nvSpPr>
            <p:spPr>
              <a:xfrm>
                <a:off x="8153400" y="3383281"/>
                <a:ext cx="457200" cy="457200"/>
              </a:xfrm>
              <a:prstGeom prst="ellipse">
                <a:avLst/>
              </a:prstGeom>
              <a:gradFill flip="none" rotWithShape="1">
                <a:gsLst>
                  <a:gs pos="0">
                    <a:srgbClr val="FFFF00"/>
                  </a:gs>
                  <a:gs pos="100000">
                    <a:srgbClr val="FAFF97"/>
                  </a:gs>
                </a:gsLst>
                <a:lin ang="0" scaled="1"/>
                <a:tileRec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760" name="Straight Arrow Connector 759"/>
              <p:cNvCxnSpPr>
                <a:stCxn id="719" idx="6"/>
                <a:endCxn id="731" idx="2"/>
              </p:cNvCxnSpPr>
              <p:nvPr/>
            </p:nvCxnSpPr>
            <p:spPr>
              <a:xfrm flipV="1">
                <a:off x="4261040" y="1478281"/>
                <a:ext cx="624403" cy="502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1" name="Straight Arrow Connector 760"/>
              <p:cNvCxnSpPr>
                <a:stCxn id="719" idx="6"/>
                <a:endCxn id="729" idx="2"/>
              </p:cNvCxnSpPr>
              <p:nvPr/>
            </p:nvCxnSpPr>
            <p:spPr>
              <a:xfrm>
                <a:off x="4261040" y="1981200"/>
                <a:ext cx="624403" cy="2590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2" name="Straight Arrow Connector 761"/>
              <p:cNvCxnSpPr>
                <a:stCxn id="719" idx="6"/>
                <a:endCxn id="730" idx="2"/>
              </p:cNvCxnSpPr>
              <p:nvPr/>
            </p:nvCxnSpPr>
            <p:spPr>
              <a:xfrm>
                <a:off x="4261040" y="1981200"/>
                <a:ext cx="624403" cy="9448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3" name="Straight Arrow Connector 762"/>
              <p:cNvCxnSpPr>
                <a:stCxn id="719" idx="6"/>
                <a:endCxn id="737" idx="1"/>
              </p:cNvCxnSpPr>
              <p:nvPr/>
            </p:nvCxnSpPr>
            <p:spPr>
              <a:xfrm>
                <a:off x="4261040" y="1981200"/>
                <a:ext cx="682715" cy="25053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4" name="Straight Arrow Connector 763"/>
              <p:cNvCxnSpPr>
                <a:stCxn id="719" idx="6"/>
                <a:endCxn id="735" idx="2"/>
              </p:cNvCxnSpPr>
              <p:nvPr/>
            </p:nvCxnSpPr>
            <p:spPr>
              <a:xfrm>
                <a:off x="4261040" y="1981200"/>
                <a:ext cx="615760" cy="3429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5" name="Straight Arrow Connector 764"/>
              <p:cNvCxnSpPr>
                <a:stCxn id="719" idx="6"/>
                <a:endCxn id="736" idx="2"/>
              </p:cNvCxnSpPr>
              <p:nvPr/>
            </p:nvCxnSpPr>
            <p:spPr>
              <a:xfrm>
                <a:off x="4261040" y="1981200"/>
                <a:ext cx="615760" cy="411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6" name="Straight Arrow Connector 765"/>
              <p:cNvCxnSpPr>
                <a:stCxn id="731" idx="6"/>
              </p:cNvCxnSpPr>
              <p:nvPr/>
            </p:nvCxnSpPr>
            <p:spPr>
              <a:xfrm>
                <a:off x="5342643" y="1478281"/>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7" name="Straight Arrow Connector 766"/>
              <p:cNvCxnSpPr>
                <a:stCxn id="731" idx="6"/>
              </p:cNvCxnSpPr>
              <p:nvPr/>
            </p:nvCxnSpPr>
            <p:spPr>
              <a:xfrm>
                <a:off x="5342643" y="1478281"/>
                <a:ext cx="296157"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8" name="Straight Arrow Connector 767"/>
              <p:cNvCxnSpPr>
                <a:stCxn id="731" idx="6"/>
              </p:cNvCxnSpPr>
              <p:nvPr/>
            </p:nvCxnSpPr>
            <p:spPr>
              <a:xfrm>
                <a:off x="5342643" y="1478281"/>
                <a:ext cx="296157" cy="502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9" name="Straight Arrow Connector 768"/>
              <p:cNvCxnSpPr/>
              <p:nvPr/>
            </p:nvCxnSpPr>
            <p:spPr>
              <a:xfrm>
                <a:off x="5334000" y="2240281"/>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0" name="Straight Arrow Connector 769"/>
              <p:cNvCxnSpPr>
                <a:stCxn id="729" idx="6"/>
              </p:cNvCxnSpPr>
              <p:nvPr/>
            </p:nvCxnSpPr>
            <p:spPr>
              <a:xfrm flipV="1">
                <a:off x="5342643" y="2011681"/>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1" name="Straight Arrow Connector 770"/>
              <p:cNvCxnSpPr>
                <a:stCxn id="729" idx="6"/>
              </p:cNvCxnSpPr>
              <p:nvPr/>
            </p:nvCxnSpPr>
            <p:spPr>
              <a:xfrm>
                <a:off x="5342643" y="2240281"/>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2" name="Straight Arrow Connector 771"/>
              <p:cNvCxnSpPr/>
              <p:nvPr/>
            </p:nvCxnSpPr>
            <p:spPr>
              <a:xfrm>
                <a:off x="5325357" y="2895600"/>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3" name="Straight Arrow Connector 772"/>
              <p:cNvCxnSpPr/>
              <p:nvPr/>
            </p:nvCxnSpPr>
            <p:spPr>
              <a:xfrm flipV="1">
                <a:off x="5334000" y="2667000"/>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4" name="Straight Arrow Connector 773"/>
              <p:cNvCxnSpPr/>
              <p:nvPr/>
            </p:nvCxnSpPr>
            <p:spPr>
              <a:xfrm>
                <a:off x="5334000" y="2895600"/>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5" name="Straight Arrow Connector 774"/>
              <p:cNvCxnSpPr/>
              <p:nvPr/>
            </p:nvCxnSpPr>
            <p:spPr>
              <a:xfrm>
                <a:off x="5334000" y="4646612"/>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6" name="Straight Arrow Connector 775"/>
              <p:cNvCxnSpPr/>
              <p:nvPr/>
            </p:nvCxnSpPr>
            <p:spPr>
              <a:xfrm flipV="1">
                <a:off x="5342643" y="4418012"/>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7" name="Straight Arrow Connector 776"/>
              <p:cNvCxnSpPr/>
              <p:nvPr/>
            </p:nvCxnSpPr>
            <p:spPr>
              <a:xfrm>
                <a:off x="5342643" y="4646612"/>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8" name="Straight Arrow Connector 777"/>
              <p:cNvCxnSpPr/>
              <p:nvPr/>
            </p:nvCxnSpPr>
            <p:spPr>
              <a:xfrm>
                <a:off x="5334000" y="5408612"/>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9" name="Straight Arrow Connector 778"/>
              <p:cNvCxnSpPr/>
              <p:nvPr/>
            </p:nvCxnSpPr>
            <p:spPr>
              <a:xfrm flipV="1">
                <a:off x="5342643" y="5180012"/>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0" name="Straight Arrow Connector 779"/>
              <p:cNvCxnSpPr/>
              <p:nvPr/>
            </p:nvCxnSpPr>
            <p:spPr>
              <a:xfrm>
                <a:off x="5342643" y="5408612"/>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1" name="Straight Arrow Connector 780"/>
              <p:cNvCxnSpPr/>
              <p:nvPr/>
            </p:nvCxnSpPr>
            <p:spPr>
              <a:xfrm>
                <a:off x="5342643" y="6096000"/>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2" name="Straight Arrow Connector 781"/>
              <p:cNvCxnSpPr/>
              <p:nvPr/>
            </p:nvCxnSpPr>
            <p:spPr>
              <a:xfrm flipV="1">
                <a:off x="5351286" y="5867400"/>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3" name="Straight Arrow Connector 782"/>
              <p:cNvCxnSpPr/>
              <p:nvPr/>
            </p:nvCxnSpPr>
            <p:spPr>
              <a:xfrm>
                <a:off x="5351286" y="6096000"/>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4" name="Straight Arrow Connector 783"/>
              <p:cNvCxnSpPr/>
              <p:nvPr/>
            </p:nvCxnSpPr>
            <p:spPr>
              <a:xfrm flipV="1">
                <a:off x="6629400" y="1526977"/>
                <a:ext cx="252648" cy="179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5" name="Straight Arrow Connector 784"/>
              <p:cNvCxnSpPr>
                <a:endCxn id="743" idx="2"/>
              </p:cNvCxnSpPr>
              <p:nvPr/>
            </p:nvCxnSpPr>
            <p:spPr>
              <a:xfrm flipV="1">
                <a:off x="6629400" y="1478281"/>
                <a:ext cx="261291" cy="48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6" name="Straight Arrow Connector 785"/>
              <p:cNvCxnSpPr>
                <a:endCxn id="741" idx="2"/>
              </p:cNvCxnSpPr>
              <p:nvPr/>
            </p:nvCxnSpPr>
            <p:spPr>
              <a:xfrm>
                <a:off x="6629400" y="2011681"/>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7" name="Straight Arrow Connector 786"/>
              <p:cNvCxnSpPr>
                <a:endCxn id="741" idx="2"/>
              </p:cNvCxnSpPr>
              <p:nvPr/>
            </p:nvCxnSpPr>
            <p:spPr>
              <a:xfrm>
                <a:off x="6629400" y="2240281"/>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8" name="Straight Arrow Connector 787"/>
              <p:cNvCxnSpPr>
                <a:endCxn id="741" idx="2"/>
              </p:cNvCxnSpPr>
              <p:nvPr/>
            </p:nvCxnSpPr>
            <p:spPr>
              <a:xfrm flipV="1">
                <a:off x="6629400" y="2240281"/>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9" name="Straight Arrow Connector 788"/>
              <p:cNvCxnSpPr/>
              <p:nvPr/>
            </p:nvCxnSpPr>
            <p:spPr>
              <a:xfrm>
                <a:off x="6629400" y="26670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0" name="Straight Arrow Connector 789"/>
              <p:cNvCxnSpPr/>
              <p:nvPr/>
            </p:nvCxnSpPr>
            <p:spPr>
              <a:xfrm>
                <a:off x="6629400" y="2895600"/>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1" name="Straight Arrow Connector 790"/>
              <p:cNvCxnSpPr/>
              <p:nvPr/>
            </p:nvCxnSpPr>
            <p:spPr>
              <a:xfrm flipV="1">
                <a:off x="6629400" y="28956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2" name="Straight Arrow Connector 791"/>
              <p:cNvCxnSpPr/>
              <p:nvPr/>
            </p:nvCxnSpPr>
            <p:spPr>
              <a:xfrm>
                <a:off x="6629400" y="44196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3" name="Straight Arrow Connector 792"/>
              <p:cNvCxnSpPr/>
              <p:nvPr/>
            </p:nvCxnSpPr>
            <p:spPr>
              <a:xfrm>
                <a:off x="6629400" y="4648200"/>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4" name="Straight Arrow Connector 793"/>
              <p:cNvCxnSpPr/>
              <p:nvPr/>
            </p:nvCxnSpPr>
            <p:spPr>
              <a:xfrm flipV="1">
                <a:off x="6629400" y="46482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5" name="Straight Arrow Connector 794"/>
              <p:cNvCxnSpPr/>
              <p:nvPr/>
            </p:nvCxnSpPr>
            <p:spPr>
              <a:xfrm>
                <a:off x="6629400" y="51816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6" name="Straight Arrow Connector 795"/>
              <p:cNvCxnSpPr/>
              <p:nvPr/>
            </p:nvCxnSpPr>
            <p:spPr>
              <a:xfrm>
                <a:off x="6629400" y="5410200"/>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7" name="Straight Arrow Connector 796"/>
              <p:cNvCxnSpPr/>
              <p:nvPr/>
            </p:nvCxnSpPr>
            <p:spPr>
              <a:xfrm flipV="1">
                <a:off x="6629400" y="54102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8" name="Straight Arrow Connector 797"/>
              <p:cNvCxnSpPr/>
              <p:nvPr/>
            </p:nvCxnSpPr>
            <p:spPr>
              <a:xfrm>
                <a:off x="6629400" y="5867400"/>
                <a:ext cx="2612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9" name="Straight Arrow Connector 798"/>
              <p:cNvCxnSpPr/>
              <p:nvPr/>
            </p:nvCxnSpPr>
            <p:spPr>
              <a:xfrm>
                <a:off x="6629400" y="6096000"/>
                <a:ext cx="2612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0" name="Straight Arrow Connector 799"/>
              <p:cNvCxnSpPr/>
              <p:nvPr/>
            </p:nvCxnSpPr>
            <p:spPr>
              <a:xfrm>
                <a:off x="6553200" y="5867400"/>
                <a:ext cx="337491"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1" name="Straight Arrow Connector 800"/>
              <p:cNvCxnSpPr>
                <a:stCxn id="743" idx="6"/>
                <a:endCxn id="759" idx="1"/>
              </p:cNvCxnSpPr>
              <p:nvPr/>
            </p:nvCxnSpPr>
            <p:spPr>
              <a:xfrm>
                <a:off x="7347891" y="1478281"/>
                <a:ext cx="872464" cy="1971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2" name="Straight Arrow Connector 801"/>
              <p:cNvCxnSpPr>
                <a:stCxn id="741" idx="6"/>
                <a:endCxn id="759" idx="1"/>
              </p:cNvCxnSpPr>
              <p:nvPr/>
            </p:nvCxnSpPr>
            <p:spPr>
              <a:xfrm>
                <a:off x="7347891" y="2240281"/>
                <a:ext cx="872464" cy="1209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3" name="Straight Arrow Connector 802"/>
              <p:cNvCxnSpPr>
                <a:stCxn id="742" idx="6"/>
                <a:endCxn id="759" idx="2"/>
              </p:cNvCxnSpPr>
              <p:nvPr/>
            </p:nvCxnSpPr>
            <p:spPr>
              <a:xfrm>
                <a:off x="7347891" y="2926081"/>
                <a:ext cx="805509"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4" name="Straight Arrow Connector 803"/>
              <p:cNvCxnSpPr>
                <a:stCxn id="749" idx="6"/>
              </p:cNvCxnSpPr>
              <p:nvPr/>
            </p:nvCxnSpPr>
            <p:spPr>
              <a:xfrm flipV="1">
                <a:off x="7339248" y="3611881"/>
                <a:ext cx="814152" cy="10363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5" name="Straight Arrow Connector 804"/>
              <p:cNvCxnSpPr>
                <a:stCxn id="747" idx="6"/>
                <a:endCxn id="759" idx="3"/>
              </p:cNvCxnSpPr>
              <p:nvPr/>
            </p:nvCxnSpPr>
            <p:spPr>
              <a:xfrm flipV="1">
                <a:off x="7339248" y="3773526"/>
                <a:ext cx="881107" cy="16366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6" name="Straight Arrow Connector 805"/>
              <p:cNvCxnSpPr>
                <a:stCxn id="748" idx="6"/>
                <a:endCxn id="759" idx="3"/>
              </p:cNvCxnSpPr>
              <p:nvPr/>
            </p:nvCxnSpPr>
            <p:spPr>
              <a:xfrm flipV="1">
                <a:off x="7339248" y="3773526"/>
                <a:ext cx="881107" cy="2322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7" name="Straight Arrow Connector 806"/>
              <p:cNvCxnSpPr/>
              <p:nvPr/>
            </p:nvCxnSpPr>
            <p:spPr>
              <a:xfrm>
                <a:off x="4252397" y="4419600"/>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8" name="Straight Arrow Connector 807"/>
              <p:cNvCxnSpPr/>
              <p:nvPr/>
            </p:nvCxnSpPr>
            <p:spPr>
              <a:xfrm flipV="1">
                <a:off x="4261040" y="4191000"/>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9" name="Straight Arrow Connector 808"/>
              <p:cNvCxnSpPr/>
              <p:nvPr/>
            </p:nvCxnSpPr>
            <p:spPr>
              <a:xfrm>
                <a:off x="4261040" y="4419600"/>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0" name="Straight Arrow Connector 809"/>
              <p:cNvCxnSpPr/>
              <p:nvPr/>
            </p:nvCxnSpPr>
            <p:spPr>
              <a:xfrm>
                <a:off x="4261040" y="5135881"/>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1" name="Straight Arrow Connector 810"/>
              <p:cNvCxnSpPr/>
              <p:nvPr/>
            </p:nvCxnSpPr>
            <p:spPr>
              <a:xfrm flipV="1">
                <a:off x="4269683" y="4907281"/>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2" name="Straight Arrow Connector 811"/>
              <p:cNvCxnSpPr/>
              <p:nvPr/>
            </p:nvCxnSpPr>
            <p:spPr>
              <a:xfrm>
                <a:off x="4269683" y="5135881"/>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3" name="Straight Arrow Connector 812"/>
              <p:cNvCxnSpPr/>
              <p:nvPr/>
            </p:nvCxnSpPr>
            <p:spPr>
              <a:xfrm>
                <a:off x="4261040" y="2627411"/>
                <a:ext cx="29615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4" name="Straight Arrow Connector 813"/>
              <p:cNvCxnSpPr/>
              <p:nvPr/>
            </p:nvCxnSpPr>
            <p:spPr>
              <a:xfrm flipV="1">
                <a:off x="4269683" y="2398811"/>
                <a:ext cx="287514"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5" name="Straight Arrow Connector 814"/>
              <p:cNvCxnSpPr/>
              <p:nvPr/>
            </p:nvCxnSpPr>
            <p:spPr>
              <a:xfrm>
                <a:off x="4269683" y="2627411"/>
                <a:ext cx="287514" cy="19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34" name="TextBox 633"/>
            <p:cNvSpPr txBox="1"/>
            <p:nvPr/>
          </p:nvSpPr>
          <p:spPr>
            <a:xfrm>
              <a:off x="7848600" y="2892623"/>
              <a:ext cx="1136524" cy="307777"/>
            </a:xfrm>
            <a:prstGeom prst="rect">
              <a:avLst/>
            </a:prstGeom>
            <a:noFill/>
          </p:spPr>
          <p:txBody>
            <a:bodyPr wrap="none" rtlCol="0">
              <a:spAutoFit/>
            </a:bodyPr>
            <a:lstStyle/>
            <a:p>
              <a:r>
                <a:rPr lang="en-US" sz="1400" dirty="0" smtClean="0"/>
                <a:t>Output Layer</a:t>
              </a:r>
              <a:endParaRPr lang="en-US" sz="1400" dirty="0"/>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ANN</a:t>
            </a:r>
            <a:endParaRPr lang="en-US" dirty="0"/>
          </a:p>
        </p:txBody>
      </p:sp>
      <p:grpSp>
        <p:nvGrpSpPr>
          <p:cNvPr id="41" name="Group 51"/>
          <p:cNvGrpSpPr/>
          <p:nvPr/>
        </p:nvGrpSpPr>
        <p:grpSpPr>
          <a:xfrm>
            <a:off x="4572000" y="1624135"/>
            <a:ext cx="4114800" cy="2867858"/>
            <a:chOff x="4622038" y="1623534"/>
            <a:chExt cx="4478258" cy="3188733"/>
          </a:xfrm>
        </p:grpSpPr>
        <p:cxnSp>
          <p:nvCxnSpPr>
            <p:cNvPr id="66" name="Straight Arrow Connector 3"/>
            <p:cNvCxnSpPr/>
            <p:nvPr/>
          </p:nvCxnSpPr>
          <p:spPr>
            <a:xfrm>
              <a:off x="4622038" y="4277278"/>
              <a:ext cx="426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315663" y="1623534"/>
              <a:ext cx="289149" cy="369332"/>
            </a:xfrm>
            <a:prstGeom prst="rect">
              <a:avLst/>
            </a:prstGeom>
            <a:noFill/>
          </p:spPr>
          <p:txBody>
            <a:bodyPr wrap="none" rtlCol="0">
              <a:spAutoFit/>
            </a:bodyPr>
            <a:lstStyle/>
            <a:p>
              <a:r>
                <a:rPr lang="en-US" dirty="0" smtClean="0"/>
                <a:t>y</a:t>
              </a:r>
              <a:endParaRPr lang="en-US" dirty="0"/>
            </a:p>
          </p:txBody>
        </p:sp>
        <p:grpSp>
          <p:nvGrpSpPr>
            <p:cNvPr id="68" name="Group 50"/>
            <p:cNvGrpSpPr/>
            <p:nvPr/>
          </p:nvGrpSpPr>
          <p:grpSpPr>
            <a:xfrm>
              <a:off x="5612638" y="1764265"/>
              <a:ext cx="3487658" cy="3048002"/>
              <a:chOff x="5612638" y="1764265"/>
              <a:chExt cx="3487658" cy="3048002"/>
            </a:xfrm>
          </p:grpSpPr>
          <p:cxnSp>
            <p:nvCxnSpPr>
              <p:cNvPr id="69" name="Straight Arrow Connector 68"/>
              <p:cNvCxnSpPr/>
              <p:nvPr/>
            </p:nvCxnSpPr>
            <p:spPr>
              <a:xfrm rot="5400000" flipH="1" flipV="1">
                <a:off x="4089431" y="3287472"/>
                <a:ext cx="3048002"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6679438" y="3212066"/>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5612638" y="4202666"/>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679438" y="4202666"/>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612638" y="3212066"/>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8813038" y="4050266"/>
                <a:ext cx="287258" cy="369332"/>
              </a:xfrm>
              <a:prstGeom prst="rect">
                <a:avLst/>
              </a:prstGeom>
              <a:noFill/>
            </p:spPr>
            <p:txBody>
              <a:bodyPr wrap="none" rtlCol="0">
                <a:spAutoFit/>
              </a:bodyPr>
              <a:lstStyle/>
              <a:p>
                <a:r>
                  <a:rPr lang="en-US" dirty="0" err="1" smtClean="0"/>
                  <a:t>x</a:t>
                </a:r>
                <a:endParaRPr lang="en-US" dirty="0"/>
              </a:p>
            </p:txBody>
          </p:sp>
        </p:grpSp>
      </p:grpSp>
      <p:grpSp>
        <p:nvGrpSpPr>
          <p:cNvPr id="42" name="Group 44"/>
          <p:cNvGrpSpPr/>
          <p:nvPr/>
        </p:nvGrpSpPr>
        <p:grpSpPr>
          <a:xfrm>
            <a:off x="457200" y="1600202"/>
            <a:ext cx="4114800" cy="2878350"/>
            <a:chOff x="143780" y="1600200"/>
            <a:chExt cx="4478258" cy="3200400"/>
          </a:xfrm>
        </p:grpSpPr>
        <p:cxnSp>
          <p:nvCxnSpPr>
            <p:cNvPr id="43" name="Straight Arrow Connector 42"/>
            <p:cNvCxnSpPr/>
            <p:nvPr/>
          </p:nvCxnSpPr>
          <p:spPr>
            <a:xfrm>
              <a:off x="143780" y="4264816"/>
              <a:ext cx="426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5400000" flipH="1" flipV="1">
              <a:off x="-389621" y="3275805"/>
              <a:ext cx="3048002"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591580" y="2666998"/>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1743980" y="2819398"/>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1591580" y="2819398"/>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1743980" y="2590798"/>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1820180" y="2666998"/>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972580" y="2819398"/>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1972580" y="2590798"/>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820180" y="2971798"/>
              <a:ext cx="76200" cy="762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3191780" y="4038598"/>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3344180" y="4190998"/>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496580" y="4343398"/>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648980" y="4190998"/>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648980" y="4343398"/>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496580" y="4114798"/>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420380" y="3962398"/>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648980" y="4038598"/>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3496580" y="4190998"/>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01380" y="4190998"/>
              <a:ext cx="76200" cy="76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846025" y="1600200"/>
              <a:ext cx="289149" cy="369332"/>
            </a:xfrm>
            <a:prstGeom prst="rect">
              <a:avLst/>
            </a:prstGeom>
            <a:noFill/>
          </p:spPr>
          <p:txBody>
            <a:bodyPr wrap="none" rtlCol="0">
              <a:spAutoFit/>
            </a:bodyPr>
            <a:lstStyle/>
            <a:p>
              <a:r>
                <a:rPr lang="en-US" dirty="0" smtClean="0"/>
                <a:t>y</a:t>
              </a:r>
              <a:endParaRPr lang="en-US" dirty="0"/>
            </a:p>
          </p:txBody>
        </p:sp>
        <p:sp>
          <p:nvSpPr>
            <p:cNvPr id="65" name="TextBox 64"/>
            <p:cNvSpPr txBox="1"/>
            <p:nvPr/>
          </p:nvSpPr>
          <p:spPr>
            <a:xfrm>
              <a:off x="4334780" y="4038598"/>
              <a:ext cx="287258" cy="369332"/>
            </a:xfrm>
            <a:prstGeom prst="rect">
              <a:avLst/>
            </a:prstGeom>
            <a:noFill/>
          </p:spPr>
          <p:txBody>
            <a:bodyPr wrap="none" rtlCol="0">
              <a:spAutoFit/>
            </a:bodyPr>
            <a:lstStyle/>
            <a:p>
              <a:r>
                <a:rPr lang="en-US" dirty="0" err="1" smtClean="0"/>
                <a:t>x</a:t>
              </a:r>
              <a:endParaRPr lang="en-US" dirty="0"/>
            </a:p>
          </p:txBody>
        </p:sp>
      </p:grpSp>
      <p:graphicFrame>
        <p:nvGraphicFramePr>
          <p:cNvPr id="77" name="Table 76"/>
          <p:cNvGraphicFramePr>
            <a:graphicFrameLocks noGrp="1"/>
          </p:cNvGraphicFramePr>
          <p:nvPr/>
        </p:nvGraphicFramePr>
        <p:xfrm>
          <a:off x="6462420" y="1795231"/>
          <a:ext cx="2514600" cy="899160"/>
        </p:xfrm>
        <a:graphic>
          <a:graphicData uri="http://schemas.openxmlformats.org/drawingml/2006/table">
            <a:tbl>
              <a:tblPr firstRow="1" bandRow="1">
                <a:tableStyleId>{2D5ABB26-0587-4C30-8999-92F81FD0307C}</a:tableStyleId>
              </a:tblPr>
              <a:tblGrid>
                <a:gridCol w="1905000"/>
                <a:gridCol w="609600"/>
              </a:tblGrid>
              <a:tr h="360809">
                <a:tc>
                  <a:txBody>
                    <a:bodyPr/>
                    <a:lstStyle/>
                    <a:p>
                      <a:pPr algn="r"/>
                      <a:r>
                        <a:rPr lang="en-US" dirty="0" smtClean="0"/>
                        <a:t>Group A:</a:t>
                      </a:r>
                      <a:endParaRPr lang="en-US" dirty="0"/>
                    </a:p>
                  </a:txBody>
                  <a:tcPr/>
                </a:tc>
                <a:tc>
                  <a:txBody>
                    <a:bodyPr/>
                    <a:lstStyle/>
                    <a:p>
                      <a:r>
                        <a:rPr lang="en-US" sz="2100" dirty="0" err="1" smtClean="0">
                          <a:latin typeface="Wingdings"/>
                          <a:ea typeface="Wingdings"/>
                          <a:cs typeface="Wingdings"/>
                        </a:rPr>
                        <a:t></a:t>
                      </a:r>
                      <a:endParaRPr lang="en-US" sz="2100" dirty="0"/>
                    </a:p>
                  </a:txBody>
                  <a:tcPr/>
                </a:tc>
              </a:tr>
              <a:tr h="427626">
                <a:tc>
                  <a:txBody>
                    <a:bodyPr/>
                    <a:lstStyle/>
                    <a:p>
                      <a:pPr algn="r"/>
                      <a:r>
                        <a:rPr lang="en-US" dirty="0" smtClean="0"/>
                        <a:t>Group B:</a:t>
                      </a:r>
                      <a:endParaRPr lang="en-US" dirty="0"/>
                    </a:p>
                  </a:txBody>
                  <a:tcPr/>
                </a:tc>
                <a:tc>
                  <a:txBody>
                    <a:bodyPr/>
                    <a:lstStyle/>
                    <a:p>
                      <a:r>
                        <a:rPr lang="en-US" sz="2600" dirty="0" smtClean="0">
                          <a:latin typeface="Lucida Grande"/>
                          <a:ea typeface="Lucida Grande"/>
                          <a:cs typeface="Lucida Grande"/>
                        </a:rPr>
                        <a:t>°</a:t>
                      </a:r>
                      <a:endParaRPr lang="en-US" sz="2600" dirty="0"/>
                    </a:p>
                  </a:txBody>
                  <a:tcPr/>
                </a:tc>
              </a:tr>
            </a:tbl>
          </a:graphicData>
        </a:graphic>
      </p:graphicFrame>
      <p:cxnSp>
        <p:nvCxnSpPr>
          <p:cNvPr id="79" name="Straight Connector 78"/>
          <p:cNvCxnSpPr/>
          <p:nvPr/>
        </p:nvCxnSpPr>
        <p:spPr>
          <a:xfrm rot="10800000" flipV="1">
            <a:off x="1366673" y="2286000"/>
            <a:ext cx="2241232" cy="1839396"/>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0800000" flipV="1">
            <a:off x="5029201" y="2781061"/>
            <a:ext cx="1434015" cy="1286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0800000" flipV="1">
            <a:off x="6172201" y="2769425"/>
            <a:ext cx="1372395" cy="1297935"/>
          </a:xfrm>
          <a:prstGeom prst="line">
            <a:avLst/>
          </a:prstGeom>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457200" y="4419600"/>
            <a:ext cx="7744766" cy="923330"/>
          </a:xfrm>
          <a:prstGeom prst="rect">
            <a:avLst/>
          </a:prstGeom>
          <a:noFill/>
        </p:spPr>
        <p:txBody>
          <a:bodyPr wrap="none" rtlCol="0">
            <a:spAutoFit/>
          </a:bodyPr>
          <a:lstStyle/>
          <a:p>
            <a:r>
              <a:rPr lang="en-US" b="1" dirty="0" smtClean="0"/>
              <a:t>`Perceptron Convergence Theorem</a:t>
            </a:r>
            <a:r>
              <a:rPr lang="en-US" dirty="0" smtClean="0"/>
              <a:t>’ by </a:t>
            </a:r>
            <a:r>
              <a:rPr lang="en-US" i="1" dirty="0" smtClean="0"/>
              <a:t>Rosenblatt et al (1963) </a:t>
            </a:r>
            <a:r>
              <a:rPr lang="en-US" dirty="0" smtClean="0"/>
              <a:t>: Guarantees that</a:t>
            </a:r>
          </a:p>
          <a:p>
            <a:r>
              <a:rPr lang="en-US" dirty="0" smtClean="0"/>
              <a:t> the perceptron will find a correct solution with large enough number of training</a:t>
            </a:r>
          </a:p>
          <a:p>
            <a:r>
              <a:rPr lang="en-US" dirty="0" smtClean="0"/>
              <a:t> for </a:t>
            </a:r>
            <a:r>
              <a:rPr lang="en-US" dirty="0" smtClean="0">
                <a:solidFill>
                  <a:schemeClr val="accent1"/>
                </a:solidFill>
              </a:rPr>
              <a:t>linearly separable problems</a:t>
            </a:r>
            <a:endParaRPr lang="en-US" dirty="0">
              <a:solidFill>
                <a:schemeClr val="accent1"/>
              </a:solidFill>
            </a:endParaRPr>
          </a:p>
        </p:txBody>
      </p:sp>
      <p:sp>
        <p:nvSpPr>
          <p:cNvPr id="97" name="TextBox 96"/>
          <p:cNvSpPr txBox="1"/>
          <p:nvPr/>
        </p:nvSpPr>
        <p:spPr>
          <a:xfrm>
            <a:off x="492899" y="5429071"/>
            <a:ext cx="7996450" cy="1200329"/>
          </a:xfrm>
          <a:prstGeom prst="rect">
            <a:avLst/>
          </a:prstGeom>
          <a:noFill/>
        </p:spPr>
        <p:txBody>
          <a:bodyPr wrap="none" rtlCol="0">
            <a:spAutoFit/>
          </a:bodyPr>
          <a:lstStyle/>
          <a:p>
            <a:r>
              <a:rPr lang="en-US" dirty="0" smtClean="0"/>
              <a:t>Practical data does </a:t>
            </a:r>
            <a:r>
              <a:rPr lang="en-US" b="1" dirty="0" smtClean="0"/>
              <a:t>NOT</a:t>
            </a:r>
            <a:r>
              <a:rPr lang="en-US" dirty="0" smtClean="0"/>
              <a:t> provide the condition.</a:t>
            </a:r>
          </a:p>
          <a:p>
            <a:r>
              <a:rPr lang="en-US" i="1" dirty="0" smtClean="0"/>
              <a:t>Minsky and Papert [1969] </a:t>
            </a:r>
            <a:r>
              <a:rPr lang="en-US" dirty="0" smtClean="0"/>
              <a:t>: Multilayer network </a:t>
            </a:r>
            <a:r>
              <a:rPr lang="en-US" b="1" dirty="0" smtClean="0"/>
              <a:t>generally</a:t>
            </a:r>
            <a:r>
              <a:rPr lang="en-US" dirty="0" smtClean="0"/>
              <a:t>  solves any given problem.</a:t>
            </a:r>
          </a:p>
          <a:p>
            <a:r>
              <a:rPr lang="en-US" dirty="0" smtClean="0"/>
              <a:t>ANN is a </a:t>
            </a:r>
            <a:r>
              <a:rPr lang="en-US" b="1" dirty="0" smtClean="0"/>
              <a:t>`General Approximator’</a:t>
            </a:r>
            <a:r>
              <a:rPr lang="en-US" dirty="0" smtClean="0"/>
              <a:t> any given mapping function for desired accuracy </a:t>
            </a:r>
          </a:p>
          <a:p>
            <a:r>
              <a:rPr lang="en-US" dirty="0" smtClean="0"/>
              <a:t>                  independently by  </a:t>
            </a:r>
            <a:r>
              <a:rPr lang="en-US" i="1" dirty="0" smtClean="0"/>
              <a:t>Kurt Hornix [1989] </a:t>
            </a:r>
            <a:r>
              <a:rPr lang="en-US" dirty="0" smtClean="0"/>
              <a:t>and </a:t>
            </a:r>
            <a:r>
              <a:rPr lang="en-US" i="1" dirty="0" smtClean="0"/>
              <a:t>Cybenko [1989] </a:t>
            </a:r>
            <a:r>
              <a:rPr lang="en-US" dirty="0" smtClean="0"/>
              <a:t>independently.`</a:t>
            </a:r>
          </a:p>
        </p:txBody>
      </p:sp>
      <p:pic>
        <p:nvPicPr>
          <p:cNvPr id="36868" name="Picture 4" descr="C:\Documents and Settings\Eun Young Kim\Local Settings\Temporary Internet Files\Content.IE5\0RRUSUFM\MCj04348590000[1].png"/>
          <p:cNvPicPr>
            <a:picLocks noChangeAspect="1" noChangeArrowheads="1"/>
          </p:cNvPicPr>
          <p:nvPr/>
        </p:nvPicPr>
        <p:blipFill>
          <a:blip r:embed="rId3"/>
          <a:srcRect/>
          <a:stretch>
            <a:fillRect/>
          </a:stretch>
        </p:blipFill>
        <p:spPr bwMode="auto">
          <a:xfrm>
            <a:off x="6172200" y="1583485"/>
            <a:ext cx="1405029" cy="140502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3681</TotalTime>
  <Words>4008</Words>
  <Application>Microsoft Macintosh PowerPoint</Application>
  <PresentationFormat>On-screen Show (4:3)</PresentationFormat>
  <Paragraphs>532</Paragraphs>
  <Slides>46</Slides>
  <Notes>38</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46</vt:i4>
      </vt:variant>
    </vt:vector>
  </HeadingPairs>
  <TitlesOfParts>
    <vt:vector size="50" baseType="lpstr">
      <vt:lpstr>Office Theme</vt:lpstr>
      <vt:lpstr>Macintosh HD:Users:hjohnson:Desktop:track-hd-supplementary-ANNTABLE.doc!OLE_LINK3</vt:lpstr>
      <vt:lpstr>Acrobat Document</vt:lpstr>
      <vt:lpstr>Equation</vt:lpstr>
      <vt:lpstr>BRAINSCut Human brain segmentation for volumetric measures</vt:lpstr>
      <vt:lpstr>Motivation</vt:lpstr>
      <vt:lpstr>Motivation</vt:lpstr>
      <vt:lpstr>Goal</vt:lpstr>
      <vt:lpstr>Background</vt:lpstr>
      <vt:lpstr>Background: Artificial Intelligence</vt:lpstr>
      <vt:lpstr>Background: Machine Learning</vt:lpstr>
      <vt:lpstr>Background: ANN Architecture</vt:lpstr>
      <vt:lpstr>Background : ANN</vt:lpstr>
      <vt:lpstr>Background : ANN Learning</vt:lpstr>
      <vt:lpstr>Method</vt:lpstr>
      <vt:lpstr>Preprocessing from BRAINS Tool</vt:lpstr>
      <vt:lpstr>Method : Basic Work Flow</vt:lpstr>
      <vt:lpstr>Method: Input Feature Vector</vt:lpstr>
      <vt:lpstr>Method: Input Feature Vector</vt:lpstr>
      <vt:lpstr>Method: Input Feature Vector</vt:lpstr>
      <vt:lpstr>Method: Input Feature Vector</vt:lpstr>
      <vt:lpstr>Method: Input Feature Vector</vt:lpstr>
      <vt:lpstr>Method: Input Feature Vector</vt:lpstr>
      <vt:lpstr>Method: Input Feature Vector</vt:lpstr>
      <vt:lpstr>Method: Input Feature Vector</vt:lpstr>
      <vt:lpstr>Method: Input Feature Vector</vt:lpstr>
      <vt:lpstr>Method: Output Vector and Training</vt:lpstr>
      <vt:lpstr>Method : Training</vt:lpstr>
      <vt:lpstr>Method : Over fitting</vt:lpstr>
      <vt:lpstr>Validation and Verification</vt:lpstr>
      <vt:lpstr>result</vt:lpstr>
      <vt:lpstr>Result</vt:lpstr>
      <vt:lpstr>Result: Individually Trained ANN</vt:lpstr>
      <vt:lpstr>Result: Individually Trained ANN</vt:lpstr>
      <vt:lpstr>Result: Individually Trained ANN</vt:lpstr>
      <vt:lpstr>Method : Threshold </vt:lpstr>
      <vt:lpstr>Result using Threshold  for neighboring structures</vt:lpstr>
      <vt:lpstr>Result: Simultaneously Trained ANN</vt:lpstr>
      <vt:lpstr>Result: Simultaneously Trained ANN</vt:lpstr>
      <vt:lpstr>Result: Simultaneously Trained ANN</vt:lpstr>
      <vt:lpstr>Application of ANN for Caudate &amp; Putamen</vt:lpstr>
      <vt:lpstr>Very Recent results?</vt:lpstr>
      <vt:lpstr>Development cycle</vt:lpstr>
      <vt:lpstr>BRAINSCut: Caudate</vt:lpstr>
      <vt:lpstr>BRAINSCut: Putamen</vt:lpstr>
      <vt:lpstr>BRAINSCut: Hippocampus</vt:lpstr>
      <vt:lpstr>BRAINSCut: Globus</vt:lpstr>
      <vt:lpstr>BRAINSCut: Thalamus</vt:lpstr>
      <vt:lpstr>Acknowledgement</vt:lpstr>
      <vt:lpstr>Questions?!</vt:lpstr>
    </vt:vector>
  </TitlesOfParts>
  <Company>sdfgsdf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Regina Kim</dc:creator>
  <cp:lastModifiedBy>Eun Young Kim</cp:lastModifiedBy>
  <cp:revision>211</cp:revision>
  <cp:lastPrinted>2011-07-12T00:49:54Z</cp:lastPrinted>
  <dcterms:created xsi:type="dcterms:W3CDTF">2010-12-06T21:32:05Z</dcterms:created>
  <dcterms:modified xsi:type="dcterms:W3CDTF">2011-11-02T12:20:55Z</dcterms:modified>
</cp:coreProperties>
</file>