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79" r:id="rId4"/>
    <p:sldId id="284" r:id="rId5"/>
    <p:sldId id="280" r:id="rId6"/>
    <p:sldId id="285" r:id="rId7"/>
    <p:sldId id="286" r:id="rId8"/>
    <p:sldId id="287" r:id="rId9"/>
    <p:sldId id="273" r:id="rId10"/>
    <p:sldId id="282" r:id="rId11"/>
    <p:sldId id="269" r:id="rId12"/>
    <p:sldId id="274" r:id="rId13"/>
    <p:sldId id="276" r:id="rId14"/>
    <p:sldId id="277" r:id="rId15"/>
    <p:sldId id="283" r:id="rId16"/>
    <p:sldId id="28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55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D464C-4B33-44C8-883E-D99A8EC425ED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F35D-DC4D-49AB-A411-F63F4CC7D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CF35D-DC4D-49AB-A411-F63F4CC7DB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" pitchFamily="-65" charset="0"/>
              <a:ea typeface="+mn-ea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53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>
                <a:solidFill>
                  <a:schemeClr val="bg2"/>
                </a:solidFill>
                <a:ea typeface="+mn-ea"/>
              </a:rPr>
              <a:t>NA-MIC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>
                <a:solidFill>
                  <a:schemeClr val="bg2"/>
                </a:solidFill>
                <a:ea typeface="+mn-ea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ea typeface="+mn-ea"/>
              </a:rPr>
            </a:br>
            <a:r>
              <a:rPr lang="en-US" sz="2200" i="1">
                <a:solidFill>
                  <a:schemeClr val="bg2"/>
                </a:solidFill>
                <a:ea typeface="+mn-ea"/>
              </a:rPr>
              <a:t>http://na-mic.org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" pitchFamily="-65" charset="0"/>
              <a:ea typeface="+mn-ea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251575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>
                <a:solidFill>
                  <a:schemeClr val="bg2"/>
                </a:solidFill>
                <a:ea typeface="+mn-ea"/>
              </a:rPr>
              <a:t>National Alliance for Medical Image Computing </a:t>
            </a:r>
            <a:br>
              <a:rPr lang="en-US" sz="1200" i="1">
                <a:solidFill>
                  <a:schemeClr val="bg2"/>
                </a:solidFill>
                <a:ea typeface="+mn-ea"/>
              </a:rPr>
            </a:br>
            <a:r>
              <a:rPr lang="en-US" sz="1200" i="1">
                <a:solidFill>
                  <a:schemeClr val="bg2"/>
                </a:solidFill>
                <a:ea typeface="+mn-ea"/>
              </a:rPr>
              <a:t>http://na-mic.org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-mic.org/Wiki/index.php/NA-MIC-K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Core 1b – Engineering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Highlights, Aims and </a:t>
            </a:r>
            <a:r>
              <a:rPr lang="en-US" dirty="0" smtClean="0">
                <a:ea typeface="ＭＳ Ｐゴシック" charset="-128"/>
              </a:rPr>
              <a:t>Architecture</a:t>
            </a:r>
            <a:br>
              <a:rPr lang="en-US" dirty="0" smtClean="0">
                <a:ea typeface="ＭＳ Ｐゴシック" charset="-128"/>
              </a:rPr>
            </a:br>
            <a:endParaRPr lang="en-US" dirty="0" smtClean="0">
              <a:ea typeface="ＭＳ Ｐゴシック" charset="-128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Will Schroeder</a:t>
            </a:r>
          </a:p>
          <a:p>
            <a:r>
              <a:rPr lang="en-US" dirty="0" smtClean="0">
                <a:ea typeface="ＭＳ Ｐゴシック" charset="-128"/>
              </a:rPr>
              <a:t>Kitware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Core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1: Architecture: Will Schroeder</a:t>
            </a:r>
          </a:p>
          <a:p>
            <a:endParaRPr lang="en-US" dirty="0" smtClean="0"/>
          </a:p>
          <a:p>
            <a:r>
              <a:rPr lang="en-US" dirty="0" smtClean="0"/>
              <a:t>Aim 2: End User Platform: Steve Pieper</a:t>
            </a:r>
          </a:p>
          <a:p>
            <a:endParaRPr lang="en-US" dirty="0" smtClean="0"/>
          </a:p>
          <a:p>
            <a:r>
              <a:rPr lang="en-US" dirty="0" smtClean="0"/>
              <a:t>Aim 3: Computational Platform: Jim Miller</a:t>
            </a:r>
          </a:p>
          <a:p>
            <a:endParaRPr lang="en-US" dirty="0" smtClean="0"/>
          </a:p>
          <a:p>
            <a:r>
              <a:rPr lang="en-US" dirty="0" smtClean="0"/>
              <a:t>Aim 4: Data Management Platform: Jeff </a:t>
            </a:r>
            <a:r>
              <a:rPr lang="en-US" dirty="0" err="1" smtClean="0"/>
              <a:t>Grethe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Stephen </a:t>
            </a:r>
            <a:r>
              <a:rPr lang="en-US" dirty="0" err="1" smtClean="0"/>
              <a:t>Aylward</a:t>
            </a:r>
            <a:endParaRPr lang="en-US" dirty="0" smtClean="0"/>
          </a:p>
          <a:p>
            <a:r>
              <a:rPr lang="en-US" dirty="0" smtClean="0"/>
              <a:t>Aim 5: Software Process: Stephen </a:t>
            </a:r>
            <a:r>
              <a:rPr lang="en-US" dirty="0" err="1" smtClean="0"/>
              <a:t>Aylward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623034" y="3930869"/>
            <a:ext cx="1387366" cy="3363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916613" y="1596672"/>
            <a:ext cx="3227387" cy="661106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5365" name="TextBox 14"/>
          <p:cNvSpPr txBox="1">
            <a:spLocks noChangeArrowheads="1"/>
          </p:cNvSpPr>
          <p:nvPr/>
        </p:nvSpPr>
        <p:spPr bwMode="auto">
          <a:xfrm>
            <a:off x="5916613" y="1558925"/>
            <a:ext cx="3227387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spcBef>
                <a:spcPts val="600"/>
              </a:spcBef>
            </a:pPr>
            <a:r>
              <a:rPr lang="en-US" sz="1400" b="1" dirty="0">
                <a:latin typeface="GE Inspira Pitch" charset="0"/>
              </a:rPr>
              <a:t>Architecture – </a:t>
            </a:r>
            <a:r>
              <a:rPr lang="en-US" sz="1400" dirty="0">
                <a:latin typeface="GE Inspira Pitch" charset="0"/>
              </a:rPr>
              <a:t>tools, operating paradigms, reporting mechanisms, integration points</a:t>
            </a:r>
          </a:p>
          <a:p>
            <a:pPr marL="227013" indent="-227013">
              <a:spcBef>
                <a:spcPts val="600"/>
              </a:spcBef>
            </a:pPr>
            <a:r>
              <a:rPr lang="en-US" sz="1400" b="1" dirty="0">
                <a:latin typeface="GE Inspira Pitch" charset="0"/>
              </a:rPr>
              <a:t>End-user platform – </a:t>
            </a:r>
            <a:r>
              <a:rPr lang="en-US" sz="1400" dirty="0">
                <a:latin typeface="GE Inspira Pitch" charset="0"/>
              </a:rPr>
              <a:t>interactive methods and information visualization for longitudinal analysis, exploratory data analysis, and translational research </a:t>
            </a:r>
          </a:p>
          <a:p>
            <a:pPr marL="227013" indent="-227013">
              <a:spcBef>
                <a:spcPts val="600"/>
              </a:spcBef>
            </a:pPr>
            <a:r>
              <a:rPr lang="en-US" sz="1400" b="1" dirty="0">
                <a:latin typeface="GE Inspira Pitch" charset="0"/>
              </a:rPr>
              <a:t>Computational platform – </a:t>
            </a:r>
            <a:r>
              <a:rPr lang="en-US" sz="1400" dirty="0">
                <a:latin typeface="GE Inspira Pitch" charset="0"/>
              </a:rPr>
              <a:t>stream processing, cloud computing, statistical analysis, informatics, machine learning</a:t>
            </a:r>
          </a:p>
          <a:p>
            <a:pPr marL="227013" indent="-227013">
              <a:spcBef>
                <a:spcPts val="600"/>
              </a:spcBef>
            </a:pPr>
            <a:r>
              <a:rPr lang="en-US" sz="1400" b="1" dirty="0">
                <a:latin typeface="GE Inspira Pitch" charset="0"/>
              </a:rPr>
              <a:t>Data management – </a:t>
            </a:r>
            <a:r>
              <a:rPr lang="en-US" sz="1400" dirty="0">
                <a:latin typeface="GE Inspira Pitch" charset="0"/>
              </a:rPr>
              <a:t>non-imaging and derived data, DICOM and cloud services </a:t>
            </a:r>
          </a:p>
          <a:p>
            <a:pPr marL="227013" indent="-227013">
              <a:spcBef>
                <a:spcPts val="600"/>
              </a:spcBef>
            </a:pPr>
            <a:r>
              <a:rPr lang="en-US" sz="1400" b="1" dirty="0">
                <a:latin typeface="GE Inspira Pitch" charset="0"/>
              </a:rPr>
              <a:t>Software engineering and software quality – </a:t>
            </a:r>
            <a:r>
              <a:rPr lang="en-US" sz="1400" dirty="0">
                <a:latin typeface="GE Inspira Pitch" charset="0"/>
              </a:rPr>
              <a:t>navigable timeline for revision control, build, test, documentation and release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5425" y="1693863"/>
            <a:ext cx="5535613" cy="4159250"/>
            <a:chOff x="225450" y="1259788"/>
            <a:chExt cx="5536496" cy="4160145"/>
          </a:xfrm>
        </p:grpSpPr>
        <p:pic>
          <p:nvPicPr>
            <p:cNvPr id="15367" name="Picture 7" descr="NAMICKitOverview.png"/>
            <p:cNvPicPr>
              <a:picLocks noChangeAspect="1"/>
            </p:cNvPicPr>
            <p:nvPr/>
          </p:nvPicPr>
          <p:blipFill>
            <a:blip r:embed="rId3"/>
            <a:srcRect l="3767" t="9085" r="3735" b="7510"/>
            <a:stretch>
              <a:fillRect/>
            </a:stretch>
          </p:blipFill>
          <p:spPr bwMode="auto">
            <a:xfrm>
              <a:off x="225450" y="1259788"/>
              <a:ext cx="5536496" cy="416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Heptagon 8"/>
            <p:cNvSpPr/>
            <p:nvPr/>
          </p:nvSpPr>
          <p:spPr bwMode="auto">
            <a:xfrm>
              <a:off x="1400387" y="1494789"/>
              <a:ext cx="154013" cy="152433"/>
            </a:xfrm>
            <a:prstGeom prst="heptagon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20000"/>
            </a:bodyPr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" name="Heptagon 9"/>
            <p:cNvSpPr/>
            <p:nvPr/>
          </p:nvSpPr>
          <p:spPr bwMode="auto">
            <a:xfrm>
              <a:off x="2391145" y="1491613"/>
              <a:ext cx="154013" cy="154020"/>
            </a:xfrm>
            <a:prstGeom prst="heptagon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20000"/>
            </a:bodyPr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Heptagon 10"/>
            <p:cNvSpPr/>
            <p:nvPr/>
          </p:nvSpPr>
          <p:spPr bwMode="auto">
            <a:xfrm>
              <a:off x="4707678" y="4217936"/>
              <a:ext cx="154012" cy="154021"/>
            </a:xfrm>
            <a:prstGeom prst="heptagon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20000"/>
            </a:bodyPr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Heptagon 11"/>
            <p:cNvSpPr/>
            <p:nvPr/>
          </p:nvSpPr>
          <p:spPr bwMode="auto">
            <a:xfrm>
              <a:off x="1659192" y="5265912"/>
              <a:ext cx="155600" cy="154021"/>
            </a:xfrm>
            <a:prstGeom prst="heptagon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20000"/>
            </a:bodyPr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3" name="Heptagon 12"/>
            <p:cNvSpPr/>
            <p:nvPr/>
          </p:nvSpPr>
          <p:spPr bwMode="auto">
            <a:xfrm>
              <a:off x="225450" y="4176653"/>
              <a:ext cx="155600" cy="155608"/>
            </a:xfrm>
            <a:prstGeom prst="heptagon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20000"/>
            </a:bodyPr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536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Core 1b – Engineering</a:t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5 Aims / 5 Platforms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320800" y="1851378"/>
            <a:ext cx="1072268" cy="17949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endParaRPr lang="en-US" sz="14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architecture defines base </a:t>
            </a:r>
            <a:r>
              <a:rPr lang="en-US" dirty="0" smtClean="0"/>
              <a:t>components, services, and </a:t>
            </a:r>
            <a:r>
              <a:rPr lang="en-US" dirty="0" smtClean="0"/>
              <a:t>interfaces</a:t>
            </a:r>
          </a:p>
          <a:p>
            <a:endParaRPr lang="en-US" dirty="0" smtClean="0"/>
          </a:p>
          <a:p>
            <a:r>
              <a:rPr lang="en-US" dirty="0" smtClean="0"/>
              <a:t>The NA-MIC architecture </a:t>
            </a:r>
            <a:r>
              <a:rPr lang="en-US" dirty="0" smtClean="0"/>
              <a:t>defines </a:t>
            </a:r>
            <a:r>
              <a:rPr lang="en-US" dirty="0" smtClean="0"/>
              <a:t>how clinical researchers and algorithm </a:t>
            </a:r>
            <a:r>
              <a:rPr lang="en-US" dirty="0" smtClean="0"/>
              <a:t>develop</a:t>
            </a:r>
            <a:r>
              <a:rPr lang="en-US" dirty="0" smtClean="0"/>
              <a:t>ers </a:t>
            </a:r>
            <a:r>
              <a:rPr lang="en-US" dirty="0" smtClean="0"/>
              <a:t>interact </a:t>
            </a:r>
            <a:r>
              <a:rPr lang="en-US" dirty="0" smtClean="0"/>
              <a:t>with the </a:t>
            </a:r>
            <a:r>
              <a:rPr lang="en-US" dirty="0" smtClean="0"/>
              <a:t>system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13490"/>
            <a:ext cx="7239000" cy="44301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DBPs focus </a:t>
            </a:r>
            <a:r>
              <a:rPr lang="en-US" i="1" dirty="0" smtClean="0"/>
              <a:t>on </a:t>
            </a:r>
            <a:r>
              <a:rPr lang="en-US" i="1" dirty="0" smtClean="0"/>
              <a:t>patient-specific and </a:t>
            </a:r>
            <a:r>
              <a:rPr lang="en-US" i="1" dirty="0" smtClean="0"/>
              <a:t>longitudinal</a:t>
            </a:r>
            <a:r>
              <a:rPr lang="en-US" dirty="0" smtClean="0"/>
              <a:t> </a:t>
            </a:r>
            <a:r>
              <a:rPr lang="en-US" i="1" dirty="0" smtClean="0"/>
              <a:t>analysis </a:t>
            </a:r>
            <a:r>
              <a:rPr lang="en-US" i="1" dirty="0" smtClean="0"/>
              <a:t>of </a:t>
            </a:r>
            <a:r>
              <a:rPr lang="en-US" i="1" dirty="0" smtClean="0"/>
              <a:t>images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Support temporal and multi-modality</a:t>
            </a:r>
          </a:p>
          <a:p>
            <a:pPr lvl="1"/>
            <a:r>
              <a:rPr lang="en-US" dirty="0" smtClean="0"/>
              <a:t>Determine extent of disease</a:t>
            </a:r>
          </a:p>
          <a:p>
            <a:pPr lvl="1"/>
            <a:r>
              <a:rPr lang="en-US" dirty="0" smtClean="0"/>
              <a:t>Quantify change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Extend the NAMIC Kit for:</a:t>
            </a:r>
          </a:p>
          <a:p>
            <a:pPr lvl="1"/>
            <a:r>
              <a:rPr lang="en-US" dirty="0" smtClean="0"/>
              <a:t>Registration workflow in the presence of pathologies</a:t>
            </a:r>
          </a:p>
          <a:p>
            <a:pPr lvl="1"/>
            <a:r>
              <a:rPr lang="en-US" dirty="0" smtClean="0"/>
              <a:t>Interactive methods for rapid and accurate delineation of pathology boundaries</a:t>
            </a:r>
          </a:p>
          <a:p>
            <a:pPr lvl="1"/>
            <a:r>
              <a:rPr lang="en-US" dirty="0" smtClean="0"/>
              <a:t>Rich descriptors (size, structure, function) of ROIs</a:t>
            </a:r>
          </a:p>
          <a:p>
            <a:pPr lvl="1"/>
            <a:r>
              <a:rPr lang="en-US" dirty="0" smtClean="0"/>
              <a:t>Statistical methods for clustering and classifying </a:t>
            </a:r>
            <a:r>
              <a:rPr lang="en-US" dirty="0" err="1" smtClean="0"/>
              <a:t>mulitvariate</a:t>
            </a:r>
            <a:r>
              <a:rPr lang="en-US" dirty="0" smtClean="0"/>
              <a:t> measurements</a:t>
            </a:r>
          </a:p>
          <a:p>
            <a:pPr lvl="1"/>
            <a:r>
              <a:rPr lang="en-US" dirty="0" smtClean="0"/>
              <a:t>Develop interfaces to other clinical data </a:t>
            </a:r>
            <a:r>
              <a:rPr lang="en-US" dirty="0" smtClean="0"/>
              <a:t>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Capabilities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In conjunction with the Algorithms Core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Develop new data structures for managing multivariate time-series data</a:t>
            </a:r>
          </a:p>
          <a:p>
            <a:r>
              <a:rPr lang="en-US" dirty="0" smtClean="0"/>
              <a:t>Create new interfaces to statistical libraries, </a:t>
            </a:r>
          </a:p>
          <a:p>
            <a:r>
              <a:rPr lang="en-US" dirty="0" smtClean="0"/>
              <a:t>Implement new components for interactive analysis methods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that </a:t>
            </a:r>
            <a:r>
              <a:rPr lang="en-US" i="1" dirty="0" smtClean="0"/>
              <a:t>leverage accessible computing resources, e.g., GPUs and cloud computing.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On-going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Recognize, accommodate, and where applicable, integrate on-going technical advances</a:t>
            </a:r>
          </a:p>
          <a:p>
            <a:endParaRPr lang="en-US" dirty="0" smtClean="0"/>
          </a:p>
          <a:p>
            <a:r>
              <a:rPr lang="en-US" dirty="0" smtClean="0"/>
              <a:t>ITK v4</a:t>
            </a:r>
          </a:p>
          <a:p>
            <a:endParaRPr lang="en-US" dirty="0" smtClean="0"/>
          </a:p>
          <a:p>
            <a:r>
              <a:rPr lang="en-US" dirty="0" smtClean="0"/>
              <a:t>VTK Informatics, interaction, rendering</a:t>
            </a:r>
          </a:p>
          <a:p>
            <a:endParaRPr lang="en-US" dirty="0" smtClean="0"/>
          </a:p>
          <a:p>
            <a:r>
              <a:rPr lang="en-US" dirty="0" smtClean="0"/>
              <a:t>CTK</a:t>
            </a:r>
          </a:p>
          <a:p>
            <a:endParaRPr lang="en-US" dirty="0" smtClean="0"/>
          </a:p>
          <a:p>
            <a:r>
              <a:rPr lang="en-US" dirty="0" smtClean="0"/>
              <a:t>Qt, Python,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On-Going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Deploy these technologies: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Via high-quality platforms</a:t>
            </a:r>
          </a:p>
          <a:p>
            <a:endParaRPr lang="en-US" dirty="0" smtClean="0"/>
          </a:p>
          <a:p>
            <a:r>
              <a:rPr lang="en-US" dirty="0" smtClean="0"/>
              <a:t>To support our DBP’s and broader community</a:t>
            </a:r>
          </a:p>
          <a:p>
            <a:endParaRPr lang="en-US" dirty="0" smtClean="0"/>
          </a:p>
          <a:p>
            <a:r>
              <a:rPr lang="en-US" dirty="0" smtClean="0"/>
              <a:t>Delivering leading edge technology with our Algorithms Core partners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Engineering Core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</a:t>
            </a:r>
            <a:r>
              <a:rPr lang="en-US" dirty="0" smtClean="0"/>
              <a:t>a national computing infrastructure for </a:t>
            </a:r>
            <a:r>
              <a:rPr lang="en-US" dirty="0" smtClean="0"/>
              <a:t>image analysis </a:t>
            </a:r>
            <a:r>
              <a:rPr lang="en-US" dirty="0" smtClean="0"/>
              <a:t>to be used in biomedical research and leading-edge </a:t>
            </a:r>
            <a:r>
              <a:rPr lang="en-US" dirty="0" smtClean="0"/>
              <a:t>clinical </a:t>
            </a:r>
            <a:r>
              <a:rPr lang="en-US" dirty="0" smtClean="0"/>
              <a:t>research and </a:t>
            </a:r>
            <a:r>
              <a:rPr lang="en-US" dirty="0" smtClean="0"/>
              <a:t>practice.</a:t>
            </a:r>
          </a:p>
          <a:p>
            <a:pPr>
              <a:buNone/>
            </a:pP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Engineering team </a:t>
            </a:r>
            <a:endParaRPr lang="en-US" dirty="0" smtClean="0"/>
          </a:p>
          <a:p>
            <a:pPr lvl="1"/>
            <a:r>
              <a:rPr lang="en-US" dirty="0" smtClean="0"/>
              <a:t>develops </a:t>
            </a:r>
            <a:r>
              <a:rPr lang="en-US" dirty="0" smtClean="0"/>
              <a:t>software applications, </a:t>
            </a:r>
            <a:endParaRPr lang="en-US" dirty="0" smtClean="0"/>
          </a:p>
          <a:p>
            <a:pPr lvl="1"/>
            <a:r>
              <a:rPr lang="en-US" dirty="0" smtClean="0"/>
              <a:t>delivers computational platforms</a:t>
            </a:r>
            <a:r>
              <a:rPr lang="en-US" dirty="0" smtClean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establishes </a:t>
            </a:r>
            <a:r>
              <a:rPr lang="en-US" dirty="0" smtClean="0"/>
              <a:t>software engineering practices for algorithm researchers and for </a:t>
            </a:r>
            <a:r>
              <a:rPr lang="en-US" dirty="0" smtClean="0"/>
              <a:t>clinical hypothesis </a:t>
            </a:r>
            <a:r>
              <a:rPr lang="en-US" dirty="0" smtClean="0"/>
              <a:t>formation and </a:t>
            </a:r>
            <a:r>
              <a:rPr lang="en-US" dirty="0" smtClean="0"/>
              <a:t>testing</a:t>
            </a:r>
            <a:endParaRPr lang="en-US" dirty="0" smtClean="0"/>
          </a:p>
          <a:p>
            <a:pPr lvl="1"/>
            <a:r>
              <a:rPr lang="en-US" dirty="0" smtClean="0"/>
              <a:t>Works closely with the DBPs and Algorithms Core to deliver effective solutions</a:t>
            </a:r>
          </a:p>
          <a:p>
            <a:endParaRPr lang="en-US" dirty="0" smtClean="0"/>
          </a:p>
          <a:p>
            <a:r>
              <a:rPr lang="en-US" dirty="0" smtClean="0"/>
              <a:t>Produces the NA-MIC Kit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92320"/>
            <a:ext cx="7239000" cy="4267200"/>
          </a:xfrm>
        </p:spPr>
        <p:txBody>
          <a:bodyPr/>
          <a:lstStyle/>
          <a:p>
            <a:r>
              <a:rPr lang="en-US" dirty="0" smtClean="0"/>
              <a:t>Developed internationally community of researchers, developers and users</a:t>
            </a:r>
          </a:p>
          <a:p>
            <a:endParaRPr lang="en-US" dirty="0" smtClean="0"/>
          </a:p>
          <a:p>
            <a:r>
              <a:rPr lang="en-US" dirty="0" smtClean="0"/>
              <a:t>Producing a supporting tool suite, the NAMIC Kit, with significant worldwide impact on medical image computing </a:t>
            </a:r>
            <a:endParaRPr lang="en-US" dirty="0"/>
          </a:p>
        </p:txBody>
      </p:sp>
      <p:pic>
        <p:nvPicPr>
          <p:cNvPr id="34818" name="Picture 2" descr="And with a sports car chassis. | 8.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863" y="3492171"/>
            <a:ext cx="2857500" cy="2667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878318" y="3488003"/>
            <a:ext cx="5080597" cy="2675882"/>
            <a:chOff x="3878318" y="3488003"/>
            <a:chExt cx="5080597" cy="2675882"/>
          </a:xfrm>
        </p:grpSpPr>
        <p:pic>
          <p:nvPicPr>
            <p:cNvPr id="34820" name="Picture 4" descr="http://www.blogcdn.com/www.autoblog.com/media/2010/10/04renaultdezirparis201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9352" y="3488003"/>
              <a:ext cx="4029563" cy="2675882"/>
            </a:xfrm>
            <a:prstGeom prst="rect">
              <a:avLst/>
            </a:prstGeom>
            <a:noFill/>
          </p:spPr>
        </p:pic>
        <p:sp>
          <p:nvSpPr>
            <p:cNvPr id="6" name="Right Arrow 5"/>
            <p:cNvSpPr/>
            <p:nvPr/>
          </p:nvSpPr>
          <p:spPr bwMode="auto">
            <a:xfrm>
              <a:off x="3878318" y="4603531"/>
              <a:ext cx="924911" cy="4834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err="1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87103" y="4369481"/>
            <a:ext cx="748184" cy="915039"/>
            <a:chOff x="6269586" y="438748"/>
            <a:chExt cx="1927210" cy="2357003"/>
          </a:xfrm>
        </p:grpSpPr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71556" y="439628"/>
              <a:ext cx="1917775" cy="2356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Freeform 8"/>
            <p:cNvSpPr/>
            <p:nvPr/>
          </p:nvSpPr>
          <p:spPr bwMode="auto">
            <a:xfrm>
              <a:off x="6269586" y="438748"/>
              <a:ext cx="1927210" cy="1906709"/>
            </a:xfrm>
            <a:custGeom>
              <a:avLst/>
              <a:gdLst>
                <a:gd name="connsiteX0" fmla="*/ 12301 w 1927210"/>
                <a:gd name="connsiteY0" fmla="*/ 1906709 h 1906709"/>
                <a:gd name="connsiteX1" fmla="*/ 12301 w 1927210"/>
                <a:gd name="connsiteY1" fmla="*/ 1906709 h 1906709"/>
                <a:gd name="connsiteX2" fmla="*/ 69707 w 1927210"/>
                <a:gd name="connsiteY2" fmla="*/ 1890307 h 1906709"/>
                <a:gd name="connsiteX3" fmla="*/ 815989 w 1927210"/>
                <a:gd name="connsiteY3" fmla="*/ 1644280 h 1906709"/>
                <a:gd name="connsiteX4" fmla="*/ 672473 w 1927210"/>
                <a:gd name="connsiteY4" fmla="*/ 1344947 h 1906709"/>
                <a:gd name="connsiteX5" fmla="*/ 619167 w 1927210"/>
                <a:gd name="connsiteY5" fmla="*/ 1037413 h 1906709"/>
                <a:gd name="connsiteX6" fmla="*/ 545359 w 1927210"/>
                <a:gd name="connsiteY6" fmla="*/ 877496 h 1906709"/>
                <a:gd name="connsiteX7" fmla="*/ 635569 w 1927210"/>
                <a:gd name="connsiteY7" fmla="*/ 791387 h 1906709"/>
                <a:gd name="connsiteX8" fmla="*/ 619167 w 1927210"/>
                <a:gd name="connsiteY8" fmla="*/ 574063 h 1906709"/>
                <a:gd name="connsiteX9" fmla="*/ 692975 w 1927210"/>
                <a:gd name="connsiteY9" fmla="*/ 352639 h 1906709"/>
                <a:gd name="connsiteX10" fmla="*/ 795487 w 1927210"/>
                <a:gd name="connsiteY10" fmla="*/ 200922 h 1906709"/>
                <a:gd name="connsiteX11" fmla="*/ 1053815 w 1927210"/>
                <a:gd name="connsiteY11" fmla="*/ 98411 h 1906709"/>
                <a:gd name="connsiteX12" fmla="*/ 1336746 w 1927210"/>
                <a:gd name="connsiteY12" fmla="*/ 94310 h 1906709"/>
                <a:gd name="connsiteX13" fmla="*/ 1521266 w 1927210"/>
                <a:gd name="connsiteY13" fmla="*/ 250127 h 1906709"/>
                <a:gd name="connsiteX14" fmla="*/ 1619677 w 1927210"/>
                <a:gd name="connsiteY14" fmla="*/ 455150 h 1906709"/>
                <a:gd name="connsiteX15" fmla="*/ 1656581 w 1927210"/>
                <a:gd name="connsiteY15" fmla="*/ 738081 h 1906709"/>
                <a:gd name="connsiteX16" fmla="*/ 1722188 w 1927210"/>
                <a:gd name="connsiteY16" fmla="*/ 877496 h 1906709"/>
                <a:gd name="connsiteX17" fmla="*/ 1709887 w 1927210"/>
                <a:gd name="connsiteY17" fmla="*/ 971806 h 1906709"/>
                <a:gd name="connsiteX18" fmla="*/ 1923110 w 1927210"/>
                <a:gd name="connsiteY18" fmla="*/ 967706 h 1906709"/>
                <a:gd name="connsiteX19" fmla="*/ 1927210 w 1927210"/>
                <a:gd name="connsiteY19" fmla="*/ 4100 h 1906709"/>
                <a:gd name="connsiteX20" fmla="*/ 0 w 1927210"/>
                <a:gd name="connsiteY20" fmla="*/ 0 h 1906709"/>
                <a:gd name="connsiteX21" fmla="*/ 12301 w 1927210"/>
                <a:gd name="connsiteY21" fmla="*/ 1906709 h 190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27210" h="1906709">
                  <a:moveTo>
                    <a:pt x="12301" y="1906709"/>
                  </a:moveTo>
                  <a:lnTo>
                    <a:pt x="12301" y="1906709"/>
                  </a:lnTo>
                  <a:lnTo>
                    <a:pt x="69707" y="1890307"/>
                  </a:lnTo>
                  <a:lnTo>
                    <a:pt x="815989" y="1644280"/>
                  </a:lnTo>
                  <a:lnTo>
                    <a:pt x="672473" y="1344947"/>
                  </a:lnTo>
                  <a:lnTo>
                    <a:pt x="619167" y="1037413"/>
                  </a:lnTo>
                  <a:lnTo>
                    <a:pt x="545359" y="877496"/>
                  </a:lnTo>
                  <a:lnTo>
                    <a:pt x="635569" y="791387"/>
                  </a:lnTo>
                  <a:lnTo>
                    <a:pt x="619167" y="574063"/>
                  </a:lnTo>
                  <a:lnTo>
                    <a:pt x="692975" y="352639"/>
                  </a:lnTo>
                  <a:lnTo>
                    <a:pt x="795487" y="200922"/>
                  </a:lnTo>
                  <a:lnTo>
                    <a:pt x="1053815" y="98411"/>
                  </a:lnTo>
                  <a:lnTo>
                    <a:pt x="1336746" y="94310"/>
                  </a:lnTo>
                  <a:lnTo>
                    <a:pt x="1521266" y="250127"/>
                  </a:lnTo>
                  <a:lnTo>
                    <a:pt x="1619677" y="455150"/>
                  </a:lnTo>
                  <a:lnTo>
                    <a:pt x="1656581" y="738081"/>
                  </a:lnTo>
                  <a:lnTo>
                    <a:pt x="1722188" y="877496"/>
                  </a:lnTo>
                  <a:lnTo>
                    <a:pt x="1709887" y="971806"/>
                  </a:lnTo>
                  <a:lnTo>
                    <a:pt x="1923110" y="967706"/>
                  </a:lnTo>
                  <a:cubicBezTo>
                    <a:pt x="1924477" y="646504"/>
                    <a:pt x="1925843" y="325302"/>
                    <a:pt x="1927210" y="4100"/>
                  </a:cubicBezTo>
                  <a:lnTo>
                    <a:pt x="0" y="0"/>
                  </a:lnTo>
                  <a:cubicBezTo>
                    <a:pt x="4100" y="635570"/>
                    <a:pt x="8201" y="1271139"/>
                    <a:pt x="12301" y="190670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pic>
        <p:nvPicPr>
          <p:cNvPr id="34823" name="Picture 7" descr="http://www.dustycover.ca/imgs/peop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9497" y="4199885"/>
            <a:ext cx="1542205" cy="10371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Six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Assembled base components of NA-MIC Kit</a:t>
            </a:r>
          </a:p>
          <a:p>
            <a:pPr lvl="1"/>
            <a:r>
              <a:rPr lang="en-US" dirty="0" smtClean="0"/>
              <a:t>VTK, </a:t>
            </a:r>
            <a:r>
              <a:rPr lang="en-US" dirty="0" smtClean="0"/>
              <a:t>ITK, </a:t>
            </a:r>
            <a:r>
              <a:rPr lang="en-US" dirty="0" smtClean="0"/>
              <a:t>Teem, CMake/</a:t>
            </a:r>
            <a:r>
              <a:rPr lang="en-US" dirty="0" err="1" smtClean="0"/>
              <a:t>CTest</a:t>
            </a:r>
            <a:r>
              <a:rPr lang="en-US" dirty="0" smtClean="0"/>
              <a:t>, </a:t>
            </a:r>
            <a:r>
              <a:rPr lang="en-US" dirty="0" err="1" smtClean="0"/>
              <a:t>Tcl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Extended base components</a:t>
            </a:r>
          </a:p>
          <a:p>
            <a:pPr lvl="1"/>
            <a:r>
              <a:rPr lang="en-US" dirty="0" smtClean="0"/>
              <a:t>Image orientation, diffusion imagery</a:t>
            </a:r>
          </a:p>
          <a:p>
            <a:pPr lvl="1"/>
            <a:r>
              <a:rPr lang="en-US" dirty="0" smtClean="0"/>
              <a:t>New platforms and improved engineering process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Broadened NA-MIC Kit Foundation</a:t>
            </a:r>
          </a:p>
          <a:p>
            <a:pPr lvl="1"/>
            <a:r>
              <a:rPr lang="en-US" dirty="0" smtClean="0"/>
              <a:t>Slicer 3</a:t>
            </a:r>
          </a:p>
          <a:p>
            <a:pPr lvl="1"/>
            <a:r>
              <a:rPr lang="en-US" dirty="0" smtClean="0"/>
              <a:t>XNAT, Grid Wizard Enterprise, </a:t>
            </a:r>
            <a:r>
              <a:rPr lang="en-US" dirty="0" err="1" smtClean="0"/>
              <a:t>BatchMake</a:t>
            </a:r>
            <a:endParaRPr lang="en-US" dirty="0" smtClean="0"/>
          </a:p>
          <a:p>
            <a:pPr lvl="1"/>
            <a:r>
              <a:rPr lang="en-US" dirty="0" err="1" smtClean="0"/>
              <a:t>CPack</a:t>
            </a:r>
            <a:r>
              <a:rPr lang="en-US" dirty="0" smtClean="0"/>
              <a:t>, </a:t>
            </a:r>
            <a:r>
              <a:rPr lang="en-US" dirty="0" err="1" smtClean="0"/>
              <a:t>CDash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8784" y="2304151"/>
          <a:ext cx="7659416" cy="2763831"/>
        </p:xfrm>
        <a:graphic>
          <a:graphicData uri="http://schemas.openxmlformats.org/drawingml/2006/table">
            <a:tbl>
              <a:tblPr/>
              <a:tblGrid>
                <a:gridCol w="2186154"/>
                <a:gridCol w="1397876"/>
                <a:gridCol w="1576552"/>
                <a:gridCol w="2498834"/>
              </a:tblGrid>
              <a:tr h="525852">
                <a:tc>
                  <a:txBody>
                    <a:bodyPr/>
                    <a:lstStyle/>
                    <a:p>
                      <a:r>
                        <a:rPr lang="en-US" sz="1600" dirty="0"/>
                        <a:t>Package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Lines of code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Person years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Price tag at 100k per person year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999">
                <a:tc>
                  <a:txBody>
                    <a:bodyPr/>
                    <a:lstStyle/>
                    <a:p>
                      <a:r>
                        <a:rPr lang="en-US" sz="1600"/>
                        <a:t>Slicer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1,270,816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361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$36,122,644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999">
                <a:tc>
                  <a:txBody>
                    <a:bodyPr/>
                    <a:lstStyle/>
                    <a:p>
                      <a:r>
                        <a:rPr lang="en-US" sz="1600" dirty="0"/>
                        <a:t>KWW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207,208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54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$ 5,406,516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999">
                <a:tc>
                  <a:txBody>
                    <a:bodyPr/>
                    <a:lstStyle/>
                    <a:p>
                      <a:r>
                        <a:rPr lang="en-US" sz="1600"/>
                        <a:t>VTK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1,853,529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538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$53,808,076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999">
                <a:tc>
                  <a:txBody>
                    <a:bodyPr/>
                    <a:lstStyle/>
                    <a:p>
                      <a:r>
                        <a:rPr lang="en-US" sz="1600"/>
                        <a:t>ITK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848,383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237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$23,719,173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649">
                <a:tc>
                  <a:txBody>
                    <a:bodyPr/>
                    <a:lstStyle/>
                    <a:p>
                      <a:r>
                        <a:rPr lang="en-US" sz="1600" dirty="0"/>
                        <a:t>CMake / </a:t>
                      </a:r>
                      <a:r>
                        <a:rPr lang="en-US" sz="1600" dirty="0" err="1"/>
                        <a:t>CTest</a:t>
                      </a:r>
                      <a:r>
                        <a:rPr lang="en-US" sz="1600" dirty="0"/>
                        <a:t> / </a:t>
                      </a:r>
                      <a:r>
                        <a:rPr lang="en-US" sz="1600" dirty="0" err="1"/>
                        <a:t>CPack</a:t>
                      </a:r>
                      <a:endParaRPr lang="en-US" sz="1600" dirty="0"/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323,454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86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$8,590,888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999">
                <a:tc>
                  <a:txBody>
                    <a:bodyPr/>
                    <a:lstStyle/>
                    <a:p>
                      <a:r>
                        <a:rPr lang="en-US" sz="1600"/>
                        <a:t>CDash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78,226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19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$1,897,060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999">
                <a:tc>
                  <a:txBody>
                    <a:bodyPr/>
                    <a:lstStyle/>
                    <a:p>
                      <a:r>
                        <a:rPr lang="en-US" sz="1600"/>
                        <a:t>XNat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200,985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51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$5,149,987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99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Total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E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4,782,601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E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1346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E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$134,694,344</a:t>
                      </a:r>
                    </a:p>
                  </a:txBody>
                  <a:tcPr marL="17073" marR="17073" marT="17073" marB="17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DEB5"/>
                    </a:solid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5215" y="1676400"/>
            <a:ext cx="77329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  <a:hlinkClick r:id="rId3"/>
              </a:rPr>
              <a:t>http://www.na-mic.org/Wiki/index.php/NA-MIC-Kit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Ohloh.net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Slicer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VTK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ITK</a:t>
            </a:r>
            <a:endParaRPr lang="en-US" dirty="0"/>
          </a:p>
        </p:txBody>
      </p:sp>
      <p:pic>
        <p:nvPicPr>
          <p:cNvPr id="49154" name="Picture 2" descr="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110" y="1496466"/>
            <a:ext cx="5012668" cy="1443042"/>
          </a:xfrm>
          <a:prstGeom prst="rect">
            <a:avLst/>
          </a:prstGeom>
          <a:noFill/>
        </p:spPr>
      </p:pic>
      <p:pic>
        <p:nvPicPr>
          <p:cNvPr id="49156" name="Picture 4" descr="Ch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327" y="3111062"/>
            <a:ext cx="4819265" cy="1387365"/>
          </a:xfrm>
          <a:prstGeom prst="rect">
            <a:avLst/>
          </a:prstGeom>
          <a:noFill/>
        </p:spPr>
      </p:pic>
      <p:pic>
        <p:nvPicPr>
          <p:cNvPr id="49158" name="Picture 6" descr="Ch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5766" y="4723129"/>
            <a:ext cx="4791950" cy="13795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Downloads (past year, very approximate)</a:t>
            </a:r>
          </a:p>
          <a:p>
            <a:pPr>
              <a:buNone/>
            </a:pPr>
            <a:r>
              <a:rPr lang="en-US" i="1" dirty="0" smtClean="0"/>
              <a:t>Does not include CVS/SVN/</a:t>
            </a:r>
            <a:r>
              <a:rPr lang="en-US" i="1" dirty="0" err="1" smtClean="0"/>
              <a:t>git</a:t>
            </a:r>
            <a:r>
              <a:rPr lang="en-US" i="1" dirty="0" smtClean="0"/>
              <a:t>/</a:t>
            </a:r>
            <a:r>
              <a:rPr lang="en-US" i="1" dirty="0" err="1" smtClean="0"/>
              <a:t>Cygwin</a:t>
            </a:r>
            <a:r>
              <a:rPr lang="en-US" i="1" dirty="0" smtClean="0"/>
              <a:t>/etc. access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Slicer</a:t>
            </a:r>
          </a:p>
          <a:p>
            <a:pPr lvl="1"/>
            <a:r>
              <a:rPr lang="en-US" dirty="0" smtClean="0"/>
              <a:t>5</a:t>
            </a:r>
            <a:r>
              <a:rPr lang="en-US" dirty="0" smtClean="0"/>
              <a:t>,000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VTK</a:t>
            </a:r>
          </a:p>
          <a:p>
            <a:pPr lvl="1"/>
            <a:r>
              <a:rPr lang="en-US" dirty="0" smtClean="0"/>
              <a:t>20,000</a:t>
            </a:r>
          </a:p>
          <a:p>
            <a:endParaRPr lang="en-US" dirty="0" smtClean="0"/>
          </a:p>
          <a:p>
            <a:r>
              <a:rPr lang="en-US" dirty="0" smtClean="0"/>
              <a:t>ITK</a:t>
            </a:r>
          </a:p>
          <a:p>
            <a:pPr lvl="1"/>
            <a:r>
              <a:rPr lang="en-US" dirty="0" smtClean="0"/>
              <a:t>18,000</a:t>
            </a:r>
          </a:p>
          <a:p>
            <a:endParaRPr lang="en-US" dirty="0" smtClean="0"/>
          </a:p>
          <a:p>
            <a:r>
              <a:rPr lang="en-US" dirty="0" smtClean="0"/>
              <a:t>CMake</a:t>
            </a:r>
          </a:p>
          <a:p>
            <a:pPr lvl="1"/>
            <a:r>
              <a:rPr lang="en-US" dirty="0" smtClean="0"/>
              <a:t>63,000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Challenges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702" y="1448789"/>
            <a:ext cx="3297784" cy="24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6998" y="1506682"/>
            <a:ext cx="4133342" cy="23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174" y="4154819"/>
            <a:ext cx="3400254" cy="202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5364" y="4416198"/>
            <a:ext cx="2547223" cy="15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NA-MIC Kit Overview</a:t>
            </a:r>
            <a:endParaRPr lang="en-US" dirty="0"/>
          </a:p>
        </p:txBody>
      </p:sp>
      <p:pic>
        <p:nvPicPr>
          <p:cNvPr id="2050" name="Picture 2" descr="File:NAMIC-Kit-Over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121" y="1382258"/>
            <a:ext cx="7292100" cy="527078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420413" y="6022428"/>
            <a:ext cx="914400" cy="3888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92966" y="5954110"/>
            <a:ext cx="914400" cy="3888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45324" y="5328745"/>
            <a:ext cx="1566042" cy="8303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767145" y="3825766"/>
            <a:ext cx="472965" cy="504496"/>
          </a:xfrm>
          <a:prstGeom prst="round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99793" y="3788980"/>
            <a:ext cx="1003738" cy="504496"/>
          </a:xfrm>
          <a:prstGeom prst="round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576552" y="2375339"/>
            <a:ext cx="1003738" cy="504496"/>
          </a:xfrm>
          <a:prstGeom prst="round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NA-MIC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NA-MIC.thmx</Template>
  <TotalTime>3044</TotalTime>
  <Words>587</Words>
  <Application>Microsoft Office PowerPoint</Application>
  <PresentationFormat>On-screen Show (4:3)</PresentationFormat>
  <Paragraphs>175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NA-MIC</vt:lpstr>
      <vt:lpstr>Core 1b – Engineering  Highlights, Aims and Architecture </vt:lpstr>
      <vt:lpstr>The Engineering Core Perspective</vt:lpstr>
      <vt:lpstr>Major Accomplishments</vt:lpstr>
      <vt:lpstr>First Six Years</vt:lpstr>
      <vt:lpstr>Impact</vt:lpstr>
      <vt:lpstr>Impact (2)</vt:lpstr>
      <vt:lpstr>Impact (3)</vt:lpstr>
      <vt:lpstr>Driving Challenges</vt:lpstr>
      <vt:lpstr>NA-MIC Kit Overview</vt:lpstr>
      <vt:lpstr>Engineering Core Presentations</vt:lpstr>
      <vt:lpstr>Core 1b – Engineering 5 Aims / 5 Platforms</vt:lpstr>
      <vt:lpstr>Architecture</vt:lpstr>
      <vt:lpstr>New Capabilities</vt:lpstr>
      <vt:lpstr>New Capabilities (cont.)</vt:lpstr>
      <vt:lpstr>On-going Adaptation</vt:lpstr>
      <vt:lpstr>On-Going Efforts</vt:lpstr>
    </vt:vector>
  </TitlesOfParts>
  <Company>GE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1b – Engineering  Computational Platform</dc:title>
  <dc:creator>James Miller</dc:creator>
  <cp:lastModifiedBy>will.schroeder</cp:lastModifiedBy>
  <cp:revision>81</cp:revision>
  <dcterms:created xsi:type="dcterms:W3CDTF">2011-01-04T14:27:44Z</dcterms:created>
  <dcterms:modified xsi:type="dcterms:W3CDTF">2011-01-13T18:09:23Z</dcterms:modified>
</cp:coreProperties>
</file>