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0"/>
  </p:notesMasterIdLst>
  <p:sldIdLst>
    <p:sldId id="256" r:id="rId2"/>
    <p:sldId id="286" r:id="rId3"/>
    <p:sldId id="301" r:id="rId4"/>
    <p:sldId id="287" r:id="rId5"/>
    <p:sldId id="288" r:id="rId6"/>
    <p:sldId id="302" r:id="rId7"/>
    <p:sldId id="308" r:id="rId8"/>
    <p:sldId id="285" r:id="rId9"/>
    <p:sldId id="305" r:id="rId10"/>
    <p:sldId id="303" r:id="rId11"/>
    <p:sldId id="273" r:id="rId12"/>
    <p:sldId id="292" r:id="rId13"/>
    <p:sldId id="291" r:id="rId14"/>
    <p:sldId id="274" r:id="rId15"/>
    <p:sldId id="276" r:id="rId16"/>
    <p:sldId id="306" r:id="rId17"/>
    <p:sldId id="307" r:id="rId18"/>
    <p:sldId id="293" r:id="rId19"/>
    <p:sldId id="309" r:id="rId20"/>
    <p:sldId id="310" r:id="rId21"/>
    <p:sldId id="311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101"/>
    <a:srgbClr val="000000"/>
    <a:srgbClr val="FFFFFF"/>
    <a:srgbClr val="01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51" autoAdjust="0"/>
    <p:restoredTop sz="94637" autoAdjust="0"/>
  </p:normalViewPr>
  <p:slideViewPr>
    <p:cSldViewPr showGuides="1">
      <p:cViewPr>
        <p:scale>
          <a:sx n="75" d="100"/>
          <a:sy n="75" d="100"/>
        </p:scale>
        <p:origin x="-1422" y="-390"/>
      </p:cViewPr>
      <p:guideLst>
        <p:guide orient="horz" pos="39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7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asso\My%20Dropbox\PhD\dolgozat\ResultsSimTreComparisonsSliceToVolu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116445400729726"/>
          <c:y val="5.0523411536015507E-2"/>
          <c:w val="0.7093307493980987"/>
          <c:h val="0.70339926741363423"/>
        </c:manualLayout>
      </c:layout>
      <c:scatterChart>
        <c:scatterStyle val="lineMarker"/>
        <c:varyColors val="0"/>
        <c:ser>
          <c:idx val="0"/>
          <c:order val="0"/>
          <c:tx>
            <c:strRef>
              <c:f>MeanTre!$B$2</c:f>
              <c:strCache>
                <c:ptCount val="1"/>
                <c:pt idx="0">
                  <c:v>Without registration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xVal>
            <c:numRef>
              <c:f>MeanTre!$A$4:$A$103</c:f>
              <c:numCache>
                <c:formatCode>General</c:formatCode>
                <c:ptCount val="100"/>
                <c:pt idx="0">
                  <c:v>0.1</c:v>
                </c:pt>
                <c:pt idx="1">
                  <c:v>0.2</c:v>
                </c:pt>
                <c:pt idx="2">
                  <c:v>0.30000000000000004</c:v>
                </c:pt>
                <c:pt idx="3">
                  <c:v>0.4</c:v>
                </c:pt>
                <c:pt idx="4">
                  <c:v>0.5</c:v>
                </c:pt>
                <c:pt idx="5">
                  <c:v>0.60000000000000009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1.7000000000000002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8.2000000000000011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8.7000000000000011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9.2000000000000011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9.7000000000000011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</c:numCache>
            </c:numRef>
          </c:xVal>
          <c:yVal>
            <c:numRef>
              <c:f>MeanTre!$B$4:$B$103</c:f>
              <c:numCache>
                <c:formatCode>General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</c:v>
                </c:pt>
                <c:pt idx="4">
                  <c:v>73</c:v>
                </c:pt>
                <c:pt idx="5">
                  <c:v>144</c:v>
                </c:pt>
                <c:pt idx="6">
                  <c:v>240</c:v>
                </c:pt>
                <c:pt idx="7">
                  <c:v>300</c:v>
                </c:pt>
                <c:pt idx="8">
                  <c:v>375</c:v>
                </c:pt>
                <c:pt idx="9">
                  <c:v>444</c:v>
                </c:pt>
                <c:pt idx="10">
                  <c:v>486</c:v>
                </c:pt>
                <c:pt idx="11">
                  <c:v>546</c:v>
                </c:pt>
                <c:pt idx="12">
                  <c:v>607</c:v>
                </c:pt>
                <c:pt idx="13">
                  <c:v>667</c:v>
                </c:pt>
                <c:pt idx="14">
                  <c:v>721</c:v>
                </c:pt>
                <c:pt idx="15">
                  <c:v>770</c:v>
                </c:pt>
                <c:pt idx="16">
                  <c:v>769</c:v>
                </c:pt>
                <c:pt idx="17">
                  <c:v>800</c:v>
                </c:pt>
                <c:pt idx="18">
                  <c:v>776</c:v>
                </c:pt>
                <c:pt idx="19">
                  <c:v>762</c:v>
                </c:pt>
                <c:pt idx="20">
                  <c:v>753</c:v>
                </c:pt>
                <c:pt idx="21">
                  <c:v>729</c:v>
                </c:pt>
                <c:pt idx="22">
                  <c:v>681</c:v>
                </c:pt>
                <c:pt idx="23">
                  <c:v>642</c:v>
                </c:pt>
                <c:pt idx="24">
                  <c:v>566</c:v>
                </c:pt>
                <c:pt idx="25">
                  <c:v>479</c:v>
                </c:pt>
                <c:pt idx="26">
                  <c:v>356</c:v>
                </c:pt>
                <c:pt idx="27">
                  <c:v>242</c:v>
                </c:pt>
                <c:pt idx="28">
                  <c:v>136</c:v>
                </c:pt>
                <c:pt idx="29">
                  <c:v>59</c:v>
                </c:pt>
                <c:pt idx="30">
                  <c:v>21</c:v>
                </c:pt>
                <c:pt idx="31">
                  <c:v>4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MeanTre!$C$2</c:f>
              <c:strCache>
                <c:ptCount val="1"/>
                <c:pt idx="0">
                  <c:v>Rigid registration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MeanTre!$A$4:$A$103</c:f>
              <c:numCache>
                <c:formatCode>General</c:formatCode>
                <c:ptCount val="100"/>
                <c:pt idx="0">
                  <c:v>0.1</c:v>
                </c:pt>
                <c:pt idx="1">
                  <c:v>0.2</c:v>
                </c:pt>
                <c:pt idx="2">
                  <c:v>0.30000000000000004</c:v>
                </c:pt>
                <c:pt idx="3">
                  <c:v>0.4</c:v>
                </c:pt>
                <c:pt idx="4">
                  <c:v>0.5</c:v>
                </c:pt>
                <c:pt idx="5">
                  <c:v>0.60000000000000009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1.7000000000000002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8.2000000000000011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8.7000000000000011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9.2000000000000011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9.7000000000000011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</c:numCache>
            </c:numRef>
          </c:xVal>
          <c:yVal>
            <c:numRef>
              <c:f>MeanTre!$C$4:$C$103</c:f>
              <c:numCache>
                <c:formatCode>General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822</c:v>
                </c:pt>
                <c:pt idx="5">
                  <c:v>1502</c:v>
                </c:pt>
                <c:pt idx="6">
                  <c:v>1262</c:v>
                </c:pt>
                <c:pt idx="7">
                  <c:v>730</c:v>
                </c:pt>
                <c:pt idx="8">
                  <c:v>449</c:v>
                </c:pt>
                <c:pt idx="9">
                  <c:v>338</c:v>
                </c:pt>
                <c:pt idx="10">
                  <c:v>218</c:v>
                </c:pt>
                <c:pt idx="11">
                  <c:v>102</c:v>
                </c:pt>
                <c:pt idx="12">
                  <c:v>18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MeanTre!$D$2</c:f>
              <c:strCache>
                <c:ptCount val="1"/>
                <c:pt idx="0">
                  <c:v>Deformable registration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MeanTre!$A$4:$A$103</c:f>
              <c:numCache>
                <c:formatCode>General</c:formatCode>
                <c:ptCount val="100"/>
                <c:pt idx="0">
                  <c:v>0.1</c:v>
                </c:pt>
                <c:pt idx="1">
                  <c:v>0.2</c:v>
                </c:pt>
                <c:pt idx="2">
                  <c:v>0.30000000000000004</c:v>
                </c:pt>
                <c:pt idx="3">
                  <c:v>0.4</c:v>
                </c:pt>
                <c:pt idx="4">
                  <c:v>0.5</c:v>
                </c:pt>
                <c:pt idx="5">
                  <c:v>0.60000000000000009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1.7000000000000002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8.2000000000000011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8.7000000000000011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9.2000000000000011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9.7000000000000011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</c:numCache>
            </c:numRef>
          </c:xVal>
          <c:yVal>
            <c:numRef>
              <c:f>MeanTre!$D$4:$D$103</c:f>
              <c:numCache>
                <c:formatCode>General</c:formatCode>
                <c:ptCount val="100"/>
                <c:pt idx="0">
                  <c:v>0</c:v>
                </c:pt>
                <c:pt idx="1">
                  <c:v>227</c:v>
                </c:pt>
                <c:pt idx="2">
                  <c:v>2586</c:v>
                </c:pt>
                <c:pt idx="3">
                  <c:v>2628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141504"/>
        <c:axId val="86867968"/>
      </c:scatterChart>
      <c:valAx>
        <c:axId val="66141504"/>
        <c:scaling>
          <c:orientation val="minMax"/>
          <c:max val="4"/>
        </c:scaling>
        <c:delete val="0"/>
        <c:axPos val="b"/>
        <c:majorGridlines/>
        <c:minorGridlines>
          <c:spPr>
            <a:ln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Mean TRE (mm)</a:t>
                </a:r>
              </a:p>
            </c:rich>
          </c:tx>
          <c:layout>
            <c:manualLayout>
              <c:xMode val="edge"/>
              <c:yMode val="edge"/>
              <c:x val="0.44069727537145087"/>
              <c:y val="0.89207637279867025"/>
            </c:manualLayout>
          </c:layout>
          <c:overlay val="0"/>
        </c:title>
        <c:numFmt formatCode="General" sourceLinked="1"/>
        <c:majorTickMark val="out"/>
        <c:minorTickMark val="in"/>
        <c:tickLblPos val="nextTo"/>
        <c:crossAx val="86867968"/>
        <c:crosses val="autoZero"/>
        <c:crossBetween val="midCat"/>
        <c:majorUnit val="1"/>
      </c:valAx>
      <c:valAx>
        <c:axId val="86867968"/>
        <c:scaling>
          <c:orientation val="minMax"/>
          <c:max val="5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voxels</a:t>
                </a:r>
              </a:p>
            </c:rich>
          </c:tx>
          <c:layout>
            <c:manualLayout>
              <c:xMode val="edge"/>
              <c:yMode val="edge"/>
              <c:x val="1.78623507657177E-2"/>
              <c:y val="3.730621057658083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61415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5375505721164591"/>
          <c:y val="3.9267269823122272E-2"/>
          <c:w val="0.62390123954886645"/>
          <c:h val="0.34266895587649387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DC7BE02-DFC0-41AD-A318-7CB9D2B0A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5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12E9816-B8B4-46D0-92F7-34AFCD945F19}" type="slidenum">
              <a:rPr lang="en-US" sz="1200" smtClean="0">
                <a:latin typeface="Times New Roman" pitchFamily="18" charset="0"/>
              </a:rPr>
              <a:pPr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85BF72D-14D7-49DE-B309-51C739C0BA74}" type="slidenum">
              <a:rPr lang="en-US" sz="1200" smtClean="0">
                <a:latin typeface="Times New Roman" pitchFamily="18" charset="0"/>
              </a:rPr>
              <a:pPr/>
              <a:t>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85BF72D-14D7-49DE-B309-51C739C0BA74}" type="slidenum">
              <a:rPr lang="en-US" sz="1200" smtClean="0">
                <a:latin typeface="Times New Roman" pitchFamily="18" charset="0"/>
              </a:rPr>
              <a:pPr/>
              <a:t>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85BF72D-14D7-49DE-B309-51C739C0BA74}" type="slidenum">
              <a:rPr lang="en-US" sz="1200" smtClean="0">
                <a:latin typeface="Times New Roman" pitchFamily="18" charset="0"/>
              </a:rPr>
              <a:pPr/>
              <a:t>10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C11C8E8-2D84-4824-9FB4-A4D6B315CA61}" type="slidenum">
              <a:rPr lang="en-US" sz="1200" smtClean="0">
                <a:latin typeface="Times New Roman" pitchFamily="18" charset="0"/>
              </a:rPr>
              <a:pPr/>
              <a:t>19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D0388FC-AA81-41DA-8D61-F1B769DA51D4}" type="slidenum">
              <a:rPr lang="en-US" sz="1200" smtClean="0">
                <a:latin typeface="Times New Roman" pitchFamily="18" charset="0"/>
              </a:rPr>
              <a:pPr/>
              <a:t>20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B479EAB-DB23-496B-9F0C-6AE143A3D237}" type="slidenum">
              <a:rPr lang="en-US" sz="1200" smtClean="0">
                <a:latin typeface="Times New Roman" pitchFamily="18" charset="0"/>
              </a:rPr>
              <a:pPr/>
              <a:t>21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167EAE4-68D7-4D43-B0FF-A896CED4B0E6}" type="slidenum">
              <a:rPr lang="en-US" sz="1200" smtClean="0">
                <a:latin typeface="Times New Roman" pitchFamily="18" charset="0"/>
              </a:rPr>
              <a:pPr/>
              <a:t>22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1482810-8AE6-43AD-B1D7-406DE11D2546}" type="slidenum">
              <a:rPr lang="en-US" sz="1200" smtClean="0">
                <a:latin typeface="Times New Roman" pitchFamily="18" charset="0"/>
              </a:rPr>
              <a:pPr/>
              <a:t>23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053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 Box 2054"/>
          <p:cNvSpPr txBox="1">
            <a:spLocks noChangeArrowheads="1"/>
          </p:cNvSpPr>
          <p:nvPr/>
        </p:nvSpPr>
        <p:spPr bwMode="auto">
          <a:xfrm>
            <a:off x="1354138" y="381000"/>
            <a:ext cx="607536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200" i="1">
                <a:solidFill>
                  <a:schemeClr val="bg2"/>
                </a:solidFill>
                <a:latin typeface="Arial" charset="0"/>
              </a:rPr>
              <a:t>NA-MIC</a:t>
            </a:r>
          </a:p>
          <a:p>
            <a:pPr algn="l">
              <a:defRPr/>
            </a:pPr>
            <a:r>
              <a:rPr lang="en-US" sz="2200" i="1">
                <a:solidFill>
                  <a:schemeClr val="bg2"/>
                </a:solidFill>
                <a:latin typeface="Arial" charset="0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latin typeface="Arial" charset="0"/>
              </a:rPr>
            </a:br>
            <a:r>
              <a:rPr lang="en-US" sz="2200" i="1">
                <a:solidFill>
                  <a:schemeClr val="bg2"/>
                </a:solidFill>
                <a:latin typeface="Arial" charset="0"/>
              </a:rPr>
              <a:t>http://na-mic.org</a:t>
            </a:r>
          </a:p>
        </p:txBody>
      </p:sp>
      <p:sp>
        <p:nvSpPr>
          <p:cNvPr id="31747" name="Rectangle 2051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1748" name="Rectangle 205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5" y="415925"/>
            <a:ext cx="8794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201341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39847-CD40-484A-B111-AD1981144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7970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D3D84-3C11-465A-A9FD-37D7C4671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85497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3EC48-E35F-4959-BDD6-CB4FD72BC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0987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79EED-E25C-4FBD-BBA4-88AA1F4CB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52002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44736-A8F1-444F-9EB0-61E65EB0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7122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682DA-396E-45C1-8125-2EA2D48B3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60582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AEB6-CFD9-4D02-9E42-AA6BD5B3C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67298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BA9E1-894F-4ACA-AE0F-E30A1C902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42787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21AED-AD8C-44C2-A6E9-E8F4C3660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2046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B3C86-0A8B-43E5-8731-F01979D10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84903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CF95713-A61D-476A-8E95-92A4E1A7E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251575"/>
            <a:ext cx="338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200" i="1">
                <a:solidFill>
                  <a:schemeClr val="bg2"/>
                </a:solidFill>
                <a:latin typeface="Arial" charset="0"/>
              </a:rPr>
              <a:t>National Alliance for Medical Image Computing </a:t>
            </a:r>
            <a:br>
              <a:rPr lang="en-US" sz="1200" i="1">
                <a:solidFill>
                  <a:schemeClr val="bg2"/>
                </a:solidFill>
                <a:latin typeface="Arial" charset="0"/>
              </a:rPr>
            </a:br>
            <a:r>
              <a:rPr lang="en-US" sz="1200" i="1">
                <a:solidFill>
                  <a:schemeClr val="bg2"/>
                </a:solidFill>
                <a:latin typeface="Arial" charset="0"/>
              </a:rPr>
              <a:t>http://na-mic.org</a:t>
            </a:r>
          </a:p>
        </p:txBody>
      </p:sp>
      <p:pic>
        <p:nvPicPr>
          <p:cNvPr id="8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6251575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2" y="1752600"/>
            <a:ext cx="7839075" cy="1752600"/>
          </a:xfrm>
        </p:spPr>
        <p:txBody>
          <a:bodyPr/>
          <a:lstStyle/>
          <a:p>
            <a:pPr algn="ctr" eaLnBrk="1" hangingPunct="1"/>
            <a:r>
              <a:rPr lang="en-CA" sz="4800" i="1" dirty="0"/>
              <a:t>C</a:t>
            </a:r>
            <a:r>
              <a:rPr lang="en-CA" sz="4800" i="1" dirty="0" smtClean="0"/>
              <a:t>oming of age for a</a:t>
            </a:r>
            <a:br>
              <a:rPr lang="en-CA" sz="4800" i="1" dirty="0" smtClean="0"/>
            </a:br>
            <a:r>
              <a:rPr lang="en-CA" sz="4800" i="1" dirty="0" smtClean="0"/>
              <a:t>NA-MIC </a:t>
            </a:r>
            <a:r>
              <a:rPr lang="en-CA" sz="4800" i="1" dirty="0" err="1" smtClean="0"/>
              <a:t>DBP</a:t>
            </a:r>
            <a:endParaRPr lang="en-US" sz="4800" i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1050" y="3429000"/>
            <a:ext cx="7505700" cy="1752600"/>
          </a:xfrm>
        </p:spPr>
        <p:txBody>
          <a:bodyPr/>
          <a:lstStyle/>
          <a:p>
            <a:pPr algn="ctr" eaLnBrk="1" hangingPunct="1"/>
            <a:r>
              <a:rPr lang="en-US" sz="2400" b="1" u="sng" dirty="0" smtClean="0"/>
              <a:t>Gabor Fichtinger</a:t>
            </a:r>
            <a:r>
              <a:rPr lang="en-US" sz="2400" b="1" dirty="0" smtClean="0"/>
              <a:t>, Andras Lasso, Tamas Ungi, Csaba Pinter, Tomi Heffter, Sid Vikal, David Gobbi, and Attila Tanacs</a:t>
            </a:r>
            <a:endParaRPr lang="en-US" sz="2800" b="1" dirty="0" smtClean="0"/>
          </a:p>
          <a:p>
            <a:pPr algn="ctr" eaLnBrk="1" hangingPunct="1"/>
            <a:r>
              <a:rPr lang="en-US" sz="2400" dirty="0" smtClean="0"/>
              <a:t>Queen’s University, Canada</a:t>
            </a:r>
          </a:p>
          <a:p>
            <a:pPr algn="r" eaLnBrk="1" hangingPunct="1"/>
            <a:endParaRPr lang="en-US" dirty="0" smtClean="0"/>
          </a:p>
        </p:txBody>
      </p:sp>
      <p:pic>
        <p:nvPicPr>
          <p:cNvPr id="5" name="Picture 6" descr="C:\lasso\My Dropbox\PerkWeb\PerkLogo2010-base-with-text-300d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84" y="5229038"/>
            <a:ext cx="4935632" cy="8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457200"/>
            <a:ext cx="7658100" cy="6381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Transperineal system at </a:t>
            </a:r>
            <a:r>
              <a:rPr lang="en-US" sz="3600" dirty="0" err="1" smtClean="0"/>
              <a:t>BWH</a:t>
            </a:r>
            <a:endParaRPr lang="en-US" dirty="0" smtClean="0"/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5257800" y="5562600"/>
            <a:ext cx="3444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46"/>
                </a:solidFill>
                <a:latin typeface="Arial" pitchFamily="34" charset="0"/>
              </a:rPr>
              <a:t>Fischer </a:t>
            </a:r>
            <a:r>
              <a:rPr lang="en-US" sz="1400" b="1" i="1" dirty="0" smtClean="0">
                <a:solidFill>
                  <a:srgbClr val="000046"/>
                </a:solidFill>
                <a:latin typeface="Arial" pitchFamily="34" charset="0"/>
              </a:rPr>
              <a:t>et </a:t>
            </a:r>
            <a:r>
              <a:rPr lang="en-US" sz="1400" b="1" i="1" dirty="0">
                <a:solidFill>
                  <a:srgbClr val="000046"/>
                </a:solidFill>
                <a:latin typeface="Arial" pitchFamily="34" charset="0"/>
              </a:rPr>
              <a:t>al.</a:t>
            </a:r>
            <a:r>
              <a:rPr lang="en-US" sz="1400" b="1" dirty="0">
                <a:solidFill>
                  <a:srgbClr val="000046"/>
                </a:solidFill>
                <a:latin typeface="Arial" pitchFamily="34" charset="0"/>
              </a:rPr>
              <a:t> </a:t>
            </a:r>
            <a:r>
              <a:rPr lang="en-US" sz="1400" b="1" dirty="0" smtClean="0">
                <a:solidFill>
                  <a:srgbClr val="000046"/>
                </a:solidFill>
                <a:latin typeface="Arial" pitchFamily="34" charset="0"/>
              </a:rPr>
              <a:t>IEEE </a:t>
            </a:r>
            <a:r>
              <a:rPr lang="en-US" sz="1400" b="1" dirty="0" err="1" smtClean="0">
                <a:solidFill>
                  <a:srgbClr val="000046"/>
                </a:solidFill>
                <a:latin typeface="Arial" pitchFamily="34" charset="0"/>
              </a:rPr>
              <a:t>ASME</a:t>
            </a:r>
            <a:r>
              <a:rPr lang="en-US" sz="1400" b="1" dirty="0" smtClean="0">
                <a:solidFill>
                  <a:srgbClr val="000046"/>
                </a:solidFill>
                <a:latin typeface="Arial" pitchFamily="34" charset="0"/>
              </a:rPr>
              <a:t>, 2007</a:t>
            </a:r>
          </a:p>
          <a:p>
            <a:r>
              <a:rPr lang="en-US" sz="1400" b="1" dirty="0" smtClean="0">
                <a:solidFill>
                  <a:srgbClr val="000046"/>
                </a:solidFill>
                <a:latin typeface="Arial" pitchFamily="34" charset="0"/>
              </a:rPr>
              <a:t>Song et al, </a:t>
            </a:r>
            <a:r>
              <a:rPr lang="en-US" sz="1400" b="1" dirty="0" err="1" smtClean="0">
                <a:solidFill>
                  <a:srgbClr val="000046"/>
                </a:solidFill>
                <a:latin typeface="Arial" pitchFamily="34" charset="0"/>
              </a:rPr>
              <a:t>IJCARS</a:t>
            </a:r>
            <a:r>
              <a:rPr lang="en-US" sz="1400" b="1" dirty="0" smtClean="0">
                <a:solidFill>
                  <a:srgbClr val="000046"/>
                </a:solidFill>
                <a:latin typeface="Arial" pitchFamily="34" charset="0"/>
              </a:rPr>
              <a:t> 2011</a:t>
            </a:r>
            <a:endParaRPr lang="en-US" sz="1400" b="1" dirty="0">
              <a:solidFill>
                <a:srgbClr val="000046"/>
              </a:solidFill>
              <a:latin typeface="Arial" pitchFamily="34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524000"/>
            <a:ext cx="4165599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robot_concep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0" t="4981" r="5607"/>
          <a:stretch/>
        </p:blipFill>
        <p:spPr bwMode="auto">
          <a:xfrm>
            <a:off x="990600" y="1524000"/>
            <a:ext cx="2176899" cy="22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99" y="3749352"/>
            <a:ext cx="2968475" cy="233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94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Workflow definition</a:t>
            </a:r>
            <a:endParaRPr lang="en-US" sz="3600" dirty="0" smtClean="0"/>
          </a:p>
        </p:txBody>
      </p:sp>
      <p:pic>
        <p:nvPicPr>
          <p:cNvPr id="1024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602538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62200" y="2286000"/>
            <a:ext cx="3048000" cy="17526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0975" lvl="1" indent="-180975" eaLnBrk="1" hangingPunct="1">
              <a:buFont typeface="Arial" pitchFamily="34" charset="0"/>
              <a:buChar char="•"/>
              <a:defRPr/>
            </a:pPr>
            <a:r>
              <a:rPr lang="en-CA" sz="1600" b="1" dirty="0" smtClean="0">
                <a:solidFill>
                  <a:srgbClr val="000000"/>
                </a:solidFill>
              </a:rPr>
              <a:t>Imaging &amp; modeling </a:t>
            </a:r>
          </a:p>
          <a:p>
            <a:pPr marL="180975" lvl="1" indent="-180975" eaLnBrk="1" hangingPunct="1">
              <a:buFont typeface="Arial" pitchFamily="34" charset="0"/>
              <a:buChar char="•"/>
              <a:defRPr/>
            </a:pPr>
            <a:r>
              <a:rPr lang="en-CA" sz="1600" b="1" dirty="0" smtClean="0">
                <a:solidFill>
                  <a:srgbClr val="000000"/>
                </a:solidFill>
              </a:rPr>
              <a:t>Planning</a:t>
            </a:r>
          </a:p>
          <a:p>
            <a:pPr marL="180975" lvl="1" indent="-180975" eaLnBrk="1" hangingPunct="1">
              <a:buFont typeface="Arial" pitchFamily="34" charset="0"/>
              <a:buChar char="•"/>
              <a:defRPr/>
            </a:pPr>
            <a:r>
              <a:rPr lang="en-CA" sz="1600" b="1" dirty="0" smtClean="0">
                <a:solidFill>
                  <a:srgbClr val="000000"/>
                </a:solidFill>
              </a:rPr>
              <a:t>Robot registration</a:t>
            </a:r>
          </a:p>
          <a:p>
            <a:pPr marL="180975" lvl="1" indent="-180975" eaLnBrk="1" hangingPunct="1">
              <a:buFont typeface="Arial" pitchFamily="34" charset="0"/>
              <a:buChar char="•"/>
              <a:defRPr/>
            </a:pPr>
            <a:r>
              <a:rPr lang="en-CA" sz="1600" b="1" dirty="0" smtClean="0">
                <a:solidFill>
                  <a:srgbClr val="000000"/>
                </a:solidFill>
              </a:rPr>
              <a:t>Targeting</a:t>
            </a:r>
          </a:p>
          <a:p>
            <a:pPr marL="180975" lvl="1" indent="-180975" eaLnBrk="1" hangingPunct="1">
              <a:buFont typeface="Arial" pitchFamily="34" charset="0"/>
              <a:buChar char="•"/>
              <a:defRPr/>
            </a:pPr>
            <a:r>
              <a:rPr lang="en-CA" sz="1600" b="1" dirty="0" smtClean="0">
                <a:solidFill>
                  <a:srgbClr val="000000"/>
                </a:solidFill>
              </a:rPr>
              <a:t>Execution &amp; monitoring</a:t>
            </a:r>
          </a:p>
          <a:p>
            <a:pPr marL="180975" lvl="1" indent="-180975" eaLnBrk="1" hangingPunct="1">
              <a:buFont typeface="Arial" pitchFamily="34" charset="0"/>
              <a:buChar char="•"/>
              <a:defRPr/>
            </a:pPr>
            <a:r>
              <a:rPr lang="en-CA" sz="1600" b="1" dirty="0" smtClean="0">
                <a:solidFill>
                  <a:srgbClr val="000000"/>
                </a:solidFill>
              </a:rPr>
              <a:t>Verification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239000" cy="1143000"/>
          </a:xfrm>
        </p:spPr>
        <p:txBody>
          <a:bodyPr/>
          <a:lstStyle/>
          <a:p>
            <a:pPr eaLnBrk="1" hangingPunct="1"/>
            <a:r>
              <a:rPr lang="en-CA" sz="3600" dirty="0" smtClean="0"/>
              <a:t>Modeling and planning</a:t>
            </a:r>
            <a:endParaRPr lang="en-US" sz="3600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9248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5087222" y="5788025"/>
            <a:ext cx="34526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002060"/>
                </a:solidFill>
              </a:rPr>
              <a:t>Gao, </a:t>
            </a:r>
            <a:r>
              <a:rPr lang="en-US" sz="1400" b="1" dirty="0">
                <a:solidFill>
                  <a:srgbClr val="002060"/>
                </a:solidFill>
              </a:rPr>
              <a:t>T</a:t>
            </a:r>
            <a:r>
              <a:rPr lang="en-US" sz="1400" b="1" dirty="0" smtClean="0">
                <a:solidFill>
                  <a:srgbClr val="002060"/>
                </a:solidFill>
              </a:rPr>
              <a:t>annenbaum </a:t>
            </a:r>
            <a:r>
              <a:rPr lang="en-US" sz="1400" b="1" i="1" dirty="0">
                <a:solidFill>
                  <a:srgbClr val="002060"/>
                </a:solidFill>
              </a:rPr>
              <a:t>et al. </a:t>
            </a:r>
            <a:r>
              <a:rPr lang="en-US" sz="1400" b="1" dirty="0">
                <a:solidFill>
                  <a:srgbClr val="002060"/>
                </a:solidFill>
              </a:rPr>
              <a:t>IEEE TMI 2010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Robot registration</a:t>
            </a:r>
            <a:endParaRPr lang="en-US" sz="3600" dirty="0" smtClean="0"/>
          </a:p>
        </p:txBody>
      </p:sp>
      <p:pic>
        <p:nvPicPr>
          <p:cNvPr id="21" name="Picture 2" descr="http://wiki.na-mic.org/Wiki/images/thumb/8/8f/ProstateNav361Calibration.png/320px-ProstateNav361Calibr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88752"/>
            <a:ext cx="5791200" cy="450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7592654" y="5820000"/>
            <a:ext cx="108991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66"/>
                </a:solidFill>
                <a:latin typeface="+mn-lt"/>
              </a:rPr>
              <a:t>Lasso,  2011</a:t>
            </a:r>
            <a:endParaRPr lang="en-US" sz="1200" b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Targeting the biopsy </a:t>
            </a:r>
            <a:r>
              <a:rPr lang="en-CA" sz="3600" dirty="0"/>
              <a:t>s</a:t>
            </a:r>
            <a:r>
              <a:rPr lang="en-CA" sz="3600" dirty="0" smtClean="0"/>
              <a:t>ites</a:t>
            </a:r>
            <a:endParaRPr lang="en-US" sz="3600" dirty="0" smtClean="0"/>
          </a:p>
        </p:txBody>
      </p:sp>
      <p:pic>
        <p:nvPicPr>
          <p:cNvPr id="4" name="Picture 2" descr="File:ProstateNav361Plan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13662"/>
            <a:ext cx="5791200" cy="450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92654" y="5867400"/>
            <a:ext cx="108991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66"/>
                </a:solidFill>
                <a:latin typeface="+mn-lt"/>
              </a:rPr>
              <a:t>Lasso,  2011</a:t>
            </a:r>
            <a:endParaRPr lang="en-US" sz="1200" b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Monitoring in 2</a:t>
            </a:r>
            <a:r>
              <a:rPr lang="en-CA" sz="3600" baseline="30000" dirty="0" smtClean="0"/>
              <a:t>nd</a:t>
            </a:r>
            <a:r>
              <a:rPr lang="en-CA" sz="3600" dirty="0" smtClean="0"/>
              <a:t> </a:t>
            </a:r>
            <a:r>
              <a:rPr lang="en-CA" sz="3600" dirty="0"/>
              <a:t>d</a:t>
            </a:r>
            <a:r>
              <a:rPr lang="en-CA" sz="3600" dirty="0" smtClean="0"/>
              <a:t>isplay</a:t>
            </a:r>
            <a:endParaRPr lang="en-US" sz="3600" dirty="0" smtClean="0"/>
          </a:p>
        </p:txBody>
      </p:sp>
      <p:pic>
        <p:nvPicPr>
          <p:cNvPr id="16387" name="Picture 23" descr="C:\Documents and Settings\gabor\My Documents\My Dropbox\Gabor-and-Andras\NamicPresentationScreenshots\Prostatenav\ProstateNavScreenshot2009N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077200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648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92654" y="5820000"/>
            <a:ext cx="108991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66"/>
                </a:solidFill>
                <a:latin typeface="+mn-lt"/>
              </a:rPr>
              <a:t>Lasso,  2011</a:t>
            </a:r>
            <a:endParaRPr lang="en-US" sz="1200" b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Monition tracking</a:t>
            </a:r>
            <a:endParaRPr lang="en-US" sz="3600" dirty="0" smtClean="0"/>
          </a:p>
        </p:txBody>
      </p:sp>
      <p:sp>
        <p:nvSpPr>
          <p:cNvPr id="5" name="Text Box 162"/>
          <p:cNvSpPr txBox="1">
            <a:spLocks noChangeArrowheads="1"/>
          </p:cNvSpPr>
          <p:nvPr/>
        </p:nvSpPr>
        <p:spPr bwMode="auto">
          <a:xfrm>
            <a:off x="6251480" y="5631007"/>
            <a:ext cx="28925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7013" indent="-2270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b="1" dirty="0" smtClean="0">
                <a:solidFill>
                  <a:srgbClr val="002060"/>
                </a:solidFill>
              </a:rPr>
              <a:t>Tadayyon </a:t>
            </a:r>
            <a:r>
              <a:rPr lang="en-US" sz="1100" b="1" i="1" dirty="0">
                <a:solidFill>
                  <a:srgbClr val="002060"/>
                </a:solidFill>
              </a:rPr>
              <a:t>et al</a:t>
            </a:r>
            <a:r>
              <a:rPr lang="en-US" sz="1100" b="1" dirty="0">
                <a:solidFill>
                  <a:srgbClr val="002060"/>
                </a:solidFill>
              </a:rPr>
              <a:t>. IEEE </a:t>
            </a:r>
            <a:r>
              <a:rPr lang="en-US" sz="1100" b="1" dirty="0" smtClean="0">
                <a:solidFill>
                  <a:srgbClr val="002060"/>
                </a:solidFill>
              </a:rPr>
              <a:t>TBME 2011</a:t>
            </a:r>
          </a:p>
          <a:p>
            <a:pPr eaLnBrk="1" hangingPunct="1"/>
            <a:r>
              <a:rPr lang="en-US" sz="1100" b="1" dirty="0" smtClean="0">
                <a:solidFill>
                  <a:srgbClr val="002060"/>
                </a:solidFill>
              </a:rPr>
              <a:t>Lasso 2012 (in preparation)</a:t>
            </a:r>
            <a:endParaRPr lang="en-US" sz="1100" b="1" dirty="0">
              <a:solidFill>
                <a:srgbClr val="002060"/>
              </a:solidFill>
            </a:endParaRPr>
          </a:p>
        </p:txBody>
      </p:sp>
      <p:graphicFrame>
        <p:nvGraphicFramePr>
          <p:cNvPr id="61" name="Char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074973"/>
              </p:ext>
            </p:extLst>
          </p:nvPr>
        </p:nvGraphicFramePr>
        <p:xfrm>
          <a:off x="4572000" y="1546524"/>
          <a:ext cx="3862868" cy="2291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2" name="Picture 61" descr="SupportAndProstateMesh"/>
          <p:cNvPicPr>
            <a:picLocks noChangeAspect="1"/>
          </p:cNvPicPr>
          <p:nvPr/>
        </p:nvPicPr>
        <p:blipFill>
          <a:blip r:embed="rId3" cstate="print"/>
          <a:srcRect l="20679" t="6886" r="17755"/>
          <a:stretch>
            <a:fillRect/>
          </a:stretch>
        </p:blipFill>
        <p:spPr bwMode="auto">
          <a:xfrm>
            <a:off x="6781800" y="3910586"/>
            <a:ext cx="1676400" cy="1622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457795" y="4168740"/>
            <a:ext cx="5965760" cy="1887529"/>
            <a:chOff x="836613" y="3440832"/>
            <a:chExt cx="5688260" cy="1799729"/>
          </a:xfrm>
        </p:grpSpPr>
        <p:pic>
          <p:nvPicPr>
            <p:cNvPr id="64" name="Picture 63"/>
            <p:cNvPicPr>
              <a:picLocks noChangeAspect="1" noChangeArrowheads="1"/>
            </p:cNvPicPr>
            <p:nvPr/>
          </p:nvPicPr>
          <p:blipFill>
            <a:blip r:embed="rId4" cstate="print"/>
            <a:srcRect l="45335" t="23416" r="12271" b="5707"/>
            <a:stretch>
              <a:fillRect/>
            </a:stretch>
          </p:blipFill>
          <p:spPr bwMode="auto">
            <a:xfrm flipV="1">
              <a:off x="836613" y="3440832"/>
              <a:ext cx="1799729" cy="1799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64"/>
            <p:cNvPicPr>
              <a:picLocks noChangeAspect="1" noChangeArrowheads="1"/>
            </p:cNvPicPr>
            <p:nvPr/>
          </p:nvPicPr>
          <p:blipFill>
            <a:blip r:embed="rId5" cstate="print"/>
            <a:srcRect l="45335" t="23416" r="12271" b="5707"/>
            <a:stretch>
              <a:fillRect/>
            </a:stretch>
          </p:blipFill>
          <p:spPr bwMode="auto">
            <a:xfrm flipV="1">
              <a:off x="2780928" y="3440832"/>
              <a:ext cx="1799729" cy="1799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65"/>
            <p:cNvPicPr>
              <a:picLocks noChangeAspect="1" noChangeArrowheads="1"/>
            </p:cNvPicPr>
            <p:nvPr/>
          </p:nvPicPr>
          <p:blipFill>
            <a:blip r:embed="rId6" cstate="print"/>
            <a:srcRect l="45335" t="23416" r="12271" b="5707"/>
            <a:stretch>
              <a:fillRect/>
            </a:stretch>
          </p:blipFill>
          <p:spPr bwMode="auto">
            <a:xfrm flipV="1">
              <a:off x="4725144" y="3440832"/>
              <a:ext cx="1799729" cy="1799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Freeform 66"/>
            <p:cNvSpPr/>
            <p:nvPr/>
          </p:nvSpPr>
          <p:spPr>
            <a:xfrm flipV="1">
              <a:off x="1607344" y="4627711"/>
              <a:ext cx="221059" cy="205185"/>
            </a:xfrm>
            <a:custGeom>
              <a:avLst/>
              <a:gdLst>
                <a:gd name="connsiteX0" fmla="*/ 126206 w 221059"/>
                <a:gd name="connsiteY0" fmla="*/ 1984 h 205185"/>
                <a:gd name="connsiteX1" fmla="*/ 188119 w 221059"/>
                <a:gd name="connsiteY1" fmla="*/ 30559 h 205185"/>
                <a:gd name="connsiteX2" fmla="*/ 211931 w 221059"/>
                <a:gd name="connsiteY2" fmla="*/ 75803 h 205185"/>
                <a:gd name="connsiteX3" fmla="*/ 219075 w 221059"/>
                <a:gd name="connsiteY3" fmla="*/ 104378 h 205185"/>
                <a:gd name="connsiteX4" fmla="*/ 219075 w 221059"/>
                <a:gd name="connsiteY4" fmla="*/ 125809 h 205185"/>
                <a:gd name="connsiteX5" fmla="*/ 207169 w 221059"/>
                <a:gd name="connsiteY5" fmla="*/ 149622 h 205185"/>
                <a:gd name="connsiteX6" fmla="*/ 200025 w 221059"/>
                <a:gd name="connsiteY6" fmla="*/ 171053 h 205185"/>
                <a:gd name="connsiteX7" fmla="*/ 192881 w 221059"/>
                <a:gd name="connsiteY7" fmla="*/ 182959 h 205185"/>
                <a:gd name="connsiteX8" fmla="*/ 169069 w 221059"/>
                <a:gd name="connsiteY8" fmla="*/ 187722 h 205185"/>
                <a:gd name="connsiteX9" fmla="*/ 157162 w 221059"/>
                <a:gd name="connsiteY9" fmla="*/ 202009 h 205185"/>
                <a:gd name="connsiteX10" fmla="*/ 130969 w 221059"/>
                <a:gd name="connsiteY10" fmla="*/ 204391 h 205185"/>
                <a:gd name="connsiteX11" fmla="*/ 100012 w 221059"/>
                <a:gd name="connsiteY11" fmla="*/ 204391 h 205185"/>
                <a:gd name="connsiteX12" fmla="*/ 76200 w 221059"/>
                <a:gd name="connsiteY12" fmla="*/ 204391 h 205185"/>
                <a:gd name="connsiteX13" fmla="*/ 59531 w 221059"/>
                <a:gd name="connsiteY13" fmla="*/ 199628 h 205185"/>
                <a:gd name="connsiteX14" fmla="*/ 42862 w 221059"/>
                <a:gd name="connsiteY14" fmla="*/ 182959 h 205185"/>
                <a:gd name="connsiteX15" fmla="*/ 28575 w 221059"/>
                <a:gd name="connsiteY15" fmla="*/ 168672 h 205185"/>
                <a:gd name="connsiteX16" fmla="*/ 19050 w 221059"/>
                <a:gd name="connsiteY16" fmla="*/ 156766 h 205185"/>
                <a:gd name="connsiteX17" fmla="*/ 9525 w 221059"/>
                <a:gd name="connsiteY17" fmla="*/ 130572 h 205185"/>
                <a:gd name="connsiteX18" fmla="*/ 4762 w 221059"/>
                <a:gd name="connsiteY18" fmla="*/ 113903 h 205185"/>
                <a:gd name="connsiteX19" fmla="*/ 0 w 221059"/>
                <a:gd name="connsiteY19" fmla="*/ 90091 h 205185"/>
                <a:gd name="connsiteX20" fmla="*/ 4762 w 221059"/>
                <a:gd name="connsiteY20" fmla="*/ 66278 h 205185"/>
                <a:gd name="connsiteX21" fmla="*/ 14287 w 221059"/>
                <a:gd name="connsiteY21" fmla="*/ 54372 h 205185"/>
                <a:gd name="connsiteX22" fmla="*/ 28575 w 221059"/>
                <a:gd name="connsiteY22" fmla="*/ 37703 h 205185"/>
                <a:gd name="connsiteX23" fmla="*/ 35719 w 221059"/>
                <a:gd name="connsiteY23" fmla="*/ 25797 h 205185"/>
                <a:gd name="connsiteX24" fmla="*/ 61912 w 221059"/>
                <a:gd name="connsiteY24" fmla="*/ 18653 h 205185"/>
                <a:gd name="connsiteX25" fmla="*/ 126206 w 221059"/>
                <a:gd name="connsiteY25" fmla="*/ 1984 h 20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1059" h="205185">
                  <a:moveTo>
                    <a:pt x="126206" y="1984"/>
                  </a:moveTo>
                  <a:cubicBezTo>
                    <a:pt x="147240" y="3968"/>
                    <a:pt x="173832" y="18256"/>
                    <a:pt x="188119" y="30559"/>
                  </a:cubicBezTo>
                  <a:cubicBezTo>
                    <a:pt x="202406" y="42862"/>
                    <a:pt x="206772" y="63500"/>
                    <a:pt x="211931" y="75803"/>
                  </a:cubicBezTo>
                  <a:cubicBezTo>
                    <a:pt x="217090" y="88106"/>
                    <a:pt x="217884" y="96044"/>
                    <a:pt x="219075" y="104378"/>
                  </a:cubicBezTo>
                  <a:cubicBezTo>
                    <a:pt x="220266" y="112712"/>
                    <a:pt x="221059" y="118268"/>
                    <a:pt x="219075" y="125809"/>
                  </a:cubicBezTo>
                  <a:cubicBezTo>
                    <a:pt x="217091" y="133350"/>
                    <a:pt x="210344" y="142081"/>
                    <a:pt x="207169" y="149622"/>
                  </a:cubicBezTo>
                  <a:cubicBezTo>
                    <a:pt x="203994" y="157163"/>
                    <a:pt x="202406" y="165497"/>
                    <a:pt x="200025" y="171053"/>
                  </a:cubicBezTo>
                  <a:cubicBezTo>
                    <a:pt x="197644" y="176609"/>
                    <a:pt x="198040" y="180181"/>
                    <a:pt x="192881" y="182959"/>
                  </a:cubicBezTo>
                  <a:cubicBezTo>
                    <a:pt x="187722" y="185737"/>
                    <a:pt x="175022" y="184547"/>
                    <a:pt x="169069" y="187722"/>
                  </a:cubicBezTo>
                  <a:cubicBezTo>
                    <a:pt x="163116" y="190897"/>
                    <a:pt x="163512" y="199231"/>
                    <a:pt x="157162" y="202009"/>
                  </a:cubicBezTo>
                  <a:cubicBezTo>
                    <a:pt x="150812" y="204787"/>
                    <a:pt x="140494" y="203994"/>
                    <a:pt x="130969" y="204391"/>
                  </a:cubicBezTo>
                  <a:cubicBezTo>
                    <a:pt x="121444" y="204788"/>
                    <a:pt x="100012" y="204391"/>
                    <a:pt x="100012" y="204391"/>
                  </a:cubicBezTo>
                  <a:cubicBezTo>
                    <a:pt x="90884" y="204391"/>
                    <a:pt x="82947" y="205185"/>
                    <a:pt x="76200" y="204391"/>
                  </a:cubicBezTo>
                  <a:cubicBezTo>
                    <a:pt x="69453" y="203597"/>
                    <a:pt x="65087" y="203200"/>
                    <a:pt x="59531" y="199628"/>
                  </a:cubicBezTo>
                  <a:cubicBezTo>
                    <a:pt x="53975" y="196056"/>
                    <a:pt x="42862" y="182959"/>
                    <a:pt x="42862" y="182959"/>
                  </a:cubicBezTo>
                  <a:cubicBezTo>
                    <a:pt x="37703" y="177800"/>
                    <a:pt x="32544" y="173037"/>
                    <a:pt x="28575" y="168672"/>
                  </a:cubicBezTo>
                  <a:cubicBezTo>
                    <a:pt x="24606" y="164307"/>
                    <a:pt x="22225" y="163116"/>
                    <a:pt x="19050" y="156766"/>
                  </a:cubicBezTo>
                  <a:cubicBezTo>
                    <a:pt x="15875" y="150416"/>
                    <a:pt x="11906" y="137716"/>
                    <a:pt x="9525" y="130572"/>
                  </a:cubicBezTo>
                  <a:cubicBezTo>
                    <a:pt x="7144" y="123428"/>
                    <a:pt x="6350" y="120650"/>
                    <a:pt x="4762" y="113903"/>
                  </a:cubicBezTo>
                  <a:cubicBezTo>
                    <a:pt x="3175" y="107156"/>
                    <a:pt x="0" y="98028"/>
                    <a:pt x="0" y="90091"/>
                  </a:cubicBezTo>
                  <a:cubicBezTo>
                    <a:pt x="0" y="82154"/>
                    <a:pt x="2381" y="72231"/>
                    <a:pt x="4762" y="66278"/>
                  </a:cubicBezTo>
                  <a:cubicBezTo>
                    <a:pt x="7143" y="60325"/>
                    <a:pt x="10318" y="59134"/>
                    <a:pt x="14287" y="54372"/>
                  </a:cubicBezTo>
                  <a:cubicBezTo>
                    <a:pt x="18256" y="49610"/>
                    <a:pt x="25003" y="42465"/>
                    <a:pt x="28575" y="37703"/>
                  </a:cubicBezTo>
                  <a:cubicBezTo>
                    <a:pt x="32147" y="32941"/>
                    <a:pt x="30163" y="28972"/>
                    <a:pt x="35719" y="25797"/>
                  </a:cubicBezTo>
                  <a:cubicBezTo>
                    <a:pt x="41275" y="22622"/>
                    <a:pt x="54769" y="21431"/>
                    <a:pt x="61912" y="18653"/>
                  </a:cubicBezTo>
                  <a:cubicBezTo>
                    <a:pt x="69055" y="15875"/>
                    <a:pt x="105172" y="0"/>
                    <a:pt x="126206" y="1984"/>
                  </a:cubicBezTo>
                  <a:close/>
                </a:path>
              </a:pathLst>
            </a:custGeom>
            <a:noFill/>
            <a:ln w="190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flipV="1">
              <a:off x="1502966" y="4286797"/>
              <a:ext cx="459581" cy="282574"/>
            </a:xfrm>
            <a:custGeom>
              <a:avLst/>
              <a:gdLst>
                <a:gd name="connsiteX0" fmla="*/ 204390 w 459581"/>
                <a:gd name="connsiteY0" fmla="*/ 36116 h 282574"/>
                <a:gd name="connsiteX1" fmla="*/ 263922 w 459581"/>
                <a:gd name="connsiteY1" fmla="*/ 28972 h 282574"/>
                <a:gd name="connsiteX2" fmla="*/ 280590 w 459581"/>
                <a:gd name="connsiteY2" fmla="*/ 28972 h 282574"/>
                <a:gd name="connsiteX3" fmla="*/ 294878 w 459581"/>
                <a:gd name="connsiteY3" fmla="*/ 28972 h 282574"/>
                <a:gd name="connsiteX4" fmla="*/ 311547 w 459581"/>
                <a:gd name="connsiteY4" fmla="*/ 14684 h 282574"/>
                <a:gd name="connsiteX5" fmla="*/ 344884 w 459581"/>
                <a:gd name="connsiteY5" fmla="*/ 12303 h 282574"/>
                <a:gd name="connsiteX6" fmla="*/ 354409 w 459581"/>
                <a:gd name="connsiteY6" fmla="*/ 5159 h 282574"/>
                <a:gd name="connsiteX7" fmla="*/ 382984 w 459581"/>
                <a:gd name="connsiteY7" fmla="*/ 397 h 282574"/>
                <a:gd name="connsiteX8" fmla="*/ 413940 w 459581"/>
                <a:gd name="connsiteY8" fmla="*/ 2778 h 282574"/>
                <a:gd name="connsiteX9" fmla="*/ 428228 w 459581"/>
                <a:gd name="connsiteY9" fmla="*/ 12303 h 282574"/>
                <a:gd name="connsiteX10" fmla="*/ 435372 w 459581"/>
                <a:gd name="connsiteY10" fmla="*/ 19447 h 282574"/>
                <a:gd name="connsiteX11" fmla="*/ 444897 w 459581"/>
                <a:gd name="connsiteY11" fmla="*/ 40878 h 282574"/>
                <a:gd name="connsiteX12" fmla="*/ 449659 w 459581"/>
                <a:gd name="connsiteY12" fmla="*/ 52784 h 282574"/>
                <a:gd name="connsiteX13" fmla="*/ 456803 w 459581"/>
                <a:gd name="connsiteY13" fmla="*/ 78978 h 282574"/>
                <a:gd name="connsiteX14" fmla="*/ 456803 w 459581"/>
                <a:gd name="connsiteY14" fmla="*/ 102791 h 282574"/>
                <a:gd name="connsiteX15" fmla="*/ 456803 w 459581"/>
                <a:gd name="connsiteY15" fmla="*/ 126603 h 282574"/>
                <a:gd name="connsiteX16" fmla="*/ 440134 w 459581"/>
                <a:gd name="connsiteY16" fmla="*/ 145653 h 282574"/>
                <a:gd name="connsiteX17" fmla="*/ 440134 w 459581"/>
                <a:gd name="connsiteY17" fmla="*/ 164703 h 282574"/>
                <a:gd name="connsiteX18" fmla="*/ 425847 w 459581"/>
                <a:gd name="connsiteY18" fmla="*/ 188516 h 282574"/>
                <a:gd name="connsiteX19" fmla="*/ 413940 w 459581"/>
                <a:gd name="connsiteY19" fmla="*/ 209947 h 282574"/>
                <a:gd name="connsiteX20" fmla="*/ 397272 w 459581"/>
                <a:gd name="connsiteY20" fmla="*/ 231378 h 282574"/>
                <a:gd name="connsiteX21" fmla="*/ 363934 w 459581"/>
                <a:gd name="connsiteY21" fmla="*/ 255191 h 282574"/>
                <a:gd name="connsiteX22" fmla="*/ 330597 w 459581"/>
                <a:gd name="connsiteY22" fmla="*/ 274241 h 282574"/>
                <a:gd name="connsiteX23" fmla="*/ 304403 w 459581"/>
                <a:gd name="connsiteY23" fmla="*/ 274241 h 282574"/>
                <a:gd name="connsiteX24" fmla="*/ 275828 w 459581"/>
                <a:gd name="connsiteY24" fmla="*/ 281384 h 282574"/>
                <a:gd name="connsiteX25" fmla="*/ 228203 w 459581"/>
                <a:gd name="connsiteY25" fmla="*/ 281384 h 282574"/>
                <a:gd name="connsiteX26" fmla="*/ 206772 w 459581"/>
                <a:gd name="connsiteY26" fmla="*/ 279003 h 282574"/>
                <a:gd name="connsiteX27" fmla="*/ 180578 w 459581"/>
                <a:gd name="connsiteY27" fmla="*/ 274241 h 282574"/>
                <a:gd name="connsiteX28" fmla="*/ 156765 w 459581"/>
                <a:gd name="connsiteY28" fmla="*/ 267097 h 282574"/>
                <a:gd name="connsiteX29" fmla="*/ 137715 w 459581"/>
                <a:gd name="connsiteY29" fmla="*/ 257572 h 282574"/>
                <a:gd name="connsiteX30" fmla="*/ 121047 w 459581"/>
                <a:gd name="connsiteY30" fmla="*/ 252809 h 282574"/>
                <a:gd name="connsiteX31" fmla="*/ 106759 w 459581"/>
                <a:gd name="connsiteY31" fmla="*/ 245666 h 282574"/>
                <a:gd name="connsiteX32" fmla="*/ 99615 w 459581"/>
                <a:gd name="connsiteY32" fmla="*/ 238522 h 282574"/>
                <a:gd name="connsiteX33" fmla="*/ 82947 w 459581"/>
                <a:gd name="connsiteY33" fmla="*/ 221853 h 282574"/>
                <a:gd name="connsiteX34" fmla="*/ 75803 w 459581"/>
                <a:gd name="connsiteY34" fmla="*/ 214709 h 282574"/>
                <a:gd name="connsiteX35" fmla="*/ 61515 w 459581"/>
                <a:gd name="connsiteY35" fmla="*/ 202803 h 282574"/>
                <a:gd name="connsiteX36" fmla="*/ 37703 w 459581"/>
                <a:gd name="connsiteY36" fmla="*/ 176609 h 282574"/>
                <a:gd name="connsiteX37" fmla="*/ 21034 w 459581"/>
                <a:gd name="connsiteY37" fmla="*/ 157559 h 282574"/>
                <a:gd name="connsiteX38" fmla="*/ 16272 w 459581"/>
                <a:gd name="connsiteY38" fmla="*/ 128984 h 282574"/>
                <a:gd name="connsiteX39" fmla="*/ 13890 w 459581"/>
                <a:gd name="connsiteY39" fmla="*/ 119459 h 282574"/>
                <a:gd name="connsiteX40" fmla="*/ 1984 w 459581"/>
                <a:gd name="connsiteY40" fmla="*/ 98028 h 282574"/>
                <a:gd name="connsiteX41" fmla="*/ 1984 w 459581"/>
                <a:gd name="connsiteY41" fmla="*/ 86122 h 282574"/>
                <a:gd name="connsiteX42" fmla="*/ 1984 w 459581"/>
                <a:gd name="connsiteY42" fmla="*/ 69453 h 282574"/>
                <a:gd name="connsiteX43" fmla="*/ 13890 w 459581"/>
                <a:gd name="connsiteY43" fmla="*/ 57547 h 282574"/>
                <a:gd name="connsiteX44" fmla="*/ 32940 w 459581"/>
                <a:gd name="connsiteY44" fmla="*/ 57547 h 282574"/>
                <a:gd name="connsiteX45" fmla="*/ 47228 w 459581"/>
                <a:gd name="connsiteY45" fmla="*/ 43259 h 282574"/>
                <a:gd name="connsiteX46" fmla="*/ 61515 w 459581"/>
                <a:gd name="connsiteY46" fmla="*/ 28972 h 282574"/>
                <a:gd name="connsiteX47" fmla="*/ 73422 w 459581"/>
                <a:gd name="connsiteY47" fmla="*/ 19447 h 282574"/>
                <a:gd name="connsiteX48" fmla="*/ 94853 w 459581"/>
                <a:gd name="connsiteY48" fmla="*/ 19447 h 282574"/>
                <a:gd name="connsiteX49" fmla="*/ 118665 w 459581"/>
                <a:gd name="connsiteY49" fmla="*/ 14684 h 282574"/>
                <a:gd name="connsiteX50" fmla="*/ 140097 w 459581"/>
                <a:gd name="connsiteY50" fmla="*/ 17066 h 282574"/>
                <a:gd name="connsiteX51" fmla="*/ 149622 w 459581"/>
                <a:gd name="connsiteY51" fmla="*/ 26591 h 282574"/>
                <a:gd name="connsiteX52" fmla="*/ 204390 w 459581"/>
                <a:gd name="connsiteY52" fmla="*/ 36116 h 28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59581" h="282574">
                  <a:moveTo>
                    <a:pt x="204390" y="36116"/>
                  </a:moveTo>
                  <a:cubicBezTo>
                    <a:pt x="223440" y="36513"/>
                    <a:pt x="251222" y="30163"/>
                    <a:pt x="263922" y="28972"/>
                  </a:cubicBezTo>
                  <a:cubicBezTo>
                    <a:pt x="276622" y="27781"/>
                    <a:pt x="280590" y="28972"/>
                    <a:pt x="280590" y="28972"/>
                  </a:cubicBezTo>
                  <a:cubicBezTo>
                    <a:pt x="285749" y="28972"/>
                    <a:pt x="289719" y="31353"/>
                    <a:pt x="294878" y="28972"/>
                  </a:cubicBezTo>
                  <a:cubicBezTo>
                    <a:pt x="300037" y="26591"/>
                    <a:pt x="303213" y="17462"/>
                    <a:pt x="311547" y="14684"/>
                  </a:cubicBezTo>
                  <a:cubicBezTo>
                    <a:pt x="319881" y="11906"/>
                    <a:pt x="337740" y="13891"/>
                    <a:pt x="344884" y="12303"/>
                  </a:cubicBezTo>
                  <a:cubicBezTo>
                    <a:pt x="352028" y="10716"/>
                    <a:pt x="348059" y="7143"/>
                    <a:pt x="354409" y="5159"/>
                  </a:cubicBezTo>
                  <a:cubicBezTo>
                    <a:pt x="360759" y="3175"/>
                    <a:pt x="373062" y="794"/>
                    <a:pt x="382984" y="397"/>
                  </a:cubicBezTo>
                  <a:cubicBezTo>
                    <a:pt x="392906" y="0"/>
                    <a:pt x="406399" y="794"/>
                    <a:pt x="413940" y="2778"/>
                  </a:cubicBezTo>
                  <a:cubicBezTo>
                    <a:pt x="421481" y="4762"/>
                    <a:pt x="424656" y="9525"/>
                    <a:pt x="428228" y="12303"/>
                  </a:cubicBezTo>
                  <a:cubicBezTo>
                    <a:pt x="431800" y="15081"/>
                    <a:pt x="432594" y="14685"/>
                    <a:pt x="435372" y="19447"/>
                  </a:cubicBezTo>
                  <a:cubicBezTo>
                    <a:pt x="438150" y="24210"/>
                    <a:pt x="442516" y="35322"/>
                    <a:pt x="444897" y="40878"/>
                  </a:cubicBezTo>
                  <a:cubicBezTo>
                    <a:pt x="447278" y="46434"/>
                    <a:pt x="447675" y="46434"/>
                    <a:pt x="449659" y="52784"/>
                  </a:cubicBezTo>
                  <a:cubicBezTo>
                    <a:pt x="451643" y="59134"/>
                    <a:pt x="455612" y="70644"/>
                    <a:pt x="456803" y="78978"/>
                  </a:cubicBezTo>
                  <a:cubicBezTo>
                    <a:pt x="457994" y="87312"/>
                    <a:pt x="456803" y="102791"/>
                    <a:pt x="456803" y="102791"/>
                  </a:cubicBezTo>
                  <a:cubicBezTo>
                    <a:pt x="456803" y="110728"/>
                    <a:pt x="459581" y="119460"/>
                    <a:pt x="456803" y="126603"/>
                  </a:cubicBezTo>
                  <a:cubicBezTo>
                    <a:pt x="454025" y="133746"/>
                    <a:pt x="442912" y="139303"/>
                    <a:pt x="440134" y="145653"/>
                  </a:cubicBezTo>
                  <a:cubicBezTo>
                    <a:pt x="437356" y="152003"/>
                    <a:pt x="442515" y="157559"/>
                    <a:pt x="440134" y="164703"/>
                  </a:cubicBezTo>
                  <a:cubicBezTo>
                    <a:pt x="437753" y="171847"/>
                    <a:pt x="430213" y="180975"/>
                    <a:pt x="425847" y="188516"/>
                  </a:cubicBezTo>
                  <a:cubicBezTo>
                    <a:pt x="421481" y="196057"/>
                    <a:pt x="418702" y="202803"/>
                    <a:pt x="413940" y="209947"/>
                  </a:cubicBezTo>
                  <a:cubicBezTo>
                    <a:pt x="409178" y="217091"/>
                    <a:pt x="405606" y="223837"/>
                    <a:pt x="397272" y="231378"/>
                  </a:cubicBezTo>
                  <a:cubicBezTo>
                    <a:pt x="388938" y="238919"/>
                    <a:pt x="375046" y="248047"/>
                    <a:pt x="363934" y="255191"/>
                  </a:cubicBezTo>
                  <a:cubicBezTo>
                    <a:pt x="352822" y="262335"/>
                    <a:pt x="340519" y="271066"/>
                    <a:pt x="330597" y="274241"/>
                  </a:cubicBezTo>
                  <a:cubicBezTo>
                    <a:pt x="320675" y="277416"/>
                    <a:pt x="313531" y="273050"/>
                    <a:pt x="304403" y="274241"/>
                  </a:cubicBezTo>
                  <a:cubicBezTo>
                    <a:pt x="295275" y="275432"/>
                    <a:pt x="288528" y="280194"/>
                    <a:pt x="275828" y="281384"/>
                  </a:cubicBezTo>
                  <a:cubicBezTo>
                    <a:pt x="263128" y="282574"/>
                    <a:pt x="239712" y="281781"/>
                    <a:pt x="228203" y="281384"/>
                  </a:cubicBezTo>
                  <a:cubicBezTo>
                    <a:pt x="216694" y="280987"/>
                    <a:pt x="214709" y="280193"/>
                    <a:pt x="206772" y="279003"/>
                  </a:cubicBezTo>
                  <a:cubicBezTo>
                    <a:pt x="198835" y="277813"/>
                    <a:pt x="188912" y="276225"/>
                    <a:pt x="180578" y="274241"/>
                  </a:cubicBezTo>
                  <a:cubicBezTo>
                    <a:pt x="172244" y="272257"/>
                    <a:pt x="163909" y="269875"/>
                    <a:pt x="156765" y="267097"/>
                  </a:cubicBezTo>
                  <a:cubicBezTo>
                    <a:pt x="149621" y="264319"/>
                    <a:pt x="143668" y="259953"/>
                    <a:pt x="137715" y="257572"/>
                  </a:cubicBezTo>
                  <a:cubicBezTo>
                    <a:pt x="131762" y="255191"/>
                    <a:pt x="126206" y="254793"/>
                    <a:pt x="121047" y="252809"/>
                  </a:cubicBezTo>
                  <a:cubicBezTo>
                    <a:pt x="115888" y="250825"/>
                    <a:pt x="110331" y="248047"/>
                    <a:pt x="106759" y="245666"/>
                  </a:cubicBezTo>
                  <a:cubicBezTo>
                    <a:pt x="103187" y="243285"/>
                    <a:pt x="99615" y="238522"/>
                    <a:pt x="99615" y="238522"/>
                  </a:cubicBezTo>
                  <a:lnTo>
                    <a:pt x="82947" y="221853"/>
                  </a:lnTo>
                  <a:cubicBezTo>
                    <a:pt x="78978" y="217884"/>
                    <a:pt x="79375" y="217884"/>
                    <a:pt x="75803" y="214709"/>
                  </a:cubicBezTo>
                  <a:cubicBezTo>
                    <a:pt x="72231" y="211534"/>
                    <a:pt x="67865" y="209153"/>
                    <a:pt x="61515" y="202803"/>
                  </a:cubicBezTo>
                  <a:cubicBezTo>
                    <a:pt x="55165" y="196453"/>
                    <a:pt x="44450" y="184150"/>
                    <a:pt x="37703" y="176609"/>
                  </a:cubicBezTo>
                  <a:cubicBezTo>
                    <a:pt x="30956" y="169068"/>
                    <a:pt x="24606" y="165496"/>
                    <a:pt x="21034" y="157559"/>
                  </a:cubicBezTo>
                  <a:cubicBezTo>
                    <a:pt x="17462" y="149622"/>
                    <a:pt x="17463" y="135334"/>
                    <a:pt x="16272" y="128984"/>
                  </a:cubicBezTo>
                  <a:cubicBezTo>
                    <a:pt x="15081" y="122634"/>
                    <a:pt x="16271" y="124618"/>
                    <a:pt x="13890" y="119459"/>
                  </a:cubicBezTo>
                  <a:cubicBezTo>
                    <a:pt x="11509" y="114300"/>
                    <a:pt x="3968" y="103584"/>
                    <a:pt x="1984" y="98028"/>
                  </a:cubicBezTo>
                  <a:cubicBezTo>
                    <a:pt x="0" y="92472"/>
                    <a:pt x="1984" y="86122"/>
                    <a:pt x="1984" y="86122"/>
                  </a:cubicBezTo>
                  <a:cubicBezTo>
                    <a:pt x="1984" y="81360"/>
                    <a:pt x="0" y="74216"/>
                    <a:pt x="1984" y="69453"/>
                  </a:cubicBezTo>
                  <a:cubicBezTo>
                    <a:pt x="3968" y="64691"/>
                    <a:pt x="8731" y="59531"/>
                    <a:pt x="13890" y="57547"/>
                  </a:cubicBezTo>
                  <a:cubicBezTo>
                    <a:pt x="19049" y="55563"/>
                    <a:pt x="27384" y="59928"/>
                    <a:pt x="32940" y="57547"/>
                  </a:cubicBezTo>
                  <a:cubicBezTo>
                    <a:pt x="38496" y="55166"/>
                    <a:pt x="47228" y="43259"/>
                    <a:pt x="47228" y="43259"/>
                  </a:cubicBezTo>
                  <a:cubicBezTo>
                    <a:pt x="51990" y="38497"/>
                    <a:pt x="57149" y="32941"/>
                    <a:pt x="61515" y="28972"/>
                  </a:cubicBezTo>
                  <a:cubicBezTo>
                    <a:pt x="65881" y="25003"/>
                    <a:pt x="67866" y="21034"/>
                    <a:pt x="73422" y="19447"/>
                  </a:cubicBezTo>
                  <a:cubicBezTo>
                    <a:pt x="78978" y="17860"/>
                    <a:pt x="87313" y="20241"/>
                    <a:pt x="94853" y="19447"/>
                  </a:cubicBezTo>
                  <a:cubicBezTo>
                    <a:pt x="102393" y="18653"/>
                    <a:pt x="111124" y="15081"/>
                    <a:pt x="118665" y="14684"/>
                  </a:cubicBezTo>
                  <a:cubicBezTo>
                    <a:pt x="126206" y="14287"/>
                    <a:pt x="134937" y="15081"/>
                    <a:pt x="140097" y="17066"/>
                  </a:cubicBezTo>
                  <a:cubicBezTo>
                    <a:pt x="145257" y="19051"/>
                    <a:pt x="144066" y="24210"/>
                    <a:pt x="149622" y="26591"/>
                  </a:cubicBezTo>
                  <a:cubicBezTo>
                    <a:pt x="155178" y="28972"/>
                    <a:pt x="185340" y="35719"/>
                    <a:pt x="204390" y="36116"/>
                  </a:cubicBezTo>
                  <a:close/>
                </a:path>
              </a:pathLst>
            </a:custGeom>
            <a:noFill/>
            <a:ln w="19050">
              <a:solidFill>
                <a:srgbClr val="92D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flipV="1">
              <a:off x="1448594" y="4041131"/>
              <a:ext cx="261937" cy="265509"/>
            </a:xfrm>
            <a:custGeom>
              <a:avLst/>
              <a:gdLst>
                <a:gd name="connsiteX0" fmla="*/ 30162 w 261937"/>
                <a:gd name="connsiteY0" fmla="*/ 4366 h 265509"/>
                <a:gd name="connsiteX1" fmla="*/ 82550 w 261937"/>
                <a:gd name="connsiteY1" fmla="*/ 23416 h 265509"/>
                <a:gd name="connsiteX2" fmla="*/ 99219 w 261937"/>
                <a:gd name="connsiteY2" fmla="*/ 28178 h 265509"/>
                <a:gd name="connsiteX3" fmla="*/ 118269 w 261937"/>
                <a:gd name="connsiteY3" fmla="*/ 40085 h 265509"/>
                <a:gd name="connsiteX4" fmla="*/ 127794 w 261937"/>
                <a:gd name="connsiteY4" fmla="*/ 47228 h 265509"/>
                <a:gd name="connsiteX5" fmla="*/ 146844 w 261937"/>
                <a:gd name="connsiteY5" fmla="*/ 51991 h 265509"/>
                <a:gd name="connsiteX6" fmla="*/ 161131 w 261937"/>
                <a:gd name="connsiteY6" fmla="*/ 54372 h 265509"/>
                <a:gd name="connsiteX7" fmla="*/ 189706 w 261937"/>
                <a:gd name="connsiteY7" fmla="*/ 61516 h 265509"/>
                <a:gd name="connsiteX8" fmla="*/ 208756 w 261937"/>
                <a:gd name="connsiteY8" fmla="*/ 71041 h 265509"/>
                <a:gd name="connsiteX9" fmla="*/ 230187 w 261937"/>
                <a:gd name="connsiteY9" fmla="*/ 82947 h 265509"/>
                <a:gd name="connsiteX10" fmla="*/ 254000 w 261937"/>
                <a:gd name="connsiteY10" fmla="*/ 99616 h 265509"/>
                <a:gd name="connsiteX11" fmla="*/ 258762 w 261937"/>
                <a:gd name="connsiteY11" fmla="*/ 116285 h 265509"/>
                <a:gd name="connsiteX12" fmla="*/ 256381 w 261937"/>
                <a:gd name="connsiteY12" fmla="*/ 161528 h 265509"/>
                <a:gd name="connsiteX13" fmla="*/ 258762 w 261937"/>
                <a:gd name="connsiteY13" fmla="*/ 204391 h 265509"/>
                <a:gd name="connsiteX14" fmla="*/ 258762 w 261937"/>
                <a:gd name="connsiteY14" fmla="*/ 242491 h 265509"/>
                <a:gd name="connsiteX15" fmla="*/ 239712 w 261937"/>
                <a:gd name="connsiteY15" fmla="*/ 249635 h 265509"/>
                <a:gd name="connsiteX16" fmla="*/ 230187 w 261937"/>
                <a:gd name="connsiteY16" fmla="*/ 263922 h 265509"/>
                <a:gd name="connsiteX17" fmla="*/ 206375 w 261937"/>
                <a:gd name="connsiteY17" fmla="*/ 259160 h 265509"/>
                <a:gd name="connsiteX18" fmla="*/ 180181 w 261937"/>
                <a:gd name="connsiteY18" fmla="*/ 232966 h 265509"/>
                <a:gd name="connsiteX19" fmla="*/ 153987 w 261937"/>
                <a:gd name="connsiteY19" fmla="*/ 206772 h 265509"/>
                <a:gd name="connsiteX20" fmla="*/ 125412 w 261937"/>
                <a:gd name="connsiteY20" fmla="*/ 182960 h 265509"/>
                <a:gd name="connsiteX21" fmla="*/ 106362 w 261937"/>
                <a:gd name="connsiteY21" fmla="*/ 156766 h 265509"/>
                <a:gd name="connsiteX22" fmla="*/ 82550 w 261937"/>
                <a:gd name="connsiteY22" fmla="*/ 135335 h 265509"/>
                <a:gd name="connsiteX23" fmla="*/ 63500 w 261937"/>
                <a:gd name="connsiteY23" fmla="*/ 113903 h 265509"/>
                <a:gd name="connsiteX24" fmla="*/ 44450 w 261937"/>
                <a:gd name="connsiteY24" fmla="*/ 104378 h 265509"/>
                <a:gd name="connsiteX25" fmla="*/ 37306 w 261937"/>
                <a:gd name="connsiteY25" fmla="*/ 92472 h 265509"/>
                <a:gd name="connsiteX26" fmla="*/ 27781 w 261937"/>
                <a:gd name="connsiteY26" fmla="*/ 78185 h 265509"/>
                <a:gd name="connsiteX27" fmla="*/ 27781 w 261937"/>
                <a:gd name="connsiteY27" fmla="*/ 59135 h 265509"/>
                <a:gd name="connsiteX28" fmla="*/ 3969 w 261937"/>
                <a:gd name="connsiteY28" fmla="*/ 49610 h 265509"/>
                <a:gd name="connsiteX29" fmla="*/ 30162 w 261937"/>
                <a:gd name="connsiteY29" fmla="*/ 4366 h 2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1937" h="265509">
                  <a:moveTo>
                    <a:pt x="30162" y="4366"/>
                  </a:moveTo>
                  <a:cubicBezTo>
                    <a:pt x="43259" y="0"/>
                    <a:pt x="71041" y="19447"/>
                    <a:pt x="82550" y="23416"/>
                  </a:cubicBezTo>
                  <a:cubicBezTo>
                    <a:pt x="94059" y="27385"/>
                    <a:pt x="93266" y="25400"/>
                    <a:pt x="99219" y="28178"/>
                  </a:cubicBezTo>
                  <a:cubicBezTo>
                    <a:pt x="105172" y="30956"/>
                    <a:pt x="113507" y="36910"/>
                    <a:pt x="118269" y="40085"/>
                  </a:cubicBezTo>
                  <a:cubicBezTo>
                    <a:pt x="123031" y="43260"/>
                    <a:pt x="123032" y="45244"/>
                    <a:pt x="127794" y="47228"/>
                  </a:cubicBezTo>
                  <a:cubicBezTo>
                    <a:pt x="132557" y="49212"/>
                    <a:pt x="141288" y="50800"/>
                    <a:pt x="146844" y="51991"/>
                  </a:cubicBezTo>
                  <a:cubicBezTo>
                    <a:pt x="152400" y="53182"/>
                    <a:pt x="153987" y="52785"/>
                    <a:pt x="161131" y="54372"/>
                  </a:cubicBezTo>
                  <a:cubicBezTo>
                    <a:pt x="168275" y="55960"/>
                    <a:pt x="181769" y="58738"/>
                    <a:pt x="189706" y="61516"/>
                  </a:cubicBezTo>
                  <a:cubicBezTo>
                    <a:pt x="197643" y="64294"/>
                    <a:pt x="202009" y="67469"/>
                    <a:pt x="208756" y="71041"/>
                  </a:cubicBezTo>
                  <a:cubicBezTo>
                    <a:pt x="215503" y="74613"/>
                    <a:pt x="222646" y="78185"/>
                    <a:pt x="230187" y="82947"/>
                  </a:cubicBezTo>
                  <a:cubicBezTo>
                    <a:pt x="237728" y="87709"/>
                    <a:pt x="249238" y="94060"/>
                    <a:pt x="254000" y="99616"/>
                  </a:cubicBezTo>
                  <a:cubicBezTo>
                    <a:pt x="258763" y="105172"/>
                    <a:pt x="258365" y="105966"/>
                    <a:pt x="258762" y="116285"/>
                  </a:cubicBezTo>
                  <a:cubicBezTo>
                    <a:pt x="259159" y="126604"/>
                    <a:pt x="256381" y="146844"/>
                    <a:pt x="256381" y="161528"/>
                  </a:cubicBezTo>
                  <a:cubicBezTo>
                    <a:pt x="256381" y="176212"/>
                    <a:pt x="258365" y="190897"/>
                    <a:pt x="258762" y="204391"/>
                  </a:cubicBezTo>
                  <a:cubicBezTo>
                    <a:pt x="259159" y="217885"/>
                    <a:pt x="261937" y="234950"/>
                    <a:pt x="258762" y="242491"/>
                  </a:cubicBezTo>
                  <a:cubicBezTo>
                    <a:pt x="255587" y="250032"/>
                    <a:pt x="244474" y="246063"/>
                    <a:pt x="239712" y="249635"/>
                  </a:cubicBezTo>
                  <a:cubicBezTo>
                    <a:pt x="234950" y="253207"/>
                    <a:pt x="235743" y="262335"/>
                    <a:pt x="230187" y="263922"/>
                  </a:cubicBezTo>
                  <a:cubicBezTo>
                    <a:pt x="224631" y="265509"/>
                    <a:pt x="214709" y="264319"/>
                    <a:pt x="206375" y="259160"/>
                  </a:cubicBezTo>
                  <a:cubicBezTo>
                    <a:pt x="198041" y="254001"/>
                    <a:pt x="180181" y="232966"/>
                    <a:pt x="180181" y="232966"/>
                  </a:cubicBezTo>
                  <a:cubicBezTo>
                    <a:pt x="171450" y="224235"/>
                    <a:pt x="163115" y="215106"/>
                    <a:pt x="153987" y="206772"/>
                  </a:cubicBezTo>
                  <a:cubicBezTo>
                    <a:pt x="144859" y="198438"/>
                    <a:pt x="133350" y="191294"/>
                    <a:pt x="125412" y="182960"/>
                  </a:cubicBezTo>
                  <a:cubicBezTo>
                    <a:pt x="117474" y="174626"/>
                    <a:pt x="113506" y="164703"/>
                    <a:pt x="106362" y="156766"/>
                  </a:cubicBezTo>
                  <a:cubicBezTo>
                    <a:pt x="99218" y="148829"/>
                    <a:pt x="89694" y="142479"/>
                    <a:pt x="82550" y="135335"/>
                  </a:cubicBezTo>
                  <a:cubicBezTo>
                    <a:pt x="75406" y="128191"/>
                    <a:pt x="69850" y="119062"/>
                    <a:pt x="63500" y="113903"/>
                  </a:cubicBezTo>
                  <a:cubicBezTo>
                    <a:pt x="57150" y="108744"/>
                    <a:pt x="48815" y="107950"/>
                    <a:pt x="44450" y="104378"/>
                  </a:cubicBezTo>
                  <a:cubicBezTo>
                    <a:pt x="40085" y="100806"/>
                    <a:pt x="40084" y="96838"/>
                    <a:pt x="37306" y="92472"/>
                  </a:cubicBezTo>
                  <a:cubicBezTo>
                    <a:pt x="34528" y="88107"/>
                    <a:pt x="29368" y="83741"/>
                    <a:pt x="27781" y="78185"/>
                  </a:cubicBezTo>
                  <a:cubicBezTo>
                    <a:pt x="26194" y="72629"/>
                    <a:pt x="31750" y="63897"/>
                    <a:pt x="27781" y="59135"/>
                  </a:cubicBezTo>
                  <a:cubicBezTo>
                    <a:pt x="23812" y="54373"/>
                    <a:pt x="7938" y="54372"/>
                    <a:pt x="3969" y="49610"/>
                  </a:cubicBezTo>
                  <a:cubicBezTo>
                    <a:pt x="0" y="44848"/>
                    <a:pt x="17065" y="8732"/>
                    <a:pt x="30162" y="4366"/>
                  </a:cubicBezTo>
                  <a:close/>
                </a:path>
              </a:pathLst>
            </a:cu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flipV="1">
              <a:off x="1758157" y="4048274"/>
              <a:ext cx="241697" cy="246856"/>
            </a:xfrm>
            <a:custGeom>
              <a:avLst/>
              <a:gdLst>
                <a:gd name="connsiteX0" fmla="*/ 20637 w 241697"/>
                <a:gd name="connsiteY0" fmla="*/ 69056 h 246856"/>
                <a:gd name="connsiteX1" fmla="*/ 113506 w 241697"/>
                <a:gd name="connsiteY1" fmla="*/ 45243 h 246856"/>
                <a:gd name="connsiteX2" fmla="*/ 158749 w 241697"/>
                <a:gd name="connsiteY2" fmla="*/ 23812 h 246856"/>
                <a:gd name="connsiteX3" fmla="*/ 187324 w 241697"/>
                <a:gd name="connsiteY3" fmla="*/ 7143 h 246856"/>
                <a:gd name="connsiteX4" fmla="*/ 225424 w 241697"/>
                <a:gd name="connsiteY4" fmla="*/ 0 h 246856"/>
                <a:gd name="connsiteX5" fmla="*/ 239712 w 241697"/>
                <a:gd name="connsiteY5" fmla="*/ 7143 h 246856"/>
                <a:gd name="connsiteX6" fmla="*/ 237331 w 241697"/>
                <a:gd name="connsiteY6" fmla="*/ 35718 h 246856"/>
                <a:gd name="connsiteX7" fmla="*/ 215899 w 241697"/>
                <a:gd name="connsiteY7" fmla="*/ 61912 h 246856"/>
                <a:gd name="connsiteX8" fmla="*/ 199231 w 241697"/>
                <a:gd name="connsiteY8" fmla="*/ 104775 h 246856"/>
                <a:gd name="connsiteX9" fmla="*/ 180181 w 241697"/>
                <a:gd name="connsiteY9" fmla="*/ 128587 h 246856"/>
                <a:gd name="connsiteX10" fmla="*/ 151606 w 241697"/>
                <a:gd name="connsiteY10" fmla="*/ 157162 h 246856"/>
                <a:gd name="connsiteX11" fmla="*/ 123031 w 241697"/>
                <a:gd name="connsiteY11" fmla="*/ 195262 h 246856"/>
                <a:gd name="connsiteX12" fmla="*/ 99218 w 241697"/>
                <a:gd name="connsiteY12" fmla="*/ 214312 h 246856"/>
                <a:gd name="connsiteX13" fmla="*/ 84931 w 241697"/>
                <a:gd name="connsiteY13" fmla="*/ 230981 h 246856"/>
                <a:gd name="connsiteX14" fmla="*/ 63499 w 241697"/>
                <a:gd name="connsiteY14" fmla="*/ 245268 h 246856"/>
                <a:gd name="connsiteX15" fmla="*/ 42068 w 241697"/>
                <a:gd name="connsiteY15" fmla="*/ 240506 h 246856"/>
                <a:gd name="connsiteX16" fmla="*/ 11112 w 241697"/>
                <a:gd name="connsiteY16" fmla="*/ 223837 h 246856"/>
                <a:gd name="connsiteX17" fmla="*/ 13493 w 241697"/>
                <a:gd name="connsiteY17" fmla="*/ 183356 h 246856"/>
                <a:gd name="connsiteX18" fmla="*/ 1587 w 241697"/>
                <a:gd name="connsiteY18" fmla="*/ 164306 h 246856"/>
                <a:gd name="connsiteX19" fmla="*/ 3968 w 241697"/>
                <a:gd name="connsiteY19" fmla="*/ 128587 h 246856"/>
                <a:gd name="connsiteX20" fmla="*/ 20637 w 241697"/>
                <a:gd name="connsiteY20" fmla="*/ 69056 h 24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1697" h="246856">
                  <a:moveTo>
                    <a:pt x="20637" y="69056"/>
                  </a:moveTo>
                  <a:cubicBezTo>
                    <a:pt x="38893" y="55165"/>
                    <a:pt x="90487" y="52784"/>
                    <a:pt x="113506" y="45243"/>
                  </a:cubicBezTo>
                  <a:cubicBezTo>
                    <a:pt x="136525" y="37702"/>
                    <a:pt x="146446" y="30162"/>
                    <a:pt x="158749" y="23812"/>
                  </a:cubicBezTo>
                  <a:cubicBezTo>
                    <a:pt x="171052" y="17462"/>
                    <a:pt x="176212" y="11112"/>
                    <a:pt x="187324" y="7143"/>
                  </a:cubicBezTo>
                  <a:cubicBezTo>
                    <a:pt x="198436" y="3174"/>
                    <a:pt x="216693" y="0"/>
                    <a:pt x="225424" y="0"/>
                  </a:cubicBezTo>
                  <a:cubicBezTo>
                    <a:pt x="234155" y="0"/>
                    <a:pt x="237728" y="1190"/>
                    <a:pt x="239712" y="7143"/>
                  </a:cubicBezTo>
                  <a:cubicBezTo>
                    <a:pt x="241697" y="13096"/>
                    <a:pt x="241300" y="26590"/>
                    <a:pt x="237331" y="35718"/>
                  </a:cubicBezTo>
                  <a:cubicBezTo>
                    <a:pt x="233362" y="44846"/>
                    <a:pt x="222249" y="50403"/>
                    <a:pt x="215899" y="61912"/>
                  </a:cubicBezTo>
                  <a:cubicBezTo>
                    <a:pt x="209549" y="73422"/>
                    <a:pt x="205184" y="93663"/>
                    <a:pt x="199231" y="104775"/>
                  </a:cubicBezTo>
                  <a:cubicBezTo>
                    <a:pt x="193278" y="115887"/>
                    <a:pt x="188118" y="119856"/>
                    <a:pt x="180181" y="128587"/>
                  </a:cubicBezTo>
                  <a:cubicBezTo>
                    <a:pt x="172244" y="137318"/>
                    <a:pt x="161131" y="146050"/>
                    <a:pt x="151606" y="157162"/>
                  </a:cubicBezTo>
                  <a:cubicBezTo>
                    <a:pt x="142081" y="168275"/>
                    <a:pt x="131762" y="185737"/>
                    <a:pt x="123031" y="195262"/>
                  </a:cubicBezTo>
                  <a:cubicBezTo>
                    <a:pt x="114300" y="204787"/>
                    <a:pt x="105568" y="208359"/>
                    <a:pt x="99218" y="214312"/>
                  </a:cubicBezTo>
                  <a:cubicBezTo>
                    <a:pt x="92868" y="220265"/>
                    <a:pt x="90884" y="225822"/>
                    <a:pt x="84931" y="230981"/>
                  </a:cubicBezTo>
                  <a:cubicBezTo>
                    <a:pt x="78978" y="236140"/>
                    <a:pt x="70643" y="243681"/>
                    <a:pt x="63499" y="245268"/>
                  </a:cubicBezTo>
                  <a:cubicBezTo>
                    <a:pt x="56355" y="246856"/>
                    <a:pt x="50799" y="244078"/>
                    <a:pt x="42068" y="240506"/>
                  </a:cubicBezTo>
                  <a:cubicBezTo>
                    <a:pt x="33337" y="236934"/>
                    <a:pt x="15875" y="233362"/>
                    <a:pt x="11112" y="223837"/>
                  </a:cubicBezTo>
                  <a:cubicBezTo>
                    <a:pt x="6349" y="214312"/>
                    <a:pt x="15081" y="193278"/>
                    <a:pt x="13493" y="183356"/>
                  </a:cubicBezTo>
                  <a:cubicBezTo>
                    <a:pt x="11905" y="173434"/>
                    <a:pt x="3175" y="173434"/>
                    <a:pt x="1587" y="164306"/>
                  </a:cubicBezTo>
                  <a:cubicBezTo>
                    <a:pt x="0" y="155178"/>
                    <a:pt x="3571" y="139303"/>
                    <a:pt x="3968" y="128587"/>
                  </a:cubicBezTo>
                  <a:cubicBezTo>
                    <a:pt x="4365" y="117871"/>
                    <a:pt x="2381" y="82947"/>
                    <a:pt x="20637" y="69056"/>
                  </a:cubicBezTo>
                  <a:close/>
                </a:path>
              </a:pathLst>
            </a:cu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flipV="1">
              <a:off x="3554314" y="4629196"/>
              <a:ext cx="221059" cy="205185"/>
            </a:xfrm>
            <a:custGeom>
              <a:avLst/>
              <a:gdLst>
                <a:gd name="connsiteX0" fmla="*/ 126206 w 221059"/>
                <a:gd name="connsiteY0" fmla="*/ 1984 h 205185"/>
                <a:gd name="connsiteX1" fmla="*/ 188119 w 221059"/>
                <a:gd name="connsiteY1" fmla="*/ 30559 h 205185"/>
                <a:gd name="connsiteX2" fmla="*/ 211931 w 221059"/>
                <a:gd name="connsiteY2" fmla="*/ 75803 h 205185"/>
                <a:gd name="connsiteX3" fmla="*/ 219075 w 221059"/>
                <a:gd name="connsiteY3" fmla="*/ 104378 h 205185"/>
                <a:gd name="connsiteX4" fmla="*/ 219075 w 221059"/>
                <a:gd name="connsiteY4" fmla="*/ 125809 h 205185"/>
                <a:gd name="connsiteX5" fmla="*/ 207169 w 221059"/>
                <a:gd name="connsiteY5" fmla="*/ 149622 h 205185"/>
                <a:gd name="connsiteX6" fmla="*/ 200025 w 221059"/>
                <a:gd name="connsiteY6" fmla="*/ 171053 h 205185"/>
                <a:gd name="connsiteX7" fmla="*/ 192881 w 221059"/>
                <a:gd name="connsiteY7" fmla="*/ 182959 h 205185"/>
                <a:gd name="connsiteX8" fmla="*/ 169069 w 221059"/>
                <a:gd name="connsiteY8" fmla="*/ 187722 h 205185"/>
                <a:gd name="connsiteX9" fmla="*/ 157162 w 221059"/>
                <a:gd name="connsiteY9" fmla="*/ 202009 h 205185"/>
                <a:gd name="connsiteX10" fmla="*/ 130969 w 221059"/>
                <a:gd name="connsiteY10" fmla="*/ 204391 h 205185"/>
                <a:gd name="connsiteX11" fmla="*/ 100012 w 221059"/>
                <a:gd name="connsiteY11" fmla="*/ 204391 h 205185"/>
                <a:gd name="connsiteX12" fmla="*/ 76200 w 221059"/>
                <a:gd name="connsiteY12" fmla="*/ 204391 h 205185"/>
                <a:gd name="connsiteX13" fmla="*/ 59531 w 221059"/>
                <a:gd name="connsiteY13" fmla="*/ 199628 h 205185"/>
                <a:gd name="connsiteX14" fmla="*/ 42862 w 221059"/>
                <a:gd name="connsiteY14" fmla="*/ 182959 h 205185"/>
                <a:gd name="connsiteX15" fmla="*/ 28575 w 221059"/>
                <a:gd name="connsiteY15" fmla="*/ 168672 h 205185"/>
                <a:gd name="connsiteX16" fmla="*/ 19050 w 221059"/>
                <a:gd name="connsiteY16" fmla="*/ 156766 h 205185"/>
                <a:gd name="connsiteX17" fmla="*/ 9525 w 221059"/>
                <a:gd name="connsiteY17" fmla="*/ 130572 h 205185"/>
                <a:gd name="connsiteX18" fmla="*/ 4762 w 221059"/>
                <a:gd name="connsiteY18" fmla="*/ 113903 h 205185"/>
                <a:gd name="connsiteX19" fmla="*/ 0 w 221059"/>
                <a:gd name="connsiteY19" fmla="*/ 90091 h 205185"/>
                <a:gd name="connsiteX20" fmla="*/ 4762 w 221059"/>
                <a:gd name="connsiteY20" fmla="*/ 66278 h 205185"/>
                <a:gd name="connsiteX21" fmla="*/ 14287 w 221059"/>
                <a:gd name="connsiteY21" fmla="*/ 54372 h 205185"/>
                <a:gd name="connsiteX22" fmla="*/ 28575 w 221059"/>
                <a:gd name="connsiteY22" fmla="*/ 37703 h 205185"/>
                <a:gd name="connsiteX23" fmla="*/ 35719 w 221059"/>
                <a:gd name="connsiteY23" fmla="*/ 25797 h 205185"/>
                <a:gd name="connsiteX24" fmla="*/ 61912 w 221059"/>
                <a:gd name="connsiteY24" fmla="*/ 18653 h 205185"/>
                <a:gd name="connsiteX25" fmla="*/ 126206 w 221059"/>
                <a:gd name="connsiteY25" fmla="*/ 1984 h 20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1059" h="205185">
                  <a:moveTo>
                    <a:pt x="126206" y="1984"/>
                  </a:moveTo>
                  <a:cubicBezTo>
                    <a:pt x="147240" y="3968"/>
                    <a:pt x="173832" y="18256"/>
                    <a:pt x="188119" y="30559"/>
                  </a:cubicBezTo>
                  <a:cubicBezTo>
                    <a:pt x="202406" y="42862"/>
                    <a:pt x="206772" y="63500"/>
                    <a:pt x="211931" y="75803"/>
                  </a:cubicBezTo>
                  <a:cubicBezTo>
                    <a:pt x="217090" y="88106"/>
                    <a:pt x="217884" y="96044"/>
                    <a:pt x="219075" y="104378"/>
                  </a:cubicBezTo>
                  <a:cubicBezTo>
                    <a:pt x="220266" y="112712"/>
                    <a:pt x="221059" y="118268"/>
                    <a:pt x="219075" y="125809"/>
                  </a:cubicBezTo>
                  <a:cubicBezTo>
                    <a:pt x="217091" y="133350"/>
                    <a:pt x="210344" y="142081"/>
                    <a:pt x="207169" y="149622"/>
                  </a:cubicBezTo>
                  <a:cubicBezTo>
                    <a:pt x="203994" y="157163"/>
                    <a:pt x="202406" y="165497"/>
                    <a:pt x="200025" y="171053"/>
                  </a:cubicBezTo>
                  <a:cubicBezTo>
                    <a:pt x="197644" y="176609"/>
                    <a:pt x="198040" y="180181"/>
                    <a:pt x="192881" y="182959"/>
                  </a:cubicBezTo>
                  <a:cubicBezTo>
                    <a:pt x="187722" y="185737"/>
                    <a:pt x="175022" y="184547"/>
                    <a:pt x="169069" y="187722"/>
                  </a:cubicBezTo>
                  <a:cubicBezTo>
                    <a:pt x="163116" y="190897"/>
                    <a:pt x="163512" y="199231"/>
                    <a:pt x="157162" y="202009"/>
                  </a:cubicBezTo>
                  <a:cubicBezTo>
                    <a:pt x="150812" y="204787"/>
                    <a:pt x="140494" y="203994"/>
                    <a:pt x="130969" y="204391"/>
                  </a:cubicBezTo>
                  <a:cubicBezTo>
                    <a:pt x="121444" y="204788"/>
                    <a:pt x="100012" y="204391"/>
                    <a:pt x="100012" y="204391"/>
                  </a:cubicBezTo>
                  <a:cubicBezTo>
                    <a:pt x="90884" y="204391"/>
                    <a:pt x="82947" y="205185"/>
                    <a:pt x="76200" y="204391"/>
                  </a:cubicBezTo>
                  <a:cubicBezTo>
                    <a:pt x="69453" y="203597"/>
                    <a:pt x="65087" y="203200"/>
                    <a:pt x="59531" y="199628"/>
                  </a:cubicBezTo>
                  <a:cubicBezTo>
                    <a:pt x="53975" y="196056"/>
                    <a:pt x="42862" y="182959"/>
                    <a:pt x="42862" y="182959"/>
                  </a:cubicBezTo>
                  <a:cubicBezTo>
                    <a:pt x="37703" y="177800"/>
                    <a:pt x="32544" y="173037"/>
                    <a:pt x="28575" y="168672"/>
                  </a:cubicBezTo>
                  <a:cubicBezTo>
                    <a:pt x="24606" y="164307"/>
                    <a:pt x="22225" y="163116"/>
                    <a:pt x="19050" y="156766"/>
                  </a:cubicBezTo>
                  <a:cubicBezTo>
                    <a:pt x="15875" y="150416"/>
                    <a:pt x="11906" y="137716"/>
                    <a:pt x="9525" y="130572"/>
                  </a:cubicBezTo>
                  <a:cubicBezTo>
                    <a:pt x="7144" y="123428"/>
                    <a:pt x="6350" y="120650"/>
                    <a:pt x="4762" y="113903"/>
                  </a:cubicBezTo>
                  <a:cubicBezTo>
                    <a:pt x="3175" y="107156"/>
                    <a:pt x="0" y="98028"/>
                    <a:pt x="0" y="90091"/>
                  </a:cubicBezTo>
                  <a:cubicBezTo>
                    <a:pt x="0" y="82154"/>
                    <a:pt x="2381" y="72231"/>
                    <a:pt x="4762" y="66278"/>
                  </a:cubicBezTo>
                  <a:cubicBezTo>
                    <a:pt x="7143" y="60325"/>
                    <a:pt x="10318" y="59134"/>
                    <a:pt x="14287" y="54372"/>
                  </a:cubicBezTo>
                  <a:cubicBezTo>
                    <a:pt x="18256" y="49610"/>
                    <a:pt x="25003" y="42465"/>
                    <a:pt x="28575" y="37703"/>
                  </a:cubicBezTo>
                  <a:cubicBezTo>
                    <a:pt x="32147" y="32941"/>
                    <a:pt x="30163" y="28972"/>
                    <a:pt x="35719" y="25797"/>
                  </a:cubicBezTo>
                  <a:cubicBezTo>
                    <a:pt x="41275" y="22622"/>
                    <a:pt x="54769" y="21431"/>
                    <a:pt x="61912" y="18653"/>
                  </a:cubicBezTo>
                  <a:cubicBezTo>
                    <a:pt x="69055" y="15875"/>
                    <a:pt x="105172" y="0"/>
                    <a:pt x="126206" y="1984"/>
                  </a:cubicBezTo>
                  <a:close/>
                </a:path>
              </a:pathLst>
            </a:custGeom>
            <a:noFill/>
            <a:ln w="190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 flipV="1">
              <a:off x="3449936" y="4288282"/>
              <a:ext cx="459581" cy="282574"/>
            </a:xfrm>
            <a:custGeom>
              <a:avLst/>
              <a:gdLst>
                <a:gd name="connsiteX0" fmla="*/ 204390 w 459581"/>
                <a:gd name="connsiteY0" fmla="*/ 36116 h 282574"/>
                <a:gd name="connsiteX1" fmla="*/ 263922 w 459581"/>
                <a:gd name="connsiteY1" fmla="*/ 28972 h 282574"/>
                <a:gd name="connsiteX2" fmla="*/ 280590 w 459581"/>
                <a:gd name="connsiteY2" fmla="*/ 28972 h 282574"/>
                <a:gd name="connsiteX3" fmla="*/ 294878 w 459581"/>
                <a:gd name="connsiteY3" fmla="*/ 28972 h 282574"/>
                <a:gd name="connsiteX4" fmla="*/ 311547 w 459581"/>
                <a:gd name="connsiteY4" fmla="*/ 14684 h 282574"/>
                <a:gd name="connsiteX5" fmla="*/ 344884 w 459581"/>
                <a:gd name="connsiteY5" fmla="*/ 12303 h 282574"/>
                <a:gd name="connsiteX6" fmla="*/ 354409 w 459581"/>
                <a:gd name="connsiteY6" fmla="*/ 5159 h 282574"/>
                <a:gd name="connsiteX7" fmla="*/ 382984 w 459581"/>
                <a:gd name="connsiteY7" fmla="*/ 397 h 282574"/>
                <a:gd name="connsiteX8" fmla="*/ 413940 w 459581"/>
                <a:gd name="connsiteY8" fmla="*/ 2778 h 282574"/>
                <a:gd name="connsiteX9" fmla="*/ 428228 w 459581"/>
                <a:gd name="connsiteY9" fmla="*/ 12303 h 282574"/>
                <a:gd name="connsiteX10" fmla="*/ 435372 w 459581"/>
                <a:gd name="connsiteY10" fmla="*/ 19447 h 282574"/>
                <a:gd name="connsiteX11" fmla="*/ 444897 w 459581"/>
                <a:gd name="connsiteY11" fmla="*/ 40878 h 282574"/>
                <a:gd name="connsiteX12" fmla="*/ 449659 w 459581"/>
                <a:gd name="connsiteY12" fmla="*/ 52784 h 282574"/>
                <a:gd name="connsiteX13" fmla="*/ 456803 w 459581"/>
                <a:gd name="connsiteY13" fmla="*/ 78978 h 282574"/>
                <a:gd name="connsiteX14" fmla="*/ 456803 w 459581"/>
                <a:gd name="connsiteY14" fmla="*/ 102791 h 282574"/>
                <a:gd name="connsiteX15" fmla="*/ 456803 w 459581"/>
                <a:gd name="connsiteY15" fmla="*/ 126603 h 282574"/>
                <a:gd name="connsiteX16" fmla="*/ 440134 w 459581"/>
                <a:gd name="connsiteY16" fmla="*/ 145653 h 282574"/>
                <a:gd name="connsiteX17" fmla="*/ 440134 w 459581"/>
                <a:gd name="connsiteY17" fmla="*/ 164703 h 282574"/>
                <a:gd name="connsiteX18" fmla="*/ 425847 w 459581"/>
                <a:gd name="connsiteY18" fmla="*/ 188516 h 282574"/>
                <a:gd name="connsiteX19" fmla="*/ 413940 w 459581"/>
                <a:gd name="connsiteY19" fmla="*/ 209947 h 282574"/>
                <a:gd name="connsiteX20" fmla="*/ 397272 w 459581"/>
                <a:gd name="connsiteY20" fmla="*/ 231378 h 282574"/>
                <a:gd name="connsiteX21" fmla="*/ 363934 w 459581"/>
                <a:gd name="connsiteY21" fmla="*/ 255191 h 282574"/>
                <a:gd name="connsiteX22" fmla="*/ 330597 w 459581"/>
                <a:gd name="connsiteY22" fmla="*/ 274241 h 282574"/>
                <a:gd name="connsiteX23" fmla="*/ 304403 w 459581"/>
                <a:gd name="connsiteY23" fmla="*/ 274241 h 282574"/>
                <a:gd name="connsiteX24" fmla="*/ 275828 w 459581"/>
                <a:gd name="connsiteY24" fmla="*/ 281384 h 282574"/>
                <a:gd name="connsiteX25" fmla="*/ 228203 w 459581"/>
                <a:gd name="connsiteY25" fmla="*/ 281384 h 282574"/>
                <a:gd name="connsiteX26" fmla="*/ 206772 w 459581"/>
                <a:gd name="connsiteY26" fmla="*/ 279003 h 282574"/>
                <a:gd name="connsiteX27" fmla="*/ 180578 w 459581"/>
                <a:gd name="connsiteY27" fmla="*/ 274241 h 282574"/>
                <a:gd name="connsiteX28" fmla="*/ 156765 w 459581"/>
                <a:gd name="connsiteY28" fmla="*/ 267097 h 282574"/>
                <a:gd name="connsiteX29" fmla="*/ 137715 w 459581"/>
                <a:gd name="connsiteY29" fmla="*/ 257572 h 282574"/>
                <a:gd name="connsiteX30" fmla="*/ 121047 w 459581"/>
                <a:gd name="connsiteY30" fmla="*/ 252809 h 282574"/>
                <a:gd name="connsiteX31" fmla="*/ 106759 w 459581"/>
                <a:gd name="connsiteY31" fmla="*/ 245666 h 282574"/>
                <a:gd name="connsiteX32" fmla="*/ 99615 w 459581"/>
                <a:gd name="connsiteY32" fmla="*/ 238522 h 282574"/>
                <a:gd name="connsiteX33" fmla="*/ 82947 w 459581"/>
                <a:gd name="connsiteY33" fmla="*/ 221853 h 282574"/>
                <a:gd name="connsiteX34" fmla="*/ 75803 w 459581"/>
                <a:gd name="connsiteY34" fmla="*/ 214709 h 282574"/>
                <a:gd name="connsiteX35" fmla="*/ 61515 w 459581"/>
                <a:gd name="connsiteY35" fmla="*/ 202803 h 282574"/>
                <a:gd name="connsiteX36" fmla="*/ 37703 w 459581"/>
                <a:gd name="connsiteY36" fmla="*/ 176609 h 282574"/>
                <a:gd name="connsiteX37" fmla="*/ 21034 w 459581"/>
                <a:gd name="connsiteY37" fmla="*/ 157559 h 282574"/>
                <a:gd name="connsiteX38" fmla="*/ 16272 w 459581"/>
                <a:gd name="connsiteY38" fmla="*/ 128984 h 282574"/>
                <a:gd name="connsiteX39" fmla="*/ 13890 w 459581"/>
                <a:gd name="connsiteY39" fmla="*/ 119459 h 282574"/>
                <a:gd name="connsiteX40" fmla="*/ 1984 w 459581"/>
                <a:gd name="connsiteY40" fmla="*/ 98028 h 282574"/>
                <a:gd name="connsiteX41" fmla="*/ 1984 w 459581"/>
                <a:gd name="connsiteY41" fmla="*/ 86122 h 282574"/>
                <a:gd name="connsiteX42" fmla="*/ 1984 w 459581"/>
                <a:gd name="connsiteY42" fmla="*/ 69453 h 282574"/>
                <a:gd name="connsiteX43" fmla="*/ 13890 w 459581"/>
                <a:gd name="connsiteY43" fmla="*/ 57547 h 282574"/>
                <a:gd name="connsiteX44" fmla="*/ 32940 w 459581"/>
                <a:gd name="connsiteY44" fmla="*/ 57547 h 282574"/>
                <a:gd name="connsiteX45" fmla="*/ 47228 w 459581"/>
                <a:gd name="connsiteY45" fmla="*/ 43259 h 282574"/>
                <a:gd name="connsiteX46" fmla="*/ 61515 w 459581"/>
                <a:gd name="connsiteY46" fmla="*/ 28972 h 282574"/>
                <a:gd name="connsiteX47" fmla="*/ 73422 w 459581"/>
                <a:gd name="connsiteY47" fmla="*/ 19447 h 282574"/>
                <a:gd name="connsiteX48" fmla="*/ 94853 w 459581"/>
                <a:gd name="connsiteY48" fmla="*/ 19447 h 282574"/>
                <a:gd name="connsiteX49" fmla="*/ 118665 w 459581"/>
                <a:gd name="connsiteY49" fmla="*/ 14684 h 282574"/>
                <a:gd name="connsiteX50" fmla="*/ 140097 w 459581"/>
                <a:gd name="connsiteY50" fmla="*/ 17066 h 282574"/>
                <a:gd name="connsiteX51" fmla="*/ 149622 w 459581"/>
                <a:gd name="connsiteY51" fmla="*/ 26591 h 282574"/>
                <a:gd name="connsiteX52" fmla="*/ 204390 w 459581"/>
                <a:gd name="connsiteY52" fmla="*/ 36116 h 28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59581" h="282574">
                  <a:moveTo>
                    <a:pt x="204390" y="36116"/>
                  </a:moveTo>
                  <a:cubicBezTo>
                    <a:pt x="223440" y="36513"/>
                    <a:pt x="251222" y="30163"/>
                    <a:pt x="263922" y="28972"/>
                  </a:cubicBezTo>
                  <a:cubicBezTo>
                    <a:pt x="276622" y="27781"/>
                    <a:pt x="280590" y="28972"/>
                    <a:pt x="280590" y="28972"/>
                  </a:cubicBezTo>
                  <a:cubicBezTo>
                    <a:pt x="285749" y="28972"/>
                    <a:pt x="289719" y="31353"/>
                    <a:pt x="294878" y="28972"/>
                  </a:cubicBezTo>
                  <a:cubicBezTo>
                    <a:pt x="300037" y="26591"/>
                    <a:pt x="303213" y="17462"/>
                    <a:pt x="311547" y="14684"/>
                  </a:cubicBezTo>
                  <a:cubicBezTo>
                    <a:pt x="319881" y="11906"/>
                    <a:pt x="337740" y="13891"/>
                    <a:pt x="344884" y="12303"/>
                  </a:cubicBezTo>
                  <a:cubicBezTo>
                    <a:pt x="352028" y="10716"/>
                    <a:pt x="348059" y="7143"/>
                    <a:pt x="354409" y="5159"/>
                  </a:cubicBezTo>
                  <a:cubicBezTo>
                    <a:pt x="360759" y="3175"/>
                    <a:pt x="373062" y="794"/>
                    <a:pt x="382984" y="397"/>
                  </a:cubicBezTo>
                  <a:cubicBezTo>
                    <a:pt x="392906" y="0"/>
                    <a:pt x="406399" y="794"/>
                    <a:pt x="413940" y="2778"/>
                  </a:cubicBezTo>
                  <a:cubicBezTo>
                    <a:pt x="421481" y="4762"/>
                    <a:pt x="424656" y="9525"/>
                    <a:pt x="428228" y="12303"/>
                  </a:cubicBezTo>
                  <a:cubicBezTo>
                    <a:pt x="431800" y="15081"/>
                    <a:pt x="432594" y="14685"/>
                    <a:pt x="435372" y="19447"/>
                  </a:cubicBezTo>
                  <a:cubicBezTo>
                    <a:pt x="438150" y="24210"/>
                    <a:pt x="442516" y="35322"/>
                    <a:pt x="444897" y="40878"/>
                  </a:cubicBezTo>
                  <a:cubicBezTo>
                    <a:pt x="447278" y="46434"/>
                    <a:pt x="447675" y="46434"/>
                    <a:pt x="449659" y="52784"/>
                  </a:cubicBezTo>
                  <a:cubicBezTo>
                    <a:pt x="451643" y="59134"/>
                    <a:pt x="455612" y="70644"/>
                    <a:pt x="456803" y="78978"/>
                  </a:cubicBezTo>
                  <a:cubicBezTo>
                    <a:pt x="457994" y="87312"/>
                    <a:pt x="456803" y="102791"/>
                    <a:pt x="456803" y="102791"/>
                  </a:cubicBezTo>
                  <a:cubicBezTo>
                    <a:pt x="456803" y="110728"/>
                    <a:pt x="459581" y="119460"/>
                    <a:pt x="456803" y="126603"/>
                  </a:cubicBezTo>
                  <a:cubicBezTo>
                    <a:pt x="454025" y="133746"/>
                    <a:pt x="442912" y="139303"/>
                    <a:pt x="440134" y="145653"/>
                  </a:cubicBezTo>
                  <a:cubicBezTo>
                    <a:pt x="437356" y="152003"/>
                    <a:pt x="442515" y="157559"/>
                    <a:pt x="440134" y="164703"/>
                  </a:cubicBezTo>
                  <a:cubicBezTo>
                    <a:pt x="437753" y="171847"/>
                    <a:pt x="430213" y="180975"/>
                    <a:pt x="425847" y="188516"/>
                  </a:cubicBezTo>
                  <a:cubicBezTo>
                    <a:pt x="421481" y="196057"/>
                    <a:pt x="418702" y="202803"/>
                    <a:pt x="413940" y="209947"/>
                  </a:cubicBezTo>
                  <a:cubicBezTo>
                    <a:pt x="409178" y="217091"/>
                    <a:pt x="405606" y="223837"/>
                    <a:pt x="397272" y="231378"/>
                  </a:cubicBezTo>
                  <a:cubicBezTo>
                    <a:pt x="388938" y="238919"/>
                    <a:pt x="375046" y="248047"/>
                    <a:pt x="363934" y="255191"/>
                  </a:cubicBezTo>
                  <a:cubicBezTo>
                    <a:pt x="352822" y="262335"/>
                    <a:pt x="340519" y="271066"/>
                    <a:pt x="330597" y="274241"/>
                  </a:cubicBezTo>
                  <a:cubicBezTo>
                    <a:pt x="320675" y="277416"/>
                    <a:pt x="313531" y="273050"/>
                    <a:pt x="304403" y="274241"/>
                  </a:cubicBezTo>
                  <a:cubicBezTo>
                    <a:pt x="295275" y="275432"/>
                    <a:pt x="288528" y="280194"/>
                    <a:pt x="275828" y="281384"/>
                  </a:cubicBezTo>
                  <a:cubicBezTo>
                    <a:pt x="263128" y="282574"/>
                    <a:pt x="239712" y="281781"/>
                    <a:pt x="228203" y="281384"/>
                  </a:cubicBezTo>
                  <a:cubicBezTo>
                    <a:pt x="216694" y="280987"/>
                    <a:pt x="214709" y="280193"/>
                    <a:pt x="206772" y="279003"/>
                  </a:cubicBezTo>
                  <a:cubicBezTo>
                    <a:pt x="198835" y="277813"/>
                    <a:pt x="188912" y="276225"/>
                    <a:pt x="180578" y="274241"/>
                  </a:cubicBezTo>
                  <a:cubicBezTo>
                    <a:pt x="172244" y="272257"/>
                    <a:pt x="163909" y="269875"/>
                    <a:pt x="156765" y="267097"/>
                  </a:cubicBezTo>
                  <a:cubicBezTo>
                    <a:pt x="149621" y="264319"/>
                    <a:pt x="143668" y="259953"/>
                    <a:pt x="137715" y="257572"/>
                  </a:cubicBezTo>
                  <a:cubicBezTo>
                    <a:pt x="131762" y="255191"/>
                    <a:pt x="126206" y="254793"/>
                    <a:pt x="121047" y="252809"/>
                  </a:cubicBezTo>
                  <a:cubicBezTo>
                    <a:pt x="115888" y="250825"/>
                    <a:pt x="110331" y="248047"/>
                    <a:pt x="106759" y="245666"/>
                  </a:cubicBezTo>
                  <a:cubicBezTo>
                    <a:pt x="103187" y="243285"/>
                    <a:pt x="99615" y="238522"/>
                    <a:pt x="99615" y="238522"/>
                  </a:cubicBezTo>
                  <a:lnTo>
                    <a:pt x="82947" y="221853"/>
                  </a:lnTo>
                  <a:cubicBezTo>
                    <a:pt x="78978" y="217884"/>
                    <a:pt x="79375" y="217884"/>
                    <a:pt x="75803" y="214709"/>
                  </a:cubicBezTo>
                  <a:cubicBezTo>
                    <a:pt x="72231" y="211534"/>
                    <a:pt x="67865" y="209153"/>
                    <a:pt x="61515" y="202803"/>
                  </a:cubicBezTo>
                  <a:cubicBezTo>
                    <a:pt x="55165" y="196453"/>
                    <a:pt x="44450" y="184150"/>
                    <a:pt x="37703" y="176609"/>
                  </a:cubicBezTo>
                  <a:cubicBezTo>
                    <a:pt x="30956" y="169068"/>
                    <a:pt x="24606" y="165496"/>
                    <a:pt x="21034" y="157559"/>
                  </a:cubicBezTo>
                  <a:cubicBezTo>
                    <a:pt x="17462" y="149622"/>
                    <a:pt x="17463" y="135334"/>
                    <a:pt x="16272" y="128984"/>
                  </a:cubicBezTo>
                  <a:cubicBezTo>
                    <a:pt x="15081" y="122634"/>
                    <a:pt x="16271" y="124618"/>
                    <a:pt x="13890" y="119459"/>
                  </a:cubicBezTo>
                  <a:cubicBezTo>
                    <a:pt x="11509" y="114300"/>
                    <a:pt x="3968" y="103584"/>
                    <a:pt x="1984" y="98028"/>
                  </a:cubicBezTo>
                  <a:cubicBezTo>
                    <a:pt x="0" y="92472"/>
                    <a:pt x="1984" y="86122"/>
                    <a:pt x="1984" y="86122"/>
                  </a:cubicBezTo>
                  <a:cubicBezTo>
                    <a:pt x="1984" y="81360"/>
                    <a:pt x="0" y="74216"/>
                    <a:pt x="1984" y="69453"/>
                  </a:cubicBezTo>
                  <a:cubicBezTo>
                    <a:pt x="3968" y="64691"/>
                    <a:pt x="8731" y="59531"/>
                    <a:pt x="13890" y="57547"/>
                  </a:cubicBezTo>
                  <a:cubicBezTo>
                    <a:pt x="19049" y="55563"/>
                    <a:pt x="27384" y="59928"/>
                    <a:pt x="32940" y="57547"/>
                  </a:cubicBezTo>
                  <a:cubicBezTo>
                    <a:pt x="38496" y="55166"/>
                    <a:pt x="47228" y="43259"/>
                    <a:pt x="47228" y="43259"/>
                  </a:cubicBezTo>
                  <a:cubicBezTo>
                    <a:pt x="51990" y="38497"/>
                    <a:pt x="57149" y="32941"/>
                    <a:pt x="61515" y="28972"/>
                  </a:cubicBezTo>
                  <a:cubicBezTo>
                    <a:pt x="65881" y="25003"/>
                    <a:pt x="67866" y="21034"/>
                    <a:pt x="73422" y="19447"/>
                  </a:cubicBezTo>
                  <a:cubicBezTo>
                    <a:pt x="78978" y="17860"/>
                    <a:pt x="87313" y="20241"/>
                    <a:pt x="94853" y="19447"/>
                  </a:cubicBezTo>
                  <a:cubicBezTo>
                    <a:pt x="102393" y="18653"/>
                    <a:pt x="111124" y="15081"/>
                    <a:pt x="118665" y="14684"/>
                  </a:cubicBezTo>
                  <a:cubicBezTo>
                    <a:pt x="126206" y="14287"/>
                    <a:pt x="134937" y="15081"/>
                    <a:pt x="140097" y="17066"/>
                  </a:cubicBezTo>
                  <a:cubicBezTo>
                    <a:pt x="145257" y="19051"/>
                    <a:pt x="144066" y="24210"/>
                    <a:pt x="149622" y="26591"/>
                  </a:cubicBezTo>
                  <a:cubicBezTo>
                    <a:pt x="155178" y="28972"/>
                    <a:pt x="185340" y="35719"/>
                    <a:pt x="204390" y="36116"/>
                  </a:cubicBezTo>
                  <a:close/>
                </a:path>
              </a:pathLst>
            </a:custGeom>
            <a:noFill/>
            <a:ln w="19050">
              <a:solidFill>
                <a:srgbClr val="92D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flipV="1">
              <a:off x="3395564" y="4042616"/>
              <a:ext cx="261937" cy="265509"/>
            </a:xfrm>
            <a:custGeom>
              <a:avLst/>
              <a:gdLst>
                <a:gd name="connsiteX0" fmla="*/ 30162 w 261937"/>
                <a:gd name="connsiteY0" fmla="*/ 4366 h 265509"/>
                <a:gd name="connsiteX1" fmla="*/ 82550 w 261937"/>
                <a:gd name="connsiteY1" fmla="*/ 23416 h 265509"/>
                <a:gd name="connsiteX2" fmla="*/ 99219 w 261937"/>
                <a:gd name="connsiteY2" fmla="*/ 28178 h 265509"/>
                <a:gd name="connsiteX3" fmla="*/ 118269 w 261937"/>
                <a:gd name="connsiteY3" fmla="*/ 40085 h 265509"/>
                <a:gd name="connsiteX4" fmla="*/ 127794 w 261937"/>
                <a:gd name="connsiteY4" fmla="*/ 47228 h 265509"/>
                <a:gd name="connsiteX5" fmla="*/ 146844 w 261937"/>
                <a:gd name="connsiteY5" fmla="*/ 51991 h 265509"/>
                <a:gd name="connsiteX6" fmla="*/ 161131 w 261937"/>
                <a:gd name="connsiteY6" fmla="*/ 54372 h 265509"/>
                <a:gd name="connsiteX7" fmla="*/ 189706 w 261937"/>
                <a:gd name="connsiteY7" fmla="*/ 61516 h 265509"/>
                <a:gd name="connsiteX8" fmla="*/ 208756 w 261937"/>
                <a:gd name="connsiteY8" fmla="*/ 71041 h 265509"/>
                <a:gd name="connsiteX9" fmla="*/ 230187 w 261937"/>
                <a:gd name="connsiteY9" fmla="*/ 82947 h 265509"/>
                <a:gd name="connsiteX10" fmla="*/ 254000 w 261937"/>
                <a:gd name="connsiteY10" fmla="*/ 99616 h 265509"/>
                <a:gd name="connsiteX11" fmla="*/ 258762 w 261937"/>
                <a:gd name="connsiteY11" fmla="*/ 116285 h 265509"/>
                <a:gd name="connsiteX12" fmla="*/ 256381 w 261937"/>
                <a:gd name="connsiteY12" fmla="*/ 161528 h 265509"/>
                <a:gd name="connsiteX13" fmla="*/ 258762 w 261937"/>
                <a:gd name="connsiteY13" fmla="*/ 204391 h 265509"/>
                <a:gd name="connsiteX14" fmla="*/ 258762 w 261937"/>
                <a:gd name="connsiteY14" fmla="*/ 242491 h 265509"/>
                <a:gd name="connsiteX15" fmla="*/ 239712 w 261937"/>
                <a:gd name="connsiteY15" fmla="*/ 249635 h 265509"/>
                <a:gd name="connsiteX16" fmla="*/ 230187 w 261937"/>
                <a:gd name="connsiteY16" fmla="*/ 263922 h 265509"/>
                <a:gd name="connsiteX17" fmla="*/ 206375 w 261937"/>
                <a:gd name="connsiteY17" fmla="*/ 259160 h 265509"/>
                <a:gd name="connsiteX18" fmla="*/ 180181 w 261937"/>
                <a:gd name="connsiteY18" fmla="*/ 232966 h 265509"/>
                <a:gd name="connsiteX19" fmla="*/ 153987 w 261937"/>
                <a:gd name="connsiteY19" fmla="*/ 206772 h 265509"/>
                <a:gd name="connsiteX20" fmla="*/ 125412 w 261937"/>
                <a:gd name="connsiteY20" fmla="*/ 182960 h 265509"/>
                <a:gd name="connsiteX21" fmla="*/ 106362 w 261937"/>
                <a:gd name="connsiteY21" fmla="*/ 156766 h 265509"/>
                <a:gd name="connsiteX22" fmla="*/ 82550 w 261937"/>
                <a:gd name="connsiteY22" fmla="*/ 135335 h 265509"/>
                <a:gd name="connsiteX23" fmla="*/ 63500 w 261937"/>
                <a:gd name="connsiteY23" fmla="*/ 113903 h 265509"/>
                <a:gd name="connsiteX24" fmla="*/ 44450 w 261937"/>
                <a:gd name="connsiteY24" fmla="*/ 104378 h 265509"/>
                <a:gd name="connsiteX25" fmla="*/ 37306 w 261937"/>
                <a:gd name="connsiteY25" fmla="*/ 92472 h 265509"/>
                <a:gd name="connsiteX26" fmla="*/ 27781 w 261937"/>
                <a:gd name="connsiteY26" fmla="*/ 78185 h 265509"/>
                <a:gd name="connsiteX27" fmla="*/ 27781 w 261937"/>
                <a:gd name="connsiteY27" fmla="*/ 59135 h 265509"/>
                <a:gd name="connsiteX28" fmla="*/ 3969 w 261937"/>
                <a:gd name="connsiteY28" fmla="*/ 49610 h 265509"/>
                <a:gd name="connsiteX29" fmla="*/ 30162 w 261937"/>
                <a:gd name="connsiteY29" fmla="*/ 4366 h 2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1937" h="265509">
                  <a:moveTo>
                    <a:pt x="30162" y="4366"/>
                  </a:moveTo>
                  <a:cubicBezTo>
                    <a:pt x="43259" y="0"/>
                    <a:pt x="71041" y="19447"/>
                    <a:pt x="82550" y="23416"/>
                  </a:cubicBezTo>
                  <a:cubicBezTo>
                    <a:pt x="94059" y="27385"/>
                    <a:pt x="93266" y="25400"/>
                    <a:pt x="99219" y="28178"/>
                  </a:cubicBezTo>
                  <a:cubicBezTo>
                    <a:pt x="105172" y="30956"/>
                    <a:pt x="113507" y="36910"/>
                    <a:pt x="118269" y="40085"/>
                  </a:cubicBezTo>
                  <a:cubicBezTo>
                    <a:pt x="123031" y="43260"/>
                    <a:pt x="123032" y="45244"/>
                    <a:pt x="127794" y="47228"/>
                  </a:cubicBezTo>
                  <a:cubicBezTo>
                    <a:pt x="132557" y="49212"/>
                    <a:pt x="141288" y="50800"/>
                    <a:pt x="146844" y="51991"/>
                  </a:cubicBezTo>
                  <a:cubicBezTo>
                    <a:pt x="152400" y="53182"/>
                    <a:pt x="153987" y="52785"/>
                    <a:pt x="161131" y="54372"/>
                  </a:cubicBezTo>
                  <a:cubicBezTo>
                    <a:pt x="168275" y="55960"/>
                    <a:pt x="181769" y="58738"/>
                    <a:pt x="189706" y="61516"/>
                  </a:cubicBezTo>
                  <a:cubicBezTo>
                    <a:pt x="197643" y="64294"/>
                    <a:pt x="202009" y="67469"/>
                    <a:pt x="208756" y="71041"/>
                  </a:cubicBezTo>
                  <a:cubicBezTo>
                    <a:pt x="215503" y="74613"/>
                    <a:pt x="222646" y="78185"/>
                    <a:pt x="230187" y="82947"/>
                  </a:cubicBezTo>
                  <a:cubicBezTo>
                    <a:pt x="237728" y="87709"/>
                    <a:pt x="249238" y="94060"/>
                    <a:pt x="254000" y="99616"/>
                  </a:cubicBezTo>
                  <a:cubicBezTo>
                    <a:pt x="258763" y="105172"/>
                    <a:pt x="258365" y="105966"/>
                    <a:pt x="258762" y="116285"/>
                  </a:cubicBezTo>
                  <a:cubicBezTo>
                    <a:pt x="259159" y="126604"/>
                    <a:pt x="256381" y="146844"/>
                    <a:pt x="256381" y="161528"/>
                  </a:cubicBezTo>
                  <a:cubicBezTo>
                    <a:pt x="256381" y="176212"/>
                    <a:pt x="258365" y="190897"/>
                    <a:pt x="258762" y="204391"/>
                  </a:cubicBezTo>
                  <a:cubicBezTo>
                    <a:pt x="259159" y="217885"/>
                    <a:pt x="261937" y="234950"/>
                    <a:pt x="258762" y="242491"/>
                  </a:cubicBezTo>
                  <a:cubicBezTo>
                    <a:pt x="255587" y="250032"/>
                    <a:pt x="244474" y="246063"/>
                    <a:pt x="239712" y="249635"/>
                  </a:cubicBezTo>
                  <a:cubicBezTo>
                    <a:pt x="234950" y="253207"/>
                    <a:pt x="235743" y="262335"/>
                    <a:pt x="230187" y="263922"/>
                  </a:cubicBezTo>
                  <a:cubicBezTo>
                    <a:pt x="224631" y="265509"/>
                    <a:pt x="214709" y="264319"/>
                    <a:pt x="206375" y="259160"/>
                  </a:cubicBezTo>
                  <a:cubicBezTo>
                    <a:pt x="198041" y="254001"/>
                    <a:pt x="180181" y="232966"/>
                    <a:pt x="180181" y="232966"/>
                  </a:cubicBezTo>
                  <a:cubicBezTo>
                    <a:pt x="171450" y="224235"/>
                    <a:pt x="163115" y="215106"/>
                    <a:pt x="153987" y="206772"/>
                  </a:cubicBezTo>
                  <a:cubicBezTo>
                    <a:pt x="144859" y="198438"/>
                    <a:pt x="133350" y="191294"/>
                    <a:pt x="125412" y="182960"/>
                  </a:cubicBezTo>
                  <a:cubicBezTo>
                    <a:pt x="117474" y="174626"/>
                    <a:pt x="113506" y="164703"/>
                    <a:pt x="106362" y="156766"/>
                  </a:cubicBezTo>
                  <a:cubicBezTo>
                    <a:pt x="99218" y="148829"/>
                    <a:pt x="89694" y="142479"/>
                    <a:pt x="82550" y="135335"/>
                  </a:cubicBezTo>
                  <a:cubicBezTo>
                    <a:pt x="75406" y="128191"/>
                    <a:pt x="69850" y="119062"/>
                    <a:pt x="63500" y="113903"/>
                  </a:cubicBezTo>
                  <a:cubicBezTo>
                    <a:pt x="57150" y="108744"/>
                    <a:pt x="48815" y="107950"/>
                    <a:pt x="44450" y="104378"/>
                  </a:cubicBezTo>
                  <a:cubicBezTo>
                    <a:pt x="40085" y="100806"/>
                    <a:pt x="40084" y="96838"/>
                    <a:pt x="37306" y="92472"/>
                  </a:cubicBezTo>
                  <a:cubicBezTo>
                    <a:pt x="34528" y="88107"/>
                    <a:pt x="29368" y="83741"/>
                    <a:pt x="27781" y="78185"/>
                  </a:cubicBezTo>
                  <a:cubicBezTo>
                    <a:pt x="26194" y="72629"/>
                    <a:pt x="31750" y="63897"/>
                    <a:pt x="27781" y="59135"/>
                  </a:cubicBezTo>
                  <a:cubicBezTo>
                    <a:pt x="23812" y="54373"/>
                    <a:pt x="7938" y="54372"/>
                    <a:pt x="3969" y="49610"/>
                  </a:cubicBezTo>
                  <a:cubicBezTo>
                    <a:pt x="0" y="44848"/>
                    <a:pt x="17065" y="8732"/>
                    <a:pt x="30162" y="4366"/>
                  </a:cubicBezTo>
                  <a:close/>
                </a:path>
              </a:pathLst>
            </a:cu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flipV="1">
              <a:off x="3705127" y="4049759"/>
              <a:ext cx="241697" cy="246856"/>
            </a:xfrm>
            <a:custGeom>
              <a:avLst/>
              <a:gdLst>
                <a:gd name="connsiteX0" fmla="*/ 20637 w 241697"/>
                <a:gd name="connsiteY0" fmla="*/ 69056 h 246856"/>
                <a:gd name="connsiteX1" fmla="*/ 113506 w 241697"/>
                <a:gd name="connsiteY1" fmla="*/ 45243 h 246856"/>
                <a:gd name="connsiteX2" fmla="*/ 158749 w 241697"/>
                <a:gd name="connsiteY2" fmla="*/ 23812 h 246856"/>
                <a:gd name="connsiteX3" fmla="*/ 187324 w 241697"/>
                <a:gd name="connsiteY3" fmla="*/ 7143 h 246856"/>
                <a:gd name="connsiteX4" fmla="*/ 225424 w 241697"/>
                <a:gd name="connsiteY4" fmla="*/ 0 h 246856"/>
                <a:gd name="connsiteX5" fmla="*/ 239712 w 241697"/>
                <a:gd name="connsiteY5" fmla="*/ 7143 h 246856"/>
                <a:gd name="connsiteX6" fmla="*/ 237331 w 241697"/>
                <a:gd name="connsiteY6" fmla="*/ 35718 h 246856"/>
                <a:gd name="connsiteX7" fmla="*/ 215899 w 241697"/>
                <a:gd name="connsiteY7" fmla="*/ 61912 h 246856"/>
                <a:gd name="connsiteX8" fmla="*/ 199231 w 241697"/>
                <a:gd name="connsiteY8" fmla="*/ 104775 h 246856"/>
                <a:gd name="connsiteX9" fmla="*/ 180181 w 241697"/>
                <a:gd name="connsiteY9" fmla="*/ 128587 h 246856"/>
                <a:gd name="connsiteX10" fmla="*/ 151606 w 241697"/>
                <a:gd name="connsiteY10" fmla="*/ 157162 h 246856"/>
                <a:gd name="connsiteX11" fmla="*/ 123031 w 241697"/>
                <a:gd name="connsiteY11" fmla="*/ 195262 h 246856"/>
                <a:gd name="connsiteX12" fmla="*/ 99218 w 241697"/>
                <a:gd name="connsiteY12" fmla="*/ 214312 h 246856"/>
                <a:gd name="connsiteX13" fmla="*/ 84931 w 241697"/>
                <a:gd name="connsiteY13" fmla="*/ 230981 h 246856"/>
                <a:gd name="connsiteX14" fmla="*/ 63499 w 241697"/>
                <a:gd name="connsiteY14" fmla="*/ 245268 h 246856"/>
                <a:gd name="connsiteX15" fmla="*/ 42068 w 241697"/>
                <a:gd name="connsiteY15" fmla="*/ 240506 h 246856"/>
                <a:gd name="connsiteX16" fmla="*/ 11112 w 241697"/>
                <a:gd name="connsiteY16" fmla="*/ 223837 h 246856"/>
                <a:gd name="connsiteX17" fmla="*/ 13493 w 241697"/>
                <a:gd name="connsiteY17" fmla="*/ 183356 h 246856"/>
                <a:gd name="connsiteX18" fmla="*/ 1587 w 241697"/>
                <a:gd name="connsiteY18" fmla="*/ 164306 h 246856"/>
                <a:gd name="connsiteX19" fmla="*/ 3968 w 241697"/>
                <a:gd name="connsiteY19" fmla="*/ 128587 h 246856"/>
                <a:gd name="connsiteX20" fmla="*/ 20637 w 241697"/>
                <a:gd name="connsiteY20" fmla="*/ 69056 h 24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1697" h="246856">
                  <a:moveTo>
                    <a:pt x="20637" y="69056"/>
                  </a:moveTo>
                  <a:cubicBezTo>
                    <a:pt x="38893" y="55165"/>
                    <a:pt x="90487" y="52784"/>
                    <a:pt x="113506" y="45243"/>
                  </a:cubicBezTo>
                  <a:cubicBezTo>
                    <a:pt x="136525" y="37702"/>
                    <a:pt x="146446" y="30162"/>
                    <a:pt x="158749" y="23812"/>
                  </a:cubicBezTo>
                  <a:cubicBezTo>
                    <a:pt x="171052" y="17462"/>
                    <a:pt x="176212" y="11112"/>
                    <a:pt x="187324" y="7143"/>
                  </a:cubicBezTo>
                  <a:cubicBezTo>
                    <a:pt x="198436" y="3174"/>
                    <a:pt x="216693" y="0"/>
                    <a:pt x="225424" y="0"/>
                  </a:cubicBezTo>
                  <a:cubicBezTo>
                    <a:pt x="234155" y="0"/>
                    <a:pt x="237728" y="1190"/>
                    <a:pt x="239712" y="7143"/>
                  </a:cubicBezTo>
                  <a:cubicBezTo>
                    <a:pt x="241697" y="13096"/>
                    <a:pt x="241300" y="26590"/>
                    <a:pt x="237331" y="35718"/>
                  </a:cubicBezTo>
                  <a:cubicBezTo>
                    <a:pt x="233362" y="44846"/>
                    <a:pt x="222249" y="50403"/>
                    <a:pt x="215899" y="61912"/>
                  </a:cubicBezTo>
                  <a:cubicBezTo>
                    <a:pt x="209549" y="73422"/>
                    <a:pt x="205184" y="93663"/>
                    <a:pt x="199231" y="104775"/>
                  </a:cubicBezTo>
                  <a:cubicBezTo>
                    <a:pt x="193278" y="115887"/>
                    <a:pt x="188118" y="119856"/>
                    <a:pt x="180181" y="128587"/>
                  </a:cubicBezTo>
                  <a:cubicBezTo>
                    <a:pt x="172244" y="137318"/>
                    <a:pt x="161131" y="146050"/>
                    <a:pt x="151606" y="157162"/>
                  </a:cubicBezTo>
                  <a:cubicBezTo>
                    <a:pt x="142081" y="168275"/>
                    <a:pt x="131762" y="185737"/>
                    <a:pt x="123031" y="195262"/>
                  </a:cubicBezTo>
                  <a:cubicBezTo>
                    <a:pt x="114300" y="204787"/>
                    <a:pt x="105568" y="208359"/>
                    <a:pt x="99218" y="214312"/>
                  </a:cubicBezTo>
                  <a:cubicBezTo>
                    <a:pt x="92868" y="220265"/>
                    <a:pt x="90884" y="225822"/>
                    <a:pt x="84931" y="230981"/>
                  </a:cubicBezTo>
                  <a:cubicBezTo>
                    <a:pt x="78978" y="236140"/>
                    <a:pt x="70643" y="243681"/>
                    <a:pt x="63499" y="245268"/>
                  </a:cubicBezTo>
                  <a:cubicBezTo>
                    <a:pt x="56355" y="246856"/>
                    <a:pt x="50799" y="244078"/>
                    <a:pt x="42068" y="240506"/>
                  </a:cubicBezTo>
                  <a:cubicBezTo>
                    <a:pt x="33337" y="236934"/>
                    <a:pt x="15875" y="233362"/>
                    <a:pt x="11112" y="223837"/>
                  </a:cubicBezTo>
                  <a:cubicBezTo>
                    <a:pt x="6349" y="214312"/>
                    <a:pt x="15081" y="193278"/>
                    <a:pt x="13493" y="183356"/>
                  </a:cubicBezTo>
                  <a:cubicBezTo>
                    <a:pt x="11905" y="173434"/>
                    <a:pt x="3175" y="173434"/>
                    <a:pt x="1587" y="164306"/>
                  </a:cubicBezTo>
                  <a:cubicBezTo>
                    <a:pt x="0" y="155178"/>
                    <a:pt x="3571" y="139303"/>
                    <a:pt x="3968" y="128587"/>
                  </a:cubicBezTo>
                  <a:cubicBezTo>
                    <a:pt x="4365" y="117871"/>
                    <a:pt x="2381" y="82947"/>
                    <a:pt x="20637" y="69056"/>
                  </a:cubicBezTo>
                  <a:close/>
                </a:path>
              </a:pathLst>
            </a:cu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 flipV="1">
              <a:off x="5498530" y="4629895"/>
              <a:ext cx="221059" cy="205185"/>
            </a:xfrm>
            <a:custGeom>
              <a:avLst/>
              <a:gdLst>
                <a:gd name="connsiteX0" fmla="*/ 126206 w 221059"/>
                <a:gd name="connsiteY0" fmla="*/ 1984 h 205185"/>
                <a:gd name="connsiteX1" fmla="*/ 188119 w 221059"/>
                <a:gd name="connsiteY1" fmla="*/ 30559 h 205185"/>
                <a:gd name="connsiteX2" fmla="*/ 211931 w 221059"/>
                <a:gd name="connsiteY2" fmla="*/ 75803 h 205185"/>
                <a:gd name="connsiteX3" fmla="*/ 219075 w 221059"/>
                <a:gd name="connsiteY3" fmla="*/ 104378 h 205185"/>
                <a:gd name="connsiteX4" fmla="*/ 219075 w 221059"/>
                <a:gd name="connsiteY4" fmla="*/ 125809 h 205185"/>
                <a:gd name="connsiteX5" fmla="*/ 207169 w 221059"/>
                <a:gd name="connsiteY5" fmla="*/ 149622 h 205185"/>
                <a:gd name="connsiteX6" fmla="*/ 200025 w 221059"/>
                <a:gd name="connsiteY6" fmla="*/ 171053 h 205185"/>
                <a:gd name="connsiteX7" fmla="*/ 192881 w 221059"/>
                <a:gd name="connsiteY7" fmla="*/ 182959 h 205185"/>
                <a:gd name="connsiteX8" fmla="*/ 169069 w 221059"/>
                <a:gd name="connsiteY8" fmla="*/ 187722 h 205185"/>
                <a:gd name="connsiteX9" fmla="*/ 157162 w 221059"/>
                <a:gd name="connsiteY9" fmla="*/ 202009 h 205185"/>
                <a:gd name="connsiteX10" fmla="*/ 130969 w 221059"/>
                <a:gd name="connsiteY10" fmla="*/ 204391 h 205185"/>
                <a:gd name="connsiteX11" fmla="*/ 100012 w 221059"/>
                <a:gd name="connsiteY11" fmla="*/ 204391 h 205185"/>
                <a:gd name="connsiteX12" fmla="*/ 76200 w 221059"/>
                <a:gd name="connsiteY12" fmla="*/ 204391 h 205185"/>
                <a:gd name="connsiteX13" fmla="*/ 59531 w 221059"/>
                <a:gd name="connsiteY13" fmla="*/ 199628 h 205185"/>
                <a:gd name="connsiteX14" fmla="*/ 42862 w 221059"/>
                <a:gd name="connsiteY14" fmla="*/ 182959 h 205185"/>
                <a:gd name="connsiteX15" fmla="*/ 28575 w 221059"/>
                <a:gd name="connsiteY15" fmla="*/ 168672 h 205185"/>
                <a:gd name="connsiteX16" fmla="*/ 19050 w 221059"/>
                <a:gd name="connsiteY16" fmla="*/ 156766 h 205185"/>
                <a:gd name="connsiteX17" fmla="*/ 9525 w 221059"/>
                <a:gd name="connsiteY17" fmla="*/ 130572 h 205185"/>
                <a:gd name="connsiteX18" fmla="*/ 4762 w 221059"/>
                <a:gd name="connsiteY18" fmla="*/ 113903 h 205185"/>
                <a:gd name="connsiteX19" fmla="*/ 0 w 221059"/>
                <a:gd name="connsiteY19" fmla="*/ 90091 h 205185"/>
                <a:gd name="connsiteX20" fmla="*/ 4762 w 221059"/>
                <a:gd name="connsiteY20" fmla="*/ 66278 h 205185"/>
                <a:gd name="connsiteX21" fmla="*/ 14287 w 221059"/>
                <a:gd name="connsiteY21" fmla="*/ 54372 h 205185"/>
                <a:gd name="connsiteX22" fmla="*/ 28575 w 221059"/>
                <a:gd name="connsiteY22" fmla="*/ 37703 h 205185"/>
                <a:gd name="connsiteX23" fmla="*/ 35719 w 221059"/>
                <a:gd name="connsiteY23" fmla="*/ 25797 h 205185"/>
                <a:gd name="connsiteX24" fmla="*/ 61912 w 221059"/>
                <a:gd name="connsiteY24" fmla="*/ 18653 h 205185"/>
                <a:gd name="connsiteX25" fmla="*/ 126206 w 221059"/>
                <a:gd name="connsiteY25" fmla="*/ 1984 h 20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1059" h="205185">
                  <a:moveTo>
                    <a:pt x="126206" y="1984"/>
                  </a:moveTo>
                  <a:cubicBezTo>
                    <a:pt x="147240" y="3968"/>
                    <a:pt x="173832" y="18256"/>
                    <a:pt x="188119" y="30559"/>
                  </a:cubicBezTo>
                  <a:cubicBezTo>
                    <a:pt x="202406" y="42862"/>
                    <a:pt x="206772" y="63500"/>
                    <a:pt x="211931" y="75803"/>
                  </a:cubicBezTo>
                  <a:cubicBezTo>
                    <a:pt x="217090" y="88106"/>
                    <a:pt x="217884" y="96044"/>
                    <a:pt x="219075" y="104378"/>
                  </a:cubicBezTo>
                  <a:cubicBezTo>
                    <a:pt x="220266" y="112712"/>
                    <a:pt x="221059" y="118268"/>
                    <a:pt x="219075" y="125809"/>
                  </a:cubicBezTo>
                  <a:cubicBezTo>
                    <a:pt x="217091" y="133350"/>
                    <a:pt x="210344" y="142081"/>
                    <a:pt x="207169" y="149622"/>
                  </a:cubicBezTo>
                  <a:cubicBezTo>
                    <a:pt x="203994" y="157163"/>
                    <a:pt x="202406" y="165497"/>
                    <a:pt x="200025" y="171053"/>
                  </a:cubicBezTo>
                  <a:cubicBezTo>
                    <a:pt x="197644" y="176609"/>
                    <a:pt x="198040" y="180181"/>
                    <a:pt x="192881" y="182959"/>
                  </a:cubicBezTo>
                  <a:cubicBezTo>
                    <a:pt x="187722" y="185737"/>
                    <a:pt x="175022" y="184547"/>
                    <a:pt x="169069" y="187722"/>
                  </a:cubicBezTo>
                  <a:cubicBezTo>
                    <a:pt x="163116" y="190897"/>
                    <a:pt x="163512" y="199231"/>
                    <a:pt x="157162" y="202009"/>
                  </a:cubicBezTo>
                  <a:cubicBezTo>
                    <a:pt x="150812" y="204787"/>
                    <a:pt x="140494" y="203994"/>
                    <a:pt x="130969" y="204391"/>
                  </a:cubicBezTo>
                  <a:cubicBezTo>
                    <a:pt x="121444" y="204788"/>
                    <a:pt x="100012" y="204391"/>
                    <a:pt x="100012" y="204391"/>
                  </a:cubicBezTo>
                  <a:cubicBezTo>
                    <a:pt x="90884" y="204391"/>
                    <a:pt x="82947" y="205185"/>
                    <a:pt x="76200" y="204391"/>
                  </a:cubicBezTo>
                  <a:cubicBezTo>
                    <a:pt x="69453" y="203597"/>
                    <a:pt x="65087" y="203200"/>
                    <a:pt x="59531" y="199628"/>
                  </a:cubicBezTo>
                  <a:cubicBezTo>
                    <a:pt x="53975" y="196056"/>
                    <a:pt x="42862" y="182959"/>
                    <a:pt x="42862" y="182959"/>
                  </a:cubicBezTo>
                  <a:cubicBezTo>
                    <a:pt x="37703" y="177800"/>
                    <a:pt x="32544" y="173037"/>
                    <a:pt x="28575" y="168672"/>
                  </a:cubicBezTo>
                  <a:cubicBezTo>
                    <a:pt x="24606" y="164307"/>
                    <a:pt x="22225" y="163116"/>
                    <a:pt x="19050" y="156766"/>
                  </a:cubicBezTo>
                  <a:cubicBezTo>
                    <a:pt x="15875" y="150416"/>
                    <a:pt x="11906" y="137716"/>
                    <a:pt x="9525" y="130572"/>
                  </a:cubicBezTo>
                  <a:cubicBezTo>
                    <a:pt x="7144" y="123428"/>
                    <a:pt x="6350" y="120650"/>
                    <a:pt x="4762" y="113903"/>
                  </a:cubicBezTo>
                  <a:cubicBezTo>
                    <a:pt x="3175" y="107156"/>
                    <a:pt x="0" y="98028"/>
                    <a:pt x="0" y="90091"/>
                  </a:cubicBezTo>
                  <a:cubicBezTo>
                    <a:pt x="0" y="82154"/>
                    <a:pt x="2381" y="72231"/>
                    <a:pt x="4762" y="66278"/>
                  </a:cubicBezTo>
                  <a:cubicBezTo>
                    <a:pt x="7143" y="60325"/>
                    <a:pt x="10318" y="59134"/>
                    <a:pt x="14287" y="54372"/>
                  </a:cubicBezTo>
                  <a:cubicBezTo>
                    <a:pt x="18256" y="49610"/>
                    <a:pt x="25003" y="42465"/>
                    <a:pt x="28575" y="37703"/>
                  </a:cubicBezTo>
                  <a:cubicBezTo>
                    <a:pt x="32147" y="32941"/>
                    <a:pt x="30163" y="28972"/>
                    <a:pt x="35719" y="25797"/>
                  </a:cubicBezTo>
                  <a:cubicBezTo>
                    <a:pt x="41275" y="22622"/>
                    <a:pt x="54769" y="21431"/>
                    <a:pt x="61912" y="18653"/>
                  </a:cubicBezTo>
                  <a:cubicBezTo>
                    <a:pt x="69055" y="15875"/>
                    <a:pt x="105172" y="0"/>
                    <a:pt x="126206" y="1984"/>
                  </a:cubicBezTo>
                  <a:close/>
                </a:path>
              </a:pathLst>
            </a:custGeom>
            <a:noFill/>
            <a:ln w="190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 flipV="1">
              <a:off x="5394152" y="4288981"/>
              <a:ext cx="459581" cy="282574"/>
            </a:xfrm>
            <a:custGeom>
              <a:avLst/>
              <a:gdLst>
                <a:gd name="connsiteX0" fmla="*/ 204390 w 459581"/>
                <a:gd name="connsiteY0" fmla="*/ 36116 h 282574"/>
                <a:gd name="connsiteX1" fmla="*/ 263922 w 459581"/>
                <a:gd name="connsiteY1" fmla="*/ 28972 h 282574"/>
                <a:gd name="connsiteX2" fmla="*/ 280590 w 459581"/>
                <a:gd name="connsiteY2" fmla="*/ 28972 h 282574"/>
                <a:gd name="connsiteX3" fmla="*/ 294878 w 459581"/>
                <a:gd name="connsiteY3" fmla="*/ 28972 h 282574"/>
                <a:gd name="connsiteX4" fmla="*/ 311547 w 459581"/>
                <a:gd name="connsiteY4" fmla="*/ 14684 h 282574"/>
                <a:gd name="connsiteX5" fmla="*/ 344884 w 459581"/>
                <a:gd name="connsiteY5" fmla="*/ 12303 h 282574"/>
                <a:gd name="connsiteX6" fmla="*/ 354409 w 459581"/>
                <a:gd name="connsiteY6" fmla="*/ 5159 h 282574"/>
                <a:gd name="connsiteX7" fmla="*/ 382984 w 459581"/>
                <a:gd name="connsiteY7" fmla="*/ 397 h 282574"/>
                <a:gd name="connsiteX8" fmla="*/ 413940 w 459581"/>
                <a:gd name="connsiteY8" fmla="*/ 2778 h 282574"/>
                <a:gd name="connsiteX9" fmla="*/ 428228 w 459581"/>
                <a:gd name="connsiteY9" fmla="*/ 12303 h 282574"/>
                <a:gd name="connsiteX10" fmla="*/ 435372 w 459581"/>
                <a:gd name="connsiteY10" fmla="*/ 19447 h 282574"/>
                <a:gd name="connsiteX11" fmla="*/ 444897 w 459581"/>
                <a:gd name="connsiteY11" fmla="*/ 40878 h 282574"/>
                <a:gd name="connsiteX12" fmla="*/ 449659 w 459581"/>
                <a:gd name="connsiteY12" fmla="*/ 52784 h 282574"/>
                <a:gd name="connsiteX13" fmla="*/ 456803 w 459581"/>
                <a:gd name="connsiteY13" fmla="*/ 78978 h 282574"/>
                <a:gd name="connsiteX14" fmla="*/ 456803 w 459581"/>
                <a:gd name="connsiteY14" fmla="*/ 102791 h 282574"/>
                <a:gd name="connsiteX15" fmla="*/ 456803 w 459581"/>
                <a:gd name="connsiteY15" fmla="*/ 126603 h 282574"/>
                <a:gd name="connsiteX16" fmla="*/ 440134 w 459581"/>
                <a:gd name="connsiteY16" fmla="*/ 145653 h 282574"/>
                <a:gd name="connsiteX17" fmla="*/ 440134 w 459581"/>
                <a:gd name="connsiteY17" fmla="*/ 164703 h 282574"/>
                <a:gd name="connsiteX18" fmla="*/ 425847 w 459581"/>
                <a:gd name="connsiteY18" fmla="*/ 188516 h 282574"/>
                <a:gd name="connsiteX19" fmla="*/ 413940 w 459581"/>
                <a:gd name="connsiteY19" fmla="*/ 209947 h 282574"/>
                <a:gd name="connsiteX20" fmla="*/ 397272 w 459581"/>
                <a:gd name="connsiteY20" fmla="*/ 231378 h 282574"/>
                <a:gd name="connsiteX21" fmla="*/ 363934 w 459581"/>
                <a:gd name="connsiteY21" fmla="*/ 255191 h 282574"/>
                <a:gd name="connsiteX22" fmla="*/ 330597 w 459581"/>
                <a:gd name="connsiteY22" fmla="*/ 274241 h 282574"/>
                <a:gd name="connsiteX23" fmla="*/ 304403 w 459581"/>
                <a:gd name="connsiteY23" fmla="*/ 274241 h 282574"/>
                <a:gd name="connsiteX24" fmla="*/ 275828 w 459581"/>
                <a:gd name="connsiteY24" fmla="*/ 281384 h 282574"/>
                <a:gd name="connsiteX25" fmla="*/ 228203 w 459581"/>
                <a:gd name="connsiteY25" fmla="*/ 281384 h 282574"/>
                <a:gd name="connsiteX26" fmla="*/ 206772 w 459581"/>
                <a:gd name="connsiteY26" fmla="*/ 279003 h 282574"/>
                <a:gd name="connsiteX27" fmla="*/ 180578 w 459581"/>
                <a:gd name="connsiteY27" fmla="*/ 274241 h 282574"/>
                <a:gd name="connsiteX28" fmla="*/ 156765 w 459581"/>
                <a:gd name="connsiteY28" fmla="*/ 267097 h 282574"/>
                <a:gd name="connsiteX29" fmla="*/ 137715 w 459581"/>
                <a:gd name="connsiteY29" fmla="*/ 257572 h 282574"/>
                <a:gd name="connsiteX30" fmla="*/ 121047 w 459581"/>
                <a:gd name="connsiteY30" fmla="*/ 252809 h 282574"/>
                <a:gd name="connsiteX31" fmla="*/ 106759 w 459581"/>
                <a:gd name="connsiteY31" fmla="*/ 245666 h 282574"/>
                <a:gd name="connsiteX32" fmla="*/ 99615 w 459581"/>
                <a:gd name="connsiteY32" fmla="*/ 238522 h 282574"/>
                <a:gd name="connsiteX33" fmla="*/ 82947 w 459581"/>
                <a:gd name="connsiteY33" fmla="*/ 221853 h 282574"/>
                <a:gd name="connsiteX34" fmla="*/ 75803 w 459581"/>
                <a:gd name="connsiteY34" fmla="*/ 214709 h 282574"/>
                <a:gd name="connsiteX35" fmla="*/ 61515 w 459581"/>
                <a:gd name="connsiteY35" fmla="*/ 202803 h 282574"/>
                <a:gd name="connsiteX36" fmla="*/ 37703 w 459581"/>
                <a:gd name="connsiteY36" fmla="*/ 176609 h 282574"/>
                <a:gd name="connsiteX37" fmla="*/ 21034 w 459581"/>
                <a:gd name="connsiteY37" fmla="*/ 157559 h 282574"/>
                <a:gd name="connsiteX38" fmla="*/ 16272 w 459581"/>
                <a:gd name="connsiteY38" fmla="*/ 128984 h 282574"/>
                <a:gd name="connsiteX39" fmla="*/ 13890 w 459581"/>
                <a:gd name="connsiteY39" fmla="*/ 119459 h 282574"/>
                <a:gd name="connsiteX40" fmla="*/ 1984 w 459581"/>
                <a:gd name="connsiteY40" fmla="*/ 98028 h 282574"/>
                <a:gd name="connsiteX41" fmla="*/ 1984 w 459581"/>
                <a:gd name="connsiteY41" fmla="*/ 86122 h 282574"/>
                <a:gd name="connsiteX42" fmla="*/ 1984 w 459581"/>
                <a:gd name="connsiteY42" fmla="*/ 69453 h 282574"/>
                <a:gd name="connsiteX43" fmla="*/ 13890 w 459581"/>
                <a:gd name="connsiteY43" fmla="*/ 57547 h 282574"/>
                <a:gd name="connsiteX44" fmla="*/ 32940 w 459581"/>
                <a:gd name="connsiteY44" fmla="*/ 57547 h 282574"/>
                <a:gd name="connsiteX45" fmla="*/ 47228 w 459581"/>
                <a:gd name="connsiteY45" fmla="*/ 43259 h 282574"/>
                <a:gd name="connsiteX46" fmla="*/ 61515 w 459581"/>
                <a:gd name="connsiteY46" fmla="*/ 28972 h 282574"/>
                <a:gd name="connsiteX47" fmla="*/ 73422 w 459581"/>
                <a:gd name="connsiteY47" fmla="*/ 19447 h 282574"/>
                <a:gd name="connsiteX48" fmla="*/ 94853 w 459581"/>
                <a:gd name="connsiteY48" fmla="*/ 19447 h 282574"/>
                <a:gd name="connsiteX49" fmla="*/ 118665 w 459581"/>
                <a:gd name="connsiteY49" fmla="*/ 14684 h 282574"/>
                <a:gd name="connsiteX50" fmla="*/ 140097 w 459581"/>
                <a:gd name="connsiteY50" fmla="*/ 17066 h 282574"/>
                <a:gd name="connsiteX51" fmla="*/ 149622 w 459581"/>
                <a:gd name="connsiteY51" fmla="*/ 26591 h 282574"/>
                <a:gd name="connsiteX52" fmla="*/ 204390 w 459581"/>
                <a:gd name="connsiteY52" fmla="*/ 36116 h 28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59581" h="282574">
                  <a:moveTo>
                    <a:pt x="204390" y="36116"/>
                  </a:moveTo>
                  <a:cubicBezTo>
                    <a:pt x="223440" y="36513"/>
                    <a:pt x="251222" y="30163"/>
                    <a:pt x="263922" y="28972"/>
                  </a:cubicBezTo>
                  <a:cubicBezTo>
                    <a:pt x="276622" y="27781"/>
                    <a:pt x="280590" y="28972"/>
                    <a:pt x="280590" y="28972"/>
                  </a:cubicBezTo>
                  <a:cubicBezTo>
                    <a:pt x="285749" y="28972"/>
                    <a:pt x="289719" y="31353"/>
                    <a:pt x="294878" y="28972"/>
                  </a:cubicBezTo>
                  <a:cubicBezTo>
                    <a:pt x="300037" y="26591"/>
                    <a:pt x="303213" y="17462"/>
                    <a:pt x="311547" y="14684"/>
                  </a:cubicBezTo>
                  <a:cubicBezTo>
                    <a:pt x="319881" y="11906"/>
                    <a:pt x="337740" y="13891"/>
                    <a:pt x="344884" y="12303"/>
                  </a:cubicBezTo>
                  <a:cubicBezTo>
                    <a:pt x="352028" y="10716"/>
                    <a:pt x="348059" y="7143"/>
                    <a:pt x="354409" y="5159"/>
                  </a:cubicBezTo>
                  <a:cubicBezTo>
                    <a:pt x="360759" y="3175"/>
                    <a:pt x="373062" y="794"/>
                    <a:pt x="382984" y="397"/>
                  </a:cubicBezTo>
                  <a:cubicBezTo>
                    <a:pt x="392906" y="0"/>
                    <a:pt x="406399" y="794"/>
                    <a:pt x="413940" y="2778"/>
                  </a:cubicBezTo>
                  <a:cubicBezTo>
                    <a:pt x="421481" y="4762"/>
                    <a:pt x="424656" y="9525"/>
                    <a:pt x="428228" y="12303"/>
                  </a:cubicBezTo>
                  <a:cubicBezTo>
                    <a:pt x="431800" y="15081"/>
                    <a:pt x="432594" y="14685"/>
                    <a:pt x="435372" y="19447"/>
                  </a:cubicBezTo>
                  <a:cubicBezTo>
                    <a:pt x="438150" y="24210"/>
                    <a:pt x="442516" y="35322"/>
                    <a:pt x="444897" y="40878"/>
                  </a:cubicBezTo>
                  <a:cubicBezTo>
                    <a:pt x="447278" y="46434"/>
                    <a:pt x="447675" y="46434"/>
                    <a:pt x="449659" y="52784"/>
                  </a:cubicBezTo>
                  <a:cubicBezTo>
                    <a:pt x="451643" y="59134"/>
                    <a:pt x="455612" y="70644"/>
                    <a:pt x="456803" y="78978"/>
                  </a:cubicBezTo>
                  <a:cubicBezTo>
                    <a:pt x="457994" y="87312"/>
                    <a:pt x="456803" y="102791"/>
                    <a:pt x="456803" y="102791"/>
                  </a:cubicBezTo>
                  <a:cubicBezTo>
                    <a:pt x="456803" y="110728"/>
                    <a:pt x="459581" y="119460"/>
                    <a:pt x="456803" y="126603"/>
                  </a:cubicBezTo>
                  <a:cubicBezTo>
                    <a:pt x="454025" y="133746"/>
                    <a:pt x="442912" y="139303"/>
                    <a:pt x="440134" y="145653"/>
                  </a:cubicBezTo>
                  <a:cubicBezTo>
                    <a:pt x="437356" y="152003"/>
                    <a:pt x="442515" y="157559"/>
                    <a:pt x="440134" y="164703"/>
                  </a:cubicBezTo>
                  <a:cubicBezTo>
                    <a:pt x="437753" y="171847"/>
                    <a:pt x="430213" y="180975"/>
                    <a:pt x="425847" y="188516"/>
                  </a:cubicBezTo>
                  <a:cubicBezTo>
                    <a:pt x="421481" y="196057"/>
                    <a:pt x="418702" y="202803"/>
                    <a:pt x="413940" y="209947"/>
                  </a:cubicBezTo>
                  <a:cubicBezTo>
                    <a:pt x="409178" y="217091"/>
                    <a:pt x="405606" y="223837"/>
                    <a:pt x="397272" y="231378"/>
                  </a:cubicBezTo>
                  <a:cubicBezTo>
                    <a:pt x="388938" y="238919"/>
                    <a:pt x="375046" y="248047"/>
                    <a:pt x="363934" y="255191"/>
                  </a:cubicBezTo>
                  <a:cubicBezTo>
                    <a:pt x="352822" y="262335"/>
                    <a:pt x="340519" y="271066"/>
                    <a:pt x="330597" y="274241"/>
                  </a:cubicBezTo>
                  <a:cubicBezTo>
                    <a:pt x="320675" y="277416"/>
                    <a:pt x="313531" y="273050"/>
                    <a:pt x="304403" y="274241"/>
                  </a:cubicBezTo>
                  <a:cubicBezTo>
                    <a:pt x="295275" y="275432"/>
                    <a:pt x="288528" y="280194"/>
                    <a:pt x="275828" y="281384"/>
                  </a:cubicBezTo>
                  <a:cubicBezTo>
                    <a:pt x="263128" y="282574"/>
                    <a:pt x="239712" y="281781"/>
                    <a:pt x="228203" y="281384"/>
                  </a:cubicBezTo>
                  <a:cubicBezTo>
                    <a:pt x="216694" y="280987"/>
                    <a:pt x="214709" y="280193"/>
                    <a:pt x="206772" y="279003"/>
                  </a:cubicBezTo>
                  <a:cubicBezTo>
                    <a:pt x="198835" y="277813"/>
                    <a:pt x="188912" y="276225"/>
                    <a:pt x="180578" y="274241"/>
                  </a:cubicBezTo>
                  <a:cubicBezTo>
                    <a:pt x="172244" y="272257"/>
                    <a:pt x="163909" y="269875"/>
                    <a:pt x="156765" y="267097"/>
                  </a:cubicBezTo>
                  <a:cubicBezTo>
                    <a:pt x="149621" y="264319"/>
                    <a:pt x="143668" y="259953"/>
                    <a:pt x="137715" y="257572"/>
                  </a:cubicBezTo>
                  <a:cubicBezTo>
                    <a:pt x="131762" y="255191"/>
                    <a:pt x="126206" y="254793"/>
                    <a:pt x="121047" y="252809"/>
                  </a:cubicBezTo>
                  <a:cubicBezTo>
                    <a:pt x="115888" y="250825"/>
                    <a:pt x="110331" y="248047"/>
                    <a:pt x="106759" y="245666"/>
                  </a:cubicBezTo>
                  <a:cubicBezTo>
                    <a:pt x="103187" y="243285"/>
                    <a:pt x="99615" y="238522"/>
                    <a:pt x="99615" y="238522"/>
                  </a:cubicBezTo>
                  <a:lnTo>
                    <a:pt x="82947" y="221853"/>
                  </a:lnTo>
                  <a:cubicBezTo>
                    <a:pt x="78978" y="217884"/>
                    <a:pt x="79375" y="217884"/>
                    <a:pt x="75803" y="214709"/>
                  </a:cubicBezTo>
                  <a:cubicBezTo>
                    <a:pt x="72231" y="211534"/>
                    <a:pt x="67865" y="209153"/>
                    <a:pt x="61515" y="202803"/>
                  </a:cubicBezTo>
                  <a:cubicBezTo>
                    <a:pt x="55165" y="196453"/>
                    <a:pt x="44450" y="184150"/>
                    <a:pt x="37703" y="176609"/>
                  </a:cubicBezTo>
                  <a:cubicBezTo>
                    <a:pt x="30956" y="169068"/>
                    <a:pt x="24606" y="165496"/>
                    <a:pt x="21034" y="157559"/>
                  </a:cubicBezTo>
                  <a:cubicBezTo>
                    <a:pt x="17462" y="149622"/>
                    <a:pt x="17463" y="135334"/>
                    <a:pt x="16272" y="128984"/>
                  </a:cubicBezTo>
                  <a:cubicBezTo>
                    <a:pt x="15081" y="122634"/>
                    <a:pt x="16271" y="124618"/>
                    <a:pt x="13890" y="119459"/>
                  </a:cubicBezTo>
                  <a:cubicBezTo>
                    <a:pt x="11509" y="114300"/>
                    <a:pt x="3968" y="103584"/>
                    <a:pt x="1984" y="98028"/>
                  </a:cubicBezTo>
                  <a:cubicBezTo>
                    <a:pt x="0" y="92472"/>
                    <a:pt x="1984" y="86122"/>
                    <a:pt x="1984" y="86122"/>
                  </a:cubicBezTo>
                  <a:cubicBezTo>
                    <a:pt x="1984" y="81360"/>
                    <a:pt x="0" y="74216"/>
                    <a:pt x="1984" y="69453"/>
                  </a:cubicBezTo>
                  <a:cubicBezTo>
                    <a:pt x="3968" y="64691"/>
                    <a:pt x="8731" y="59531"/>
                    <a:pt x="13890" y="57547"/>
                  </a:cubicBezTo>
                  <a:cubicBezTo>
                    <a:pt x="19049" y="55563"/>
                    <a:pt x="27384" y="59928"/>
                    <a:pt x="32940" y="57547"/>
                  </a:cubicBezTo>
                  <a:cubicBezTo>
                    <a:pt x="38496" y="55166"/>
                    <a:pt x="47228" y="43259"/>
                    <a:pt x="47228" y="43259"/>
                  </a:cubicBezTo>
                  <a:cubicBezTo>
                    <a:pt x="51990" y="38497"/>
                    <a:pt x="57149" y="32941"/>
                    <a:pt x="61515" y="28972"/>
                  </a:cubicBezTo>
                  <a:cubicBezTo>
                    <a:pt x="65881" y="25003"/>
                    <a:pt x="67866" y="21034"/>
                    <a:pt x="73422" y="19447"/>
                  </a:cubicBezTo>
                  <a:cubicBezTo>
                    <a:pt x="78978" y="17860"/>
                    <a:pt x="87313" y="20241"/>
                    <a:pt x="94853" y="19447"/>
                  </a:cubicBezTo>
                  <a:cubicBezTo>
                    <a:pt x="102393" y="18653"/>
                    <a:pt x="111124" y="15081"/>
                    <a:pt x="118665" y="14684"/>
                  </a:cubicBezTo>
                  <a:cubicBezTo>
                    <a:pt x="126206" y="14287"/>
                    <a:pt x="134937" y="15081"/>
                    <a:pt x="140097" y="17066"/>
                  </a:cubicBezTo>
                  <a:cubicBezTo>
                    <a:pt x="145257" y="19051"/>
                    <a:pt x="144066" y="24210"/>
                    <a:pt x="149622" y="26591"/>
                  </a:cubicBezTo>
                  <a:cubicBezTo>
                    <a:pt x="155178" y="28972"/>
                    <a:pt x="185340" y="35719"/>
                    <a:pt x="204390" y="36116"/>
                  </a:cubicBezTo>
                  <a:close/>
                </a:path>
              </a:pathLst>
            </a:custGeom>
            <a:noFill/>
            <a:ln w="19050">
              <a:solidFill>
                <a:srgbClr val="92D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 flipV="1">
              <a:off x="5339780" y="4043315"/>
              <a:ext cx="261937" cy="265509"/>
            </a:xfrm>
            <a:custGeom>
              <a:avLst/>
              <a:gdLst>
                <a:gd name="connsiteX0" fmla="*/ 30162 w 261937"/>
                <a:gd name="connsiteY0" fmla="*/ 4366 h 265509"/>
                <a:gd name="connsiteX1" fmla="*/ 82550 w 261937"/>
                <a:gd name="connsiteY1" fmla="*/ 23416 h 265509"/>
                <a:gd name="connsiteX2" fmla="*/ 99219 w 261937"/>
                <a:gd name="connsiteY2" fmla="*/ 28178 h 265509"/>
                <a:gd name="connsiteX3" fmla="*/ 118269 w 261937"/>
                <a:gd name="connsiteY3" fmla="*/ 40085 h 265509"/>
                <a:gd name="connsiteX4" fmla="*/ 127794 w 261937"/>
                <a:gd name="connsiteY4" fmla="*/ 47228 h 265509"/>
                <a:gd name="connsiteX5" fmla="*/ 146844 w 261937"/>
                <a:gd name="connsiteY5" fmla="*/ 51991 h 265509"/>
                <a:gd name="connsiteX6" fmla="*/ 161131 w 261937"/>
                <a:gd name="connsiteY6" fmla="*/ 54372 h 265509"/>
                <a:gd name="connsiteX7" fmla="*/ 189706 w 261937"/>
                <a:gd name="connsiteY7" fmla="*/ 61516 h 265509"/>
                <a:gd name="connsiteX8" fmla="*/ 208756 w 261937"/>
                <a:gd name="connsiteY8" fmla="*/ 71041 h 265509"/>
                <a:gd name="connsiteX9" fmla="*/ 230187 w 261937"/>
                <a:gd name="connsiteY9" fmla="*/ 82947 h 265509"/>
                <a:gd name="connsiteX10" fmla="*/ 254000 w 261937"/>
                <a:gd name="connsiteY10" fmla="*/ 99616 h 265509"/>
                <a:gd name="connsiteX11" fmla="*/ 258762 w 261937"/>
                <a:gd name="connsiteY11" fmla="*/ 116285 h 265509"/>
                <a:gd name="connsiteX12" fmla="*/ 256381 w 261937"/>
                <a:gd name="connsiteY12" fmla="*/ 161528 h 265509"/>
                <a:gd name="connsiteX13" fmla="*/ 258762 w 261937"/>
                <a:gd name="connsiteY13" fmla="*/ 204391 h 265509"/>
                <a:gd name="connsiteX14" fmla="*/ 258762 w 261937"/>
                <a:gd name="connsiteY14" fmla="*/ 242491 h 265509"/>
                <a:gd name="connsiteX15" fmla="*/ 239712 w 261937"/>
                <a:gd name="connsiteY15" fmla="*/ 249635 h 265509"/>
                <a:gd name="connsiteX16" fmla="*/ 230187 w 261937"/>
                <a:gd name="connsiteY16" fmla="*/ 263922 h 265509"/>
                <a:gd name="connsiteX17" fmla="*/ 206375 w 261937"/>
                <a:gd name="connsiteY17" fmla="*/ 259160 h 265509"/>
                <a:gd name="connsiteX18" fmla="*/ 180181 w 261937"/>
                <a:gd name="connsiteY18" fmla="*/ 232966 h 265509"/>
                <a:gd name="connsiteX19" fmla="*/ 153987 w 261937"/>
                <a:gd name="connsiteY19" fmla="*/ 206772 h 265509"/>
                <a:gd name="connsiteX20" fmla="*/ 125412 w 261937"/>
                <a:gd name="connsiteY20" fmla="*/ 182960 h 265509"/>
                <a:gd name="connsiteX21" fmla="*/ 106362 w 261937"/>
                <a:gd name="connsiteY21" fmla="*/ 156766 h 265509"/>
                <a:gd name="connsiteX22" fmla="*/ 82550 w 261937"/>
                <a:gd name="connsiteY22" fmla="*/ 135335 h 265509"/>
                <a:gd name="connsiteX23" fmla="*/ 63500 w 261937"/>
                <a:gd name="connsiteY23" fmla="*/ 113903 h 265509"/>
                <a:gd name="connsiteX24" fmla="*/ 44450 w 261937"/>
                <a:gd name="connsiteY24" fmla="*/ 104378 h 265509"/>
                <a:gd name="connsiteX25" fmla="*/ 37306 w 261937"/>
                <a:gd name="connsiteY25" fmla="*/ 92472 h 265509"/>
                <a:gd name="connsiteX26" fmla="*/ 27781 w 261937"/>
                <a:gd name="connsiteY26" fmla="*/ 78185 h 265509"/>
                <a:gd name="connsiteX27" fmla="*/ 27781 w 261937"/>
                <a:gd name="connsiteY27" fmla="*/ 59135 h 265509"/>
                <a:gd name="connsiteX28" fmla="*/ 3969 w 261937"/>
                <a:gd name="connsiteY28" fmla="*/ 49610 h 265509"/>
                <a:gd name="connsiteX29" fmla="*/ 30162 w 261937"/>
                <a:gd name="connsiteY29" fmla="*/ 4366 h 2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1937" h="265509">
                  <a:moveTo>
                    <a:pt x="30162" y="4366"/>
                  </a:moveTo>
                  <a:cubicBezTo>
                    <a:pt x="43259" y="0"/>
                    <a:pt x="71041" y="19447"/>
                    <a:pt x="82550" y="23416"/>
                  </a:cubicBezTo>
                  <a:cubicBezTo>
                    <a:pt x="94059" y="27385"/>
                    <a:pt x="93266" y="25400"/>
                    <a:pt x="99219" y="28178"/>
                  </a:cubicBezTo>
                  <a:cubicBezTo>
                    <a:pt x="105172" y="30956"/>
                    <a:pt x="113507" y="36910"/>
                    <a:pt x="118269" y="40085"/>
                  </a:cubicBezTo>
                  <a:cubicBezTo>
                    <a:pt x="123031" y="43260"/>
                    <a:pt x="123032" y="45244"/>
                    <a:pt x="127794" y="47228"/>
                  </a:cubicBezTo>
                  <a:cubicBezTo>
                    <a:pt x="132557" y="49212"/>
                    <a:pt x="141288" y="50800"/>
                    <a:pt x="146844" y="51991"/>
                  </a:cubicBezTo>
                  <a:cubicBezTo>
                    <a:pt x="152400" y="53182"/>
                    <a:pt x="153987" y="52785"/>
                    <a:pt x="161131" y="54372"/>
                  </a:cubicBezTo>
                  <a:cubicBezTo>
                    <a:pt x="168275" y="55960"/>
                    <a:pt x="181769" y="58738"/>
                    <a:pt x="189706" y="61516"/>
                  </a:cubicBezTo>
                  <a:cubicBezTo>
                    <a:pt x="197643" y="64294"/>
                    <a:pt x="202009" y="67469"/>
                    <a:pt x="208756" y="71041"/>
                  </a:cubicBezTo>
                  <a:cubicBezTo>
                    <a:pt x="215503" y="74613"/>
                    <a:pt x="222646" y="78185"/>
                    <a:pt x="230187" y="82947"/>
                  </a:cubicBezTo>
                  <a:cubicBezTo>
                    <a:pt x="237728" y="87709"/>
                    <a:pt x="249238" y="94060"/>
                    <a:pt x="254000" y="99616"/>
                  </a:cubicBezTo>
                  <a:cubicBezTo>
                    <a:pt x="258763" y="105172"/>
                    <a:pt x="258365" y="105966"/>
                    <a:pt x="258762" y="116285"/>
                  </a:cubicBezTo>
                  <a:cubicBezTo>
                    <a:pt x="259159" y="126604"/>
                    <a:pt x="256381" y="146844"/>
                    <a:pt x="256381" y="161528"/>
                  </a:cubicBezTo>
                  <a:cubicBezTo>
                    <a:pt x="256381" y="176212"/>
                    <a:pt x="258365" y="190897"/>
                    <a:pt x="258762" y="204391"/>
                  </a:cubicBezTo>
                  <a:cubicBezTo>
                    <a:pt x="259159" y="217885"/>
                    <a:pt x="261937" y="234950"/>
                    <a:pt x="258762" y="242491"/>
                  </a:cubicBezTo>
                  <a:cubicBezTo>
                    <a:pt x="255587" y="250032"/>
                    <a:pt x="244474" y="246063"/>
                    <a:pt x="239712" y="249635"/>
                  </a:cubicBezTo>
                  <a:cubicBezTo>
                    <a:pt x="234950" y="253207"/>
                    <a:pt x="235743" y="262335"/>
                    <a:pt x="230187" y="263922"/>
                  </a:cubicBezTo>
                  <a:cubicBezTo>
                    <a:pt x="224631" y="265509"/>
                    <a:pt x="214709" y="264319"/>
                    <a:pt x="206375" y="259160"/>
                  </a:cubicBezTo>
                  <a:cubicBezTo>
                    <a:pt x="198041" y="254001"/>
                    <a:pt x="180181" y="232966"/>
                    <a:pt x="180181" y="232966"/>
                  </a:cubicBezTo>
                  <a:cubicBezTo>
                    <a:pt x="171450" y="224235"/>
                    <a:pt x="163115" y="215106"/>
                    <a:pt x="153987" y="206772"/>
                  </a:cubicBezTo>
                  <a:cubicBezTo>
                    <a:pt x="144859" y="198438"/>
                    <a:pt x="133350" y="191294"/>
                    <a:pt x="125412" y="182960"/>
                  </a:cubicBezTo>
                  <a:cubicBezTo>
                    <a:pt x="117474" y="174626"/>
                    <a:pt x="113506" y="164703"/>
                    <a:pt x="106362" y="156766"/>
                  </a:cubicBezTo>
                  <a:cubicBezTo>
                    <a:pt x="99218" y="148829"/>
                    <a:pt x="89694" y="142479"/>
                    <a:pt x="82550" y="135335"/>
                  </a:cubicBezTo>
                  <a:cubicBezTo>
                    <a:pt x="75406" y="128191"/>
                    <a:pt x="69850" y="119062"/>
                    <a:pt x="63500" y="113903"/>
                  </a:cubicBezTo>
                  <a:cubicBezTo>
                    <a:pt x="57150" y="108744"/>
                    <a:pt x="48815" y="107950"/>
                    <a:pt x="44450" y="104378"/>
                  </a:cubicBezTo>
                  <a:cubicBezTo>
                    <a:pt x="40085" y="100806"/>
                    <a:pt x="40084" y="96838"/>
                    <a:pt x="37306" y="92472"/>
                  </a:cubicBezTo>
                  <a:cubicBezTo>
                    <a:pt x="34528" y="88107"/>
                    <a:pt x="29368" y="83741"/>
                    <a:pt x="27781" y="78185"/>
                  </a:cubicBezTo>
                  <a:cubicBezTo>
                    <a:pt x="26194" y="72629"/>
                    <a:pt x="31750" y="63897"/>
                    <a:pt x="27781" y="59135"/>
                  </a:cubicBezTo>
                  <a:cubicBezTo>
                    <a:pt x="23812" y="54373"/>
                    <a:pt x="7938" y="54372"/>
                    <a:pt x="3969" y="49610"/>
                  </a:cubicBezTo>
                  <a:cubicBezTo>
                    <a:pt x="0" y="44848"/>
                    <a:pt x="17065" y="8732"/>
                    <a:pt x="30162" y="4366"/>
                  </a:cubicBezTo>
                  <a:close/>
                </a:path>
              </a:pathLst>
            </a:cu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 flipV="1">
              <a:off x="5649343" y="4050458"/>
              <a:ext cx="241697" cy="246856"/>
            </a:xfrm>
            <a:custGeom>
              <a:avLst/>
              <a:gdLst>
                <a:gd name="connsiteX0" fmla="*/ 20637 w 241697"/>
                <a:gd name="connsiteY0" fmla="*/ 69056 h 246856"/>
                <a:gd name="connsiteX1" fmla="*/ 113506 w 241697"/>
                <a:gd name="connsiteY1" fmla="*/ 45243 h 246856"/>
                <a:gd name="connsiteX2" fmla="*/ 158749 w 241697"/>
                <a:gd name="connsiteY2" fmla="*/ 23812 h 246856"/>
                <a:gd name="connsiteX3" fmla="*/ 187324 w 241697"/>
                <a:gd name="connsiteY3" fmla="*/ 7143 h 246856"/>
                <a:gd name="connsiteX4" fmla="*/ 225424 w 241697"/>
                <a:gd name="connsiteY4" fmla="*/ 0 h 246856"/>
                <a:gd name="connsiteX5" fmla="*/ 239712 w 241697"/>
                <a:gd name="connsiteY5" fmla="*/ 7143 h 246856"/>
                <a:gd name="connsiteX6" fmla="*/ 237331 w 241697"/>
                <a:gd name="connsiteY6" fmla="*/ 35718 h 246856"/>
                <a:gd name="connsiteX7" fmla="*/ 215899 w 241697"/>
                <a:gd name="connsiteY7" fmla="*/ 61912 h 246856"/>
                <a:gd name="connsiteX8" fmla="*/ 199231 w 241697"/>
                <a:gd name="connsiteY8" fmla="*/ 104775 h 246856"/>
                <a:gd name="connsiteX9" fmla="*/ 180181 w 241697"/>
                <a:gd name="connsiteY9" fmla="*/ 128587 h 246856"/>
                <a:gd name="connsiteX10" fmla="*/ 151606 w 241697"/>
                <a:gd name="connsiteY10" fmla="*/ 157162 h 246856"/>
                <a:gd name="connsiteX11" fmla="*/ 123031 w 241697"/>
                <a:gd name="connsiteY11" fmla="*/ 195262 h 246856"/>
                <a:gd name="connsiteX12" fmla="*/ 99218 w 241697"/>
                <a:gd name="connsiteY12" fmla="*/ 214312 h 246856"/>
                <a:gd name="connsiteX13" fmla="*/ 84931 w 241697"/>
                <a:gd name="connsiteY13" fmla="*/ 230981 h 246856"/>
                <a:gd name="connsiteX14" fmla="*/ 63499 w 241697"/>
                <a:gd name="connsiteY14" fmla="*/ 245268 h 246856"/>
                <a:gd name="connsiteX15" fmla="*/ 42068 w 241697"/>
                <a:gd name="connsiteY15" fmla="*/ 240506 h 246856"/>
                <a:gd name="connsiteX16" fmla="*/ 11112 w 241697"/>
                <a:gd name="connsiteY16" fmla="*/ 223837 h 246856"/>
                <a:gd name="connsiteX17" fmla="*/ 13493 w 241697"/>
                <a:gd name="connsiteY17" fmla="*/ 183356 h 246856"/>
                <a:gd name="connsiteX18" fmla="*/ 1587 w 241697"/>
                <a:gd name="connsiteY18" fmla="*/ 164306 h 246856"/>
                <a:gd name="connsiteX19" fmla="*/ 3968 w 241697"/>
                <a:gd name="connsiteY19" fmla="*/ 128587 h 246856"/>
                <a:gd name="connsiteX20" fmla="*/ 20637 w 241697"/>
                <a:gd name="connsiteY20" fmla="*/ 69056 h 24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1697" h="246856">
                  <a:moveTo>
                    <a:pt x="20637" y="69056"/>
                  </a:moveTo>
                  <a:cubicBezTo>
                    <a:pt x="38893" y="55165"/>
                    <a:pt x="90487" y="52784"/>
                    <a:pt x="113506" y="45243"/>
                  </a:cubicBezTo>
                  <a:cubicBezTo>
                    <a:pt x="136525" y="37702"/>
                    <a:pt x="146446" y="30162"/>
                    <a:pt x="158749" y="23812"/>
                  </a:cubicBezTo>
                  <a:cubicBezTo>
                    <a:pt x="171052" y="17462"/>
                    <a:pt x="176212" y="11112"/>
                    <a:pt x="187324" y="7143"/>
                  </a:cubicBezTo>
                  <a:cubicBezTo>
                    <a:pt x="198436" y="3174"/>
                    <a:pt x="216693" y="0"/>
                    <a:pt x="225424" y="0"/>
                  </a:cubicBezTo>
                  <a:cubicBezTo>
                    <a:pt x="234155" y="0"/>
                    <a:pt x="237728" y="1190"/>
                    <a:pt x="239712" y="7143"/>
                  </a:cubicBezTo>
                  <a:cubicBezTo>
                    <a:pt x="241697" y="13096"/>
                    <a:pt x="241300" y="26590"/>
                    <a:pt x="237331" y="35718"/>
                  </a:cubicBezTo>
                  <a:cubicBezTo>
                    <a:pt x="233362" y="44846"/>
                    <a:pt x="222249" y="50403"/>
                    <a:pt x="215899" y="61912"/>
                  </a:cubicBezTo>
                  <a:cubicBezTo>
                    <a:pt x="209549" y="73422"/>
                    <a:pt x="205184" y="93663"/>
                    <a:pt x="199231" y="104775"/>
                  </a:cubicBezTo>
                  <a:cubicBezTo>
                    <a:pt x="193278" y="115887"/>
                    <a:pt x="188118" y="119856"/>
                    <a:pt x="180181" y="128587"/>
                  </a:cubicBezTo>
                  <a:cubicBezTo>
                    <a:pt x="172244" y="137318"/>
                    <a:pt x="161131" y="146050"/>
                    <a:pt x="151606" y="157162"/>
                  </a:cubicBezTo>
                  <a:cubicBezTo>
                    <a:pt x="142081" y="168275"/>
                    <a:pt x="131762" y="185737"/>
                    <a:pt x="123031" y="195262"/>
                  </a:cubicBezTo>
                  <a:cubicBezTo>
                    <a:pt x="114300" y="204787"/>
                    <a:pt x="105568" y="208359"/>
                    <a:pt x="99218" y="214312"/>
                  </a:cubicBezTo>
                  <a:cubicBezTo>
                    <a:pt x="92868" y="220265"/>
                    <a:pt x="90884" y="225822"/>
                    <a:pt x="84931" y="230981"/>
                  </a:cubicBezTo>
                  <a:cubicBezTo>
                    <a:pt x="78978" y="236140"/>
                    <a:pt x="70643" y="243681"/>
                    <a:pt x="63499" y="245268"/>
                  </a:cubicBezTo>
                  <a:cubicBezTo>
                    <a:pt x="56355" y="246856"/>
                    <a:pt x="50799" y="244078"/>
                    <a:pt x="42068" y="240506"/>
                  </a:cubicBezTo>
                  <a:cubicBezTo>
                    <a:pt x="33337" y="236934"/>
                    <a:pt x="15875" y="233362"/>
                    <a:pt x="11112" y="223837"/>
                  </a:cubicBezTo>
                  <a:cubicBezTo>
                    <a:pt x="6349" y="214312"/>
                    <a:pt x="15081" y="193278"/>
                    <a:pt x="13493" y="183356"/>
                  </a:cubicBezTo>
                  <a:cubicBezTo>
                    <a:pt x="11905" y="173434"/>
                    <a:pt x="3175" y="173434"/>
                    <a:pt x="1587" y="164306"/>
                  </a:cubicBezTo>
                  <a:cubicBezTo>
                    <a:pt x="0" y="155178"/>
                    <a:pt x="3571" y="139303"/>
                    <a:pt x="3968" y="128587"/>
                  </a:cubicBezTo>
                  <a:cubicBezTo>
                    <a:pt x="4365" y="117871"/>
                    <a:pt x="2381" y="82947"/>
                    <a:pt x="20637" y="69056"/>
                  </a:cubicBezTo>
                  <a:close/>
                </a:path>
              </a:pathLst>
            </a:cu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94147" y="1492591"/>
            <a:ext cx="3741880" cy="2676149"/>
            <a:chOff x="794147" y="1492591"/>
            <a:chExt cx="3741880" cy="2676149"/>
          </a:xfrm>
        </p:grpSpPr>
        <p:sp>
          <p:nvSpPr>
            <p:cNvPr id="81" name="Rounded Rectangle 80"/>
            <p:cNvSpPr/>
            <p:nvPr/>
          </p:nvSpPr>
          <p:spPr>
            <a:xfrm>
              <a:off x="1385958" y="2021626"/>
              <a:ext cx="881597" cy="434897"/>
            </a:xfrm>
            <a:prstGeom prst="roundRect">
              <a:avLst/>
            </a:prstGeom>
            <a:ln w="6350"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Compute metric</a:t>
              </a:r>
            </a:p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(MMI)</a:t>
              </a:r>
            </a:p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ROI: P+R+PB</a:t>
              </a: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1462064" y="2649810"/>
              <a:ext cx="729383" cy="434897"/>
            </a:xfrm>
            <a:prstGeom prst="roundRect">
              <a:avLst/>
            </a:prstGeom>
            <a:ln w="6350"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Optimize</a:t>
              </a:r>
            </a:p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metric</a:t>
              </a:r>
            </a:p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(GD)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3" name="Shape 11"/>
            <p:cNvCxnSpPr>
              <a:stCxn id="81" idx="2"/>
              <a:endCxn id="82" idx="0"/>
            </p:cNvCxnSpPr>
            <p:nvPr/>
          </p:nvCxnSpPr>
          <p:spPr>
            <a:xfrm>
              <a:off x="1826756" y="2456523"/>
              <a:ext cx="0" cy="193288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83"/>
            <p:cNvSpPr/>
            <p:nvPr/>
          </p:nvSpPr>
          <p:spPr>
            <a:xfrm>
              <a:off x="1462064" y="3277995"/>
              <a:ext cx="729383" cy="434897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Transform image</a:t>
              </a:r>
              <a:br>
                <a:rPr lang="en-CA" sz="800" dirty="0" smtClean="0">
                  <a:latin typeface="Arial" pitchFamily="34" charset="0"/>
                  <a:cs typeface="Arial" pitchFamily="34" charset="0"/>
                </a:rPr>
              </a:br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(rigid)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5" name="Shape 14"/>
            <p:cNvCxnSpPr>
              <a:stCxn id="82" idx="2"/>
              <a:endCxn id="84" idx="0"/>
            </p:cNvCxnSpPr>
            <p:nvPr/>
          </p:nvCxnSpPr>
          <p:spPr>
            <a:xfrm rot="5400000">
              <a:off x="1730112" y="3181294"/>
              <a:ext cx="193288" cy="1179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lbow Connector 49"/>
            <p:cNvCxnSpPr>
              <a:stCxn id="84" idx="3"/>
              <a:endCxn id="94" idx="1"/>
            </p:cNvCxnSpPr>
            <p:nvPr/>
          </p:nvCxnSpPr>
          <p:spPr>
            <a:xfrm>
              <a:off x="2191447" y="3495443"/>
              <a:ext cx="693607" cy="106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lbow Connector 86"/>
            <p:cNvCxnSpPr>
              <a:endCxn id="81" idx="0"/>
            </p:cNvCxnSpPr>
            <p:nvPr/>
          </p:nvCxnSpPr>
          <p:spPr>
            <a:xfrm>
              <a:off x="1372720" y="1734454"/>
              <a:ext cx="454037" cy="28717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Elbow Connector 49"/>
            <p:cNvCxnSpPr>
              <a:stCxn id="84" idx="3"/>
              <a:endCxn id="81" idx="3"/>
            </p:cNvCxnSpPr>
            <p:nvPr/>
          </p:nvCxnSpPr>
          <p:spPr>
            <a:xfrm flipV="1">
              <a:off x="2191447" y="2239075"/>
              <a:ext cx="76107" cy="1256369"/>
            </a:xfrm>
            <a:prstGeom prst="curvedConnector3">
              <a:avLst>
                <a:gd name="adj1" fmla="val 678418"/>
              </a:avLst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ounded Rectangle 88"/>
            <p:cNvSpPr/>
            <p:nvPr/>
          </p:nvSpPr>
          <p:spPr>
            <a:xfrm>
              <a:off x="3783082" y="3379571"/>
              <a:ext cx="752945" cy="434897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b="1" dirty="0" smtClean="0">
                  <a:latin typeface="Arial" pitchFamily="34" charset="0"/>
                  <a:cs typeface="Arial" pitchFamily="34" charset="0"/>
                </a:rPr>
                <a:t>Prostate motion transform</a:t>
              </a:r>
              <a:endParaRPr lang="en-CA" sz="8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0" name="Elbow Connector 49"/>
            <p:cNvCxnSpPr/>
            <p:nvPr/>
          </p:nvCxnSpPr>
          <p:spPr>
            <a:xfrm>
              <a:off x="3601343" y="3496849"/>
              <a:ext cx="254574" cy="106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ounded Rectangle 90"/>
            <p:cNvSpPr/>
            <p:nvPr/>
          </p:nvSpPr>
          <p:spPr>
            <a:xfrm>
              <a:off x="2808948" y="2021626"/>
              <a:ext cx="881597" cy="434897"/>
            </a:xfrm>
            <a:prstGeom prst="roundRect">
              <a:avLst/>
            </a:prstGeom>
            <a:ln w="6350"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Compute metric</a:t>
              </a:r>
            </a:p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(MMI)</a:t>
              </a:r>
            </a:p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ROI: P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2885054" y="2649810"/>
              <a:ext cx="729383" cy="434897"/>
            </a:xfrm>
            <a:prstGeom prst="roundRect">
              <a:avLst/>
            </a:prstGeom>
            <a:ln w="6350"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Optimize</a:t>
              </a:r>
            </a:p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metric</a:t>
              </a:r>
            </a:p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(L-BFGS-B)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3" name="Shape 11"/>
            <p:cNvCxnSpPr>
              <a:stCxn id="91" idx="2"/>
              <a:endCxn id="92" idx="0"/>
            </p:cNvCxnSpPr>
            <p:nvPr/>
          </p:nvCxnSpPr>
          <p:spPr>
            <a:xfrm>
              <a:off x="3249746" y="2456523"/>
              <a:ext cx="0" cy="193288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ounded Rectangle 93"/>
            <p:cNvSpPr/>
            <p:nvPr/>
          </p:nvSpPr>
          <p:spPr>
            <a:xfrm>
              <a:off x="2885054" y="3277995"/>
              <a:ext cx="729383" cy="434897"/>
            </a:xfrm>
            <a:prstGeom prst="roundRect">
              <a:avLst/>
            </a:prstGeom>
            <a:ln w="6350"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Transform image</a:t>
              </a:r>
              <a:br>
                <a:rPr lang="en-CA" sz="800" dirty="0" smtClean="0">
                  <a:latin typeface="Arial" pitchFamily="34" charset="0"/>
                  <a:cs typeface="Arial" pitchFamily="34" charset="0"/>
                </a:rPr>
              </a:br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(B-spline)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5" name="Shape 14"/>
            <p:cNvCxnSpPr>
              <a:stCxn id="92" idx="2"/>
              <a:endCxn id="94" idx="0"/>
            </p:cNvCxnSpPr>
            <p:nvPr/>
          </p:nvCxnSpPr>
          <p:spPr>
            <a:xfrm rot="5400000">
              <a:off x="3153102" y="3181294"/>
              <a:ext cx="193288" cy="1179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lbow Connector 49"/>
            <p:cNvCxnSpPr>
              <a:stCxn id="94" idx="3"/>
              <a:endCxn id="91" idx="3"/>
            </p:cNvCxnSpPr>
            <p:nvPr/>
          </p:nvCxnSpPr>
          <p:spPr>
            <a:xfrm flipV="1">
              <a:off x="3614438" y="2239075"/>
              <a:ext cx="76107" cy="1256369"/>
            </a:xfrm>
            <a:prstGeom prst="curvedConnector3">
              <a:avLst>
                <a:gd name="adj1" fmla="val 654530"/>
              </a:avLst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lbow Connector 96"/>
            <p:cNvCxnSpPr/>
            <p:nvPr/>
          </p:nvCxnSpPr>
          <p:spPr>
            <a:xfrm>
              <a:off x="1372720" y="1743075"/>
              <a:ext cx="1877027" cy="28717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ounded Rectangle 97"/>
            <p:cNvSpPr/>
            <p:nvPr/>
          </p:nvSpPr>
          <p:spPr>
            <a:xfrm>
              <a:off x="2844929" y="3697552"/>
              <a:ext cx="771389" cy="241609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moving image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1587415" y="1769790"/>
              <a:ext cx="694786" cy="27229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fixed image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159331" y="2650008"/>
              <a:ext cx="700132" cy="434897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transformed moving image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521203" y="2381723"/>
              <a:ext cx="762363" cy="289931"/>
            </a:xfrm>
            <a:prstGeom prst="roundRect">
              <a:avLst/>
            </a:prstGeom>
            <a:noFill/>
            <a:ln w="6350"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metric value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1385604" y="3013631"/>
              <a:ext cx="1217298" cy="289931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transform parameters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2218061" y="3277995"/>
              <a:ext cx="694786" cy="434897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result</a:t>
              </a:r>
            </a:p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transform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3011328" y="1766661"/>
              <a:ext cx="694786" cy="27229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fixed image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3603490" y="2650008"/>
              <a:ext cx="781001" cy="434897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transformed moving image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2947188" y="2378594"/>
              <a:ext cx="835894" cy="289931"/>
            </a:xfrm>
            <a:prstGeom prst="roundRect">
              <a:avLst/>
            </a:prstGeom>
            <a:noFill/>
            <a:ln w="6350"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metric value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2809199" y="3010502"/>
              <a:ext cx="1217616" cy="28993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transform parameters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1525916" y="1492591"/>
              <a:ext cx="582314" cy="193288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b="1" dirty="0" smtClean="0">
                  <a:latin typeface="Arial" pitchFamily="34" charset="0"/>
                  <a:cs typeface="Arial" pitchFamily="34" charset="0"/>
                </a:rPr>
                <a:t>Stage 1</a:t>
              </a:r>
              <a:endParaRPr lang="en-CA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2968932" y="1493459"/>
              <a:ext cx="582314" cy="193288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b="1" dirty="0" smtClean="0">
                  <a:latin typeface="Arial" pitchFamily="34" charset="0"/>
                  <a:cs typeface="Arial" pitchFamily="34" charset="0"/>
                </a:rPr>
                <a:t>Stage 2</a:t>
              </a:r>
              <a:endParaRPr lang="en-CA" sz="8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0" name="Elbow Connector 109"/>
            <p:cNvCxnSpPr>
              <a:endCxn id="84" idx="2"/>
            </p:cNvCxnSpPr>
            <p:nvPr/>
          </p:nvCxnSpPr>
          <p:spPr>
            <a:xfrm flipV="1">
              <a:off x="1317389" y="3712892"/>
              <a:ext cx="509367" cy="231413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lbow Connector 110"/>
            <p:cNvCxnSpPr/>
            <p:nvPr/>
          </p:nvCxnSpPr>
          <p:spPr>
            <a:xfrm flipV="1">
              <a:off x="1317389" y="3730987"/>
              <a:ext cx="1932357" cy="231413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ounded Rectangle 111"/>
            <p:cNvSpPr/>
            <p:nvPr/>
          </p:nvSpPr>
          <p:spPr>
            <a:xfrm>
              <a:off x="794147" y="3733843"/>
              <a:ext cx="600564" cy="434897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b="1" dirty="0" smtClean="0">
                  <a:latin typeface="Arial" pitchFamily="34" charset="0"/>
                  <a:cs typeface="Arial" pitchFamily="34" charset="0"/>
                </a:rPr>
                <a:t>Target planning volume</a:t>
              </a:r>
              <a:endParaRPr lang="en-CA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1418300" y="3697552"/>
              <a:ext cx="771389" cy="241609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dirty="0" smtClean="0">
                  <a:latin typeface="Arial" pitchFamily="34" charset="0"/>
                  <a:cs typeface="Arial" pitchFamily="34" charset="0"/>
                </a:rPr>
                <a:t>moving image</a:t>
              </a:r>
              <a:endParaRPr lang="en-CA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852613" y="1605838"/>
              <a:ext cx="587895" cy="27229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3718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7437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11555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48740" algn="l" rtl="0" fontAlgn="base">
                <a:spcBef>
                  <a:spcPct val="0"/>
                </a:spcBef>
                <a:spcAft>
                  <a:spcPct val="0"/>
                </a:spcAft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68592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2311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360295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697480" algn="l" defTabSz="674370" rtl="0" eaLnBrk="1" latinLnBrk="0" hangingPunct="1">
                <a:defRPr sz="6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800" b="1" dirty="0" smtClean="0">
                  <a:latin typeface="Arial" pitchFamily="34" charset="0"/>
                  <a:cs typeface="Arial" pitchFamily="34" charset="0"/>
                </a:rPr>
                <a:t>Sparse volume</a:t>
              </a:r>
              <a:endParaRPr lang="en-CA" sz="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37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Verification</a:t>
            </a:r>
            <a:endParaRPr lang="en-US" sz="3600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489262"/>
            <a:ext cx="5715000" cy="44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7592654" y="5820000"/>
            <a:ext cx="108991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66"/>
                </a:solidFill>
                <a:latin typeface="+mn-lt"/>
              </a:rPr>
              <a:t>Lasso,  2011</a:t>
            </a:r>
            <a:endParaRPr lang="en-US" sz="1200" b="1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46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Clinical trial analysis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447800"/>
            <a:ext cx="29146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419225"/>
            <a:ext cx="48482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32175"/>
            <a:ext cx="522128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486399" y="5799137"/>
            <a:ext cx="3140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000046"/>
                </a:solidFill>
                <a:latin typeface="Arial" pitchFamily="34" charset="0"/>
              </a:rPr>
              <a:t>Xu </a:t>
            </a:r>
            <a:r>
              <a:rPr lang="en-US" sz="1400" b="1" i="1" dirty="0" smtClean="0">
                <a:solidFill>
                  <a:srgbClr val="000046"/>
                </a:solidFill>
                <a:latin typeface="Arial" pitchFamily="34" charset="0"/>
              </a:rPr>
              <a:t>et </a:t>
            </a:r>
            <a:r>
              <a:rPr lang="en-US" sz="1400" b="1" i="1" dirty="0">
                <a:solidFill>
                  <a:srgbClr val="000046"/>
                </a:solidFill>
                <a:latin typeface="Arial" pitchFamily="34" charset="0"/>
              </a:rPr>
              <a:t>al.</a:t>
            </a:r>
            <a:r>
              <a:rPr lang="en-US" sz="1400" b="1" dirty="0">
                <a:solidFill>
                  <a:srgbClr val="000046"/>
                </a:solidFill>
                <a:latin typeface="Arial" pitchFamily="34" charset="0"/>
              </a:rPr>
              <a:t> </a:t>
            </a:r>
            <a:r>
              <a:rPr lang="en-US" sz="1400" b="1" dirty="0" smtClean="0">
                <a:solidFill>
                  <a:srgbClr val="000046"/>
                </a:solidFill>
                <a:latin typeface="Arial" pitchFamily="34" charset="0"/>
              </a:rPr>
              <a:t>MICCAI, 2010</a:t>
            </a:r>
            <a:endParaRPr lang="en-US" sz="1400" b="1" dirty="0">
              <a:solidFill>
                <a:srgbClr val="000046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457200"/>
            <a:ext cx="7658100" cy="6381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Augmented reality guidance</a:t>
            </a: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219200" y="5635625"/>
            <a:ext cx="3140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Fichtinger </a:t>
            </a:r>
            <a:r>
              <a:rPr lang="en-US" sz="1400" b="1" i="1">
                <a:solidFill>
                  <a:srgbClr val="000046"/>
                </a:solidFill>
                <a:latin typeface="Arial" pitchFamily="34" charset="0"/>
              </a:rPr>
              <a:t>et al.</a:t>
            </a:r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 IEEE TMBE, 2005</a:t>
            </a:r>
          </a:p>
        </p:txBody>
      </p:sp>
      <p:pic>
        <p:nvPicPr>
          <p:cNvPr id="18436" name="Picture 6" descr="System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24000"/>
            <a:ext cx="4071937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IMG_4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9" r="24979" b="8293"/>
          <a:stretch>
            <a:fillRect/>
          </a:stretch>
        </p:blipFill>
        <p:spPr bwMode="auto">
          <a:xfrm>
            <a:off x="4724400" y="1447800"/>
            <a:ext cx="40005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5486400" y="5635625"/>
            <a:ext cx="3140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0046"/>
                </a:solidFill>
                <a:latin typeface="Arial" pitchFamily="34" charset="0"/>
              </a:rPr>
              <a:t>Fischer </a:t>
            </a:r>
            <a:r>
              <a:rPr lang="en-US" sz="1400" b="1" i="1" dirty="0">
                <a:solidFill>
                  <a:srgbClr val="000046"/>
                </a:solidFill>
                <a:latin typeface="Arial" pitchFamily="34" charset="0"/>
              </a:rPr>
              <a:t>et al.</a:t>
            </a:r>
            <a:r>
              <a:rPr lang="en-US" sz="1400" b="1" dirty="0">
                <a:solidFill>
                  <a:srgbClr val="000046"/>
                </a:solidFill>
                <a:latin typeface="Arial" pitchFamily="34" charset="0"/>
              </a:rPr>
              <a:t> </a:t>
            </a:r>
            <a:r>
              <a:rPr lang="en-US" sz="1400" b="1" dirty="0" err="1">
                <a:solidFill>
                  <a:srgbClr val="000046"/>
                </a:solidFill>
                <a:latin typeface="Arial" pitchFamily="34" charset="0"/>
              </a:rPr>
              <a:t>JCAS</a:t>
            </a:r>
            <a:r>
              <a:rPr lang="en-US" sz="1400" b="1" dirty="0">
                <a:solidFill>
                  <a:srgbClr val="000046"/>
                </a:solidFill>
                <a:latin typeface="Arial" pitchFamily="34" charset="0"/>
              </a:rPr>
              <a:t>, 2007</a:t>
            </a:r>
          </a:p>
        </p:txBody>
      </p:sp>
    </p:spTree>
    <p:extLst>
      <p:ext uri="{BB962C8B-B14F-4D97-AF65-F5344CB8AC3E}">
        <p14:creationId xmlns:p14="http://schemas.microsoft.com/office/powerpoint/2010/main" val="284928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In-situ image-guided surgery</a:t>
            </a:r>
            <a:endParaRPr lang="en-US" sz="3600" dirty="0" smtClean="0"/>
          </a:p>
        </p:txBody>
      </p: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531813" y="1906588"/>
            <a:ext cx="8078787" cy="4117975"/>
            <a:chOff x="152" y="930"/>
            <a:chExt cx="5089" cy="2594"/>
          </a:xfrm>
        </p:grpSpPr>
        <p:pic>
          <p:nvPicPr>
            <p:cNvPr id="5124" name="Picture 5" descr="P0000551"/>
            <p:cNvPicPr>
              <a:picLocks noChangeAspect="1" noChangeArrowheads="1"/>
            </p:cNvPicPr>
            <p:nvPr/>
          </p:nvPicPr>
          <p:blipFill>
            <a:blip r:embed="rId2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3" t="4486" r="23006" b="16394"/>
            <a:stretch>
              <a:fillRect/>
            </a:stretch>
          </p:blipFill>
          <p:spPr bwMode="auto">
            <a:xfrm>
              <a:off x="2736" y="1475"/>
              <a:ext cx="1453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" name="Rectangle 6"/>
            <p:cNvSpPr>
              <a:spLocks noChangeAspect="1" noChangeArrowheads="1"/>
            </p:cNvSpPr>
            <p:nvPr/>
          </p:nvSpPr>
          <p:spPr bwMode="auto">
            <a:xfrm>
              <a:off x="3300" y="1009"/>
              <a:ext cx="1847" cy="1836"/>
            </a:xfrm>
            <a:prstGeom prst="rect">
              <a:avLst/>
            </a:prstGeom>
            <a:noFill/>
            <a:ln w="2857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kumimoji="1" lang="en-US" sz="200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5126" name="Rectangle 7"/>
            <p:cNvSpPr>
              <a:spLocks noChangeAspect="1" noChangeArrowheads="1"/>
            </p:cNvSpPr>
            <p:nvPr/>
          </p:nvSpPr>
          <p:spPr bwMode="auto">
            <a:xfrm>
              <a:off x="2322" y="2460"/>
              <a:ext cx="2872" cy="17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5127" name="Group 8"/>
            <p:cNvGrpSpPr>
              <a:grpSpLocks noChangeAspect="1"/>
            </p:cNvGrpSpPr>
            <p:nvPr/>
          </p:nvGrpSpPr>
          <p:grpSpPr bwMode="auto">
            <a:xfrm>
              <a:off x="2921" y="1607"/>
              <a:ext cx="2320" cy="855"/>
              <a:chOff x="2160" y="864"/>
              <a:chExt cx="2352" cy="960"/>
            </a:xfrm>
          </p:grpSpPr>
          <p:sp>
            <p:nvSpPr>
              <p:cNvPr id="5151" name="Oval 9"/>
              <p:cNvSpPr>
                <a:spLocks noChangeAspect="1" noChangeArrowheads="1"/>
              </p:cNvSpPr>
              <p:nvPr/>
            </p:nvSpPr>
            <p:spPr bwMode="auto">
              <a:xfrm>
                <a:off x="2832" y="1495"/>
                <a:ext cx="1488" cy="329"/>
              </a:xfrm>
              <a:prstGeom prst="ellipse">
                <a:avLst/>
              </a:prstGeom>
              <a:solidFill>
                <a:srgbClr val="FFCC0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152" name="Oval 10"/>
              <p:cNvSpPr>
                <a:spLocks noChangeAspect="1" noChangeArrowheads="1"/>
              </p:cNvSpPr>
              <p:nvPr/>
            </p:nvSpPr>
            <p:spPr bwMode="auto">
              <a:xfrm rot="56635">
                <a:off x="2232" y="1057"/>
                <a:ext cx="456" cy="135"/>
              </a:xfrm>
              <a:prstGeom prst="ellipse">
                <a:avLst/>
              </a:prstGeom>
              <a:solidFill>
                <a:srgbClr val="FFCC0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153" name="Oval 11"/>
              <p:cNvSpPr>
                <a:spLocks noChangeAspect="1" noChangeArrowheads="1"/>
              </p:cNvSpPr>
              <p:nvPr/>
            </p:nvSpPr>
            <p:spPr bwMode="auto">
              <a:xfrm rot="56635">
                <a:off x="3432" y="1550"/>
                <a:ext cx="744" cy="164"/>
              </a:xfrm>
              <a:prstGeom prst="ellipse">
                <a:avLst/>
              </a:prstGeom>
              <a:solidFill>
                <a:srgbClr val="FFCC0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154" name="Oval 12"/>
              <p:cNvSpPr>
                <a:spLocks noChangeAspect="1" noChangeArrowheads="1"/>
              </p:cNvSpPr>
              <p:nvPr/>
            </p:nvSpPr>
            <p:spPr bwMode="auto">
              <a:xfrm>
                <a:off x="4032" y="1440"/>
                <a:ext cx="480" cy="384"/>
              </a:xfrm>
              <a:prstGeom prst="ellipse">
                <a:avLst/>
              </a:prstGeom>
              <a:solidFill>
                <a:srgbClr val="FFCC0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155" name="Oval 13"/>
              <p:cNvSpPr>
                <a:spLocks noChangeAspect="1" noChangeArrowheads="1"/>
              </p:cNvSpPr>
              <p:nvPr/>
            </p:nvSpPr>
            <p:spPr bwMode="auto">
              <a:xfrm rot="3445920">
                <a:off x="2373" y="1317"/>
                <a:ext cx="822" cy="192"/>
              </a:xfrm>
              <a:prstGeom prst="ellipse">
                <a:avLst/>
              </a:prstGeom>
              <a:solidFill>
                <a:srgbClr val="FFCC0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156" name="Oval 14"/>
              <p:cNvSpPr>
                <a:spLocks noChangeAspect="1" noChangeArrowheads="1"/>
              </p:cNvSpPr>
              <p:nvPr/>
            </p:nvSpPr>
            <p:spPr bwMode="auto">
              <a:xfrm rot="3750590">
                <a:off x="2057" y="967"/>
                <a:ext cx="302" cy="96"/>
              </a:xfrm>
              <a:prstGeom prst="ellipse">
                <a:avLst/>
              </a:prstGeom>
              <a:solidFill>
                <a:srgbClr val="FFCC0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5128" name="Text Box 15"/>
            <p:cNvSpPr txBox="1">
              <a:spLocks noChangeAspect="1" noChangeArrowheads="1"/>
            </p:cNvSpPr>
            <p:nvPr/>
          </p:nvSpPr>
          <p:spPr bwMode="auto">
            <a:xfrm>
              <a:off x="1273" y="3152"/>
              <a:ext cx="14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l" eaLnBrk="1" hangingPunct="1"/>
              <a:r>
                <a:rPr kumimoji="1" lang="en-US" sz="1800" b="1">
                  <a:solidFill>
                    <a:srgbClr val="CC3300"/>
                  </a:solidFill>
                  <a:latin typeface="+mn-lt"/>
                  <a:ea typeface="ＭＳ Ｐゴシック" pitchFamily="34" charset="-128"/>
                </a:rPr>
                <a:t>Digital images</a:t>
              </a:r>
            </a:p>
          </p:txBody>
        </p:sp>
        <p:sp>
          <p:nvSpPr>
            <p:cNvPr id="5129" name="Text Box 16"/>
            <p:cNvSpPr txBox="1">
              <a:spLocks noChangeAspect="1" noChangeArrowheads="1"/>
            </p:cNvSpPr>
            <p:nvPr/>
          </p:nvSpPr>
          <p:spPr bwMode="auto">
            <a:xfrm>
              <a:off x="1312" y="1918"/>
              <a:ext cx="854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l" eaLnBrk="1" hangingPunct="1"/>
              <a:r>
                <a:rPr kumimoji="1" lang="en-US" sz="1600" b="1">
                  <a:latin typeface="+mn-lt"/>
                  <a:ea typeface="ＭＳ Ｐゴシック" pitchFamily="34" charset="-128"/>
                </a:rPr>
                <a:t>Planning &amp; control computer</a:t>
              </a:r>
            </a:p>
          </p:txBody>
        </p:sp>
        <p:sp>
          <p:nvSpPr>
            <p:cNvPr id="5130" name="Text Box 17"/>
            <p:cNvSpPr txBox="1">
              <a:spLocks noChangeAspect="1" noChangeArrowheads="1"/>
            </p:cNvSpPr>
            <p:nvPr/>
          </p:nvSpPr>
          <p:spPr bwMode="auto">
            <a:xfrm>
              <a:off x="4344" y="1974"/>
              <a:ext cx="596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l" eaLnBrk="1" hangingPunct="1"/>
              <a:r>
                <a:rPr kumimoji="1" lang="en-US" sz="1800" b="1">
                  <a:latin typeface="+mn-lt"/>
                  <a:ea typeface="ＭＳ Ｐゴシック" pitchFamily="34" charset="-128"/>
                </a:rPr>
                <a:t>Patient</a:t>
              </a:r>
            </a:p>
          </p:txBody>
        </p:sp>
        <p:sp>
          <p:nvSpPr>
            <p:cNvPr id="5131" name="Text Box 18"/>
            <p:cNvSpPr txBox="1">
              <a:spLocks noChangeAspect="1" noChangeArrowheads="1"/>
            </p:cNvSpPr>
            <p:nvPr/>
          </p:nvSpPr>
          <p:spPr bwMode="auto">
            <a:xfrm>
              <a:off x="3363" y="1052"/>
              <a:ext cx="73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l" eaLnBrk="1" hangingPunct="1"/>
              <a:r>
                <a:rPr kumimoji="1" lang="en-US" sz="2000" b="1" dirty="0" smtClean="0">
                  <a:latin typeface="+mn-lt"/>
                  <a:ea typeface="ＭＳ Ｐゴシック" pitchFamily="34" charset="-128"/>
                </a:rPr>
                <a:t>Imaging</a:t>
              </a:r>
            </a:p>
            <a:p>
              <a:pPr algn="l" eaLnBrk="1" hangingPunct="1"/>
              <a:r>
                <a:rPr kumimoji="1" lang="en-US" sz="2000" b="1" dirty="0" smtClean="0">
                  <a:latin typeface="+mn-lt"/>
                  <a:ea typeface="ＭＳ Ｐゴシック" pitchFamily="34" charset="-128"/>
                </a:rPr>
                <a:t>scanner</a:t>
              </a:r>
              <a:endParaRPr kumimoji="1" lang="en-US" sz="2000" b="1" dirty="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5132" name="Text Box 19"/>
            <p:cNvSpPr txBox="1">
              <a:spLocks noChangeAspect="1" noChangeArrowheads="1"/>
            </p:cNvSpPr>
            <p:nvPr/>
          </p:nvSpPr>
          <p:spPr bwMode="auto">
            <a:xfrm>
              <a:off x="2121" y="2176"/>
              <a:ext cx="7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l" eaLnBrk="1" hangingPunct="1"/>
              <a:r>
                <a:rPr kumimoji="1" lang="en-US" sz="1800" b="1">
                  <a:latin typeface="+mn-lt"/>
                  <a:ea typeface="ＭＳ Ｐゴシック" pitchFamily="34" charset="-128"/>
                </a:rPr>
                <a:t>Robot</a:t>
              </a:r>
            </a:p>
          </p:txBody>
        </p:sp>
        <p:sp>
          <p:nvSpPr>
            <p:cNvPr id="5133" name="Text Box 20"/>
            <p:cNvSpPr txBox="1">
              <a:spLocks noChangeAspect="1" noChangeArrowheads="1"/>
            </p:cNvSpPr>
            <p:nvPr/>
          </p:nvSpPr>
          <p:spPr bwMode="auto">
            <a:xfrm>
              <a:off x="2010" y="930"/>
              <a:ext cx="12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l" eaLnBrk="1" hangingPunct="1"/>
              <a:r>
                <a:rPr kumimoji="1" lang="en-US" sz="1800" b="1">
                  <a:solidFill>
                    <a:srgbClr val="CC3300"/>
                  </a:solidFill>
                  <a:latin typeface="+mn-lt"/>
                  <a:ea typeface="ＭＳ Ｐゴシック" pitchFamily="34" charset="-128"/>
                </a:rPr>
                <a:t>Coordinates</a:t>
              </a:r>
            </a:p>
          </p:txBody>
        </p:sp>
        <p:sp>
          <p:nvSpPr>
            <p:cNvPr id="5134" name="Text Box 21"/>
            <p:cNvSpPr txBox="1">
              <a:spLocks noChangeAspect="1" noChangeArrowheads="1"/>
            </p:cNvSpPr>
            <p:nvPr/>
          </p:nvSpPr>
          <p:spPr bwMode="auto">
            <a:xfrm>
              <a:off x="152" y="3273"/>
              <a:ext cx="104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kumimoji="1" lang="en-US" sz="1800" b="1">
                  <a:latin typeface="+mn-lt"/>
                  <a:ea typeface="ＭＳ Ｐゴシック" pitchFamily="34" charset="-128"/>
                </a:rPr>
                <a:t>Physician</a:t>
              </a:r>
            </a:p>
          </p:txBody>
        </p:sp>
        <p:grpSp>
          <p:nvGrpSpPr>
            <p:cNvPr id="5135" name="Group 22"/>
            <p:cNvGrpSpPr>
              <a:grpSpLocks noChangeAspect="1"/>
            </p:cNvGrpSpPr>
            <p:nvPr/>
          </p:nvGrpSpPr>
          <p:grpSpPr bwMode="auto">
            <a:xfrm>
              <a:off x="843" y="1017"/>
              <a:ext cx="1366" cy="1122"/>
              <a:chOff x="2167" y="319"/>
              <a:chExt cx="1759" cy="1484"/>
            </a:xfrm>
          </p:grpSpPr>
          <p:sp>
            <p:nvSpPr>
              <p:cNvPr id="5148" name="laptop"/>
              <p:cNvSpPr>
                <a:spLocks noChangeAspect="1" noEditPoints="1" noChangeArrowheads="1"/>
              </p:cNvSpPr>
              <p:nvPr/>
            </p:nvSpPr>
            <p:spPr bwMode="auto">
              <a:xfrm>
                <a:off x="2167" y="319"/>
                <a:ext cx="1759" cy="1220"/>
              </a:xfrm>
              <a:custGeom>
                <a:avLst/>
                <a:gdLst>
                  <a:gd name="T0" fmla="*/ 274 w 21600"/>
                  <a:gd name="T1" fmla="*/ 0 h 21600"/>
                  <a:gd name="T2" fmla="*/ 274 w 21600"/>
                  <a:gd name="T3" fmla="*/ 405 h 21600"/>
                  <a:gd name="T4" fmla="*/ 1492 w 21600"/>
                  <a:gd name="T5" fmla="*/ 0 h 21600"/>
                  <a:gd name="T6" fmla="*/ 1492 w 21600"/>
                  <a:gd name="T7" fmla="*/ 405 h 21600"/>
                  <a:gd name="T8" fmla="*/ 880 w 21600"/>
                  <a:gd name="T9" fmla="*/ 0 h 21600"/>
                  <a:gd name="T10" fmla="*/ 880 w 21600"/>
                  <a:gd name="T11" fmla="*/ 1220 h 21600"/>
                  <a:gd name="T12" fmla="*/ 0 w 21600"/>
                  <a:gd name="T13" fmla="*/ 1220 h 21600"/>
                  <a:gd name="T14" fmla="*/ 1759 w 21600"/>
                  <a:gd name="T15" fmla="*/ 122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4445 w 21600"/>
                  <a:gd name="T25" fmla="*/ 1859 h 21600"/>
                  <a:gd name="T26" fmla="*/ 17314 w 21600"/>
                  <a:gd name="T27" fmla="*/ 12323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 extrusionOk="0">
                    <a:moveTo>
                      <a:pt x="3362" y="0"/>
                    </a:moveTo>
                    <a:lnTo>
                      <a:pt x="18327" y="0"/>
                    </a:lnTo>
                    <a:lnTo>
                      <a:pt x="18327" y="14347"/>
                    </a:lnTo>
                    <a:lnTo>
                      <a:pt x="3362" y="14347"/>
                    </a:lnTo>
                    <a:lnTo>
                      <a:pt x="3362" y="0"/>
                    </a:lnTo>
                    <a:close/>
                  </a:path>
                  <a:path w="21600" h="21600" extrusionOk="0">
                    <a:moveTo>
                      <a:pt x="3340" y="15068"/>
                    </a:moveTo>
                    <a:lnTo>
                      <a:pt x="0" y="19877"/>
                    </a:lnTo>
                    <a:lnTo>
                      <a:pt x="21600" y="19877"/>
                    </a:lnTo>
                    <a:lnTo>
                      <a:pt x="18327" y="15068"/>
                    </a:lnTo>
                    <a:lnTo>
                      <a:pt x="3340" y="15068"/>
                    </a:lnTo>
                    <a:close/>
                  </a:path>
                  <a:path w="21600" h="21600" extrusionOk="0">
                    <a:moveTo>
                      <a:pt x="0" y="19877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9877"/>
                    </a:lnTo>
                    <a:lnTo>
                      <a:pt x="0" y="19877"/>
                    </a:lnTo>
                    <a:close/>
                  </a:path>
                  <a:path w="21600" h="21600" extrusionOk="0">
                    <a:moveTo>
                      <a:pt x="4186" y="1523"/>
                    </a:moveTo>
                    <a:lnTo>
                      <a:pt x="17547" y="1523"/>
                    </a:lnTo>
                    <a:lnTo>
                      <a:pt x="17547" y="12744"/>
                    </a:lnTo>
                    <a:lnTo>
                      <a:pt x="4186" y="12744"/>
                    </a:lnTo>
                    <a:lnTo>
                      <a:pt x="4186" y="1523"/>
                    </a:lnTo>
                    <a:close/>
                  </a:path>
                  <a:path w="21600" h="21600" extrusionOk="0">
                    <a:moveTo>
                      <a:pt x="3318" y="15549"/>
                    </a:moveTo>
                    <a:lnTo>
                      <a:pt x="2917" y="16110"/>
                    </a:lnTo>
                    <a:lnTo>
                      <a:pt x="18727" y="16110"/>
                    </a:lnTo>
                    <a:lnTo>
                      <a:pt x="18327" y="15549"/>
                    </a:lnTo>
                    <a:lnTo>
                      <a:pt x="3318" y="15549"/>
                    </a:lnTo>
                    <a:close/>
                  </a:path>
                  <a:path w="21600" h="21600" extrusionOk="0">
                    <a:moveTo>
                      <a:pt x="6213" y="18314"/>
                    </a:moveTo>
                    <a:lnTo>
                      <a:pt x="5946" y="18875"/>
                    </a:lnTo>
                    <a:lnTo>
                      <a:pt x="15766" y="18875"/>
                    </a:lnTo>
                    <a:lnTo>
                      <a:pt x="15499" y="18314"/>
                    </a:lnTo>
                    <a:lnTo>
                      <a:pt x="6213" y="18314"/>
                    </a:lnTo>
                    <a:close/>
                  </a:path>
                  <a:path w="21600" h="21600" extrusionOk="0">
                    <a:moveTo>
                      <a:pt x="2828" y="16471"/>
                    </a:moveTo>
                    <a:lnTo>
                      <a:pt x="2405" y="17072"/>
                    </a:lnTo>
                    <a:lnTo>
                      <a:pt x="19284" y="17072"/>
                    </a:lnTo>
                    <a:lnTo>
                      <a:pt x="18839" y="16471"/>
                    </a:lnTo>
                    <a:lnTo>
                      <a:pt x="2828" y="16471"/>
                    </a:lnTo>
                    <a:close/>
                  </a:path>
                  <a:path w="21600" h="21600" extrusionOk="0">
                    <a:moveTo>
                      <a:pt x="2316" y="17352"/>
                    </a:moveTo>
                    <a:lnTo>
                      <a:pt x="1871" y="17953"/>
                    </a:lnTo>
                    <a:lnTo>
                      <a:pt x="19863" y="17953"/>
                    </a:lnTo>
                    <a:lnTo>
                      <a:pt x="19395" y="17352"/>
                    </a:lnTo>
                    <a:lnTo>
                      <a:pt x="2316" y="1735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>
                  <a:latin typeface="+mn-lt"/>
                </a:endParaRPr>
              </a:p>
            </p:txBody>
          </p:sp>
          <p:sp>
            <p:nvSpPr>
              <p:cNvPr id="5149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2237" y="1523"/>
                <a:ext cx="149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pPr algn="l" eaLnBrk="1" hangingPunct="1"/>
                <a:endParaRPr kumimoji="1" lang="en-US" sz="1600">
                  <a:latin typeface="+mn-lt"/>
                  <a:ea typeface="ＭＳ Ｐゴシック" pitchFamily="34" charset="-128"/>
                </a:endParaRPr>
              </a:p>
            </p:txBody>
          </p:sp>
          <p:pic>
            <p:nvPicPr>
              <p:cNvPr id="5150" name="Picture 25" descr="prost_targe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3" y="321"/>
                <a:ext cx="1173" cy="84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36" name="Group 26"/>
            <p:cNvGrpSpPr>
              <a:grpSpLocks noChangeAspect="1"/>
            </p:cNvGrpSpPr>
            <p:nvPr/>
          </p:nvGrpSpPr>
          <p:grpSpPr bwMode="auto">
            <a:xfrm>
              <a:off x="1040" y="1160"/>
              <a:ext cx="2839" cy="2364"/>
              <a:chOff x="1112" y="1279"/>
              <a:chExt cx="2880" cy="2656"/>
            </a:xfrm>
          </p:grpSpPr>
          <p:sp>
            <p:nvSpPr>
              <p:cNvPr id="5145" name="Freeform 27"/>
              <p:cNvSpPr>
                <a:spLocks noChangeAspect="1"/>
              </p:cNvSpPr>
              <p:nvPr/>
            </p:nvSpPr>
            <p:spPr bwMode="auto">
              <a:xfrm>
                <a:off x="3288" y="3159"/>
                <a:ext cx="704" cy="600"/>
              </a:xfrm>
              <a:custGeom>
                <a:avLst/>
                <a:gdLst>
                  <a:gd name="T0" fmla="*/ 1008 w 1024"/>
                  <a:gd name="T1" fmla="*/ 0 h 624"/>
                  <a:gd name="T2" fmla="*/ 1008 w 1024"/>
                  <a:gd name="T3" fmla="*/ 240 h 624"/>
                  <a:gd name="T4" fmla="*/ 912 w 1024"/>
                  <a:gd name="T5" fmla="*/ 384 h 624"/>
                  <a:gd name="T6" fmla="*/ 624 w 1024"/>
                  <a:gd name="T7" fmla="*/ 432 h 624"/>
                  <a:gd name="T8" fmla="*/ 480 w 1024"/>
                  <a:gd name="T9" fmla="*/ 528 h 624"/>
                  <a:gd name="T10" fmla="*/ 384 w 1024"/>
                  <a:gd name="T11" fmla="*/ 528 h 624"/>
                  <a:gd name="T12" fmla="*/ 288 w 1024"/>
                  <a:gd name="T13" fmla="*/ 576 h 624"/>
                  <a:gd name="T14" fmla="*/ 240 w 1024"/>
                  <a:gd name="T15" fmla="*/ 576 h 624"/>
                  <a:gd name="T16" fmla="*/ 0 w 1024"/>
                  <a:gd name="T17" fmla="*/ 624 h 6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24"/>
                  <a:gd name="T28" fmla="*/ 0 h 624"/>
                  <a:gd name="T29" fmla="*/ 1024 w 1024"/>
                  <a:gd name="T30" fmla="*/ 624 h 6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24" h="624">
                    <a:moveTo>
                      <a:pt x="1008" y="0"/>
                    </a:moveTo>
                    <a:cubicBezTo>
                      <a:pt x="1016" y="88"/>
                      <a:pt x="1024" y="176"/>
                      <a:pt x="1008" y="240"/>
                    </a:cubicBezTo>
                    <a:cubicBezTo>
                      <a:pt x="992" y="304"/>
                      <a:pt x="976" y="352"/>
                      <a:pt x="912" y="384"/>
                    </a:cubicBezTo>
                    <a:cubicBezTo>
                      <a:pt x="848" y="416"/>
                      <a:pt x="696" y="408"/>
                      <a:pt x="624" y="432"/>
                    </a:cubicBezTo>
                    <a:cubicBezTo>
                      <a:pt x="552" y="456"/>
                      <a:pt x="520" y="512"/>
                      <a:pt x="480" y="528"/>
                    </a:cubicBezTo>
                    <a:cubicBezTo>
                      <a:pt x="440" y="544"/>
                      <a:pt x="416" y="520"/>
                      <a:pt x="384" y="528"/>
                    </a:cubicBezTo>
                    <a:cubicBezTo>
                      <a:pt x="352" y="536"/>
                      <a:pt x="312" y="568"/>
                      <a:pt x="288" y="576"/>
                    </a:cubicBezTo>
                    <a:cubicBezTo>
                      <a:pt x="264" y="584"/>
                      <a:pt x="288" y="568"/>
                      <a:pt x="240" y="576"/>
                    </a:cubicBezTo>
                    <a:cubicBezTo>
                      <a:pt x="192" y="584"/>
                      <a:pt x="40" y="616"/>
                      <a:pt x="0" y="62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>
                  <a:latin typeface="+mn-lt"/>
                </a:endParaRPr>
              </a:p>
            </p:txBody>
          </p:sp>
          <p:sp>
            <p:nvSpPr>
              <p:cNvPr id="5146" name="Freeform 28"/>
              <p:cNvSpPr>
                <a:spLocks noChangeAspect="1"/>
              </p:cNvSpPr>
              <p:nvPr/>
            </p:nvSpPr>
            <p:spPr bwMode="auto">
              <a:xfrm>
                <a:off x="1112" y="2144"/>
                <a:ext cx="2192" cy="1791"/>
              </a:xfrm>
              <a:custGeom>
                <a:avLst/>
                <a:gdLst>
                  <a:gd name="T0" fmla="*/ 208 w 1840"/>
                  <a:gd name="T1" fmla="*/ 0 h 1928"/>
                  <a:gd name="T2" fmla="*/ 112 w 1840"/>
                  <a:gd name="T3" fmla="*/ 384 h 1928"/>
                  <a:gd name="T4" fmla="*/ 16 w 1840"/>
                  <a:gd name="T5" fmla="*/ 576 h 1928"/>
                  <a:gd name="T6" fmla="*/ 16 w 1840"/>
                  <a:gd name="T7" fmla="*/ 768 h 1928"/>
                  <a:gd name="T8" fmla="*/ 16 w 1840"/>
                  <a:gd name="T9" fmla="*/ 1008 h 1928"/>
                  <a:gd name="T10" fmla="*/ 16 w 1840"/>
                  <a:gd name="T11" fmla="*/ 1200 h 1928"/>
                  <a:gd name="T12" fmla="*/ 16 w 1840"/>
                  <a:gd name="T13" fmla="*/ 1392 h 1928"/>
                  <a:gd name="T14" fmla="*/ 64 w 1840"/>
                  <a:gd name="T15" fmla="*/ 1632 h 1928"/>
                  <a:gd name="T16" fmla="*/ 352 w 1840"/>
                  <a:gd name="T17" fmla="*/ 1824 h 1928"/>
                  <a:gd name="T18" fmla="*/ 496 w 1840"/>
                  <a:gd name="T19" fmla="*/ 1872 h 1928"/>
                  <a:gd name="T20" fmla="*/ 640 w 1840"/>
                  <a:gd name="T21" fmla="*/ 1920 h 1928"/>
                  <a:gd name="T22" fmla="*/ 832 w 1840"/>
                  <a:gd name="T23" fmla="*/ 1920 h 1928"/>
                  <a:gd name="T24" fmla="*/ 1024 w 1840"/>
                  <a:gd name="T25" fmla="*/ 1872 h 1928"/>
                  <a:gd name="T26" fmla="*/ 1120 w 1840"/>
                  <a:gd name="T27" fmla="*/ 1872 h 1928"/>
                  <a:gd name="T28" fmla="*/ 1216 w 1840"/>
                  <a:gd name="T29" fmla="*/ 1824 h 1928"/>
                  <a:gd name="T30" fmla="*/ 1408 w 1840"/>
                  <a:gd name="T31" fmla="*/ 1824 h 1928"/>
                  <a:gd name="T32" fmla="*/ 1504 w 1840"/>
                  <a:gd name="T33" fmla="*/ 1776 h 1928"/>
                  <a:gd name="T34" fmla="*/ 1600 w 1840"/>
                  <a:gd name="T35" fmla="*/ 1776 h 1928"/>
                  <a:gd name="T36" fmla="*/ 1696 w 1840"/>
                  <a:gd name="T37" fmla="*/ 1728 h 1928"/>
                  <a:gd name="T38" fmla="*/ 1792 w 1840"/>
                  <a:gd name="T39" fmla="*/ 1776 h 1928"/>
                  <a:gd name="T40" fmla="*/ 1840 w 1840"/>
                  <a:gd name="T41" fmla="*/ 1728 h 19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40"/>
                  <a:gd name="T64" fmla="*/ 0 h 1928"/>
                  <a:gd name="T65" fmla="*/ 1840 w 1840"/>
                  <a:gd name="T66" fmla="*/ 1928 h 192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40" h="1928">
                    <a:moveTo>
                      <a:pt x="208" y="0"/>
                    </a:moveTo>
                    <a:cubicBezTo>
                      <a:pt x="176" y="144"/>
                      <a:pt x="144" y="288"/>
                      <a:pt x="112" y="384"/>
                    </a:cubicBezTo>
                    <a:cubicBezTo>
                      <a:pt x="80" y="480"/>
                      <a:pt x="32" y="512"/>
                      <a:pt x="16" y="576"/>
                    </a:cubicBezTo>
                    <a:cubicBezTo>
                      <a:pt x="0" y="640"/>
                      <a:pt x="16" y="696"/>
                      <a:pt x="16" y="768"/>
                    </a:cubicBezTo>
                    <a:cubicBezTo>
                      <a:pt x="16" y="840"/>
                      <a:pt x="16" y="936"/>
                      <a:pt x="16" y="1008"/>
                    </a:cubicBezTo>
                    <a:cubicBezTo>
                      <a:pt x="16" y="1080"/>
                      <a:pt x="16" y="1136"/>
                      <a:pt x="16" y="1200"/>
                    </a:cubicBezTo>
                    <a:cubicBezTo>
                      <a:pt x="16" y="1264"/>
                      <a:pt x="8" y="1320"/>
                      <a:pt x="16" y="1392"/>
                    </a:cubicBezTo>
                    <a:cubicBezTo>
                      <a:pt x="24" y="1464"/>
                      <a:pt x="8" y="1560"/>
                      <a:pt x="64" y="1632"/>
                    </a:cubicBezTo>
                    <a:cubicBezTo>
                      <a:pt x="120" y="1704"/>
                      <a:pt x="280" y="1784"/>
                      <a:pt x="352" y="1824"/>
                    </a:cubicBezTo>
                    <a:cubicBezTo>
                      <a:pt x="424" y="1864"/>
                      <a:pt x="448" y="1856"/>
                      <a:pt x="496" y="1872"/>
                    </a:cubicBezTo>
                    <a:cubicBezTo>
                      <a:pt x="544" y="1888"/>
                      <a:pt x="584" y="1912"/>
                      <a:pt x="640" y="1920"/>
                    </a:cubicBezTo>
                    <a:cubicBezTo>
                      <a:pt x="696" y="1928"/>
                      <a:pt x="768" y="1928"/>
                      <a:pt x="832" y="1920"/>
                    </a:cubicBezTo>
                    <a:cubicBezTo>
                      <a:pt x="896" y="1912"/>
                      <a:pt x="976" y="1880"/>
                      <a:pt x="1024" y="1872"/>
                    </a:cubicBezTo>
                    <a:cubicBezTo>
                      <a:pt x="1072" y="1864"/>
                      <a:pt x="1088" y="1880"/>
                      <a:pt x="1120" y="1872"/>
                    </a:cubicBezTo>
                    <a:cubicBezTo>
                      <a:pt x="1152" y="1864"/>
                      <a:pt x="1168" y="1832"/>
                      <a:pt x="1216" y="1824"/>
                    </a:cubicBezTo>
                    <a:cubicBezTo>
                      <a:pt x="1264" y="1816"/>
                      <a:pt x="1360" y="1832"/>
                      <a:pt x="1408" y="1824"/>
                    </a:cubicBezTo>
                    <a:cubicBezTo>
                      <a:pt x="1456" y="1816"/>
                      <a:pt x="1472" y="1784"/>
                      <a:pt x="1504" y="1776"/>
                    </a:cubicBezTo>
                    <a:cubicBezTo>
                      <a:pt x="1536" y="1768"/>
                      <a:pt x="1568" y="1784"/>
                      <a:pt x="1600" y="1776"/>
                    </a:cubicBezTo>
                    <a:cubicBezTo>
                      <a:pt x="1632" y="1768"/>
                      <a:pt x="1664" y="1728"/>
                      <a:pt x="1696" y="1728"/>
                    </a:cubicBezTo>
                    <a:cubicBezTo>
                      <a:pt x="1728" y="1728"/>
                      <a:pt x="1768" y="1776"/>
                      <a:pt x="1792" y="1776"/>
                    </a:cubicBezTo>
                    <a:cubicBezTo>
                      <a:pt x="1816" y="1776"/>
                      <a:pt x="1828" y="1752"/>
                      <a:pt x="1840" y="1728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>
                  <a:latin typeface="+mn-lt"/>
                </a:endParaRPr>
              </a:p>
            </p:txBody>
          </p:sp>
          <p:sp>
            <p:nvSpPr>
              <p:cNvPr id="5147" name="Freeform 29"/>
              <p:cNvSpPr>
                <a:spLocks noChangeAspect="1"/>
              </p:cNvSpPr>
              <p:nvPr/>
            </p:nvSpPr>
            <p:spPr bwMode="auto">
              <a:xfrm>
                <a:off x="2099" y="1279"/>
                <a:ext cx="952" cy="1036"/>
              </a:xfrm>
              <a:custGeom>
                <a:avLst/>
                <a:gdLst>
                  <a:gd name="T0" fmla="*/ 0 w 824"/>
                  <a:gd name="T1" fmla="*/ 192 h 768"/>
                  <a:gd name="T2" fmla="*/ 96 w 824"/>
                  <a:gd name="T3" fmla="*/ 144 h 768"/>
                  <a:gd name="T4" fmla="*/ 144 w 824"/>
                  <a:gd name="T5" fmla="*/ 96 h 768"/>
                  <a:gd name="T6" fmla="*/ 240 w 824"/>
                  <a:gd name="T7" fmla="*/ 48 h 768"/>
                  <a:gd name="T8" fmla="*/ 336 w 824"/>
                  <a:gd name="T9" fmla="*/ 48 h 768"/>
                  <a:gd name="T10" fmla="*/ 432 w 824"/>
                  <a:gd name="T11" fmla="*/ 0 h 768"/>
                  <a:gd name="T12" fmla="*/ 576 w 824"/>
                  <a:gd name="T13" fmla="*/ 48 h 768"/>
                  <a:gd name="T14" fmla="*/ 672 w 824"/>
                  <a:gd name="T15" fmla="*/ 96 h 768"/>
                  <a:gd name="T16" fmla="*/ 768 w 824"/>
                  <a:gd name="T17" fmla="*/ 144 h 768"/>
                  <a:gd name="T18" fmla="*/ 768 w 824"/>
                  <a:gd name="T19" fmla="*/ 288 h 768"/>
                  <a:gd name="T20" fmla="*/ 768 w 824"/>
                  <a:gd name="T21" fmla="*/ 336 h 768"/>
                  <a:gd name="T22" fmla="*/ 768 w 824"/>
                  <a:gd name="T23" fmla="*/ 432 h 768"/>
                  <a:gd name="T24" fmla="*/ 768 w 824"/>
                  <a:gd name="T25" fmla="*/ 528 h 768"/>
                  <a:gd name="T26" fmla="*/ 816 w 824"/>
                  <a:gd name="T27" fmla="*/ 624 h 768"/>
                  <a:gd name="T28" fmla="*/ 816 w 824"/>
                  <a:gd name="T29" fmla="*/ 672 h 768"/>
                  <a:gd name="T30" fmla="*/ 816 w 824"/>
                  <a:gd name="T31" fmla="*/ 768 h 76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24"/>
                  <a:gd name="T49" fmla="*/ 0 h 768"/>
                  <a:gd name="T50" fmla="*/ 824 w 824"/>
                  <a:gd name="T51" fmla="*/ 768 h 76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24" h="768">
                    <a:moveTo>
                      <a:pt x="0" y="192"/>
                    </a:moveTo>
                    <a:cubicBezTo>
                      <a:pt x="36" y="176"/>
                      <a:pt x="72" y="160"/>
                      <a:pt x="96" y="144"/>
                    </a:cubicBezTo>
                    <a:cubicBezTo>
                      <a:pt x="120" y="128"/>
                      <a:pt x="120" y="112"/>
                      <a:pt x="144" y="96"/>
                    </a:cubicBezTo>
                    <a:cubicBezTo>
                      <a:pt x="168" y="80"/>
                      <a:pt x="208" y="56"/>
                      <a:pt x="240" y="48"/>
                    </a:cubicBezTo>
                    <a:cubicBezTo>
                      <a:pt x="272" y="40"/>
                      <a:pt x="304" y="56"/>
                      <a:pt x="336" y="48"/>
                    </a:cubicBezTo>
                    <a:cubicBezTo>
                      <a:pt x="368" y="40"/>
                      <a:pt x="392" y="0"/>
                      <a:pt x="432" y="0"/>
                    </a:cubicBezTo>
                    <a:cubicBezTo>
                      <a:pt x="472" y="0"/>
                      <a:pt x="536" y="32"/>
                      <a:pt x="576" y="48"/>
                    </a:cubicBezTo>
                    <a:cubicBezTo>
                      <a:pt x="616" y="64"/>
                      <a:pt x="640" y="80"/>
                      <a:pt x="672" y="96"/>
                    </a:cubicBezTo>
                    <a:cubicBezTo>
                      <a:pt x="704" y="112"/>
                      <a:pt x="752" y="112"/>
                      <a:pt x="768" y="144"/>
                    </a:cubicBezTo>
                    <a:cubicBezTo>
                      <a:pt x="784" y="176"/>
                      <a:pt x="768" y="256"/>
                      <a:pt x="768" y="288"/>
                    </a:cubicBezTo>
                    <a:cubicBezTo>
                      <a:pt x="768" y="320"/>
                      <a:pt x="768" y="312"/>
                      <a:pt x="768" y="336"/>
                    </a:cubicBezTo>
                    <a:cubicBezTo>
                      <a:pt x="768" y="360"/>
                      <a:pt x="768" y="400"/>
                      <a:pt x="768" y="432"/>
                    </a:cubicBezTo>
                    <a:cubicBezTo>
                      <a:pt x="768" y="464"/>
                      <a:pt x="760" y="496"/>
                      <a:pt x="768" y="528"/>
                    </a:cubicBezTo>
                    <a:cubicBezTo>
                      <a:pt x="776" y="560"/>
                      <a:pt x="808" y="600"/>
                      <a:pt x="816" y="624"/>
                    </a:cubicBezTo>
                    <a:cubicBezTo>
                      <a:pt x="824" y="648"/>
                      <a:pt x="816" y="648"/>
                      <a:pt x="816" y="672"/>
                    </a:cubicBezTo>
                    <a:cubicBezTo>
                      <a:pt x="816" y="696"/>
                      <a:pt x="816" y="752"/>
                      <a:pt x="816" y="768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>
                  <a:latin typeface="+mn-lt"/>
                </a:endParaRPr>
              </a:p>
            </p:txBody>
          </p:sp>
        </p:grpSp>
        <p:grpSp>
          <p:nvGrpSpPr>
            <p:cNvPr id="5137" name="Group 30"/>
            <p:cNvGrpSpPr>
              <a:grpSpLocks noChangeAspect="1"/>
            </p:cNvGrpSpPr>
            <p:nvPr/>
          </p:nvGrpSpPr>
          <p:grpSpPr bwMode="auto">
            <a:xfrm>
              <a:off x="435" y="1016"/>
              <a:ext cx="744" cy="2325"/>
              <a:chOff x="1142" y="2613"/>
              <a:chExt cx="485" cy="1136"/>
            </a:xfrm>
          </p:grpSpPr>
          <p:grpSp>
            <p:nvGrpSpPr>
              <p:cNvPr id="5139" name="Group 31"/>
              <p:cNvGrpSpPr>
                <a:grpSpLocks noChangeAspect="1"/>
              </p:cNvGrpSpPr>
              <p:nvPr/>
            </p:nvGrpSpPr>
            <p:grpSpPr bwMode="auto">
              <a:xfrm>
                <a:off x="1142" y="2613"/>
                <a:ext cx="288" cy="1136"/>
                <a:chOff x="528" y="981"/>
                <a:chExt cx="288" cy="1136"/>
              </a:xfrm>
            </p:grpSpPr>
            <p:sp>
              <p:nvSpPr>
                <p:cNvPr id="5141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549" y="981"/>
                  <a:ext cx="240" cy="28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142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200"/>
                  <a:ext cx="288" cy="52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143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678" y="1584"/>
                  <a:ext cx="134" cy="52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144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" y="1589"/>
                  <a:ext cx="134" cy="52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5140" name="Oval 36"/>
              <p:cNvSpPr>
                <a:spLocks noChangeAspect="1" noChangeArrowheads="1"/>
              </p:cNvSpPr>
              <p:nvPr/>
            </p:nvSpPr>
            <p:spPr bwMode="auto">
              <a:xfrm>
                <a:off x="1291" y="2914"/>
                <a:ext cx="336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5138" name="Rectangle 37"/>
            <p:cNvSpPr>
              <a:spLocks noChangeAspect="1" noChangeArrowheads="1"/>
            </p:cNvSpPr>
            <p:nvPr/>
          </p:nvSpPr>
          <p:spPr bwMode="auto">
            <a:xfrm>
              <a:off x="4361" y="1052"/>
              <a:ext cx="84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800" b="1" dirty="0" err="1">
                  <a:solidFill>
                    <a:schemeClr val="accent2"/>
                  </a:solidFill>
                  <a:latin typeface="+mn-lt"/>
                </a:rPr>
                <a:t>CT,MRI</a:t>
              </a:r>
              <a:r>
                <a:rPr lang="en-US" sz="1800" b="1" dirty="0">
                  <a:solidFill>
                    <a:schemeClr val="accent2"/>
                  </a:solidFill>
                  <a:latin typeface="+mn-lt"/>
                </a:rPr>
                <a:t>, </a:t>
              </a:r>
            </a:p>
            <a:p>
              <a:pPr algn="l"/>
              <a:r>
                <a:rPr lang="en-US" sz="1800" b="1" dirty="0">
                  <a:solidFill>
                    <a:schemeClr val="accent2"/>
                  </a:solidFill>
                  <a:latin typeface="+mn-lt"/>
                </a:rPr>
                <a:t>US, X-ray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457200"/>
            <a:ext cx="7658100" cy="6381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Clinical workflow </a:t>
            </a:r>
            <a:r>
              <a:rPr lang="en-US" dirty="0" smtClean="0"/>
              <a:t> </a:t>
            </a:r>
          </a:p>
        </p:txBody>
      </p:sp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5562600" y="5562600"/>
            <a:ext cx="3140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Fischer </a:t>
            </a:r>
            <a:r>
              <a:rPr lang="en-US" sz="1400" b="1" i="1">
                <a:solidFill>
                  <a:srgbClr val="000046"/>
                </a:solidFill>
                <a:latin typeface="Arial" pitchFamily="34" charset="0"/>
              </a:rPr>
              <a:t>et al.</a:t>
            </a:r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 JCAS, 2007</a:t>
            </a:r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057400"/>
            <a:ext cx="89154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88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2" descr="PerkStationClinical_P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384300"/>
            <a:ext cx="7518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457200"/>
            <a:ext cx="7658100" cy="6381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Slicer interface</a:t>
            </a:r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5486400" y="5867400"/>
            <a:ext cx="3140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Vikal </a:t>
            </a:r>
            <a:r>
              <a:rPr lang="en-US" sz="1400" b="1" i="1">
                <a:solidFill>
                  <a:srgbClr val="000046"/>
                </a:solidFill>
                <a:latin typeface="Arial" pitchFamily="34" charset="0"/>
              </a:rPr>
              <a:t>et al.</a:t>
            </a:r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 CMIG, 2009</a:t>
            </a:r>
          </a:p>
        </p:txBody>
      </p:sp>
    </p:spTree>
    <p:extLst>
      <p:ext uri="{BB962C8B-B14F-4D97-AF65-F5344CB8AC3E}">
        <p14:creationId xmlns:p14="http://schemas.microsoft.com/office/powerpoint/2010/main" val="389401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457200"/>
            <a:ext cx="7658100" cy="6381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The Perk Station</a:t>
            </a:r>
          </a:p>
        </p:txBody>
      </p:sp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1600200" y="5257800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46"/>
                </a:solidFill>
                <a:latin typeface="Arial" pitchFamily="34" charset="0"/>
              </a:rPr>
              <a:t>Vikal </a:t>
            </a:r>
            <a:r>
              <a:rPr lang="en-US" sz="1400" b="1" i="1" dirty="0">
                <a:solidFill>
                  <a:srgbClr val="000046"/>
                </a:solidFill>
                <a:latin typeface="Arial" pitchFamily="34" charset="0"/>
              </a:rPr>
              <a:t>et al.</a:t>
            </a:r>
            <a:r>
              <a:rPr lang="en-US" sz="1400" b="1" dirty="0">
                <a:solidFill>
                  <a:srgbClr val="000046"/>
                </a:solidFill>
                <a:latin typeface="Arial" pitchFamily="34" charset="0"/>
              </a:rPr>
              <a:t> </a:t>
            </a:r>
            <a:r>
              <a:rPr lang="en-US" sz="1400" b="1" dirty="0" err="1">
                <a:solidFill>
                  <a:srgbClr val="000046"/>
                </a:solidFill>
                <a:latin typeface="Arial" pitchFamily="34" charset="0"/>
              </a:rPr>
              <a:t>CMIG</a:t>
            </a:r>
            <a:r>
              <a:rPr lang="en-US" sz="1400" b="1" dirty="0">
                <a:solidFill>
                  <a:srgbClr val="000046"/>
                </a:solidFill>
                <a:latin typeface="Arial" pitchFamily="34" charset="0"/>
              </a:rPr>
              <a:t>, 2009</a:t>
            </a:r>
          </a:p>
        </p:txBody>
      </p:sp>
      <p:pic>
        <p:nvPicPr>
          <p:cNvPr id="22532" name="Picture 3" descr="perk_02_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3773" r="4262" b="6944"/>
          <a:stretch>
            <a:fillRect/>
          </a:stretch>
        </p:blipFill>
        <p:spPr bwMode="auto">
          <a:xfrm>
            <a:off x="152401" y="1371600"/>
            <a:ext cx="4038600" cy="300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523999"/>
            <a:ext cx="3200400" cy="232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624289"/>
            <a:ext cx="3314700" cy="247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3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457200"/>
            <a:ext cx="7658100" cy="6381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Perk Station interface </a:t>
            </a:r>
          </a:p>
        </p:txBody>
      </p:sp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5486400" y="5867400"/>
            <a:ext cx="3140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Vikal </a:t>
            </a:r>
            <a:r>
              <a:rPr lang="en-US" sz="1400" b="1" i="1">
                <a:solidFill>
                  <a:srgbClr val="000046"/>
                </a:solidFill>
                <a:latin typeface="Arial" pitchFamily="34" charset="0"/>
              </a:rPr>
              <a:t>et al.</a:t>
            </a:r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 CMIG, 2009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397000"/>
            <a:ext cx="62865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39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What we learned from </a:t>
            </a:r>
            <a:r>
              <a:rPr lang="en-CA" sz="3600" dirty="0" err="1" smtClean="0"/>
              <a:t>NAMIC</a:t>
            </a:r>
            <a:endParaRPr lang="en-US" sz="36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1752600"/>
            <a:ext cx="6781800" cy="3657600"/>
          </a:xfrm>
          <a:solidFill>
            <a:schemeClr val="accent3">
              <a:lumMod val="85000"/>
            </a:schemeClr>
          </a:solidFill>
          <a:ln w="28575"/>
          <a:effectLst>
            <a:innerShdw blurRad="114300">
              <a:prstClr val="black"/>
            </a:innerShdw>
          </a:effectLst>
        </p:spPr>
        <p:txBody>
          <a:bodyPr anchor="ctr" anchorCtr="0"/>
          <a:lstStyle/>
          <a:p>
            <a:pPr marL="342900" lvl="1" indent="-257175" eaLnBrk="1" hangingPunct="1">
              <a:spcBef>
                <a:spcPts val="1200"/>
              </a:spcBef>
              <a:buFont typeface="Arial" pitchFamily="34" charset="0"/>
              <a:buChar char="•"/>
              <a:tabLst>
                <a:tab pos="714375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Open source collaborative development pays off in the end </a:t>
            </a:r>
            <a:r>
              <a:rPr lang="en-US" sz="2400" dirty="0" smtClean="0">
                <a:solidFill>
                  <a:srgbClr val="000000"/>
                </a:solidFill>
              </a:rPr>
              <a:t>only</a:t>
            </a:r>
          </a:p>
          <a:p>
            <a:pPr marL="342900" lvl="1" indent="-257175" eaLnBrk="1" hangingPunct="1">
              <a:spcBef>
                <a:spcPts val="1200"/>
              </a:spcBef>
              <a:buFont typeface="Arial" pitchFamily="34" charset="0"/>
              <a:buChar char="•"/>
              <a:tabLst>
                <a:tab pos="714375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It </a:t>
            </a:r>
            <a:r>
              <a:rPr lang="en-US" sz="2400" dirty="0">
                <a:solidFill>
                  <a:srgbClr val="000000"/>
                </a:solidFill>
              </a:rPr>
              <a:t>needs people of the same mind, passion and </a:t>
            </a:r>
            <a:r>
              <a:rPr lang="en-US" sz="2400" dirty="0" smtClean="0">
                <a:solidFill>
                  <a:srgbClr val="000000"/>
                </a:solidFill>
              </a:rPr>
              <a:t>vision – very difficult to come by</a:t>
            </a:r>
            <a:endParaRPr lang="en-US" sz="2400" dirty="0">
              <a:solidFill>
                <a:srgbClr val="000000"/>
              </a:solidFill>
            </a:endParaRPr>
          </a:p>
          <a:p>
            <a:pPr marL="342900" lvl="1" indent="-257175" eaLnBrk="1" hangingPunct="1">
              <a:spcBef>
                <a:spcPts val="1200"/>
              </a:spcBef>
              <a:buFont typeface="Arial" pitchFamily="34" charset="0"/>
              <a:buChar char="•"/>
              <a:tabLst>
                <a:tab pos="714375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Spending </a:t>
            </a:r>
            <a:r>
              <a:rPr lang="en-US" sz="2400" dirty="0" err="1" smtClean="0">
                <a:solidFill>
                  <a:srgbClr val="000000"/>
                </a:solidFill>
              </a:rPr>
              <a:t>NAMIC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funds </a:t>
            </a:r>
            <a:r>
              <a:rPr lang="en-US" sz="2400" dirty="0" smtClean="0">
                <a:solidFill>
                  <a:srgbClr val="000000"/>
                </a:solidFill>
              </a:rPr>
              <a:t>solely on </a:t>
            </a:r>
            <a:r>
              <a:rPr lang="en-US" sz="2400" dirty="0">
                <a:solidFill>
                  <a:srgbClr val="000000"/>
                </a:solidFill>
              </a:rPr>
              <a:t>engineering was </a:t>
            </a:r>
            <a:r>
              <a:rPr lang="en-US" sz="2400" dirty="0" smtClean="0">
                <a:solidFill>
                  <a:srgbClr val="000000"/>
                </a:solidFill>
              </a:rPr>
              <a:t>a wise and necessary decision</a:t>
            </a:r>
          </a:p>
          <a:p>
            <a:pPr marL="342900" lvl="1" indent="-257175" eaLnBrk="1" hangingPunct="1">
              <a:spcBef>
                <a:spcPts val="1200"/>
              </a:spcBef>
              <a:buFont typeface="Arial" pitchFamily="34" charset="0"/>
              <a:buChar char="•"/>
              <a:tabLst>
                <a:tab pos="714375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Work with your friends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1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676400"/>
            <a:ext cx="7086600" cy="4038600"/>
          </a:xfrm>
          <a:solidFill>
            <a:schemeClr val="accent3">
              <a:lumMod val="85000"/>
            </a:schemeClr>
          </a:solidFill>
          <a:ln w="28575">
            <a:solidFill>
              <a:srgbClr val="FFFFFF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/>
          <a:p>
            <a:pPr marL="361950" lvl="1" indent="-2762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000000"/>
                </a:solidFill>
              </a:rPr>
              <a:t>Form the “Canadian </a:t>
            </a:r>
            <a:r>
              <a:rPr lang="en-CA" sz="2400" dirty="0" err="1" smtClean="0">
                <a:solidFill>
                  <a:srgbClr val="000000"/>
                </a:solidFill>
              </a:rPr>
              <a:t>NAMIC</a:t>
            </a:r>
            <a:r>
              <a:rPr lang="en-CA" sz="2400" dirty="0" smtClean="0">
                <a:solidFill>
                  <a:srgbClr val="000000"/>
                </a:solidFill>
              </a:rPr>
              <a:t>”</a:t>
            </a:r>
          </a:p>
          <a:p>
            <a:pPr marL="361950" lvl="1" indent="-276225" eaLnBrk="1" hangingPunct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Concentrate on </a:t>
            </a:r>
            <a:r>
              <a:rPr lang="en-US" sz="2400" dirty="0" err="1" smtClean="0">
                <a:solidFill>
                  <a:srgbClr val="000000"/>
                </a:solidFill>
              </a:rPr>
              <a:t>IGS</a:t>
            </a:r>
            <a:r>
              <a:rPr lang="en-US" sz="2400" dirty="0" smtClean="0">
                <a:solidFill>
                  <a:srgbClr val="000000"/>
                </a:solidFill>
              </a:rPr>
              <a:t> and translational  clinical engineering</a:t>
            </a:r>
          </a:p>
          <a:p>
            <a:pPr marL="361950" lvl="1" indent="-2762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Work with </a:t>
            </a:r>
            <a:r>
              <a:rPr lang="en-US" sz="2400" dirty="0" err="1" smtClean="0">
                <a:solidFill>
                  <a:srgbClr val="000000"/>
                </a:solidFill>
              </a:rPr>
              <a:t>NAMIC</a:t>
            </a:r>
            <a:r>
              <a:rPr lang="en-US" sz="2400" dirty="0" smtClean="0">
                <a:solidFill>
                  <a:srgbClr val="000000"/>
                </a:solidFill>
              </a:rPr>
              <a:t>, the older and wiser brother</a:t>
            </a:r>
          </a:p>
          <a:p>
            <a:pPr marL="361950" lvl="1" indent="-2762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Set the rules</a:t>
            </a:r>
          </a:p>
          <a:p>
            <a:pPr marL="361950" lvl="1" indent="-2762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Choose the right partners</a:t>
            </a:r>
            <a:endParaRPr lang="en-US" sz="2400" dirty="0">
              <a:solidFill>
                <a:srgbClr val="000000"/>
              </a:solidFill>
            </a:endParaRPr>
          </a:p>
          <a:p>
            <a:pPr marL="361950" lvl="1" indent="-2762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Get funded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Graduation plan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09013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419600"/>
          </a:xfrm>
          <a:solidFill>
            <a:schemeClr val="accent3">
              <a:lumMod val="85000"/>
            </a:schemeClr>
          </a:solidFill>
          <a:ln w="28575">
            <a:solidFill>
              <a:srgbClr val="FFFFFF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/>
          <a:p>
            <a:pPr marL="361950" lvl="1" indent="-276225" eaLnBrk="1" hangingPunct="1">
              <a:spcBef>
                <a:spcPts val="12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CA" sz="2400" dirty="0" smtClean="0">
                <a:solidFill>
                  <a:srgbClr val="000000"/>
                </a:solidFill>
              </a:rPr>
              <a:t>Affiliated with OCAIRO (</a:t>
            </a:r>
            <a:r>
              <a:rPr lang="en-US" sz="2400" dirty="0" smtClean="0">
                <a:solidFill>
                  <a:srgbClr val="000000"/>
                </a:solidFill>
              </a:rPr>
              <a:t>Ontario </a:t>
            </a:r>
            <a:r>
              <a:rPr lang="en-US" sz="2400" dirty="0">
                <a:solidFill>
                  <a:srgbClr val="000000"/>
                </a:solidFill>
              </a:rPr>
              <a:t>Consortium for Adaptive Interventions in Radiation </a:t>
            </a:r>
            <a:r>
              <a:rPr lang="en-US" sz="2400" dirty="0" smtClean="0">
                <a:solidFill>
                  <a:srgbClr val="000000"/>
                </a:solidFill>
              </a:rPr>
              <a:t>Oncology) of +20 </a:t>
            </a:r>
            <a:r>
              <a:rPr lang="en-US" sz="2400" dirty="0">
                <a:solidFill>
                  <a:srgbClr val="000000"/>
                </a:solidFill>
              </a:rPr>
              <a:t>industry-funded </a:t>
            </a:r>
            <a:r>
              <a:rPr lang="en-US" sz="2400" dirty="0" smtClean="0">
                <a:solidFill>
                  <a:srgbClr val="000000"/>
                </a:solidFill>
              </a:rPr>
              <a:t>investigators</a:t>
            </a:r>
          </a:p>
          <a:p>
            <a:pPr marL="361950" lvl="1" indent="-276225" eaLnBrk="1" hangingPunct="1">
              <a:spcBef>
                <a:spcPts val="12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Funded by Cancer Care Ontario as a Applied Cancer Research Unit</a:t>
            </a:r>
          </a:p>
          <a:p>
            <a:pPr marL="361950" lvl="1" indent="-276225" eaLnBrk="1" hangingPunct="1">
              <a:spcBef>
                <a:spcPts val="12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hared</a:t>
            </a:r>
            <a:r>
              <a:rPr lang="en-US" sz="2400" dirty="0">
                <a:solidFill>
                  <a:srgbClr val="000000"/>
                </a:solidFill>
              </a:rPr>
              <a:t>, reusable and customizable software infrastructure to assist clinical translation of experimental diagnostic and therapeutic </a:t>
            </a:r>
            <a:r>
              <a:rPr lang="en-US" sz="2400" dirty="0" smtClean="0">
                <a:solidFill>
                  <a:srgbClr val="000000"/>
                </a:solidFill>
              </a:rPr>
              <a:t>approaches</a:t>
            </a:r>
          </a:p>
          <a:p>
            <a:pPr marL="361950" lvl="1" indent="-276225" eaLnBrk="1" hangingPunct="1">
              <a:spcBef>
                <a:spcPts val="12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400" dirty="0"/>
              <a:t>The scope of SPARKit </a:t>
            </a:r>
            <a:r>
              <a:rPr lang="en-US" sz="2400" dirty="0" smtClean="0"/>
              <a:t>is </a:t>
            </a:r>
            <a:r>
              <a:rPr lang="en-US" sz="2400" dirty="0" err="1" smtClean="0"/>
              <a:t>IGRT</a:t>
            </a:r>
            <a:r>
              <a:rPr lang="en-US" sz="2400" dirty="0" smtClean="0"/>
              <a:t> &amp; associated </a:t>
            </a:r>
            <a:r>
              <a:rPr lang="en-US" sz="2400" dirty="0" err="1" smtClean="0"/>
              <a:t>IGS</a:t>
            </a:r>
            <a:r>
              <a:rPr lang="en-US" sz="2400" dirty="0" smtClean="0"/>
              <a:t> procedures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SPARKit – Software Platform and Adaptive Radiotherapy Kit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85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512" y="1676400"/>
            <a:ext cx="7038975" cy="4038600"/>
          </a:xfrm>
          <a:solidFill>
            <a:schemeClr val="accent3">
              <a:lumMod val="85000"/>
            </a:schemeClr>
          </a:solidFill>
          <a:ln w="28575">
            <a:solidFill>
              <a:srgbClr val="FFFFFF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/>
          <a:p>
            <a:pPr marL="85725" lvl="1" indent="0" eaLnBrk="1" hangingPunct="1">
              <a:spcBef>
                <a:spcPts val="600"/>
              </a:spcBef>
              <a:buNone/>
              <a:tabLst>
                <a:tab pos="361950" algn="l"/>
              </a:tabLst>
            </a:pP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dirty="0" smtClean="0">
                <a:solidFill>
                  <a:srgbClr val="000000"/>
                </a:solidFill>
              </a:rPr>
              <a:t>artners</a:t>
            </a:r>
          </a:p>
          <a:p>
            <a:pPr marL="361950" lvl="1" indent="-27622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Queen’s University, Kingston (Gabor Fichtinger, PI)</a:t>
            </a:r>
          </a:p>
          <a:p>
            <a:pPr marL="361950" lvl="1" indent="-27622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Robarts Research Institute, London (Terry Peters)</a:t>
            </a:r>
          </a:p>
          <a:p>
            <a:pPr marL="361950" lvl="1" indent="-27622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Princess Margaret Hospital, Toronto (David Jaffray)</a:t>
            </a:r>
          </a:p>
          <a:p>
            <a:pPr marL="85725" lvl="1" indent="0" eaLnBrk="1" hangingPunct="1">
              <a:spcBef>
                <a:spcPts val="600"/>
              </a:spcBef>
              <a:buNone/>
              <a:tabLst>
                <a:tab pos="36195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Rules</a:t>
            </a:r>
          </a:p>
          <a:p>
            <a:pPr marL="361950" lvl="1" indent="-27622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Open to buy-in by other groups (up to our funding limit)</a:t>
            </a:r>
          </a:p>
          <a:p>
            <a:pPr marL="361950" lvl="1" indent="-27622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All money goes to clinical application engineering</a:t>
            </a:r>
          </a:p>
          <a:p>
            <a:pPr marL="361950" lvl="1" indent="-27622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3D Slicer is mandatory</a:t>
            </a:r>
          </a:p>
          <a:p>
            <a:pPr marL="361950" lvl="1" indent="-27622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Trials, algorithm development etc. must be funded separately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SPARKit partners &amp; rules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838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76400"/>
            <a:ext cx="6400800" cy="4114800"/>
          </a:xfrm>
          <a:solidFill>
            <a:schemeClr val="accent3">
              <a:lumMod val="85000"/>
            </a:schemeClr>
          </a:solidFill>
          <a:ln w="28575">
            <a:solidFill>
              <a:srgbClr val="FFFFFF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/>
          <a:p>
            <a:pPr marL="361950" lvl="1" indent="-276225" eaLnBrk="1" hangingPunct="1">
              <a:spcBef>
                <a:spcPts val="600"/>
              </a:spcBef>
              <a:buNone/>
              <a:tabLst>
                <a:tab pos="36195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Queen’s University, Kingston</a:t>
            </a:r>
          </a:p>
          <a:p>
            <a:pPr marL="542925" lvl="1" indent="-18097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542925" algn="l"/>
              </a:tabLst>
            </a:pPr>
            <a:r>
              <a:rPr lang="en-US" sz="2000" b="1" dirty="0" smtClean="0">
                <a:solidFill>
                  <a:srgbClr val="000000"/>
                </a:solidFill>
              </a:rPr>
              <a:t>Andras Lasso, Tamas Ungi, Csaba Pinter</a:t>
            </a:r>
          </a:p>
          <a:p>
            <a:pPr marL="361950" lvl="1" indent="-276225" eaLnBrk="1" hangingPunct="1">
              <a:spcBef>
                <a:spcPts val="600"/>
              </a:spcBef>
              <a:buNone/>
              <a:tabLst>
                <a:tab pos="36195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Robarts Research Institute, London</a:t>
            </a:r>
          </a:p>
          <a:p>
            <a:pPr marL="542925" lvl="1" indent="-18097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000" b="1" dirty="0" smtClean="0">
                <a:solidFill>
                  <a:srgbClr val="000000"/>
                </a:solidFill>
              </a:rPr>
              <a:t>Elvis Chen</a:t>
            </a:r>
          </a:p>
          <a:p>
            <a:pPr marL="361950" lvl="1" indent="-276225" eaLnBrk="1" hangingPunct="1">
              <a:spcBef>
                <a:spcPts val="600"/>
              </a:spcBef>
              <a:buNone/>
              <a:tabLst>
                <a:tab pos="36195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Princess Margaret Hospital, Toronto</a:t>
            </a:r>
          </a:p>
          <a:p>
            <a:pPr marL="542925" lvl="1" indent="-18097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542925" algn="l"/>
              </a:tabLst>
            </a:pPr>
            <a:r>
              <a:rPr lang="en-US" sz="2000" b="1" dirty="0" smtClean="0">
                <a:solidFill>
                  <a:srgbClr val="000000"/>
                </a:solidFill>
              </a:rPr>
              <a:t>Kevin Wang</a:t>
            </a:r>
          </a:p>
          <a:p>
            <a:pPr marL="428625" lvl="1" indent="-342900" algn="ctr" eaLnBrk="1" hangingPunct="1">
              <a:spcBef>
                <a:spcPts val="600"/>
              </a:spcBef>
              <a:tabLst>
                <a:tab pos="361950" algn="l"/>
              </a:tabLst>
            </a:pPr>
            <a:r>
              <a:rPr lang="en-US" sz="1800" b="1" dirty="0" smtClean="0">
                <a:solidFill>
                  <a:srgbClr val="0000CC"/>
                </a:solidFill>
              </a:rPr>
              <a:t>50% SPARKit &amp; 50% </a:t>
            </a:r>
            <a:r>
              <a:rPr lang="en-US" sz="1800" b="1" dirty="0" smtClean="0">
                <a:solidFill>
                  <a:srgbClr val="0000CC"/>
                </a:solidFill>
              </a:rPr>
              <a:t>other grants</a:t>
            </a:r>
            <a:endParaRPr lang="en-US" sz="1800" b="1" dirty="0" smtClean="0">
              <a:solidFill>
                <a:srgbClr val="0000CC"/>
              </a:solidFill>
            </a:endParaRPr>
          </a:p>
          <a:p>
            <a:pPr marL="428625" lvl="1" indent="-342900" algn="ctr" eaLnBrk="1" hangingPunct="1">
              <a:spcBef>
                <a:spcPts val="600"/>
              </a:spcBef>
              <a:tabLst>
                <a:tab pos="361950" algn="l"/>
              </a:tabLst>
            </a:pPr>
            <a:r>
              <a:rPr lang="en-US" sz="1800" b="1" dirty="0" smtClean="0">
                <a:solidFill>
                  <a:srgbClr val="0000CC"/>
                </a:solidFill>
              </a:rPr>
              <a:t>All present at </a:t>
            </a:r>
            <a:r>
              <a:rPr lang="en-US" sz="1800" b="1" dirty="0" err="1" smtClean="0">
                <a:solidFill>
                  <a:srgbClr val="0000CC"/>
                </a:solidFill>
              </a:rPr>
              <a:t>AHM</a:t>
            </a:r>
            <a:endParaRPr lang="en-US" sz="1800" b="1" dirty="0" smtClean="0">
              <a:solidFill>
                <a:srgbClr val="0000CC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SPARKit engineering staff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42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7806" y="1752600"/>
            <a:ext cx="6426994" cy="3352800"/>
          </a:xfrm>
          <a:solidFill>
            <a:schemeClr val="accent3">
              <a:lumMod val="85000"/>
            </a:schemeClr>
          </a:solidFill>
          <a:ln w="28575">
            <a:solidFill>
              <a:srgbClr val="FFFFFF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/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MRI-guided prostate interventions</a:t>
            </a:r>
          </a:p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MR image overlay guidance</a:t>
            </a:r>
          </a:p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Slicer Radiation Therapy</a:t>
            </a:r>
          </a:p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Ultrasound calibration</a:t>
            </a:r>
          </a:p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Ultrasound-guided needle placements </a:t>
            </a:r>
            <a:endParaRPr lang="en-US" sz="1800" b="1" dirty="0" smtClean="0">
              <a:solidFill>
                <a:srgbClr val="0000CC"/>
              </a:solidFill>
            </a:endParaRPr>
          </a:p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Percutaneous needle placement training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SPARKit projects 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pic>
        <p:nvPicPr>
          <p:cNvPr id="49155" name="Picture 3" descr="C:\Users\gabor\AppData\Local\Microsoft\Windows\Temporary Internet Files\Content.IE5\GUMU1V69\MC90043471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365946" cy="38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gabor\AppData\Local\Microsoft\Windows\Temporary Internet Files\Content.IE5\GUMU1V69\MC90043471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54" y="2590800"/>
            <a:ext cx="365946" cy="38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5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First implementation</a:t>
            </a:r>
            <a:endParaRPr lang="en-US" sz="3600" dirty="0" smtClean="0"/>
          </a:p>
        </p:txBody>
      </p:sp>
      <p:pic>
        <p:nvPicPr>
          <p:cNvPr id="37" name="Picture 3" descr="Image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3447137" cy="258569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Image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4" y="1447800"/>
            <a:ext cx="3451226" cy="25884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29" y="3657600"/>
            <a:ext cx="3220871" cy="24153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6281855" y="5768113"/>
            <a:ext cx="2496902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66"/>
                </a:solidFill>
                <a:latin typeface="+mn-lt"/>
              </a:rPr>
              <a:t>Fichtinger et al. </a:t>
            </a:r>
            <a:r>
              <a:rPr lang="en-US" sz="1200" b="1" dirty="0" err="1">
                <a:solidFill>
                  <a:srgbClr val="000066"/>
                </a:solidFill>
                <a:latin typeface="+mn-lt"/>
              </a:rPr>
              <a:t>Acad</a:t>
            </a:r>
            <a:r>
              <a:rPr lang="en-US" sz="1200" b="1" dirty="0">
                <a:solidFill>
                  <a:srgbClr val="000066"/>
                </a:solidFill>
                <a:latin typeface="+mn-lt"/>
              </a:rPr>
              <a:t> Rad, 2002</a:t>
            </a:r>
          </a:p>
        </p:txBody>
      </p:sp>
    </p:spTree>
    <p:extLst>
      <p:ext uri="{BB962C8B-B14F-4D97-AF65-F5344CB8AC3E}">
        <p14:creationId xmlns:p14="http://schemas.microsoft.com/office/powerpoint/2010/main" val="182599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1" y="1768019"/>
            <a:ext cx="6781800" cy="653534"/>
          </a:xfrm>
          <a:noFill/>
          <a:ln w="28575">
            <a:solidFill>
              <a:srgbClr val="FFFFFF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/>
          <a:p>
            <a:pPr marL="266700" lvl="1" indent="-18097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Address common needs of OCAIRO </a:t>
            </a:r>
            <a:r>
              <a:rPr lang="en-US" sz="1600" b="1" dirty="0" smtClean="0">
                <a:solidFill>
                  <a:srgbClr val="000000"/>
                </a:solidFill>
              </a:rPr>
              <a:t>investigators</a:t>
            </a:r>
          </a:p>
          <a:p>
            <a:pPr marL="266700" lvl="1" indent="-180975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sz="1600" b="1" dirty="0" err="1" smtClean="0"/>
              <a:t>DICOM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RT</a:t>
            </a:r>
            <a:r>
              <a:rPr lang="en-US" sz="1600" b="1" dirty="0" smtClean="0"/>
              <a:t> I/O in Slicer-4 to provide dose maps, contours, </a:t>
            </a:r>
            <a:r>
              <a:rPr lang="en-US" sz="1600" b="1" dirty="0" err="1" smtClean="0"/>
              <a:t>DVH</a:t>
            </a:r>
            <a:r>
              <a:rPr lang="en-US" sz="1600" b="1" dirty="0" smtClean="0"/>
              <a:t>…</a:t>
            </a:r>
            <a:endParaRPr lang="en-US" sz="1600" b="1" dirty="0" smtClean="0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Slicer </a:t>
            </a:r>
            <a:r>
              <a:rPr lang="en-US" sz="3200" dirty="0">
                <a:solidFill>
                  <a:srgbClr val="000000"/>
                </a:solidFill>
              </a:rPr>
              <a:t>Radiation </a:t>
            </a:r>
            <a:r>
              <a:rPr lang="en-US" sz="3200" dirty="0" smtClean="0">
                <a:solidFill>
                  <a:srgbClr val="000000"/>
                </a:solidFill>
              </a:rPr>
              <a:t>Therapy</a:t>
            </a:r>
            <a:endParaRPr lang="en-US" sz="3200" dirty="0" smtClean="0"/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666875" y="1339334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CC"/>
                </a:solidFill>
                <a:latin typeface="+mj-lt"/>
              </a:rPr>
              <a:t>Csaba Pinter, Andras Lasso, </a:t>
            </a:r>
            <a:r>
              <a:rPr lang="en-US" sz="2000" b="1" dirty="0">
                <a:solidFill>
                  <a:srgbClr val="0000CC"/>
                </a:solidFill>
                <a:latin typeface="+mj-lt"/>
              </a:rPr>
              <a:t>Kevin 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</a:rPr>
              <a:t>Wang</a:t>
            </a:r>
            <a:endParaRPr lang="en-US" sz="20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3352800" cy="181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57" y="2590800"/>
            <a:ext cx="2996743" cy="198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237" y="4536394"/>
            <a:ext cx="3504363" cy="155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53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Public Library for Ultrasound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7772400" cy="3505200"/>
          </a:xfrm>
          <a:solidFill>
            <a:schemeClr val="accent3">
              <a:lumMod val="85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/>
            </a:pPr>
            <a:r>
              <a:rPr lang="en-CA" sz="1800" dirty="0" smtClean="0"/>
              <a:t>Goal: Facilitate rapid clinical application prototyping of ultrasound-guided interventions</a:t>
            </a:r>
            <a:endParaRPr lang="en-US" sz="1800" dirty="0" smtClean="0"/>
          </a:p>
          <a:p>
            <a:pPr>
              <a:spcBef>
                <a:spcPts val="1200"/>
              </a:spcBef>
              <a:defRPr/>
            </a:pPr>
            <a:r>
              <a:rPr lang="en-US" sz="1800" u="sng" dirty="0">
                <a:solidFill>
                  <a:srgbClr val="0000CC"/>
                </a:solidFill>
              </a:rPr>
              <a:t>Google Scholar </a:t>
            </a:r>
            <a:r>
              <a:rPr lang="en-US" sz="1800" u="sng" dirty="0" smtClean="0">
                <a:solidFill>
                  <a:srgbClr val="0000CC"/>
                </a:solidFill>
              </a:rPr>
              <a:t>on </a:t>
            </a:r>
            <a:r>
              <a:rPr lang="en-US" sz="1800" u="sng" dirty="0">
                <a:solidFill>
                  <a:srgbClr val="0000CC"/>
                </a:solidFill>
              </a:rPr>
              <a:t>“tracked ultrasound” about </a:t>
            </a:r>
            <a:r>
              <a:rPr lang="en-CA" sz="1800" u="sng" dirty="0">
                <a:solidFill>
                  <a:srgbClr val="0000CC"/>
                </a:solidFill>
              </a:rPr>
              <a:t>48,000 hits</a:t>
            </a:r>
            <a:endParaRPr lang="en-US" sz="1800" u="sng" dirty="0">
              <a:solidFill>
                <a:srgbClr val="0000CC"/>
              </a:solidFill>
            </a:endParaRPr>
          </a:p>
          <a:p>
            <a:pPr>
              <a:spcBef>
                <a:spcPts val="1200"/>
              </a:spcBef>
              <a:defRPr/>
            </a:pPr>
            <a:r>
              <a:rPr lang="en-US" sz="1800" dirty="0" smtClean="0"/>
              <a:t>Scope: tracked ultrasound calibration, data acquisition, processing, and streaming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smtClean="0"/>
              <a:t>Open-source (since October 2011)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smtClean="0"/>
              <a:t>BSD license, no strings attached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/>
              <a:t>U</a:t>
            </a:r>
            <a:r>
              <a:rPr lang="en-US" sz="1800" dirty="0" smtClean="0"/>
              <a:t>sers: </a:t>
            </a:r>
            <a:r>
              <a:rPr lang="en-US" sz="1800" dirty="0" err="1" smtClean="0"/>
              <a:t>UBC</a:t>
            </a:r>
            <a:r>
              <a:rPr lang="en-US" sz="1800" dirty="0" smtClean="0"/>
              <a:t>, Robarts, planned at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1800" dirty="0" smtClean="0"/>
              <a:t>	JHU, </a:t>
            </a:r>
            <a:r>
              <a:rPr lang="en-US" sz="1800" dirty="0" err="1" smtClean="0"/>
              <a:t>BWH</a:t>
            </a:r>
            <a:r>
              <a:rPr lang="en-US" sz="1800" dirty="0" smtClean="0"/>
              <a:t>, PTI/AMS</a:t>
            </a:r>
            <a:endParaRPr lang="en-US" sz="1800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1666875" y="1447800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CC"/>
                </a:solidFill>
                <a:latin typeface="+mj-lt"/>
              </a:rPr>
              <a:t>Andras Lasso, Csaba Pinter, Tamas Ungi</a:t>
            </a:r>
            <a:endParaRPr lang="en-US" sz="20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/>
          <a:stretch/>
        </p:blipFill>
        <p:spPr>
          <a:xfrm>
            <a:off x="4506833" y="3505200"/>
            <a:ext cx="417996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9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Why</a:t>
            </a:r>
            <a:r>
              <a:rPr lang="en-US" sz="3200" dirty="0"/>
              <a:t> </a:t>
            </a:r>
            <a:r>
              <a:rPr lang="en-US" sz="3200" dirty="0" smtClean="0"/>
              <a:t>is ultrasound difficult? 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60404"/>
            <a:ext cx="4208498" cy="2401996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5135" r="3384" b="5600"/>
          <a:stretch/>
        </p:blipFill>
        <p:spPr bwMode="auto">
          <a:xfrm>
            <a:off x="2743200" y="3657600"/>
            <a:ext cx="3276600" cy="242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59944"/>
            <a:ext cx="4191000" cy="20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91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14233"/>
            <a:ext cx="72390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PLUS architecture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105243" y="1676400"/>
            <a:ext cx="6895757" cy="4246482"/>
            <a:chOff x="-216750" y="1003176"/>
            <a:chExt cx="8393850" cy="5169024"/>
          </a:xfrm>
        </p:grpSpPr>
        <p:sp>
          <p:nvSpPr>
            <p:cNvPr id="13" name="Rectangle 12"/>
            <p:cNvSpPr/>
            <p:nvPr/>
          </p:nvSpPr>
          <p:spPr>
            <a:xfrm>
              <a:off x="685800" y="3429000"/>
              <a:ext cx="2438400" cy="1066800"/>
            </a:xfrm>
            <a:prstGeom prst="rect">
              <a:avLst/>
            </a:prstGeom>
            <a:ln w="381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PLUS </a:t>
              </a:r>
              <a:r>
                <a:rPr lang="en-US" sz="1600" dirty="0"/>
                <a:t>library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6220" y="5105400"/>
              <a:ext cx="2182180" cy="914400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Device SDKs </a:t>
              </a:r>
              <a:r>
                <a:rPr lang="en-US" sz="1600" dirty="0"/>
                <a:t>and drivers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5800" y="2362200"/>
              <a:ext cx="3352800" cy="685800"/>
            </a:xfrm>
            <a:prstGeom prst="rect">
              <a:avLst/>
            </a:prstGeom>
            <a:ln w="38100">
              <a:prstDash val="soli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PLUS Applications</a:t>
              </a:r>
            </a:p>
          </p:txBody>
        </p:sp>
        <p:cxnSp>
          <p:nvCxnSpPr>
            <p:cNvPr id="16" name="Elbow Connector 10"/>
            <p:cNvCxnSpPr/>
            <p:nvPr/>
          </p:nvCxnSpPr>
          <p:spPr>
            <a:xfrm>
              <a:off x="2971800" y="4495800"/>
              <a:ext cx="0" cy="45720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0"/>
            <p:cNvCxnSpPr/>
            <p:nvPr/>
          </p:nvCxnSpPr>
          <p:spPr>
            <a:xfrm>
              <a:off x="6400800" y="3200400"/>
              <a:ext cx="0" cy="175260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0"/>
            <p:cNvCxnSpPr/>
            <p:nvPr/>
          </p:nvCxnSpPr>
          <p:spPr>
            <a:xfrm>
              <a:off x="1524000" y="4495800"/>
              <a:ext cx="0" cy="60960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029200" y="1752600"/>
              <a:ext cx="2895600" cy="14478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3D Slicer</a:t>
              </a:r>
              <a:endParaRPr lang="en-US" sz="1600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590800" y="4953000"/>
              <a:ext cx="5586300" cy="12192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 sz="16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43200" y="5105400"/>
              <a:ext cx="914400" cy="914400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/>
                <a:t>VTK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33800" y="5105400"/>
              <a:ext cx="914400" cy="914400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/>
                <a:t>ITK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715000" y="5105400"/>
              <a:ext cx="1273968" cy="914400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/>
                <a:t>Open</a:t>
              </a:r>
            </a:p>
            <a:p>
              <a:pPr algn="ctr">
                <a:defRPr/>
              </a:pPr>
              <a:r>
                <a:rPr lang="en-US" sz="1600" dirty="0" err="1"/>
                <a:t>IGTLink</a:t>
              </a:r>
              <a:endParaRPr lang="en-US" sz="16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24400" y="5105400"/>
              <a:ext cx="914400" cy="914400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CTK</a:t>
              </a:r>
              <a:endParaRPr lang="en-US" sz="1600" dirty="0"/>
            </a:p>
          </p:txBody>
        </p:sp>
        <p:cxnSp>
          <p:nvCxnSpPr>
            <p:cNvPr id="25" name="Elbow Connector 10"/>
            <p:cNvCxnSpPr/>
            <p:nvPr/>
          </p:nvCxnSpPr>
          <p:spPr>
            <a:xfrm>
              <a:off x="2133600" y="3048000"/>
              <a:ext cx="0" cy="38100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/>
            <p:nvPr/>
          </p:nvCxnSpPr>
          <p:spPr>
            <a:xfrm rot="10800000" flipV="1">
              <a:off x="3124200" y="2895600"/>
              <a:ext cx="1524000" cy="838200"/>
            </a:xfrm>
            <a:prstGeom prst="bentConnector3">
              <a:avLst>
                <a:gd name="adj1" fmla="val 23043"/>
              </a:avLst>
            </a:prstGeom>
            <a:ln w="28575">
              <a:solidFill>
                <a:srgbClr val="007635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10"/>
            <p:cNvCxnSpPr/>
            <p:nvPr/>
          </p:nvCxnSpPr>
          <p:spPr>
            <a:xfrm>
              <a:off x="3581400" y="3048000"/>
              <a:ext cx="0" cy="190500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7118684" y="5105400"/>
              <a:ext cx="914400" cy="914400"/>
            </a:xfrm>
            <a:prstGeom prst="rect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QT</a:t>
              </a:r>
              <a:endParaRPr lang="en-US" sz="16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48200" y="2362200"/>
              <a:ext cx="2556792" cy="740060"/>
            </a:xfrm>
            <a:prstGeom prst="rect">
              <a:avLst/>
            </a:prstGeom>
            <a:ln w="38100">
              <a:prstDash val="soli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600" dirty="0" smtClean="0"/>
                <a:t>3D Slicer plug-in modules</a:t>
              </a:r>
              <a:endParaRPr lang="en-US" sz="1600" dirty="0"/>
            </a:p>
          </p:txBody>
        </p:sp>
        <p:cxnSp>
          <p:nvCxnSpPr>
            <p:cNvPr id="30" name="Elbow Connector 10"/>
            <p:cNvCxnSpPr/>
            <p:nvPr/>
          </p:nvCxnSpPr>
          <p:spPr>
            <a:xfrm rot="16200000" flipV="1">
              <a:off x="4076700" y="647700"/>
              <a:ext cx="12700" cy="3429000"/>
            </a:xfrm>
            <a:prstGeom prst="curvedConnector3">
              <a:avLst>
                <a:gd name="adj1" fmla="val 5547529"/>
              </a:avLst>
            </a:prstGeom>
            <a:ln w="28575">
              <a:solidFill>
                <a:srgbClr val="002060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2895600" y="1003176"/>
              <a:ext cx="4724400" cy="685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5113" indent="-265113">
                <a:defRPr/>
              </a:pPr>
              <a:r>
                <a:rPr lang="en-US" sz="1400" b="1" dirty="0" smtClean="0">
                  <a:solidFill>
                    <a:srgbClr val="002060"/>
                  </a:solidFill>
                </a:rPr>
                <a:t>Option B: </a:t>
              </a:r>
              <a:r>
                <a:rPr lang="en-US" sz="1400" dirty="0" smtClean="0">
                  <a:solidFill>
                    <a:srgbClr val="002060"/>
                  </a:solidFill>
                </a:rPr>
                <a:t>PLUS application communicates with 3D Slicer through </a:t>
              </a:r>
              <a:r>
                <a:rPr lang="en-US" sz="1400" dirty="0" err="1" smtClean="0">
                  <a:solidFill>
                    <a:srgbClr val="002060"/>
                  </a:solidFill>
                </a:rPr>
                <a:t>OpenIGTLink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821850" y="3898776"/>
              <a:ext cx="2362200" cy="685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5113" indent="-265113">
                <a:defRPr/>
              </a:pPr>
              <a:r>
                <a:rPr lang="en-US" sz="1400" b="1" dirty="0" smtClean="0">
                  <a:solidFill>
                    <a:srgbClr val="007635"/>
                  </a:solidFill>
                </a:rPr>
                <a:t>Option C: </a:t>
              </a:r>
              <a:r>
                <a:rPr lang="en-US" sz="1400" dirty="0" smtClean="0">
                  <a:solidFill>
                    <a:srgbClr val="007635"/>
                  </a:solidFill>
                </a:rPr>
                <a:t>3D Slicer plug-in directly uses PLUS library</a:t>
              </a:r>
              <a:endParaRPr lang="en-US" sz="1400" dirty="0">
                <a:solidFill>
                  <a:srgbClr val="007635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216750" y="1384176"/>
              <a:ext cx="2590800" cy="685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5113" indent="-265113">
                <a:defRPr/>
              </a:pPr>
              <a:r>
                <a:rPr lang="en-US" sz="1400" b="1" dirty="0" smtClean="0"/>
                <a:t>Option A: </a:t>
              </a:r>
              <a:r>
                <a:rPr lang="en-US" sz="1400" dirty="0" smtClean="0"/>
                <a:t>Standalone PLUS application (not using 3D Slicer)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445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14233"/>
            <a:ext cx="72390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Ultrasound navigation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1666875" y="1428690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CC"/>
                </a:solidFill>
                <a:latin typeface="+mj-lt"/>
              </a:rPr>
              <a:t>Tamas Ungi, Elvis Chen</a:t>
            </a:r>
            <a:endParaRPr lang="en-US" sz="20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35" name="Picture 2" descr="C:\Users\APA\Dropbox\Projects\UltrasoundAtlas\photos\2011-11-16_Lamb1\IMG_81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15459" r="2365" b="5520"/>
          <a:stretch/>
        </p:blipFill>
        <p:spPr bwMode="auto">
          <a:xfrm>
            <a:off x="1213916" y="1847910"/>
            <a:ext cx="6593119" cy="41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52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14233"/>
            <a:ext cx="72390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Configurable architecture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1691680" y="1392741"/>
            <a:ext cx="5688632" cy="4504566"/>
            <a:chOff x="1691680" y="1300698"/>
            <a:chExt cx="5688632" cy="4504566"/>
          </a:xfrm>
        </p:grpSpPr>
        <p:sp>
          <p:nvSpPr>
            <p:cNvPr id="7" name="Rectangle 6"/>
            <p:cNvSpPr/>
            <p:nvPr/>
          </p:nvSpPr>
          <p:spPr>
            <a:xfrm>
              <a:off x="1691680" y="3645024"/>
              <a:ext cx="5688632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15789" y="3244914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+mn-lt"/>
                </a:rPr>
                <a:t>PLUS</a:t>
              </a:r>
              <a:endParaRPr lang="en-CA" sz="1400" b="1" dirty="0">
                <a:latin typeface="+mn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35696" y="4437112"/>
              <a:ext cx="1584176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err="1" smtClean="0">
                  <a:solidFill>
                    <a:schemeClr val="tx1"/>
                  </a:solidFill>
                </a:rPr>
                <a:t>Ultrasonix</a:t>
              </a:r>
              <a:r>
                <a:rPr lang="en-CA" sz="1600" dirty="0" smtClean="0">
                  <a:solidFill>
                    <a:schemeClr val="tx1"/>
                  </a:solidFill>
                </a:rPr>
                <a:t> SDK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51920" y="4437112"/>
              <a:ext cx="1584176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smtClean="0">
                  <a:solidFill>
                    <a:schemeClr val="tx1"/>
                  </a:solidFill>
                </a:rPr>
                <a:t>Ascension SDK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40733" y="3820521"/>
              <a:ext cx="1944216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smtClean="0">
                  <a:solidFill>
                    <a:schemeClr val="tx1"/>
                  </a:solidFill>
                </a:rPr>
                <a:t>Synchronisation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35696" y="5373216"/>
              <a:ext cx="1584176" cy="4320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err="1" smtClean="0">
                  <a:solidFill>
                    <a:schemeClr val="tx1"/>
                  </a:solidFill>
                </a:rPr>
                <a:t>Sonix</a:t>
              </a:r>
              <a:r>
                <a:rPr lang="en-CA" sz="1600" dirty="0" smtClean="0">
                  <a:solidFill>
                    <a:schemeClr val="tx1"/>
                  </a:solidFill>
                </a:rPr>
                <a:t> Touch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80112" y="3825044"/>
              <a:ext cx="1584176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err="1" smtClean="0">
                  <a:solidFill>
                    <a:schemeClr val="tx1"/>
                  </a:solidFill>
                </a:rPr>
                <a:t>OpenIGTLink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63888" y="5373216"/>
              <a:ext cx="2160240" cy="4320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smtClean="0">
                  <a:solidFill>
                    <a:schemeClr val="tx1"/>
                  </a:solidFill>
                </a:rPr>
                <a:t>Ascension </a:t>
              </a:r>
              <a:r>
                <a:rPr lang="en-CA" sz="1600" dirty="0" err="1" smtClean="0">
                  <a:solidFill>
                    <a:schemeClr val="tx1"/>
                  </a:solidFill>
                </a:rPr>
                <a:t>DriveBay</a:t>
              </a:r>
              <a:endParaRPr lang="en-CA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>
              <a:stCxn id="9" idx="2"/>
              <a:endCxn id="12" idx="0"/>
            </p:cNvCxnSpPr>
            <p:nvPr/>
          </p:nvCxnSpPr>
          <p:spPr>
            <a:xfrm>
              <a:off x="2627784" y="4905164"/>
              <a:ext cx="0" cy="468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2"/>
              <a:endCxn id="14" idx="0"/>
            </p:cNvCxnSpPr>
            <p:nvPr/>
          </p:nvCxnSpPr>
          <p:spPr>
            <a:xfrm>
              <a:off x="4644008" y="4905164"/>
              <a:ext cx="0" cy="468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691680" y="1700808"/>
              <a:ext cx="5688632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70228" y="1300698"/>
              <a:ext cx="9525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 smtClean="0">
                  <a:latin typeface="+mn-lt"/>
                </a:rPr>
                <a:t>3D Slicer</a:t>
              </a:r>
              <a:endParaRPr lang="en-CA" sz="1400" b="1" dirty="0">
                <a:latin typeface="+mn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80112" y="2492896"/>
              <a:ext cx="1584176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err="1" smtClean="0">
                  <a:solidFill>
                    <a:schemeClr val="tx1"/>
                  </a:solidFill>
                </a:rPr>
                <a:t>OpenIGTLink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19" idx="2"/>
              <a:endCxn id="13" idx="0"/>
            </p:cNvCxnSpPr>
            <p:nvPr/>
          </p:nvCxnSpPr>
          <p:spPr>
            <a:xfrm>
              <a:off x="6372200" y="2960948"/>
              <a:ext cx="0" cy="8640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1829171" y="1886661"/>
              <a:ext cx="1662709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smtClean="0">
                  <a:solidFill>
                    <a:schemeClr val="tx1"/>
                  </a:solidFill>
                </a:rPr>
                <a:t>Live Ultrasound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35897" y="1889295"/>
              <a:ext cx="1368151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smtClean="0">
                  <a:solidFill>
                    <a:schemeClr val="tx1"/>
                  </a:solidFill>
                </a:rPr>
                <a:t>Visualization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37307" y="2492896"/>
              <a:ext cx="1446685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smtClean="0">
                  <a:solidFill>
                    <a:schemeClr val="tx1"/>
                  </a:solidFill>
                </a:rPr>
                <a:t>Registration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36392" y="2492896"/>
              <a:ext cx="1567656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smtClean="0">
                  <a:solidFill>
                    <a:schemeClr val="tx1"/>
                  </a:solidFill>
                </a:rPr>
                <a:t>Segmentation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48064" y="1886661"/>
              <a:ext cx="2088232" cy="4680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 smtClean="0">
                  <a:solidFill>
                    <a:schemeClr val="tx1"/>
                  </a:solidFill>
                </a:rPr>
                <a:t>Transform Recorder</a:t>
              </a:r>
              <a:endParaRPr lang="en-CA" sz="16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30860" y="382504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800" b="1" dirty="0" smtClean="0">
                  <a:solidFill>
                    <a:schemeClr val="tx1"/>
                  </a:solidFill>
                  <a:latin typeface="+mn-lt"/>
                </a:rPr>
                <a:t>...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52138" y="2465312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800" b="1" dirty="0" smtClean="0">
                  <a:solidFill>
                    <a:schemeClr val="tx1"/>
                  </a:solidFill>
                  <a:latin typeface="+mn-lt"/>
                </a:rPr>
                <a:t>...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56194" y="4437112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800" b="1" dirty="0" smtClean="0">
                  <a:solidFill>
                    <a:schemeClr val="tx1"/>
                  </a:solidFill>
                  <a:latin typeface="+mn-lt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54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14233"/>
            <a:ext cx="72390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Snapshot </a:t>
            </a:r>
            <a:r>
              <a:rPr lang="en-US" sz="3200" dirty="0"/>
              <a:t>u</a:t>
            </a:r>
            <a:r>
              <a:rPr lang="en-US" sz="3200" dirty="0" smtClean="0"/>
              <a:t>ltrasound mode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897903"/>
              </p:ext>
            </p:extLst>
          </p:nvPr>
        </p:nvGraphicFramePr>
        <p:xfrm>
          <a:off x="1668385" y="4267200"/>
          <a:ext cx="579921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465"/>
                <a:gridCol w="1879375"/>
                <a:gridCol w="1879375"/>
              </a:tblGrid>
              <a:tr h="575733">
                <a:tc>
                  <a:txBody>
                    <a:bodyPr/>
                    <a:lstStyle/>
                    <a:p>
                      <a:endParaRPr lang="en-CA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solidFill>
                            <a:srgbClr val="0000CC"/>
                          </a:solidFill>
                        </a:rPr>
                        <a:t>Tracked</a:t>
                      </a:r>
                      <a:r>
                        <a:rPr lang="en-CA" sz="1400" baseline="0" dirty="0" smtClean="0">
                          <a:solidFill>
                            <a:srgbClr val="0000CC"/>
                          </a:solidFill>
                        </a:rPr>
                        <a:t> snapshot guidance</a:t>
                      </a:r>
                      <a:endParaRPr lang="en-CA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solidFill>
                            <a:srgbClr val="0000CC"/>
                          </a:solidFill>
                        </a:rPr>
                        <a:t>Plain ultrasound guidance</a:t>
                      </a:r>
                      <a:endParaRPr lang="en-CA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</a:tr>
              <a:tr h="575733">
                <a:tc>
                  <a:txBody>
                    <a:bodyPr/>
                    <a:lstStyle/>
                    <a:p>
                      <a:r>
                        <a:rPr lang="en-CA" sz="1400" b="1" dirty="0" smtClean="0">
                          <a:solidFill>
                            <a:srgbClr val="0000CC"/>
                          </a:solidFill>
                        </a:rPr>
                        <a:t>Number of insertions</a:t>
                      </a:r>
                      <a:endParaRPr lang="en-CA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solidFill>
                            <a:srgbClr val="0000CC"/>
                          </a:solidFill>
                        </a:rPr>
                        <a:t>60</a:t>
                      </a:r>
                      <a:endParaRPr lang="en-CA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solidFill>
                            <a:srgbClr val="0000CC"/>
                          </a:solidFill>
                        </a:rPr>
                        <a:t>60</a:t>
                      </a:r>
                      <a:endParaRPr lang="en-CA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</a:tr>
              <a:tr h="338667">
                <a:tc>
                  <a:txBody>
                    <a:bodyPr/>
                    <a:lstStyle/>
                    <a:p>
                      <a:r>
                        <a:rPr lang="en-CA" sz="1400" b="1" dirty="0" smtClean="0">
                          <a:solidFill>
                            <a:srgbClr val="0000CC"/>
                          </a:solidFill>
                        </a:rPr>
                        <a:t>Success rate (%)</a:t>
                      </a:r>
                      <a:endParaRPr lang="en-CA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solidFill>
                            <a:srgbClr val="0000CC"/>
                          </a:solidFill>
                        </a:rPr>
                        <a:t>93% *</a:t>
                      </a:r>
                      <a:endParaRPr lang="en-CA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solidFill>
                            <a:srgbClr val="0000CC"/>
                          </a:solidFill>
                        </a:rPr>
                        <a:t>71%</a:t>
                      </a:r>
                      <a:endParaRPr lang="en-CA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</a:tr>
              <a:tr h="338667">
                <a:tc>
                  <a:txBody>
                    <a:bodyPr/>
                    <a:lstStyle/>
                    <a:p>
                      <a:r>
                        <a:rPr lang="en-CA" sz="1400" b="1" dirty="0" smtClean="0">
                          <a:solidFill>
                            <a:srgbClr val="0000CC"/>
                          </a:solidFill>
                        </a:rPr>
                        <a:t>Insertion</a:t>
                      </a:r>
                      <a:r>
                        <a:rPr lang="en-CA" sz="1400" b="1" baseline="0" dirty="0" smtClean="0">
                          <a:solidFill>
                            <a:srgbClr val="0000CC"/>
                          </a:solidFill>
                        </a:rPr>
                        <a:t> time (s)</a:t>
                      </a:r>
                      <a:endParaRPr lang="en-CA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solidFill>
                            <a:srgbClr val="0000CC"/>
                          </a:solidFill>
                        </a:rPr>
                        <a:t>117 ±19</a:t>
                      </a:r>
                      <a:endParaRPr lang="en-CA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>
                          <a:solidFill>
                            <a:srgbClr val="0000CC"/>
                          </a:solidFill>
                        </a:rPr>
                        <a:t>138 ±34</a:t>
                      </a:r>
                      <a:endParaRPr lang="en-CA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922796" y="1420239"/>
            <a:ext cx="7154404" cy="2694561"/>
            <a:chOff x="1115615" y="2000188"/>
            <a:chExt cx="7154404" cy="2694561"/>
          </a:xfrm>
        </p:grpSpPr>
        <p:sp>
          <p:nvSpPr>
            <p:cNvPr id="32" name="Rectangle 31"/>
            <p:cNvSpPr/>
            <p:nvPr/>
          </p:nvSpPr>
          <p:spPr>
            <a:xfrm>
              <a:off x="4663089" y="3465907"/>
              <a:ext cx="2004716" cy="8753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6232295" y="3793553"/>
              <a:ext cx="1333354" cy="1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624659" y="2679833"/>
              <a:ext cx="1112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b="1" dirty="0" smtClean="0">
                  <a:latin typeface="+mn-lt"/>
                </a:rPr>
                <a:t>Tracked needle</a:t>
              </a:r>
              <a:endParaRPr lang="en-CA" sz="1000" b="1" dirty="0"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31199" y="4448528"/>
              <a:ext cx="16433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b="1" dirty="0" smtClean="0">
                  <a:latin typeface="+mn-lt"/>
                </a:rPr>
                <a:t>Target phantom /patient</a:t>
              </a:r>
              <a:endParaRPr lang="en-CA" sz="1000" b="1" dirty="0">
                <a:latin typeface="+mn-lt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575992" y="4157931"/>
              <a:ext cx="0" cy="3585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950989" y="3089033"/>
              <a:ext cx="8611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b="1" dirty="0" smtClean="0">
                  <a:latin typeface="+mn-lt"/>
                </a:rPr>
                <a:t>Entry point</a:t>
              </a:r>
              <a:endParaRPr lang="en-CA" sz="1000" b="1" dirty="0">
                <a:latin typeface="+mn-lt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5170525" y="3541998"/>
              <a:ext cx="1313792" cy="743958"/>
              <a:chOff x="6300788" y="3248025"/>
              <a:chExt cx="809625" cy="616744"/>
            </a:xfrm>
          </p:grpSpPr>
          <p:sp>
            <p:nvSpPr>
              <p:cNvPr id="59" name="Freeform 58"/>
              <p:cNvSpPr/>
              <p:nvPr/>
            </p:nvSpPr>
            <p:spPr>
              <a:xfrm>
                <a:off x="6324600" y="3267075"/>
                <a:ext cx="171450" cy="154781"/>
              </a:xfrm>
              <a:custGeom>
                <a:avLst/>
                <a:gdLst>
                  <a:gd name="connsiteX0" fmla="*/ 0 w 171450"/>
                  <a:gd name="connsiteY0" fmla="*/ 133350 h 154781"/>
                  <a:gd name="connsiteX1" fmla="*/ 0 w 171450"/>
                  <a:gd name="connsiteY1" fmla="*/ 133350 h 154781"/>
                  <a:gd name="connsiteX2" fmla="*/ 19050 w 171450"/>
                  <a:gd name="connsiteY2" fmla="*/ 121444 h 154781"/>
                  <a:gd name="connsiteX3" fmla="*/ 21431 w 171450"/>
                  <a:gd name="connsiteY3" fmla="*/ 114300 h 154781"/>
                  <a:gd name="connsiteX4" fmla="*/ 30956 w 171450"/>
                  <a:gd name="connsiteY4" fmla="*/ 100013 h 154781"/>
                  <a:gd name="connsiteX5" fmla="*/ 38100 w 171450"/>
                  <a:gd name="connsiteY5" fmla="*/ 73819 h 154781"/>
                  <a:gd name="connsiteX6" fmla="*/ 40481 w 171450"/>
                  <a:gd name="connsiteY6" fmla="*/ 66675 h 154781"/>
                  <a:gd name="connsiteX7" fmla="*/ 42863 w 171450"/>
                  <a:gd name="connsiteY7" fmla="*/ 57150 h 154781"/>
                  <a:gd name="connsiteX8" fmla="*/ 45244 w 171450"/>
                  <a:gd name="connsiteY8" fmla="*/ 38100 h 154781"/>
                  <a:gd name="connsiteX9" fmla="*/ 47625 w 171450"/>
                  <a:gd name="connsiteY9" fmla="*/ 30956 h 154781"/>
                  <a:gd name="connsiteX10" fmla="*/ 50006 w 171450"/>
                  <a:gd name="connsiteY10" fmla="*/ 21431 h 154781"/>
                  <a:gd name="connsiteX11" fmla="*/ 54769 w 171450"/>
                  <a:gd name="connsiteY11" fmla="*/ 7144 h 154781"/>
                  <a:gd name="connsiteX12" fmla="*/ 73819 w 171450"/>
                  <a:gd name="connsiteY12" fmla="*/ 0 h 154781"/>
                  <a:gd name="connsiteX13" fmla="*/ 107156 w 171450"/>
                  <a:gd name="connsiteY13" fmla="*/ 2381 h 154781"/>
                  <a:gd name="connsiteX14" fmla="*/ 135731 w 171450"/>
                  <a:gd name="connsiteY14" fmla="*/ 16669 h 154781"/>
                  <a:gd name="connsiteX15" fmla="*/ 171450 w 171450"/>
                  <a:gd name="connsiteY15" fmla="*/ 19050 h 154781"/>
                  <a:gd name="connsiteX16" fmla="*/ 169069 w 171450"/>
                  <a:gd name="connsiteY16" fmla="*/ 50006 h 154781"/>
                  <a:gd name="connsiteX17" fmla="*/ 159544 w 171450"/>
                  <a:gd name="connsiteY17" fmla="*/ 71438 h 154781"/>
                  <a:gd name="connsiteX18" fmla="*/ 157163 w 171450"/>
                  <a:gd name="connsiteY18" fmla="*/ 78581 h 154781"/>
                  <a:gd name="connsiteX19" fmla="*/ 150019 w 171450"/>
                  <a:gd name="connsiteY19" fmla="*/ 121444 h 154781"/>
                  <a:gd name="connsiteX20" fmla="*/ 145256 w 171450"/>
                  <a:gd name="connsiteY20" fmla="*/ 135731 h 154781"/>
                  <a:gd name="connsiteX21" fmla="*/ 130969 w 171450"/>
                  <a:gd name="connsiteY21" fmla="*/ 154781 h 154781"/>
                  <a:gd name="connsiteX22" fmla="*/ 126206 w 171450"/>
                  <a:gd name="connsiteY22" fmla="*/ 152400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1450" h="154781">
                    <a:moveTo>
                      <a:pt x="0" y="133350"/>
                    </a:moveTo>
                    <a:lnTo>
                      <a:pt x="0" y="133350"/>
                    </a:lnTo>
                    <a:cubicBezTo>
                      <a:pt x="6350" y="129381"/>
                      <a:pt x="13453" y="126419"/>
                      <a:pt x="19050" y="121444"/>
                    </a:cubicBezTo>
                    <a:cubicBezTo>
                      <a:pt x="20926" y="119776"/>
                      <a:pt x="20212" y="116494"/>
                      <a:pt x="21431" y="114300"/>
                    </a:cubicBezTo>
                    <a:cubicBezTo>
                      <a:pt x="24211" y="109297"/>
                      <a:pt x="29146" y="105443"/>
                      <a:pt x="30956" y="100013"/>
                    </a:cubicBezTo>
                    <a:cubicBezTo>
                      <a:pt x="41171" y="69370"/>
                      <a:pt x="31371" y="100737"/>
                      <a:pt x="38100" y="73819"/>
                    </a:cubicBezTo>
                    <a:cubicBezTo>
                      <a:pt x="38709" y="71384"/>
                      <a:pt x="39791" y="69089"/>
                      <a:pt x="40481" y="66675"/>
                    </a:cubicBezTo>
                    <a:cubicBezTo>
                      <a:pt x="41380" y="63528"/>
                      <a:pt x="42069" y="60325"/>
                      <a:pt x="42863" y="57150"/>
                    </a:cubicBezTo>
                    <a:cubicBezTo>
                      <a:pt x="43657" y="50800"/>
                      <a:pt x="44099" y="44396"/>
                      <a:pt x="45244" y="38100"/>
                    </a:cubicBezTo>
                    <a:cubicBezTo>
                      <a:pt x="45693" y="35630"/>
                      <a:pt x="46935" y="33370"/>
                      <a:pt x="47625" y="30956"/>
                    </a:cubicBezTo>
                    <a:cubicBezTo>
                      <a:pt x="48524" y="27809"/>
                      <a:pt x="49066" y="24566"/>
                      <a:pt x="50006" y="21431"/>
                    </a:cubicBezTo>
                    <a:cubicBezTo>
                      <a:pt x="51449" y="16623"/>
                      <a:pt x="50592" y="9929"/>
                      <a:pt x="54769" y="7144"/>
                    </a:cubicBezTo>
                    <a:cubicBezTo>
                      <a:pt x="65280" y="136"/>
                      <a:pt x="59107" y="2942"/>
                      <a:pt x="73819" y="0"/>
                    </a:cubicBezTo>
                    <a:cubicBezTo>
                      <a:pt x="84931" y="794"/>
                      <a:pt x="96348" y="-321"/>
                      <a:pt x="107156" y="2381"/>
                    </a:cubicBezTo>
                    <a:cubicBezTo>
                      <a:pt x="134877" y="9311"/>
                      <a:pt x="107896" y="14814"/>
                      <a:pt x="135731" y="16669"/>
                    </a:cubicBezTo>
                    <a:lnTo>
                      <a:pt x="171450" y="19050"/>
                    </a:lnTo>
                    <a:cubicBezTo>
                      <a:pt x="170656" y="29369"/>
                      <a:pt x="170683" y="39784"/>
                      <a:pt x="169069" y="50006"/>
                    </a:cubicBezTo>
                    <a:cubicBezTo>
                      <a:pt x="166234" y="67961"/>
                      <a:pt x="165476" y="59574"/>
                      <a:pt x="159544" y="71438"/>
                    </a:cubicBezTo>
                    <a:cubicBezTo>
                      <a:pt x="158422" y="73683"/>
                      <a:pt x="157957" y="76200"/>
                      <a:pt x="157163" y="78581"/>
                    </a:cubicBezTo>
                    <a:cubicBezTo>
                      <a:pt x="155297" y="97237"/>
                      <a:pt x="155758" y="104230"/>
                      <a:pt x="150019" y="121444"/>
                    </a:cubicBezTo>
                    <a:cubicBezTo>
                      <a:pt x="148431" y="126206"/>
                      <a:pt x="148041" y="131554"/>
                      <a:pt x="145256" y="135731"/>
                    </a:cubicBezTo>
                    <a:cubicBezTo>
                      <a:pt x="134486" y="151887"/>
                      <a:pt x="139778" y="145972"/>
                      <a:pt x="130969" y="154781"/>
                    </a:cubicBezTo>
                    <a:lnTo>
                      <a:pt x="126206" y="152400"/>
                    </a:ln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6405563" y="3429000"/>
                <a:ext cx="260465" cy="435769"/>
              </a:xfrm>
              <a:custGeom>
                <a:avLst/>
                <a:gdLst>
                  <a:gd name="connsiteX0" fmla="*/ 161925 w 260465"/>
                  <a:gd name="connsiteY0" fmla="*/ 11906 h 435769"/>
                  <a:gd name="connsiteX1" fmla="*/ 161925 w 260465"/>
                  <a:gd name="connsiteY1" fmla="*/ 11906 h 435769"/>
                  <a:gd name="connsiteX2" fmla="*/ 150018 w 260465"/>
                  <a:gd name="connsiteY2" fmla="*/ 30956 h 435769"/>
                  <a:gd name="connsiteX3" fmla="*/ 135731 w 260465"/>
                  <a:gd name="connsiteY3" fmla="*/ 42863 h 435769"/>
                  <a:gd name="connsiteX4" fmla="*/ 128587 w 260465"/>
                  <a:gd name="connsiteY4" fmla="*/ 45244 h 435769"/>
                  <a:gd name="connsiteX5" fmla="*/ 100012 w 260465"/>
                  <a:gd name="connsiteY5" fmla="*/ 38100 h 435769"/>
                  <a:gd name="connsiteX6" fmla="*/ 90487 w 260465"/>
                  <a:gd name="connsiteY6" fmla="*/ 23813 h 435769"/>
                  <a:gd name="connsiteX7" fmla="*/ 88106 w 260465"/>
                  <a:gd name="connsiteY7" fmla="*/ 16669 h 435769"/>
                  <a:gd name="connsiteX8" fmla="*/ 76200 w 260465"/>
                  <a:gd name="connsiteY8" fmla="*/ 4763 h 435769"/>
                  <a:gd name="connsiteX9" fmla="*/ 61912 w 260465"/>
                  <a:gd name="connsiteY9" fmla="*/ 0 h 435769"/>
                  <a:gd name="connsiteX10" fmla="*/ 33337 w 260465"/>
                  <a:gd name="connsiteY10" fmla="*/ 2381 h 435769"/>
                  <a:gd name="connsiteX11" fmla="*/ 26193 w 260465"/>
                  <a:gd name="connsiteY11" fmla="*/ 4763 h 435769"/>
                  <a:gd name="connsiteX12" fmla="*/ 9525 w 260465"/>
                  <a:gd name="connsiteY12" fmla="*/ 23813 h 435769"/>
                  <a:gd name="connsiteX13" fmla="*/ 2381 w 260465"/>
                  <a:gd name="connsiteY13" fmla="*/ 38100 h 435769"/>
                  <a:gd name="connsiteX14" fmla="*/ 0 w 260465"/>
                  <a:gd name="connsiteY14" fmla="*/ 45244 h 435769"/>
                  <a:gd name="connsiteX15" fmla="*/ 4762 w 260465"/>
                  <a:gd name="connsiteY15" fmla="*/ 73819 h 435769"/>
                  <a:gd name="connsiteX16" fmla="*/ 14287 w 260465"/>
                  <a:gd name="connsiteY16" fmla="*/ 88106 h 435769"/>
                  <a:gd name="connsiteX17" fmla="*/ 19050 w 260465"/>
                  <a:gd name="connsiteY17" fmla="*/ 95250 h 435769"/>
                  <a:gd name="connsiteX18" fmla="*/ 33337 w 260465"/>
                  <a:gd name="connsiteY18" fmla="*/ 100013 h 435769"/>
                  <a:gd name="connsiteX19" fmla="*/ 54768 w 260465"/>
                  <a:gd name="connsiteY19" fmla="*/ 109538 h 435769"/>
                  <a:gd name="connsiteX20" fmla="*/ 90487 w 260465"/>
                  <a:gd name="connsiteY20" fmla="*/ 116681 h 435769"/>
                  <a:gd name="connsiteX21" fmla="*/ 95250 w 260465"/>
                  <a:gd name="connsiteY21" fmla="*/ 123825 h 435769"/>
                  <a:gd name="connsiteX22" fmla="*/ 92868 w 260465"/>
                  <a:gd name="connsiteY22" fmla="*/ 133350 h 435769"/>
                  <a:gd name="connsiteX23" fmla="*/ 90487 w 260465"/>
                  <a:gd name="connsiteY23" fmla="*/ 140494 h 435769"/>
                  <a:gd name="connsiteX24" fmla="*/ 76200 w 260465"/>
                  <a:gd name="connsiteY24" fmla="*/ 152400 h 435769"/>
                  <a:gd name="connsiteX25" fmla="*/ 69056 w 260465"/>
                  <a:gd name="connsiteY25" fmla="*/ 159544 h 435769"/>
                  <a:gd name="connsiteX26" fmla="*/ 71437 w 260465"/>
                  <a:gd name="connsiteY26" fmla="*/ 171450 h 435769"/>
                  <a:gd name="connsiteX27" fmla="*/ 83343 w 260465"/>
                  <a:gd name="connsiteY27" fmla="*/ 190500 h 435769"/>
                  <a:gd name="connsiteX28" fmla="*/ 88106 w 260465"/>
                  <a:gd name="connsiteY28" fmla="*/ 197644 h 435769"/>
                  <a:gd name="connsiteX29" fmla="*/ 88106 w 260465"/>
                  <a:gd name="connsiteY29" fmla="*/ 361950 h 435769"/>
                  <a:gd name="connsiteX30" fmla="*/ 83343 w 260465"/>
                  <a:gd name="connsiteY30" fmla="*/ 376238 h 435769"/>
                  <a:gd name="connsiteX31" fmla="*/ 80962 w 260465"/>
                  <a:gd name="connsiteY31" fmla="*/ 383381 h 435769"/>
                  <a:gd name="connsiteX32" fmla="*/ 78581 w 260465"/>
                  <a:gd name="connsiteY32" fmla="*/ 390525 h 435769"/>
                  <a:gd name="connsiteX33" fmla="*/ 76200 w 260465"/>
                  <a:gd name="connsiteY33" fmla="*/ 397669 h 435769"/>
                  <a:gd name="connsiteX34" fmla="*/ 78581 w 260465"/>
                  <a:gd name="connsiteY34" fmla="*/ 409575 h 435769"/>
                  <a:gd name="connsiteX35" fmla="*/ 85725 w 260465"/>
                  <a:gd name="connsiteY35" fmla="*/ 414338 h 435769"/>
                  <a:gd name="connsiteX36" fmla="*/ 104775 w 260465"/>
                  <a:gd name="connsiteY36" fmla="*/ 411956 h 435769"/>
                  <a:gd name="connsiteX37" fmla="*/ 114300 w 260465"/>
                  <a:gd name="connsiteY37" fmla="*/ 409575 h 435769"/>
                  <a:gd name="connsiteX38" fmla="*/ 133350 w 260465"/>
                  <a:gd name="connsiteY38" fmla="*/ 404813 h 435769"/>
                  <a:gd name="connsiteX39" fmla="*/ 150018 w 260465"/>
                  <a:gd name="connsiteY39" fmla="*/ 407194 h 435769"/>
                  <a:gd name="connsiteX40" fmla="*/ 157162 w 260465"/>
                  <a:gd name="connsiteY40" fmla="*/ 409575 h 435769"/>
                  <a:gd name="connsiteX41" fmla="*/ 169068 w 260465"/>
                  <a:gd name="connsiteY41" fmla="*/ 411956 h 435769"/>
                  <a:gd name="connsiteX42" fmla="*/ 171450 w 260465"/>
                  <a:gd name="connsiteY42" fmla="*/ 419100 h 435769"/>
                  <a:gd name="connsiteX43" fmla="*/ 185737 w 260465"/>
                  <a:gd name="connsiteY43" fmla="*/ 423863 h 435769"/>
                  <a:gd name="connsiteX44" fmla="*/ 207168 w 260465"/>
                  <a:gd name="connsiteY44" fmla="*/ 435769 h 435769"/>
                  <a:gd name="connsiteX45" fmla="*/ 230981 w 260465"/>
                  <a:gd name="connsiteY45" fmla="*/ 433388 h 435769"/>
                  <a:gd name="connsiteX46" fmla="*/ 247650 w 260465"/>
                  <a:gd name="connsiteY46" fmla="*/ 409575 h 435769"/>
                  <a:gd name="connsiteX47" fmla="*/ 252412 w 260465"/>
                  <a:gd name="connsiteY47" fmla="*/ 402431 h 435769"/>
                  <a:gd name="connsiteX48" fmla="*/ 254793 w 260465"/>
                  <a:gd name="connsiteY48" fmla="*/ 207169 h 435769"/>
                  <a:gd name="connsiteX49" fmla="*/ 247650 w 260465"/>
                  <a:gd name="connsiteY49" fmla="*/ 192881 h 435769"/>
                  <a:gd name="connsiteX50" fmla="*/ 235743 w 260465"/>
                  <a:gd name="connsiteY50" fmla="*/ 171450 h 435769"/>
                  <a:gd name="connsiteX51" fmla="*/ 230981 w 260465"/>
                  <a:gd name="connsiteY51" fmla="*/ 164306 h 435769"/>
                  <a:gd name="connsiteX52" fmla="*/ 216693 w 260465"/>
                  <a:gd name="connsiteY52" fmla="*/ 161925 h 435769"/>
                  <a:gd name="connsiteX53" fmla="*/ 200025 w 260465"/>
                  <a:gd name="connsiteY53" fmla="*/ 159544 h 435769"/>
                  <a:gd name="connsiteX54" fmla="*/ 188118 w 260465"/>
                  <a:gd name="connsiteY54" fmla="*/ 157163 h 435769"/>
                  <a:gd name="connsiteX55" fmla="*/ 173831 w 260465"/>
                  <a:gd name="connsiteY55" fmla="*/ 147638 h 435769"/>
                  <a:gd name="connsiteX56" fmla="*/ 159543 w 260465"/>
                  <a:gd name="connsiteY56" fmla="*/ 142875 h 435769"/>
                  <a:gd name="connsiteX57" fmla="*/ 152400 w 260465"/>
                  <a:gd name="connsiteY57" fmla="*/ 116681 h 435769"/>
                  <a:gd name="connsiteX58" fmla="*/ 150018 w 260465"/>
                  <a:gd name="connsiteY58" fmla="*/ 104775 h 435769"/>
                  <a:gd name="connsiteX59" fmla="*/ 147637 w 260465"/>
                  <a:gd name="connsiteY59" fmla="*/ 90488 h 435769"/>
                  <a:gd name="connsiteX60" fmla="*/ 145256 w 260465"/>
                  <a:gd name="connsiteY60" fmla="*/ 71438 h 435769"/>
                  <a:gd name="connsiteX61" fmla="*/ 130968 w 260465"/>
                  <a:gd name="connsiteY61" fmla="*/ 66675 h 435769"/>
                  <a:gd name="connsiteX62" fmla="*/ 111918 w 260465"/>
                  <a:gd name="connsiteY62" fmla="*/ 69056 h 435769"/>
                  <a:gd name="connsiteX63" fmla="*/ 102393 w 260465"/>
                  <a:gd name="connsiteY63" fmla="*/ 80963 h 435769"/>
                  <a:gd name="connsiteX64" fmla="*/ 95250 w 260465"/>
                  <a:gd name="connsiteY64" fmla="*/ 88106 h 435769"/>
                  <a:gd name="connsiteX65" fmla="*/ 92868 w 260465"/>
                  <a:gd name="connsiteY65" fmla="*/ 114300 h 43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60465" h="435769">
                    <a:moveTo>
                      <a:pt x="161925" y="11906"/>
                    </a:moveTo>
                    <a:lnTo>
                      <a:pt x="161925" y="11906"/>
                    </a:lnTo>
                    <a:cubicBezTo>
                      <a:pt x="157956" y="18256"/>
                      <a:pt x="154422" y="24900"/>
                      <a:pt x="150018" y="30956"/>
                    </a:cubicBezTo>
                    <a:cubicBezTo>
                      <a:pt x="147008" y="35095"/>
                      <a:pt x="140444" y="40506"/>
                      <a:pt x="135731" y="42863"/>
                    </a:cubicBezTo>
                    <a:cubicBezTo>
                      <a:pt x="133486" y="43986"/>
                      <a:pt x="130968" y="44450"/>
                      <a:pt x="128587" y="45244"/>
                    </a:cubicBezTo>
                    <a:cubicBezTo>
                      <a:pt x="119522" y="44237"/>
                      <a:pt x="107080" y="46177"/>
                      <a:pt x="100012" y="38100"/>
                    </a:cubicBezTo>
                    <a:cubicBezTo>
                      <a:pt x="96243" y="33793"/>
                      <a:pt x="90487" y="23813"/>
                      <a:pt x="90487" y="23813"/>
                    </a:cubicBezTo>
                    <a:cubicBezTo>
                      <a:pt x="89693" y="21432"/>
                      <a:pt x="89229" y="18914"/>
                      <a:pt x="88106" y="16669"/>
                    </a:cubicBezTo>
                    <a:cubicBezTo>
                      <a:pt x="85158" y="10773"/>
                      <a:pt x="82322" y="7484"/>
                      <a:pt x="76200" y="4763"/>
                    </a:cubicBezTo>
                    <a:cubicBezTo>
                      <a:pt x="71612" y="2724"/>
                      <a:pt x="61912" y="0"/>
                      <a:pt x="61912" y="0"/>
                    </a:cubicBezTo>
                    <a:cubicBezTo>
                      <a:pt x="52387" y="794"/>
                      <a:pt x="42811" y="1118"/>
                      <a:pt x="33337" y="2381"/>
                    </a:cubicBezTo>
                    <a:cubicBezTo>
                      <a:pt x="30849" y="2713"/>
                      <a:pt x="27968" y="2988"/>
                      <a:pt x="26193" y="4763"/>
                    </a:cubicBezTo>
                    <a:cubicBezTo>
                      <a:pt x="-1593" y="32549"/>
                      <a:pt x="29767" y="10316"/>
                      <a:pt x="9525" y="23813"/>
                    </a:cubicBezTo>
                    <a:cubicBezTo>
                      <a:pt x="3535" y="41777"/>
                      <a:pt x="11617" y="19625"/>
                      <a:pt x="2381" y="38100"/>
                    </a:cubicBezTo>
                    <a:cubicBezTo>
                      <a:pt x="1259" y="40345"/>
                      <a:pt x="794" y="42863"/>
                      <a:pt x="0" y="45244"/>
                    </a:cubicBezTo>
                    <a:cubicBezTo>
                      <a:pt x="437" y="49175"/>
                      <a:pt x="884" y="66839"/>
                      <a:pt x="4762" y="73819"/>
                    </a:cubicBezTo>
                    <a:cubicBezTo>
                      <a:pt x="7542" y="78822"/>
                      <a:pt x="11112" y="83344"/>
                      <a:pt x="14287" y="88106"/>
                    </a:cubicBezTo>
                    <a:cubicBezTo>
                      <a:pt x="15875" y="90487"/>
                      <a:pt x="16335" y="94345"/>
                      <a:pt x="19050" y="95250"/>
                    </a:cubicBezTo>
                    <a:cubicBezTo>
                      <a:pt x="23812" y="96838"/>
                      <a:pt x="29160" y="97229"/>
                      <a:pt x="33337" y="100013"/>
                    </a:cubicBezTo>
                    <a:cubicBezTo>
                      <a:pt x="41425" y="105405"/>
                      <a:pt x="43436" y="107650"/>
                      <a:pt x="54768" y="109538"/>
                    </a:cubicBezTo>
                    <a:cubicBezTo>
                      <a:pt x="85819" y="114713"/>
                      <a:pt x="74182" y="111247"/>
                      <a:pt x="90487" y="116681"/>
                    </a:cubicBezTo>
                    <a:cubicBezTo>
                      <a:pt x="92075" y="119062"/>
                      <a:pt x="94845" y="120992"/>
                      <a:pt x="95250" y="123825"/>
                    </a:cubicBezTo>
                    <a:cubicBezTo>
                      <a:pt x="95713" y="127065"/>
                      <a:pt x="93767" y="130203"/>
                      <a:pt x="92868" y="133350"/>
                    </a:cubicBezTo>
                    <a:cubicBezTo>
                      <a:pt x="92178" y="135764"/>
                      <a:pt x="91879" y="138405"/>
                      <a:pt x="90487" y="140494"/>
                    </a:cubicBezTo>
                    <a:cubicBezTo>
                      <a:pt x="85269" y="148321"/>
                      <a:pt x="82789" y="146909"/>
                      <a:pt x="76200" y="152400"/>
                    </a:cubicBezTo>
                    <a:cubicBezTo>
                      <a:pt x="73613" y="154556"/>
                      <a:pt x="71437" y="157163"/>
                      <a:pt x="69056" y="159544"/>
                    </a:cubicBezTo>
                    <a:cubicBezTo>
                      <a:pt x="69850" y="163513"/>
                      <a:pt x="70157" y="167610"/>
                      <a:pt x="71437" y="171450"/>
                    </a:cubicBezTo>
                    <a:cubicBezTo>
                      <a:pt x="74233" y="179838"/>
                      <a:pt x="78253" y="183374"/>
                      <a:pt x="83343" y="190500"/>
                    </a:cubicBezTo>
                    <a:cubicBezTo>
                      <a:pt x="85007" y="192829"/>
                      <a:pt x="86518" y="195263"/>
                      <a:pt x="88106" y="197644"/>
                    </a:cubicBezTo>
                    <a:cubicBezTo>
                      <a:pt x="106873" y="253952"/>
                      <a:pt x="94289" y="213571"/>
                      <a:pt x="88106" y="361950"/>
                    </a:cubicBezTo>
                    <a:cubicBezTo>
                      <a:pt x="87897" y="366966"/>
                      <a:pt x="84931" y="371475"/>
                      <a:pt x="83343" y="376238"/>
                    </a:cubicBezTo>
                    <a:lnTo>
                      <a:pt x="80962" y="383381"/>
                    </a:lnTo>
                    <a:lnTo>
                      <a:pt x="78581" y="390525"/>
                    </a:lnTo>
                    <a:lnTo>
                      <a:pt x="76200" y="397669"/>
                    </a:lnTo>
                    <a:cubicBezTo>
                      <a:pt x="76994" y="401638"/>
                      <a:pt x="76573" y="406061"/>
                      <a:pt x="78581" y="409575"/>
                    </a:cubicBezTo>
                    <a:cubicBezTo>
                      <a:pt x="80001" y="412060"/>
                      <a:pt x="82875" y="414079"/>
                      <a:pt x="85725" y="414338"/>
                    </a:cubicBezTo>
                    <a:cubicBezTo>
                      <a:pt x="92098" y="414917"/>
                      <a:pt x="98463" y="413008"/>
                      <a:pt x="104775" y="411956"/>
                    </a:cubicBezTo>
                    <a:cubicBezTo>
                      <a:pt x="108003" y="411418"/>
                      <a:pt x="111105" y="410285"/>
                      <a:pt x="114300" y="409575"/>
                    </a:cubicBezTo>
                    <a:cubicBezTo>
                      <a:pt x="131541" y="405744"/>
                      <a:pt x="120584" y="409068"/>
                      <a:pt x="133350" y="404813"/>
                    </a:cubicBezTo>
                    <a:cubicBezTo>
                      <a:pt x="138906" y="405607"/>
                      <a:pt x="144515" y="406093"/>
                      <a:pt x="150018" y="407194"/>
                    </a:cubicBezTo>
                    <a:cubicBezTo>
                      <a:pt x="152479" y="407686"/>
                      <a:pt x="154727" y="408966"/>
                      <a:pt x="157162" y="409575"/>
                    </a:cubicBezTo>
                    <a:cubicBezTo>
                      <a:pt x="161088" y="410557"/>
                      <a:pt x="165099" y="411162"/>
                      <a:pt x="169068" y="411956"/>
                    </a:cubicBezTo>
                    <a:cubicBezTo>
                      <a:pt x="169862" y="414337"/>
                      <a:pt x="169407" y="417641"/>
                      <a:pt x="171450" y="419100"/>
                    </a:cubicBezTo>
                    <a:cubicBezTo>
                      <a:pt x="175535" y="422018"/>
                      <a:pt x="181560" y="421078"/>
                      <a:pt x="185737" y="423863"/>
                    </a:cubicBezTo>
                    <a:cubicBezTo>
                      <a:pt x="202113" y="434780"/>
                      <a:pt x="194595" y="431578"/>
                      <a:pt x="207168" y="435769"/>
                    </a:cubicBezTo>
                    <a:cubicBezTo>
                      <a:pt x="215106" y="434975"/>
                      <a:pt x="223208" y="435182"/>
                      <a:pt x="230981" y="433388"/>
                    </a:cubicBezTo>
                    <a:cubicBezTo>
                      <a:pt x="241265" y="431015"/>
                      <a:pt x="243709" y="415488"/>
                      <a:pt x="247650" y="409575"/>
                    </a:cubicBezTo>
                    <a:lnTo>
                      <a:pt x="252412" y="402431"/>
                    </a:lnTo>
                    <a:cubicBezTo>
                      <a:pt x="265966" y="321114"/>
                      <a:pt x="259298" y="371600"/>
                      <a:pt x="254793" y="207169"/>
                    </a:cubicBezTo>
                    <a:cubicBezTo>
                      <a:pt x="254620" y="200837"/>
                      <a:pt x="250256" y="198092"/>
                      <a:pt x="247650" y="192881"/>
                    </a:cubicBezTo>
                    <a:cubicBezTo>
                      <a:pt x="235077" y="167736"/>
                      <a:pt x="265773" y="216498"/>
                      <a:pt x="235743" y="171450"/>
                    </a:cubicBezTo>
                    <a:cubicBezTo>
                      <a:pt x="234156" y="169069"/>
                      <a:pt x="233804" y="164776"/>
                      <a:pt x="230981" y="164306"/>
                    </a:cubicBezTo>
                    <a:lnTo>
                      <a:pt x="216693" y="161925"/>
                    </a:lnTo>
                    <a:cubicBezTo>
                      <a:pt x="211146" y="161072"/>
                      <a:pt x="205561" y="160467"/>
                      <a:pt x="200025" y="159544"/>
                    </a:cubicBezTo>
                    <a:cubicBezTo>
                      <a:pt x="196032" y="158879"/>
                      <a:pt x="192087" y="157957"/>
                      <a:pt x="188118" y="157163"/>
                    </a:cubicBezTo>
                    <a:cubicBezTo>
                      <a:pt x="183356" y="153988"/>
                      <a:pt x="179261" y="149448"/>
                      <a:pt x="173831" y="147638"/>
                    </a:cubicBezTo>
                    <a:lnTo>
                      <a:pt x="159543" y="142875"/>
                    </a:lnTo>
                    <a:cubicBezTo>
                      <a:pt x="150864" y="129855"/>
                      <a:pt x="155958" y="139804"/>
                      <a:pt x="152400" y="116681"/>
                    </a:cubicBezTo>
                    <a:cubicBezTo>
                      <a:pt x="151785" y="112681"/>
                      <a:pt x="150742" y="108757"/>
                      <a:pt x="150018" y="104775"/>
                    </a:cubicBezTo>
                    <a:cubicBezTo>
                      <a:pt x="149154" y="100025"/>
                      <a:pt x="148320" y="95267"/>
                      <a:pt x="147637" y="90488"/>
                    </a:cubicBezTo>
                    <a:cubicBezTo>
                      <a:pt x="146732" y="84153"/>
                      <a:pt x="148926" y="76681"/>
                      <a:pt x="145256" y="71438"/>
                    </a:cubicBezTo>
                    <a:cubicBezTo>
                      <a:pt x="142377" y="67325"/>
                      <a:pt x="130968" y="66675"/>
                      <a:pt x="130968" y="66675"/>
                    </a:cubicBezTo>
                    <a:cubicBezTo>
                      <a:pt x="124618" y="67469"/>
                      <a:pt x="118092" y="67372"/>
                      <a:pt x="111918" y="69056"/>
                    </a:cubicBezTo>
                    <a:cubicBezTo>
                      <a:pt x="101073" y="72014"/>
                      <a:pt x="107096" y="73909"/>
                      <a:pt x="102393" y="80963"/>
                    </a:cubicBezTo>
                    <a:cubicBezTo>
                      <a:pt x="100525" y="83765"/>
                      <a:pt x="97631" y="85725"/>
                      <a:pt x="95250" y="88106"/>
                    </a:cubicBezTo>
                    <a:cubicBezTo>
                      <a:pt x="90859" y="101274"/>
                      <a:pt x="92868" y="92740"/>
                      <a:pt x="92868" y="114300"/>
                    </a:cubicBez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6503194" y="3267075"/>
                <a:ext cx="188190" cy="188119"/>
              </a:xfrm>
              <a:custGeom>
                <a:avLst/>
                <a:gdLst>
                  <a:gd name="connsiteX0" fmla="*/ 135731 w 188190"/>
                  <a:gd name="connsiteY0" fmla="*/ 166688 h 188119"/>
                  <a:gd name="connsiteX1" fmla="*/ 135731 w 188190"/>
                  <a:gd name="connsiteY1" fmla="*/ 166688 h 188119"/>
                  <a:gd name="connsiteX2" fmla="*/ 147637 w 188190"/>
                  <a:gd name="connsiteY2" fmla="*/ 150019 h 188119"/>
                  <a:gd name="connsiteX3" fmla="*/ 157162 w 188190"/>
                  <a:gd name="connsiteY3" fmla="*/ 138113 h 188119"/>
                  <a:gd name="connsiteX4" fmla="*/ 164306 w 188190"/>
                  <a:gd name="connsiteY4" fmla="*/ 59531 h 188119"/>
                  <a:gd name="connsiteX5" fmla="*/ 171450 w 188190"/>
                  <a:gd name="connsiteY5" fmla="*/ 52388 h 188119"/>
                  <a:gd name="connsiteX6" fmla="*/ 178594 w 188190"/>
                  <a:gd name="connsiteY6" fmla="*/ 50006 h 188119"/>
                  <a:gd name="connsiteX7" fmla="*/ 185737 w 188190"/>
                  <a:gd name="connsiteY7" fmla="*/ 42863 h 188119"/>
                  <a:gd name="connsiteX8" fmla="*/ 185737 w 188190"/>
                  <a:gd name="connsiteY8" fmla="*/ 23813 h 188119"/>
                  <a:gd name="connsiteX9" fmla="*/ 178594 w 188190"/>
                  <a:gd name="connsiteY9" fmla="*/ 16669 h 188119"/>
                  <a:gd name="connsiteX10" fmla="*/ 173831 w 188190"/>
                  <a:gd name="connsiteY10" fmla="*/ 9525 h 188119"/>
                  <a:gd name="connsiteX11" fmla="*/ 164306 w 188190"/>
                  <a:gd name="connsiteY11" fmla="*/ 4763 h 188119"/>
                  <a:gd name="connsiteX12" fmla="*/ 138112 w 188190"/>
                  <a:gd name="connsiteY12" fmla="*/ 0 h 188119"/>
                  <a:gd name="connsiteX13" fmla="*/ 85725 w 188190"/>
                  <a:gd name="connsiteY13" fmla="*/ 2381 h 188119"/>
                  <a:gd name="connsiteX14" fmla="*/ 78581 w 188190"/>
                  <a:gd name="connsiteY14" fmla="*/ 4763 h 188119"/>
                  <a:gd name="connsiteX15" fmla="*/ 71437 w 188190"/>
                  <a:gd name="connsiteY15" fmla="*/ 9525 h 188119"/>
                  <a:gd name="connsiteX16" fmla="*/ 61912 w 188190"/>
                  <a:gd name="connsiteY16" fmla="*/ 30956 h 188119"/>
                  <a:gd name="connsiteX17" fmla="*/ 59531 w 188190"/>
                  <a:gd name="connsiteY17" fmla="*/ 38100 h 188119"/>
                  <a:gd name="connsiteX18" fmla="*/ 57150 w 188190"/>
                  <a:gd name="connsiteY18" fmla="*/ 45244 h 188119"/>
                  <a:gd name="connsiteX19" fmla="*/ 54769 w 188190"/>
                  <a:gd name="connsiteY19" fmla="*/ 61913 h 188119"/>
                  <a:gd name="connsiteX20" fmla="*/ 50006 w 188190"/>
                  <a:gd name="connsiteY20" fmla="*/ 83344 h 188119"/>
                  <a:gd name="connsiteX21" fmla="*/ 47625 w 188190"/>
                  <a:gd name="connsiteY21" fmla="*/ 95250 h 188119"/>
                  <a:gd name="connsiteX22" fmla="*/ 30956 w 188190"/>
                  <a:gd name="connsiteY22" fmla="*/ 116681 h 188119"/>
                  <a:gd name="connsiteX23" fmla="*/ 21431 w 188190"/>
                  <a:gd name="connsiteY23" fmla="*/ 138113 h 188119"/>
                  <a:gd name="connsiteX24" fmla="*/ 16669 w 188190"/>
                  <a:gd name="connsiteY24" fmla="*/ 152400 h 188119"/>
                  <a:gd name="connsiteX25" fmla="*/ 11906 w 188190"/>
                  <a:gd name="connsiteY25" fmla="*/ 173831 h 188119"/>
                  <a:gd name="connsiteX26" fmla="*/ 7144 w 188190"/>
                  <a:gd name="connsiteY26" fmla="*/ 180975 h 188119"/>
                  <a:gd name="connsiteX27" fmla="*/ 0 w 188190"/>
                  <a:gd name="connsiteY27" fmla="*/ 188119 h 188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8190" h="188119">
                    <a:moveTo>
                      <a:pt x="135731" y="166688"/>
                    </a:moveTo>
                    <a:lnTo>
                      <a:pt x="135731" y="166688"/>
                    </a:lnTo>
                    <a:cubicBezTo>
                      <a:pt x="139700" y="161132"/>
                      <a:pt x="143101" y="155122"/>
                      <a:pt x="147637" y="150019"/>
                    </a:cubicBezTo>
                    <a:cubicBezTo>
                      <a:pt x="159126" y="137093"/>
                      <a:pt x="151897" y="153908"/>
                      <a:pt x="157162" y="138113"/>
                    </a:cubicBezTo>
                    <a:cubicBezTo>
                      <a:pt x="158079" y="110620"/>
                      <a:pt x="146517" y="80878"/>
                      <a:pt x="164306" y="59531"/>
                    </a:cubicBezTo>
                    <a:cubicBezTo>
                      <a:pt x="166462" y="56944"/>
                      <a:pt x="168648" y="54256"/>
                      <a:pt x="171450" y="52388"/>
                    </a:cubicBezTo>
                    <a:cubicBezTo>
                      <a:pt x="173539" y="50996"/>
                      <a:pt x="176213" y="50800"/>
                      <a:pt x="178594" y="50006"/>
                    </a:cubicBezTo>
                    <a:cubicBezTo>
                      <a:pt x="180975" y="47625"/>
                      <a:pt x="183869" y="45665"/>
                      <a:pt x="185737" y="42863"/>
                    </a:cubicBezTo>
                    <a:cubicBezTo>
                      <a:pt x="189441" y="37308"/>
                      <a:pt x="188545" y="29428"/>
                      <a:pt x="185737" y="23813"/>
                    </a:cubicBezTo>
                    <a:cubicBezTo>
                      <a:pt x="184231" y="20801"/>
                      <a:pt x="180750" y="19256"/>
                      <a:pt x="178594" y="16669"/>
                    </a:cubicBezTo>
                    <a:cubicBezTo>
                      <a:pt x="176762" y="14470"/>
                      <a:pt x="176030" y="11357"/>
                      <a:pt x="173831" y="9525"/>
                    </a:cubicBezTo>
                    <a:cubicBezTo>
                      <a:pt x="171104" y="7253"/>
                      <a:pt x="167569" y="6161"/>
                      <a:pt x="164306" y="4763"/>
                    </a:cubicBezTo>
                    <a:cubicBezTo>
                      <a:pt x="155233" y="874"/>
                      <a:pt x="149094" y="1373"/>
                      <a:pt x="138112" y="0"/>
                    </a:cubicBezTo>
                    <a:cubicBezTo>
                      <a:pt x="120650" y="794"/>
                      <a:pt x="103150" y="987"/>
                      <a:pt x="85725" y="2381"/>
                    </a:cubicBezTo>
                    <a:cubicBezTo>
                      <a:pt x="83223" y="2581"/>
                      <a:pt x="80826" y="3640"/>
                      <a:pt x="78581" y="4763"/>
                    </a:cubicBezTo>
                    <a:cubicBezTo>
                      <a:pt x="76021" y="6043"/>
                      <a:pt x="73818" y="7938"/>
                      <a:pt x="71437" y="9525"/>
                    </a:cubicBezTo>
                    <a:cubicBezTo>
                      <a:pt x="63891" y="20845"/>
                      <a:pt x="67579" y="13956"/>
                      <a:pt x="61912" y="30956"/>
                    </a:cubicBezTo>
                    <a:lnTo>
                      <a:pt x="59531" y="38100"/>
                    </a:lnTo>
                    <a:lnTo>
                      <a:pt x="57150" y="45244"/>
                    </a:lnTo>
                    <a:cubicBezTo>
                      <a:pt x="56356" y="50800"/>
                      <a:pt x="55692" y="56377"/>
                      <a:pt x="54769" y="61913"/>
                    </a:cubicBezTo>
                    <a:cubicBezTo>
                      <a:pt x="52377" y="76261"/>
                      <a:pt x="52857" y="70513"/>
                      <a:pt x="50006" y="83344"/>
                    </a:cubicBezTo>
                    <a:cubicBezTo>
                      <a:pt x="49128" y="87295"/>
                      <a:pt x="49300" y="91566"/>
                      <a:pt x="47625" y="95250"/>
                    </a:cubicBezTo>
                    <a:cubicBezTo>
                      <a:pt x="40400" y="111146"/>
                      <a:pt x="39696" y="106193"/>
                      <a:pt x="30956" y="116681"/>
                    </a:cubicBezTo>
                    <a:cubicBezTo>
                      <a:pt x="24668" y="124226"/>
                      <a:pt x="24891" y="127734"/>
                      <a:pt x="21431" y="138113"/>
                    </a:cubicBezTo>
                    <a:lnTo>
                      <a:pt x="16669" y="152400"/>
                    </a:lnTo>
                    <a:cubicBezTo>
                      <a:pt x="15754" y="157886"/>
                      <a:pt x="14837" y="167969"/>
                      <a:pt x="11906" y="173831"/>
                    </a:cubicBezTo>
                    <a:cubicBezTo>
                      <a:pt x="10626" y="176391"/>
                      <a:pt x="8976" y="178776"/>
                      <a:pt x="7144" y="180975"/>
                    </a:cubicBezTo>
                    <a:cubicBezTo>
                      <a:pt x="4988" y="183562"/>
                      <a:pt x="0" y="188119"/>
                      <a:pt x="0" y="188119"/>
                    </a:cubicBez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6698456" y="3264124"/>
                <a:ext cx="178594" cy="198299"/>
              </a:xfrm>
              <a:custGeom>
                <a:avLst/>
                <a:gdLst>
                  <a:gd name="connsiteX0" fmla="*/ 135732 w 178594"/>
                  <a:gd name="connsiteY0" fmla="*/ 145826 h 198299"/>
                  <a:gd name="connsiteX1" fmla="*/ 135732 w 178594"/>
                  <a:gd name="connsiteY1" fmla="*/ 145826 h 198299"/>
                  <a:gd name="connsiteX2" fmla="*/ 159544 w 178594"/>
                  <a:gd name="connsiteY2" fmla="*/ 122014 h 198299"/>
                  <a:gd name="connsiteX3" fmla="*/ 166688 w 178594"/>
                  <a:gd name="connsiteY3" fmla="*/ 107726 h 198299"/>
                  <a:gd name="connsiteX4" fmla="*/ 169069 w 178594"/>
                  <a:gd name="connsiteY4" fmla="*/ 41051 h 198299"/>
                  <a:gd name="connsiteX5" fmla="*/ 173832 w 178594"/>
                  <a:gd name="connsiteY5" fmla="*/ 26764 h 198299"/>
                  <a:gd name="connsiteX6" fmla="*/ 176213 w 178594"/>
                  <a:gd name="connsiteY6" fmla="*/ 19620 h 198299"/>
                  <a:gd name="connsiteX7" fmla="*/ 178594 w 178594"/>
                  <a:gd name="connsiteY7" fmla="*/ 12476 h 198299"/>
                  <a:gd name="connsiteX8" fmla="*/ 173832 w 178594"/>
                  <a:gd name="connsiteY8" fmla="*/ 2951 h 198299"/>
                  <a:gd name="connsiteX9" fmla="*/ 135732 w 178594"/>
                  <a:gd name="connsiteY9" fmla="*/ 10095 h 198299"/>
                  <a:gd name="connsiteX10" fmla="*/ 128588 w 178594"/>
                  <a:gd name="connsiteY10" fmla="*/ 12476 h 198299"/>
                  <a:gd name="connsiteX11" fmla="*/ 121444 w 178594"/>
                  <a:gd name="connsiteY11" fmla="*/ 17239 h 198299"/>
                  <a:gd name="connsiteX12" fmla="*/ 111919 w 178594"/>
                  <a:gd name="connsiteY12" fmla="*/ 19620 h 198299"/>
                  <a:gd name="connsiteX13" fmla="*/ 104775 w 178594"/>
                  <a:gd name="connsiteY13" fmla="*/ 22001 h 198299"/>
                  <a:gd name="connsiteX14" fmla="*/ 85725 w 178594"/>
                  <a:gd name="connsiteY14" fmla="*/ 26764 h 198299"/>
                  <a:gd name="connsiteX15" fmla="*/ 71438 w 178594"/>
                  <a:gd name="connsiteY15" fmla="*/ 31526 h 198299"/>
                  <a:gd name="connsiteX16" fmla="*/ 64294 w 178594"/>
                  <a:gd name="connsiteY16" fmla="*/ 33907 h 198299"/>
                  <a:gd name="connsiteX17" fmla="*/ 47625 w 178594"/>
                  <a:gd name="connsiteY17" fmla="*/ 38670 h 198299"/>
                  <a:gd name="connsiteX18" fmla="*/ 35719 w 178594"/>
                  <a:gd name="connsiteY18" fmla="*/ 60101 h 198299"/>
                  <a:gd name="connsiteX19" fmla="*/ 35719 w 178594"/>
                  <a:gd name="connsiteY19" fmla="*/ 155351 h 198299"/>
                  <a:gd name="connsiteX20" fmla="*/ 33338 w 178594"/>
                  <a:gd name="connsiteY20" fmla="*/ 164876 h 198299"/>
                  <a:gd name="connsiteX21" fmla="*/ 26194 w 178594"/>
                  <a:gd name="connsiteY21" fmla="*/ 179164 h 198299"/>
                  <a:gd name="connsiteX22" fmla="*/ 19050 w 178594"/>
                  <a:gd name="connsiteY22" fmla="*/ 183926 h 198299"/>
                  <a:gd name="connsiteX23" fmla="*/ 16669 w 178594"/>
                  <a:gd name="connsiteY23" fmla="*/ 191070 h 198299"/>
                  <a:gd name="connsiteX24" fmla="*/ 2382 w 178594"/>
                  <a:gd name="connsiteY24" fmla="*/ 198214 h 198299"/>
                  <a:gd name="connsiteX25" fmla="*/ 0 w 178594"/>
                  <a:gd name="connsiteY25" fmla="*/ 198214 h 198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8594" h="198299">
                    <a:moveTo>
                      <a:pt x="135732" y="145826"/>
                    </a:moveTo>
                    <a:lnTo>
                      <a:pt x="135732" y="145826"/>
                    </a:lnTo>
                    <a:cubicBezTo>
                      <a:pt x="143669" y="137889"/>
                      <a:pt x="155995" y="132663"/>
                      <a:pt x="159544" y="122014"/>
                    </a:cubicBezTo>
                    <a:cubicBezTo>
                      <a:pt x="162830" y="112155"/>
                      <a:pt x="160533" y="116958"/>
                      <a:pt x="166688" y="107726"/>
                    </a:cubicBezTo>
                    <a:cubicBezTo>
                      <a:pt x="167482" y="85501"/>
                      <a:pt x="167114" y="63204"/>
                      <a:pt x="169069" y="41051"/>
                    </a:cubicBezTo>
                    <a:cubicBezTo>
                      <a:pt x="169510" y="36050"/>
                      <a:pt x="172244" y="31526"/>
                      <a:pt x="173832" y="26764"/>
                    </a:cubicBezTo>
                    <a:lnTo>
                      <a:pt x="176213" y="19620"/>
                    </a:lnTo>
                    <a:lnTo>
                      <a:pt x="178594" y="12476"/>
                    </a:lnTo>
                    <a:cubicBezTo>
                      <a:pt x="177007" y="9301"/>
                      <a:pt x="177313" y="3647"/>
                      <a:pt x="173832" y="2951"/>
                    </a:cubicBezTo>
                    <a:cubicBezTo>
                      <a:pt x="139824" y="-3851"/>
                      <a:pt x="151540" y="2190"/>
                      <a:pt x="135732" y="10095"/>
                    </a:cubicBezTo>
                    <a:cubicBezTo>
                      <a:pt x="133487" y="11218"/>
                      <a:pt x="130969" y="11682"/>
                      <a:pt x="128588" y="12476"/>
                    </a:cubicBezTo>
                    <a:cubicBezTo>
                      <a:pt x="126207" y="14064"/>
                      <a:pt x="124075" y="16112"/>
                      <a:pt x="121444" y="17239"/>
                    </a:cubicBezTo>
                    <a:cubicBezTo>
                      <a:pt x="118436" y="18528"/>
                      <a:pt x="115066" y="18721"/>
                      <a:pt x="111919" y="19620"/>
                    </a:cubicBezTo>
                    <a:cubicBezTo>
                      <a:pt x="109505" y="20310"/>
                      <a:pt x="107197" y="21341"/>
                      <a:pt x="104775" y="22001"/>
                    </a:cubicBezTo>
                    <a:cubicBezTo>
                      <a:pt x="98460" y="23723"/>
                      <a:pt x="91935" y="24694"/>
                      <a:pt x="85725" y="26764"/>
                    </a:cubicBezTo>
                    <a:lnTo>
                      <a:pt x="71438" y="31526"/>
                    </a:lnTo>
                    <a:cubicBezTo>
                      <a:pt x="69057" y="32320"/>
                      <a:pt x="66729" y="33298"/>
                      <a:pt x="64294" y="33907"/>
                    </a:cubicBezTo>
                    <a:cubicBezTo>
                      <a:pt x="52334" y="36898"/>
                      <a:pt x="57874" y="35254"/>
                      <a:pt x="47625" y="38670"/>
                    </a:cubicBezTo>
                    <a:cubicBezTo>
                      <a:pt x="36708" y="55046"/>
                      <a:pt x="39910" y="47527"/>
                      <a:pt x="35719" y="60101"/>
                    </a:cubicBezTo>
                    <a:cubicBezTo>
                      <a:pt x="38642" y="106869"/>
                      <a:pt x="39600" y="101013"/>
                      <a:pt x="35719" y="155351"/>
                    </a:cubicBezTo>
                    <a:cubicBezTo>
                      <a:pt x="35486" y="158615"/>
                      <a:pt x="34237" y="161729"/>
                      <a:pt x="33338" y="164876"/>
                    </a:cubicBezTo>
                    <a:cubicBezTo>
                      <a:pt x="31789" y="170300"/>
                      <a:pt x="30369" y="174989"/>
                      <a:pt x="26194" y="179164"/>
                    </a:cubicBezTo>
                    <a:cubicBezTo>
                      <a:pt x="24170" y="181188"/>
                      <a:pt x="21431" y="182339"/>
                      <a:pt x="19050" y="183926"/>
                    </a:cubicBezTo>
                    <a:cubicBezTo>
                      <a:pt x="18256" y="186307"/>
                      <a:pt x="18237" y="189110"/>
                      <a:pt x="16669" y="191070"/>
                    </a:cubicBezTo>
                    <a:cubicBezTo>
                      <a:pt x="13761" y="194705"/>
                      <a:pt x="6693" y="197136"/>
                      <a:pt x="2382" y="198214"/>
                    </a:cubicBezTo>
                    <a:cubicBezTo>
                      <a:pt x="1612" y="198407"/>
                      <a:pt x="794" y="198214"/>
                      <a:pt x="0" y="198214"/>
                    </a:cubicBez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6805613" y="3464719"/>
                <a:ext cx="76200" cy="121444"/>
              </a:xfrm>
              <a:custGeom>
                <a:avLst/>
                <a:gdLst>
                  <a:gd name="connsiteX0" fmla="*/ 71437 w 76200"/>
                  <a:gd name="connsiteY0" fmla="*/ 16669 h 121444"/>
                  <a:gd name="connsiteX1" fmla="*/ 71437 w 76200"/>
                  <a:gd name="connsiteY1" fmla="*/ 16669 h 121444"/>
                  <a:gd name="connsiteX2" fmla="*/ 52387 w 76200"/>
                  <a:gd name="connsiteY2" fmla="*/ 7144 h 121444"/>
                  <a:gd name="connsiteX3" fmla="*/ 38100 w 76200"/>
                  <a:gd name="connsiteY3" fmla="*/ 2381 h 121444"/>
                  <a:gd name="connsiteX4" fmla="*/ 30956 w 76200"/>
                  <a:gd name="connsiteY4" fmla="*/ 0 h 121444"/>
                  <a:gd name="connsiteX5" fmla="*/ 16668 w 76200"/>
                  <a:gd name="connsiteY5" fmla="*/ 7144 h 121444"/>
                  <a:gd name="connsiteX6" fmla="*/ 7143 w 76200"/>
                  <a:gd name="connsiteY6" fmla="*/ 21431 h 121444"/>
                  <a:gd name="connsiteX7" fmla="*/ 0 w 76200"/>
                  <a:gd name="connsiteY7" fmla="*/ 35719 h 121444"/>
                  <a:gd name="connsiteX8" fmla="*/ 2381 w 76200"/>
                  <a:gd name="connsiteY8" fmla="*/ 66675 h 121444"/>
                  <a:gd name="connsiteX9" fmla="*/ 4762 w 76200"/>
                  <a:gd name="connsiteY9" fmla="*/ 73819 h 121444"/>
                  <a:gd name="connsiteX10" fmla="*/ 19050 w 76200"/>
                  <a:gd name="connsiteY10" fmla="*/ 78581 h 121444"/>
                  <a:gd name="connsiteX11" fmla="*/ 26193 w 76200"/>
                  <a:gd name="connsiteY11" fmla="*/ 80962 h 121444"/>
                  <a:gd name="connsiteX12" fmla="*/ 40481 w 76200"/>
                  <a:gd name="connsiteY12" fmla="*/ 88106 h 121444"/>
                  <a:gd name="connsiteX13" fmla="*/ 47625 w 76200"/>
                  <a:gd name="connsiteY13" fmla="*/ 92869 h 121444"/>
                  <a:gd name="connsiteX14" fmla="*/ 61912 w 76200"/>
                  <a:gd name="connsiteY14" fmla="*/ 100012 h 121444"/>
                  <a:gd name="connsiteX15" fmla="*/ 71437 w 76200"/>
                  <a:gd name="connsiteY15" fmla="*/ 114300 h 121444"/>
                  <a:gd name="connsiteX16" fmla="*/ 76200 w 76200"/>
                  <a:gd name="connsiteY16" fmla="*/ 121444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121444">
                    <a:moveTo>
                      <a:pt x="71437" y="16669"/>
                    </a:moveTo>
                    <a:lnTo>
                      <a:pt x="71437" y="16669"/>
                    </a:lnTo>
                    <a:cubicBezTo>
                      <a:pt x="65087" y="13494"/>
                      <a:pt x="58912" y="9941"/>
                      <a:pt x="52387" y="7144"/>
                    </a:cubicBezTo>
                    <a:cubicBezTo>
                      <a:pt x="47773" y="5166"/>
                      <a:pt x="42862" y="3969"/>
                      <a:pt x="38100" y="2381"/>
                    </a:cubicBezTo>
                    <a:lnTo>
                      <a:pt x="30956" y="0"/>
                    </a:lnTo>
                    <a:cubicBezTo>
                      <a:pt x="25859" y="1699"/>
                      <a:pt x="20471" y="2798"/>
                      <a:pt x="16668" y="7144"/>
                    </a:cubicBezTo>
                    <a:cubicBezTo>
                      <a:pt x="12899" y="11451"/>
                      <a:pt x="10318" y="16669"/>
                      <a:pt x="7143" y="21431"/>
                    </a:cubicBezTo>
                    <a:cubicBezTo>
                      <a:pt x="989" y="30661"/>
                      <a:pt x="3285" y="25862"/>
                      <a:pt x="0" y="35719"/>
                    </a:cubicBezTo>
                    <a:cubicBezTo>
                      <a:pt x="794" y="46038"/>
                      <a:pt x="1097" y="56406"/>
                      <a:pt x="2381" y="66675"/>
                    </a:cubicBezTo>
                    <a:cubicBezTo>
                      <a:pt x="2692" y="69166"/>
                      <a:pt x="2719" y="72360"/>
                      <a:pt x="4762" y="73819"/>
                    </a:cubicBezTo>
                    <a:cubicBezTo>
                      <a:pt x="8847" y="76737"/>
                      <a:pt x="14287" y="76994"/>
                      <a:pt x="19050" y="78581"/>
                    </a:cubicBezTo>
                    <a:lnTo>
                      <a:pt x="26193" y="80962"/>
                    </a:lnTo>
                    <a:cubicBezTo>
                      <a:pt x="46667" y="94612"/>
                      <a:pt x="20763" y="78247"/>
                      <a:pt x="40481" y="88106"/>
                    </a:cubicBezTo>
                    <a:cubicBezTo>
                      <a:pt x="43041" y="89386"/>
                      <a:pt x="45065" y="91589"/>
                      <a:pt x="47625" y="92869"/>
                    </a:cubicBezTo>
                    <a:cubicBezTo>
                      <a:pt x="67351" y="102733"/>
                      <a:pt x="41428" y="86358"/>
                      <a:pt x="61912" y="100012"/>
                    </a:cubicBezTo>
                    <a:lnTo>
                      <a:pt x="71437" y="114300"/>
                    </a:lnTo>
                    <a:lnTo>
                      <a:pt x="76200" y="121444"/>
                    </a:ln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6617494" y="3448050"/>
                <a:ext cx="276225" cy="402616"/>
              </a:xfrm>
              <a:custGeom>
                <a:avLst/>
                <a:gdLst>
                  <a:gd name="connsiteX0" fmla="*/ 64294 w 276225"/>
                  <a:gd name="connsiteY0" fmla="*/ 73819 h 402616"/>
                  <a:gd name="connsiteX1" fmla="*/ 64294 w 276225"/>
                  <a:gd name="connsiteY1" fmla="*/ 73819 h 402616"/>
                  <a:gd name="connsiteX2" fmla="*/ 83344 w 276225"/>
                  <a:gd name="connsiteY2" fmla="*/ 64294 h 402616"/>
                  <a:gd name="connsiteX3" fmla="*/ 73819 w 276225"/>
                  <a:gd name="connsiteY3" fmla="*/ 47625 h 402616"/>
                  <a:gd name="connsiteX4" fmla="*/ 71437 w 276225"/>
                  <a:gd name="connsiteY4" fmla="*/ 21431 h 402616"/>
                  <a:gd name="connsiteX5" fmla="*/ 76200 w 276225"/>
                  <a:gd name="connsiteY5" fmla="*/ 7144 h 402616"/>
                  <a:gd name="connsiteX6" fmla="*/ 69056 w 276225"/>
                  <a:gd name="connsiteY6" fmla="*/ 4763 h 402616"/>
                  <a:gd name="connsiteX7" fmla="*/ 61912 w 276225"/>
                  <a:gd name="connsiteY7" fmla="*/ 0 h 402616"/>
                  <a:gd name="connsiteX8" fmla="*/ 19050 w 276225"/>
                  <a:gd name="connsiteY8" fmla="*/ 2381 h 402616"/>
                  <a:gd name="connsiteX9" fmla="*/ 11906 w 276225"/>
                  <a:gd name="connsiteY9" fmla="*/ 16669 h 402616"/>
                  <a:gd name="connsiteX10" fmla="*/ 7144 w 276225"/>
                  <a:gd name="connsiteY10" fmla="*/ 30956 h 402616"/>
                  <a:gd name="connsiteX11" fmla="*/ 4762 w 276225"/>
                  <a:gd name="connsiteY11" fmla="*/ 38100 h 402616"/>
                  <a:gd name="connsiteX12" fmla="*/ 2381 w 276225"/>
                  <a:gd name="connsiteY12" fmla="*/ 45244 h 402616"/>
                  <a:gd name="connsiteX13" fmla="*/ 0 w 276225"/>
                  <a:gd name="connsiteY13" fmla="*/ 52388 h 402616"/>
                  <a:gd name="connsiteX14" fmla="*/ 7144 w 276225"/>
                  <a:gd name="connsiteY14" fmla="*/ 73819 h 402616"/>
                  <a:gd name="connsiteX15" fmla="*/ 9525 w 276225"/>
                  <a:gd name="connsiteY15" fmla="*/ 80963 h 402616"/>
                  <a:gd name="connsiteX16" fmla="*/ 16669 w 276225"/>
                  <a:gd name="connsiteY16" fmla="*/ 85725 h 402616"/>
                  <a:gd name="connsiteX17" fmla="*/ 23812 w 276225"/>
                  <a:gd name="connsiteY17" fmla="*/ 92869 h 402616"/>
                  <a:gd name="connsiteX18" fmla="*/ 30956 w 276225"/>
                  <a:gd name="connsiteY18" fmla="*/ 97631 h 402616"/>
                  <a:gd name="connsiteX19" fmla="*/ 45244 w 276225"/>
                  <a:gd name="connsiteY19" fmla="*/ 102394 h 402616"/>
                  <a:gd name="connsiteX20" fmla="*/ 52387 w 276225"/>
                  <a:gd name="connsiteY20" fmla="*/ 109538 h 402616"/>
                  <a:gd name="connsiteX21" fmla="*/ 66675 w 276225"/>
                  <a:gd name="connsiteY21" fmla="*/ 121444 h 402616"/>
                  <a:gd name="connsiteX22" fmla="*/ 69056 w 276225"/>
                  <a:gd name="connsiteY22" fmla="*/ 128588 h 402616"/>
                  <a:gd name="connsiteX23" fmla="*/ 66675 w 276225"/>
                  <a:gd name="connsiteY23" fmla="*/ 142875 h 402616"/>
                  <a:gd name="connsiteX24" fmla="*/ 52387 w 276225"/>
                  <a:gd name="connsiteY24" fmla="*/ 150019 h 402616"/>
                  <a:gd name="connsiteX25" fmla="*/ 61912 w 276225"/>
                  <a:gd name="connsiteY25" fmla="*/ 161925 h 402616"/>
                  <a:gd name="connsiteX26" fmla="*/ 64294 w 276225"/>
                  <a:gd name="connsiteY26" fmla="*/ 169069 h 402616"/>
                  <a:gd name="connsiteX27" fmla="*/ 73819 w 276225"/>
                  <a:gd name="connsiteY27" fmla="*/ 183356 h 402616"/>
                  <a:gd name="connsiteX28" fmla="*/ 78581 w 276225"/>
                  <a:gd name="connsiteY28" fmla="*/ 197644 h 402616"/>
                  <a:gd name="connsiteX29" fmla="*/ 83344 w 276225"/>
                  <a:gd name="connsiteY29" fmla="*/ 261938 h 402616"/>
                  <a:gd name="connsiteX30" fmla="*/ 80962 w 276225"/>
                  <a:gd name="connsiteY30" fmla="*/ 383381 h 402616"/>
                  <a:gd name="connsiteX31" fmla="*/ 71437 w 276225"/>
                  <a:gd name="connsiteY31" fmla="*/ 397669 h 402616"/>
                  <a:gd name="connsiteX32" fmla="*/ 80962 w 276225"/>
                  <a:gd name="connsiteY32" fmla="*/ 402431 h 402616"/>
                  <a:gd name="connsiteX33" fmla="*/ 130969 w 276225"/>
                  <a:gd name="connsiteY33" fmla="*/ 400050 h 402616"/>
                  <a:gd name="connsiteX34" fmla="*/ 145256 w 276225"/>
                  <a:gd name="connsiteY34" fmla="*/ 395288 h 402616"/>
                  <a:gd name="connsiteX35" fmla="*/ 157162 w 276225"/>
                  <a:gd name="connsiteY35" fmla="*/ 392906 h 402616"/>
                  <a:gd name="connsiteX36" fmla="*/ 214312 w 276225"/>
                  <a:gd name="connsiteY36" fmla="*/ 397669 h 402616"/>
                  <a:gd name="connsiteX37" fmla="*/ 233362 w 276225"/>
                  <a:gd name="connsiteY37" fmla="*/ 402431 h 402616"/>
                  <a:gd name="connsiteX38" fmla="*/ 254794 w 276225"/>
                  <a:gd name="connsiteY38" fmla="*/ 400050 h 402616"/>
                  <a:gd name="connsiteX39" fmla="*/ 259556 w 276225"/>
                  <a:gd name="connsiteY39" fmla="*/ 392906 h 402616"/>
                  <a:gd name="connsiteX40" fmla="*/ 266700 w 276225"/>
                  <a:gd name="connsiteY40" fmla="*/ 376238 h 402616"/>
                  <a:gd name="connsiteX41" fmla="*/ 271462 w 276225"/>
                  <a:gd name="connsiteY41" fmla="*/ 369094 h 402616"/>
                  <a:gd name="connsiteX42" fmla="*/ 276225 w 276225"/>
                  <a:gd name="connsiteY42" fmla="*/ 352425 h 402616"/>
                  <a:gd name="connsiteX43" fmla="*/ 273844 w 276225"/>
                  <a:gd name="connsiteY43" fmla="*/ 292894 h 402616"/>
                  <a:gd name="connsiteX44" fmla="*/ 266700 w 276225"/>
                  <a:gd name="connsiteY44" fmla="*/ 264319 h 402616"/>
                  <a:gd name="connsiteX45" fmla="*/ 261937 w 276225"/>
                  <a:gd name="connsiteY45" fmla="*/ 247650 h 402616"/>
                  <a:gd name="connsiteX46" fmla="*/ 259556 w 276225"/>
                  <a:gd name="connsiteY46" fmla="*/ 238125 h 402616"/>
                  <a:gd name="connsiteX47" fmla="*/ 257175 w 276225"/>
                  <a:gd name="connsiteY47" fmla="*/ 230981 h 402616"/>
                  <a:gd name="connsiteX48" fmla="*/ 252412 w 276225"/>
                  <a:gd name="connsiteY48" fmla="*/ 207169 h 402616"/>
                  <a:gd name="connsiteX49" fmla="*/ 250031 w 276225"/>
                  <a:gd name="connsiteY49" fmla="*/ 183356 h 402616"/>
                  <a:gd name="connsiteX50" fmla="*/ 245269 w 276225"/>
                  <a:gd name="connsiteY50" fmla="*/ 173831 h 402616"/>
                  <a:gd name="connsiteX51" fmla="*/ 240506 w 276225"/>
                  <a:gd name="connsiteY51" fmla="*/ 152400 h 402616"/>
                  <a:gd name="connsiteX52" fmla="*/ 235744 w 276225"/>
                  <a:gd name="connsiteY52" fmla="*/ 145256 h 402616"/>
                  <a:gd name="connsiteX53" fmla="*/ 221456 w 276225"/>
                  <a:gd name="connsiteY53" fmla="*/ 135731 h 402616"/>
                  <a:gd name="connsiteX54" fmla="*/ 195262 w 276225"/>
                  <a:gd name="connsiteY54" fmla="*/ 138113 h 402616"/>
                  <a:gd name="connsiteX55" fmla="*/ 188119 w 276225"/>
                  <a:gd name="connsiteY55" fmla="*/ 142875 h 402616"/>
                  <a:gd name="connsiteX56" fmla="*/ 180975 w 276225"/>
                  <a:gd name="connsiteY56" fmla="*/ 145256 h 402616"/>
                  <a:gd name="connsiteX57" fmla="*/ 173831 w 276225"/>
                  <a:gd name="connsiteY57" fmla="*/ 150019 h 402616"/>
                  <a:gd name="connsiteX58" fmla="*/ 135731 w 276225"/>
                  <a:gd name="connsiteY58" fmla="*/ 145256 h 402616"/>
                  <a:gd name="connsiteX59" fmla="*/ 133350 w 276225"/>
                  <a:gd name="connsiteY59" fmla="*/ 138113 h 402616"/>
                  <a:gd name="connsiteX60" fmla="*/ 128587 w 276225"/>
                  <a:gd name="connsiteY60" fmla="*/ 130969 h 402616"/>
                  <a:gd name="connsiteX61" fmla="*/ 130969 w 276225"/>
                  <a:gd name="connsiteY61" fmla="*/ 116681 h 402616"/>
                  <a:gd name="connsiteX62" fmla="*/ 142875 w 276225"/>
                  <a:gd name="connsiteY62" fmla="*/ 95250 h 402616"/>
                  <a:gd name="connsiteX63" fmla="*/ 147637 w 276225"/>
                  <a:gd name="connsiteY63" fmla="*/ 90488 h 402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76225" h="402616">
                    <a:moveTo>
                      <a:pt x="64294" y="73819"/>
                    </a:moveTo>
                    <a:lnTo>
                      <a:pt x="64294" y="73819"/>
                    </a:lnTo>
                    <a:cubicBezTo>
                      <a:pt x="70644" y="70644"/>
                      <a:pt x="78669" y="69637"/>
                      <a:pt x="83344" y="64294"/>
                    </a:cubicBezTo>
                    <a:cubicBezTo>
                      <a:pt x="87820" y="59178"/>
                      <a:pt x="75379" y="49185"/>
                      <a:pt x="73819" y="47625"/>
                    </a:cubicBezTo>
                    <a:cubicBezTo>
                      <a:pt x="68611" y="32004"/>
                      <a:pt x="67398" y="36240"/>
                      <a:pt x="71437" y="21431"/>
                    </a:cubicBezTo>
                    <a:cubicBezTo>
                      <a:pt x="72758" y="16588"/>
                      <a:pt x="76200" y="7144"/>
                      <a:pt x="76200" y="7144"/>
                    </a:cubicBezTo>
                    <a:cubicBezTo>
                      <a:pt x="73819" y="6350"/>
                      <a:pt x="71301" y="5886"/>
                      <a:pt x="69056" y="4763"/>
                    </a:cubicBezTo>
                    <a:cubicBezTo>
                      <a:pt x="66496" y="3483"/>
                      <a:pt x="64771" y="136"/>
                      <a:pt x="61912" y="0"/>
                    </a:cubicBezTo>
                    <a:lnTo>
                      <a:pt x="19050" y="2381"/>
                    </a:lnTo>
                    <a:cubicBezTo>
                      <a:pt x="10368" y="28430"/>
                      <a:pt x="24214" y="-11023"/>
                      <a:pt x="11906" y="16669"/>
                    </a:cubicBezTo>
                    <a:cubicBezTo>
                      <a:pt x="9867" y="21256"/>
                      <a:pt x="8731" y="26194"/>
                      <a:pt x="7144" y="30956"/>
                    </a:cubicBezTo>
                    <a:lnTo>
                      <a:pt x="4762" y="38100"/>
                    </a:lnTo>
                    <a:lnTo>
                      <a:pt x="2381" y="45244"/>
                    </a:lnTo>
                    <a:lnTo>
                      <a:pt x="0" y="52388"/>
                    </a:lnTo>
                    <a:cubicBezTo>
                      <a:pt x="4014" y="72461"/>
                      <a:pt x="-251" y="56564"/>
                      <a:pt x="7144" y="73819"/>
                    </a:cubicBezTo>
                    <a:cubicBezTo>
                      <a:pt x="8133" y="76126"/>
                      <a:pt x="7957" y="79003"/>
                      <a:pt x="9525" y="80963"/>
                    </a:cubicBezTo>
                    <a:cubicBezTo>
                      <a:pt x="11313" y="83198"/>
                      <a:pt x="14470" y="83893"/>
                      <a:pt x="16669" y="85725"/>
                    </a:cubicBezTo>
                    <a:cubicBezTo>
                      <a:pt x="19256" y="87881"/>
                      <a:pt x="21225" y="90713"/>
                      <a:pt x="23812" y="92869"/>
                    </a:cubicBezTo>
                    <a:cubicBezTo>
                      <a:pt x="26011" y="94701"/>
                      <a:pt x="28341" y="96469"/>
                      <a:pt x="30956" y="97631"/>
                    </a:cubicBezTo>
                    <a:cubicBezTo>
                      <a:pt x="35544" y="99670"/>
                      <a:pt x="45244" y="102394"/>
                      <a:pt x="45244" y="102394"/>
                    </a:cubicBezTo>
                    <a:cubicBezTo>
                      <a:pt x="47625" y="104775"/>
                      <a:pt x="49800" y="107382"/>
                      <a:pt x="52387" y="109538"/>
                    </a:cubicBezTo>
                    <a:cubicBezTo>
                      <a:pt x="72286" y="126121"/>
                      <a:pt x="45795" y="100564"/>
                      <a:pt x="66675" y="121444"/>
                    </a:cubicBezTo>
                    <a:cubicBezTo>
                      <a:pt x="67469" y="123825"/>
                      <a:pt x="69056" y="126078"/>
                      <a:pt x="69056" y="128588"/>
                    </a:cubicBezTo>
                    <a:cubicBezTo>
                      <a:pt x="69056" y="133416"/>
                      <a:pt x="68834" y="138557"/>
                      <a:pt x="66675" y="142875"/>
                    </a:cubicBezTo>
                    <a:cubicBezTo>
                      <a:pt x="64828" y="146569"/>
                      <a:pt x="55769" y="148892"/>
                      <a:pt x="52387" y="150019"/>
                    </a:cubicBezTo>
                    <a:cubicBezTo>
                      <a:pt x="58375" y="167977"/>
                      <a:pt x="49602" y="146538"/>
                      <a:pt x="61912" y="161925"/>
                    </a:cubicBezTo>
                    <a:cubicBezTo>
                      <a:pt x="63480" y="163885"/>
                      <a:pt x="63075" y="166875"/>
                      <a:pt x="64294" y="169069"/>
                    </a:cubicBezTo>
                    <a:cubicBezTo>
                      <a:pt x="67074" y="174072"/>
                      <a:pt x="73819" y="183356"/>
                      <a:pt x="73819" y="183356"/>
                    </a:cubicBezTo>
                    <a:cubicBezTo>
                      <a:pt x="75406" y="188119"/>
                      <a:pt x="78247" y="192635"/>
                      <a:pt x="78581" y="197644"/>
                    </a:cubicBezTo>
                    <a:cubicBezTo>
                      <a:pt x="81598" y="242900"/>
                      <a:pt x="79971" y="221471"/>
                      <a:pt x="83344" y="261938"/>
                    </a:cubicBezTo>
                    <a:cubicBezTo>
                      <a:pt x="82550" y="302419"/>
                      <a:pt x="84500" y="343047"/>
                      <a:pt x="80962" y="383381"/>
                    </a:cubicBezTo>
                    <a:cubicBezTo>
                      <a:pt x="80462" y="389083"/>
                      <a:pt x="71437" y="397669"/>
                      <a:pt x="71437" y="397669"/>
                    </a:cubicBezTo>
                    <a:cubicBezTo>
                      <a:pt x="74612" y="399256"/>
                      <a:pt x="77415" y="402289"/>
                      <a:pt x="80962" y="402431"/>
                    </a:cubicBezTo>
                    <a:cubicBezTo>
                      <a:pt x="97637" y="403098"/>
                      <a:pt x="114383" y="401893"/>
                      <a:pt x="130969" y="400050"/>
                    </a:cubicBezTo>
                    <a:cubicBezTo>
                      <a:pt x="135958" y="399496"/>
                      <a:pt x="140334" y="396273"/>
                      <a:pt x="145256" y="395288"/>
                    </a:cubicBezTo>
                    <a:lnTo>
                      <a:pt x="157162" y="392906"/>
                    </a:lnTo>
                    <a:cubicBezTo>
                      <a:pt x="179590" y="394152"/>
                      <a:pt x="194431" y="393409"/>
                      <a:pt x="214312" y="397669"/>
                    </a:cubicBezTo>
                    <a:cubicBezTo>
                      <a:pt x="220712" y="399040"/>
                      <a:pt x="233362" y="402431"/>
                      <a:pt x="233362" y="402431"/>
                    </a:cubicBezTo>
                    <a:cubicBezTo>
                      <a:pt x="240506" y="401637"/>
                      <a:pt x="248039" y="402506"/>
                      <a:pt x="254794" y="400050"/>
                    </a:cubicBezTo>
                    <a:cubicBezTo>
                      <a:pt x="257484" y="399072"/>
                      <a:pt x="258136" y="395391"/>
                      <a:pt x="259556" y="392906"/>
                    </a:cubicBezTo>
                    <a:cubicBezTo>
                      <a:pt x="279374" y="358224"/>
                      <a:pt x="253346" y="402948"/>
                      <a:pt x="266700" y="376238"/>
                    </a:cubicBezTo>
                    <a:cubicBezTo>
                      <a:pt x="267980" y="373678"/>
                      <a:pt x="270182" y="371654"/>
                      <a:pt x="271462" y="369094"/>
                    </a:cubicBezTo>
                    <a:cubicBezTo>
                      <a:pt x="273172" y="365673"/>
                      <a:pt x="275460" y="355483"/>
                      <a:pt x="276225" y="352425"/>
                    </a:cubicBezTo>
                    <a:cubicBezTo>
                      <a:pt x="275431" y="332581"/>
                      <a:pt x="275123" y="312712"/>
                      <a:pt x="273844" y="292894"/>
                    </a:cubicBezTo>
                    <a:cubicBezTo>
                      <a:pt x="272760" y="276101"/>
                      <a:pt x="270781" y="280643"/>
                      <a:pt x="266700" y="264319"/>
                    </a:cubicBezTo>
                    <a:cubicBezTo>
                      <a:pt x="259257" y="234544"/>
                      <a:pt x="268770" y="271563"/>
                      <a:pt x="261937" y="247650"/>
                    </a:cubicBezTo>
                    <a:cubicBezTo>
                      <a:pt x="261038" y="244503"/>
                      <a:pt x="260455" y="241272"/>
                      <a:pt x="259556" y="238125"/>
                    </a:cubicBezTo>
                    <a:cubicBezTo>
                      <a:pt x="258866" y="235711"/>
                      <a:pt x="257739" y="233427"/>
                      <a:pt x="257175" y="230981"/>
                    </a:cubicBezTo>
                    <a:cubicBezTo>
                      <a:pt x="255355" y="223094"/>
                      <a:pt x="254000" y="215106"/>
                      <a:pt x="252412" y="207169"/>
                    </a:cubicBezTo>
                    <a:cubicBezTo>
                      <a:pt x="251618" y="199231"/>
                      <a:pt x="251702" y="191156"/>
                      <a:pt x="250031" y="183356"/>
                    </a:cubicBezTo>
                    <a:cubicBezTo>
                      <a:pt x="249287" y="179885"/>
                      <a:pt x="246289" y="177231"/>
                      <a:pt x="245269" y="173831"/>
                    </a:cubicBezTo>
                    <a:cubicBezTo>
                      <a:pt x="242526" y="164690"/>
                      <a:pt x="244386" y="160162"/>
                      <a:pt x="240506" y="152400"/>
                    </a:cubicBezTo>
                    <a:cubicBezTo>
                      <a:pt x="239226" y="149840"/>
                      <a:pt x="237898" y="147141"/>
                      <a:pt x="235744" y="145256"/>
                    </a:cubicBezTo>
                    <a:cubicBezTo>
                      <a:pt x="231436" y="141487"/>
                      <a:pt x="221456" y="135731"/>
                      <a:pt x="221456" y="135731"/>
                    </a:cubicBezTo>
                    <a:cubicBezTo>
                      <a:pt x="212725" y="136525"/>
                      <a:pt x="203835" y="136276"/>
                      <a:pt x="195262" y="138113"/>
                    </a:cubicBezTo>
                    <a:cubicBezTo>
                      <a:pt x="192464" y="138713"/>
                      <a:pt x="190679" y="141595"/>
                      <a:pt x="188119" y="142875"/>
                    </a:cubicBezTo>
                    <a:cubicBezTo>
                      <a:pt x="185874" y="143997"/>
                      <a:pt x="183356" y="144462"/>
                      <a:pt x="180975" y="145256"/>
                    </a:cubicBezTo>
                    <a:cubicBezTo>
                      <a:pt x="178594" y="146844"/>
                      <a:pt x="176687" y="149840"/>
                      <a:pt x="173831" y="150019"/>
                    </a:cubicBezTo>
                    <a:cubicBezTo>
                      <a:pt x="152155" y="151374"/>
                      <a:pt x="149835" y="149959"/>
                      <a:pt x="135731" y="145256"/>
                    </a:cubicBezTo>
                    <a:cubicBezTo>
                      <a:pt x="134937" y="142875"/>
                      <a:pt x="134472" y="140358"/>
                      <a:pt x="133350" y="138113"/>
                    </a:cubicBezTo>
                    <a:cubicBezTo>
                      <a:pt x="132070" y="135553"/>
                      <a:pt x="128903" y="133814"/>
                      <a:pt x="128587" y="130969"/>
                    </a:cubicBezTo>
                    <a:cubicBezTo>
                      <a:pt x="128054" y="126170"/>
                      <a:pt x="129921" y="121394"/>
                      <a:pt x="130969" y="116681"/>
                    </a:cubicBezTo>
                    <a:cubicBezTo>
                      <a:pt x="132680" y="108981"/>
                      <a:pt x="137613" y="100512"/>
                      <a:pt x="142875" y="95250"/>
                    </a:cubicBezTo>
                    <a:lnTo>
                      <a:pt x="147637" y="90488"/>
                    </a:ln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6812486" y="3248025"/>
                <a:ext cx="226489" cy="197644"/>
              </a:xfrm>
              <a:custGeom>
                <a:avLst/>
                <a:gdLst>
                  <a:gd name="connsiteX0" fmla="*/ 183627 w 226489"/>
                  <a:gd name="connsiteY0" fmla="*/ 107156 h 197644"/>
                  <a:gd name="connsiteX1" fmla="*/ 183627 w 226489"/>
                  <a:gd name="connsiteY1" fmla="*/ 107156 h 197644"/>
                  <a:gd name="connsiteX2" fmla="*/ 209820 w 226489"/>
                  <a:gd name="connsiteY2" fmla="*/ 95250 h 197644"/>
                  <a:gd name="connsiteX3" fmla="*/ 212202 w 226489"/>
                  <a:gd name="connsiteY3" fmla="*/ 88106 h 197644"/>
                  <a:gd name="connsiteX4" fmla="*/ 221727 w 226489"/>
                  <a:gd name="connsiteY4" fmla="*/ 73819 h 197644"/>
                  <a:gd name="connsiteX5" fmla="*/ 226489 w 226489"/>
                  <a:gd name="connsiteY5" fmla="*/ 66675 h 197644"/>
                  <a:gd name="connsiteX6" fmla="*/ 219345 w 226489"/>
                  <a:gd name="connsiteY6" fmla="*/ 23813 h 197644"/>
                  <a:gd name="connsiteX7" fmla="*/ 209820 w 226489"/>
                  <a:gd name="connsiteY7" fmla="*/ 9525 h 197644"/>
                  <a:gd name="connsiteX8" fmla="*/ 202677 w 226489"/>
                  <a:gd name="connsiteY8" fmla="*/ 4763 h 197644"/>
                  <a:gd name="connsiteX9" fmla="*/ 188389 w 226489"/>
                  <a:gd name="connsiteY9" fmla="*/ 0 h 197644"/>
                  <a:gd name="connsiteX10" fmla="*/ 147908 w 226489"/>
                  <a:gd name="connsiteY10" fmla="*/ 2381 h 197644"/>
                  <a:gd name="connsiteX11" fmla="*/ 133620 w 226489"/>
                  <a:gd name="connsiteY11" fmla="*/ 7144 h 197644"/>
                  <a:gd name="connsiteX12" fmla="*/ 119333 w 226489"/>
                  <a:gd name="connsiteY12" fmla="*/ 16669 h 197644"/>
                  <a:gd name="connsiteX13" fmla="*/ 112189 w 226489"/>
                  <a:gd name="connsiteY13" fmla="*/ 30956 h 197644"/>
                  <a:gd name="connsiteX14" fmla="*/ 107427 w 226489"/>
                  <a:gd name="connsiteY14" fmla="*/ 64294 h 197644"/>
                  <a:gd name="connsiteX15" fmla="*/ 105045 w 226489"/>
                  <a:gd name="connsiteY15" fmla="*/ 76200 h 197644"/>
                  <a:gd name="connsiteX16" fmla="*/ 102664 w 226489"/>
                  <a:gd name="connsiteY16" fmla="*/ 90488 h 197644"/>
                  <a:gd name="connsiteX17" fmla="*/ 100283 w 226489"/>
                  <a:gd name="connsiteY17" fmla="*/ 116681 h 197644"/>
                  <a:gd name="connsiteX18" fmla="*/ 97902 w 226489"/>
                  <a:gd name="connsiteY18" fmla="*/ 128588 h 197644"/>
                  <a:gd name="connsiteX19" fmla="*/ 95520 w 226489"/>
                  <a:gd name="connsiteY19" fmla="*/ 142875 h 197644"/>
                  <a:gd name="connsiteX20" fmla="*/ 93139 w 226489"/>
                  <a:gd name="connsiteY20" fmla="*/ 164306 h 197644"/>
                  <a:gd name="connsiteX21" fmla="*/ 81233 w 226489"/>
                  <a:gd name="connsiteY21" fmla="*/ 185738 h 197644"/>
                  <a:gd name="connsiteX22" fmla="*/ 69327 w 226489"/>
                  <a:gd name="connsiteY22" fmla="*/ 197644 h 197644"/>
                  <a:gd name="connsiteX23" fmla="*/ 38370 w 226489"/>
                  <a:gd name="connsiteY23" fmla="*/ 195263 h 197644"/>
                  <a:gd name="connsiteX24" fmla="*/ 31227 w 226489"/>
                  <a:gd name="connsiteY24" fmla="*/ 188119 h 197644"/>
                  <a:gd name="connsiteX25" fmla="*/ 24083 w 226489"/>
                  <a:gd name="connsiteY25" fmla="*/ 185738 h 197644"/>
                  <a:gd name="connsiteX26" fmla="*/ 7414 w 226489"/>
                  <a:gd name="connsiteY26" fmla="*/ 166688 h 197644"/>
                  <a:gd name="connsiteX27" fmla="*/ 270 w 226489"/>
                  <a:gd name="connsiteY27" fmla="*/ 152400 h 197644"/>
                  <a:gd name="connsiteX28" fmla="*/ 270 w 226489"/>
                  <a:gd name="connsiteY28" fmla="*/ 128588 h 19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6489" h="197644">
                    <a:moveTo>
                      <a:pt x="183627" y="107156"/>
                    </a:moveTo>
                    <a:lnTo>
                      <a:pt x="183627" y="107156"/>
                    </a:lnTo>
                    <a:cubicBezTo>
                      <a:pt x="185163" y="106580"/>
                      <a:pt x="205556" y="100580"/>
                      <a:pt x="209820" y="95250"/>
                    </a:cubicBezTo>
                    <a:cubicBezTo>
                      <a:pt x="211388" y="93290"/>
                      <a:pt x="210983" y="90300"/>
                      <a:pt x="212202" y="88106"/>
                    </a:cubicBezTo>
                    <a:cubicBezTo>
                      <a:pt x="214982" y="83103"/>
                      <a:pt x="218552" y="78581"/>
                      <a:pt x="221727" y="73819"/>
                    </a:cubicBezTo>
                    <a:lnTo>
                      <a:pt x="226489" y="66675"/>
                    </a:lnTo>
                    <a:cubicBezTo>
                      <a:pt x="225808" y="58502"/>
                      <a:pt x="226019" y="33824"/>
                      <a:pt x="219345" y="23813"/>
                    </a:cubicBezTo>
                    <a:cubicBezTo>
                      <a:pt x="216170" y="19050"/>
                      <a:pt x="214583" y="12700"/>
                      <a:pt x="209820" y="9525"/>
                    </a:cubicBezTo>
                    <a:cubicBezTo>
                      <a:pt x="207439" y="7938"/>
                      <a:pt x="205292" y="5925"/>
                      <a:pt x="202677" y="4763"/>
                    </a:cubicBezTo>
                    <a:cubicBezTo>
                      <a:pt x="198089" y="2724"/>
                      <a:pt x="188389" y="0"/>
                      <a:pt x="188389" y="0"/>
                    </a:cubicBezTo>
                    <a:cubicBezTo>
                      <a:pt x="174895" y="794"/>
                      <a:pt x="161311" y="633"/>
                      <a:pt x="147908" y="2381"/>
                    </a:cubicBezTo>
                    <a:cubicBezTo>
                      <a:pt x="142930" y="3030"/>
                      <a:pt x="133620" y="7144"/>
                      <a:pt x="133620" y="7144"/>
                    </a:cubicBezTo>
                    <a:cubicBezTo>
                      <a:pt x="128858" y="10319"/>
                      <a:pt x="121143" y="11239"/>
                      <a:pt x="119333" y="16669"/>
                    </a:cubicBezTo>
                    <a:cubicBezTo>
                      <a:pt x="116047" y="26528"/>
                      <a:pt x="118345" y="21725"/>
                      <a:pt x="112189" y="30956"/>
                    </a:cubicBezTo>
                    <a:cubicBezTo>
                      <a:pt x="106587" y="47763"/>
                      <a:pt x="111602" y="30900"/>
                      <a:pt x="107427" y="64294"/>
                    </a:cubicBezTo>
                    <a:cubicBezTo>
                      <a:pt x="106925" y="68310"/>
                      <a:pt x="105769" y="72218"/>
                      <a:pt x="105045" y="76200"/>
                    </a:cubicBezTo>
                    <a:cubicBezTo>
                      <a:pt x="104181" y="80950"/>
                      <a:pt x="103228" y="85693"/>
                      <a:pt x="102664" y="90488"/>
                    </a:cubicBezTo>
                    <a:cubicBezTo>
                      <a:pt x="101640" y="99195"/>
                      <a:pt x="101370" y="107982"/>
                      <a:pt x="100283" y="116681"/>
                    </a:cubicBezTo>
                    <a:cubicBezTo>
                      <a:pt x="99781" y="120697"/>
                      <a:pt x="98626" y="124606"/>
                      <a:pt x="97902" y="128588"/>
                    </a:cubicBezTo>
                    <a:cubicBezTo>
                      <a:pt x="97038" y="133338"/>
                      <a:pt x="96158" y="138089"/>
                      <a:pt x="95520" y="142875"/>
                    </a:cubicBezTo>
                    <a:cubicBezTo>
                      <a:pt x="94570" y="150000"/>
                      <a:pt x="94548" y="157258"/>
                      <a:pt x="93139" y="164306"/>
                    </a:cubicBezTo>
                    <a:cubicBezTo>
                      <a:pt x="89540" y="182302"/>
                      <a:pt x="90432" y="174700"/>
                      <a:pt x="81233" y="185738"/>
                    </a:cubicBezTo>
                    <a:cubicBezTo>
                      <a:pt x="71311" y="197644"/>
                      <a:pt x="82423" y="188912"/>
                      <a:pt x="69327" y="197644"/>
                    </a:cubicBezTo>
                    <a:cubicBezTo>
                      <a:pt x="59008" y="196850"/>
                      <a:pt x="48410" y="197773"/>
                      <a:pt x="38370" y="195263"/>
                    </a:cubicBezTo>
                    <a:cubicBezTo>
                      <a:pt x="35103" y="194446"/>
                      <a:pt x="34029" y="189987"/>
                      <a:pt x="31227" y="188119"/>
                    </a:cubicBezTo>
                    <a:cubicBezTo>
                      <a:pt x="29138" y="186727"/>
                      <a:pt x="26464" y="186532"/>
                      <a:pt x="24083" y="185738"/>
                    </a:cubicBezTo>
                    <a:cubicBezTo>
                      <a:pt x="12177" y="177800"/>
                      <a:pt x="18525" y="183356"/>
                      <a:pt x="7414" y="166688"/>
                    </a:cubicBezTo>
                    <a:cubicBezTo>
                      <a:pt x="4519" y="162345"/>
                      <a:pt x="699" y="157970"/>
                      <a:pt x="270" y="152400"/>
                    </a:cubicBezTo>
                    <a:cubicBezTo>
                      <a:pt x="-339" y="144486"/>
                      <a:pt x="270" y="136525"/>
                      <a:pt x="270" y="128588"/>
                    </a:cubicBez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6993731" y="3321844"/>
                <a:ext cx="71438" cy="69553"/>
              </a:xfrm>
              <a:custGeom>
                <a:avLst/>
                <a:gdLst>
                  <a:gd name="connsiteX0" fmla="*/ 0 w 71438"/>
                  <a:gd name="connsiteY0" fmla="*/ 0 h 69553"/>
                  <a:gd name="connsiteX1" fmla="*/ 0 w 71438"/>
                  <a:gd name="connsiteY1" fmla="*/ 0 h 69553"/>
                  <a:gd name="connsiteX2" fmla="*/ 2382 w 71438"/>
                  <a:gd name="connsiteY2" fmla="*/ 21431 h 69553"/>
                  <a:gd name="connsiteX3" fmla="*/ 4763 w 71438"/>
                  <a:gd name="connsiteY3" fmla="*/ 28575 h 69553"/>
                  <a:gd name="connsiteX4" fmla="*/ 9525 w 71438"/>
                  <a:gd name="connsiteY4" fmla="*/ 47625 h 69553"/>
                  <a:gd name="connsiteX5" fmla="*/ 14288 w 71438"/>
                  <a:gd name="connsiteY5" fmla="*/ 57150 h 69553"/>
                  <a:gd name="connsiteX6" fmla="*/ 28575 w 71438"/>
                  <a:gd name="connsiteY6" fmla="*/ 61912 h 69553"/>
                  <a:gd name="connsiteX7" fmla="*/ 35719 w 71438"/>
                  <a:gd name="connsiteY7" fmla="*/ 66675 h 69553"/>
                  <a:gd name="connsiteX8" fmla="*/ 71438 w 71438"/>
                  <a:gd name="connsiteY8" fmla="*/ 69056 h 6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38" h="69553">
                    <a:moveTo>
                      <a:pt x="0" y="0"/>
                    </a:moveTo>
                    <a:lnTo>
                      <a:pt x="0" y="0"/>
                    </a:lnTo>
                    <a:cubicBezTo>
                      <a:pt x="794" y="7144"/>
                      <a:pt x="1200" y="14341"/>
                      <a:pt x="2382" y="21431"/>
                    </a:cubicBezTo>
                    <a:cubicBezTo>
                      <a:pt x="2795" y="23907"/>
                      <a:pt x="4154" y="26140"/>
                      <a:pt x="4763" y="28575"/>
                    </a:cubicBezTo>
                    <a:cubicBezTo>
                      <a:pt x="6998" y="37515"/>
                      <a:pt x="6260" y="40008"/>
                      <a:pt x="9525" y="47625"/>
                    </a:cubicBezTo>
                    <a:cubicBezTo>
                      <a:pt x="10923" y="50888"/>
                      <a:pt x="11448" y="55020"/>
                      <a:pt x="14288" y="57150"/>
                    </a:cubicBezTo>
                    <a:cubicBezTo>
                      <a:pt x="18304" y="60162"/>
                      <a:pt x="28575" y="61912"/>
                      <a:pt x="28575" y="61912"/>
                    </a:cubicBezTo>
                    <a:cubicBezTo>
                      <a:pt x="30956" y="63500"/>
                      <a:pt x="33088" y="65548"/>
                      <a:pt x="35719" y="66675"/>
                    </a:cubicBezTo>
                    <a:cubicBezTo>
                      <a:pt x="46215" y="71173"/>
                      <a:pt x="61980" y="69056"/>
                      <a:pt x="71438" y="69056"/>
                    </a:cubicBez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6986588" y="3417094"/>
                <a:ext cx="88106" cy="114300"/>
              </a:xfrm>
              <a:custGeom>
                <a:avLst/>
                <a:gdLst>
                  <a:gd name="connsiteX0" fmla="*/ 80962 w 88106"/>
                  <a:gd name="connsiteY0" fmla="*/ 30956 h 114300"/>
                  <a:gd name="connsiteX1" fmla="*/ 80962 w 88106"/>
                  <a:gd name="connsiteY1" fmla="*/ 30956 h 114300"/>
                  <a:gd name="connsiteX2" fmla="*/ 69056 w 88106"/>
                  <a:gd name="connsiteY2" fmla="*/ 11906 h 114300"/>
                  <a:gd name="connsiteX3" fmla="*/ 54768 w 88106"/>
                  <a:gd name="connsiteY3" fmla="*/ 4762 h 114300"/>
                  <a:gd name="connsiteX4" fmla="*/ 45243 w 88106"/>
                  <a:gd name="connsiteY4" fmla="*/ 0 h 114300"/>
                  <a:gd name="connsiteX5" fmla="*/ 19050 w 88106"/>
                  <a:gd name="connsiteY5" fmla="*/ 2381 h 114300"/>
                  <a:gd name="connsiteX6" fmla="*/ 9525 w 88106"/>
                  <a:gd name="connsiteY6" fmla="*/ 7144 h 114300"/>
                  <a:gd name="connsiteX7" fmla="*/ 7143 w 88106"/>
                  <a:gd name="connsiteY7" fmla="*/ 14287 h 114300"/>
                  <a:gd name="connsiteX8" fmla="*/ 2381 w 88106"/>
                  <a:gd name="connsiteY8" fmla="*/ 38100 h 114300"/>
                  <a:gd name="connsiteX9" fmla="*/ 0 w 88106"/>
                  <a:gd name="connsiteY9" fmla="*/ 50006 h 114300"/>
                  <a:gd name="connsiteX10" fmla="*/ 11906 w 88106"/>
                  <a:gd name="connsiteY10" fmla="*/ 95250 h 114300"/>
                  <a:gd name="connsiteX11" fmla="*/ 19050 w 88106"/>
                  <a:gd name="connsiteY11" fmla="*/ 97631 h 114300"/>
                  <a:gd name="connsiteX12" fmla="*/ 26193 w 88106"/>
                  <a:gd name="connsiteY12" fmla="*/ 102394 h 114300"/>
                  <a:gd name="connsiteX13" fmla="*/ 52387 w 88106"/>
                  <a:gd name="connsiteY13" fmla="*/ 109537 h 114300"/>
                  <a:gd name="connsiteX14" fmla="*/ 88106 w 88106"/>
                  <a:gd name="connsiteY14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8106" h="114300">
                    <a:moveTo>
                      <a:pt x="80962" y="30956"/>
                    </a:moveTo>
                    <a:lnTo>
                      <a:pt x="80962" y="30956"/>
                    </a:lnTo>
                    <a:cubicBezTo>
                      <a:pt x="76993" y="24606"/>
                      <a:pt x="73734" y="17753"/>
                      <a:pt x="69056" y="11906"/>
                    </a:cubicBezTo>
                    <a:cubicBezTo>
                      <a:pt x="65079" y="6935"/>
                      <a:pt x="60017" y="7012"/>
                      <a:pt x="54768" y="4762"/>
                    </a:cubicBezTo>
                    <a:cubicBezTo>
                      <a:pt x="51505" y="3364"/>
                      <a:pt x="48418" y="1587"/>
                      <a:pt x="45243" y="0"/>
                    </a:cubicBezTo>
                    <a:cubicBezTo>
                      <a:pt x="36512" y="794"/>
                      <a:pt x="27647" y="662"/>
                      <a:pt x="19050" y="2381"/>
                    </a:cubicBezTo>
                    <a:cubicBezTo>
                      <a:pt x="15569" y="3077"/>
                      <a:pt x="12035" y="4634"/>
                      <a:pt x="9525" y="7144"/>
                    </a:cubicBezTo>
                    <a:cubicBezTo>
                      <a:pt x="7750" y="8919"/>
                      <a:pt x="7833" y="11874"/>
                      <a:pt x="7143" y="14287"/>
                    </a:cubicBezTo>
                    <a:cubicBezTo>
                      <a:pt x="3986" y="25336"/>
                      <a:pt x="4718" y="25246"/>
                      <a:pt x="2381" y="38100"/>
                    </a:cubicBezTo>
                    <a:cubicBezTo>
                      <a:pt x="1657" y="42082"/>
                      <a:pt x="794" y="46037"/>
                      <a:pt x="0" y="50006"/>
                    </a:cubicBezTo>
                    <a:cubicBezTo>
                      <a:pt x="1198" y="64385"/>
                      <a:pt x="-1137" y="84381"/>
                      <a:pt x="11906" y="95250"/>
                    </a:cubicBezTo>
                    <a:cubicBezTo>
                      <a:pt x="13834" y="96857"/>
                      <a:pt x="16669" y="96837"/>
                      <a:pt x="19050" y="97631"/>
                    </a:cubicBezTo>
                    <a:cubicBezTo>
                      <a:pt x="21431" y="99219"/>
                      <a:pt x="23578" y="101232"/>
                      <a:pt x="26193" y="102394"/>
                    </a:cubicBezTo>
                    <a:cubicBezTo>
                      <a:pt x="32710" y="105291"/>
                      <a:pt x="44918" y="108707"/>
                      <a:pt x="52387" y="109537"/>
                    </a:cubicBezTo>
                    <a:cubicBezTo>
                      <a:pt x="87990" y="113493"/>
                      <a:pt x="73593" y="107045"/>
                      <a:pt x="88106" y="114300"/>
                    </a:cubicBez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6891338" y="3459462"/>
                <a:ext cx="219075" cy="381601"/>
              </a:xfrm>
              <a:custGeom>
                <a:avLst/>
                <a:gdLst>
                  <a:gd name="connsiteX0" fmla="*/ 52387 w 219075"/>
                  <a:gd name="connsiteY0" fmla="*/ 55263 h 381601"/>
                  <a:gd name="connsiteX1" fmla="*/ 52387 w 219075"/>
                  <a:gd name="connsiteY1" fmla="*/ 55263 h 381601"/>
                  <a:gd name="connsiteX2" fmla="*/ 52387 w 219075"/>
                  <a:gd name="connsiteY2" fmla="*/ 2876 h 381601"/>
                  <a:gd name="connsiteX3" fmla="*/ 14287 w 219075"/>
                  <a:gd name="connsiteY3" fmla="*/ 5257 h 381601"/>
                  <a:gd name="connsiteX4" fmla="*/ 2381 w 219075"/>
                  <a:gd name="connsiteY4" fmla="*/ 19544 h 381601"/>
                  <a:gd name="connsiteX5" fmla="*/ 0 w 219075"/>
                  <a:gd name="connsiteY5" fmla="*/ 36213 h 381601"/>
                  <a:gd name="connsiteX6" fmla="*/ 2381 w 219075"/>
                  <a:gd name="connsiteY6" fmla="*/ 76694 h 381601"/>
                  <a:gd name="connsiteX7" fmla="*/ 4762 w 219075"/>
                  <a:gd name="connsiteY7" fmla="*/ 95744 h 381601"/>
                  <a:gd name="connsiteX8" fmla="*/ 2381 w 219075"/>
                  <a:gd name="connsiteY8" fmla="*/ 119557 h 381601"/>
                  <a:gd name="connsiteX9" fmla="*/ 9525 w 219075"/>
                  <a:gd name="connsiteY9" fmla="*/ 162419 h 381601"/>
                  <a:gd name="connsiteX10" fmla="*/ 19050 w 219075"/>
                  <a:gd name="connsiteY10" fmla="*/ 176707 h 381601"/>
                  <a:gd name="connsiteX11" fmla="*/ 21431 w 219075"/>
                  <a:gd name="connsiteY11" fmla="*/ 190994 h 381601"/>
                  <a:gd name="connsiteX12" fmla="*/ 26193 w 219075"/>
                  <a:gd name="connsiteY12" fmla="*/ 205282 h 381601"/>
                  <a:gd name="connsiteX13" fmla="*/ 33337 w 219075"/>
                  <a:gd name="connsiteY13" fmla="*/ 224332 h 381601"/>
                  <a:gd name="connsiteX14" fmla="*/ 35718 w 219075"/>
                  <a:gd name="connsiteY14" fmla="*/ 238619 h 381601"/>
                  <a:gd name="connsiteX15" fmla="*/ 38100 w 219075"/>
                  <a:gd name="connsiteY15" fmla="*/ 245763 h 381601"/>
                  <a:gd name="connsiteX16" fmla="*/ 40481 w 219075"/>
                  <a:gd name="connsiteY16" fmla="*/ 255288 h 381601"/>
                  <a:gd name="connsiteX17" fmla="*/ 42862 w 219075"/>
                  <a:gd name="connsiteY17" fmla="*/ 379113 h 381601"/>
                  <a:gd name="connsiteX18" fmla="*/ 52387 w 219075"/>
                  <a:gd name="connsiteY18" fmla="*/ 381494 h 381601"/>
                  <a:gd name="connsiteX19" fmla="*/ 69056 w 219075"/>
                  <a:gd name="connsiteY19" fmla="*/ 376732 h 381601"/>
                  <a:gd name="connsiteX20" fmla="*/ 83343 w 219075"/>
                  <a:gd name="connsiteY20" fmla="*/ 369588 h 381601"/>
                  <a:gd name="connsiteX21" fmla="*/ 100012 w 219075"/>
                  <a:gd name="connsiteY21" fmla="*/ 360063 h 381601"/>
                  <a:gd name="connsiteX22" fmla="*/ 119062 w 219075"/>
                  <a:gd name="connsiteY22" fmla="*/ 355301 h 381601"/>
                  <a:gd name="connsiteX23" fmla="*/ 159543 w 219075"/>
                  <a:gd name="connsiteY23" fmla="*/ 357682 h 381601"/>
                  <a:gd name="connsiteX24" fmla="*/ 166687 w 219075"/>
                  <a:gd name="connsiteY24" fmla="*/ 360063 h 381601"/>
                  <a:gd name="connsiteX25" fmla="*/ 183356 w 219075"/>
                  <a:gd name="connsiteY25" fmla="*/ 364826 h 381601"/>
                  <a:gd name="connsiteX26" fmla="*/ 211931 w 219075"/>
                  <a:gd name="connsiteY26" fmla="*/ 357682 h 381601"/>
                  <a:gd name="connsiteX27" fmla="*/ 219075 w 219075"/>
                  <a:gd name="connsiteY27" fmla="*/ 350538 h 38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19075" h="381601">
                    <a:moveTo>
                      <a:pt x="52387" y="55263"/>
                    </a:moveTo>
                    <a:lnTo>
                      <a:pt x="52387" y="55263"/>
                    </a:lnTo>
                    <a:cubicBezTo>
                      <a:pt x="53331" y="46764"/>
                      <a:pt x="59033" y="7568"/>
                      <a:pt x="52387" y="2876"/>
                    </a:cubicBezTo>
                    <a:cubicBezTo>
                      <a:pt x="41991" y="-4462"/>
                      <a:pt x="26987" y="4463"/>
                      <a:pt x="14287" y="5257"/>
                    </a:cubicBezTo>
                    <a:cubicBezTo>
                      <a:pt x="11250" y="8294"/>
                      <a:pt x="3802" y="14808"/>
                      <a:pt x="2381" y="19544"/>
                    </a:cubicBezTo>
                    <a:cubicBezTo>
                      <a:pt x="768" y="24920"/>
                      <a:pt x="794" y="30657"/>
                      <a:pt x="0" y="36213"/>
                    </a:cubicBezTo>
                    <a:cubicBezTo>
                      <a:pt x="794" y="49707"/>
                      <a:pt x="1303" y="63220"/>
                      <a:pt x="2381" y="76694"/>
                    </a:cubicBezTo>
                    <a:cubicBezTo>
                      <a:pt x="2891" y="83073"/>
                      <a:pt x="4762" y="89345"/>
                      <a:pt x="4762" y="95744"/>
                    </a:cubicBezTo>
                    <a:cubicBezTo>
                      <a:pt x="4762" y="103721"/>
                      <a:pt x="3175" y="111619"/>
                      <a:pt x="2381" y="119557"/>
                    </a:cubicBezTo>
                    <a:cubicBezTo>
                      <a:pt x="3062" y="127730"/>
                      <a:pt x="2851" y="152408"/>
                      <a:pt x="9525" y="162419"/>
                    </a:cubicBezTo>
                    <a:lnTo>
                      <a:pt x="19050" y="176707"/>
                    </a:lnTo>
                    <a:cubicBezTo>
                      <a:pt x="19844" y="181469"/>
                      <a:pt x="20260" y="186310"/>
                      <a:pt x="21431" y="190994"/>
                    </a:cubicBezTo>
                    <a:cubicBezTo>
                      <a:pt x="22648" y="195864"/>
                      <a:pt x="25208" y="200359"/>
                      <a:pt x="26193" y="205282"/>
                    </a:cubicBezTo>
                    <a:cubicBezTo>
                      <a:pt x="29136" y="219994"/>
                      <a:pt x="26330" y="213820"/>
                      <a:pt x="33337" y="224332"/>
                    </a:cubicBezTo>
                    <a:cubicBezTo>
                      <a:pt x="34131" y="229094"/>
                      <a:pt x="34671" y="233906"/>
                      <a:pt x="35718" y="238619"/>
                    </a:cubicBezTo>
                    <a:cubicBezTo>
                      <a:pt x="36263" y="241069"/>
                      <a:pt x="37410" y="243349"/>
                      <a:pt x="38100" y="245763"/>
                    </a:cubicBezTo>
                    <a:cubicBezTo>
                      <a:pt x="38999" y="248910"/>
                      <a:pt x="39687" y="252113"/>
                      <a:pt x="40481" y="255288"/>
                    </a:cubicBezTo>
                    <a:cubicBezTo>
                      <a:pt x="41275" y="296563"/>
                      <a:pt x="38985" y="338013"/>
                      <a:pt x="42862" y="379113"/>
                    </a:cubicBezTo>
                    <a:cubicBezTo>
                      <a:pt x="43169" y="382371"/>
                      <a:pt x="49114" y="381494"/>
                      <a:pt x="52387" y="381494"/>
                    </a:cubicBezTo>
                    <a:cubicBezTo>
                      <a:pt x="55377" y="381494"/>
                      <a:pt x="65687" y="377855"/>
                      <a:pt x="69056" y="376732"/>
                    </a:cubicBezTo>
                    <a:cubicBezTo>
                      <a:pt x="89522" y="363087"/>
                      <a:pt x="63634" y="379442"/>
                      <a:pt x="83343" y="369588"/>
                    </a:cubicBezTo>
                    <a:cubicBezTo>
                      <a:pt x="107254" y="357633"/>
                      <a:pt x="70794" y="372585"/>
                      <a:pt x="100012" y="360063"/>
                    </a:cubicBezTo>
                    <a:cubicBezTo>
                      <a:pt x="106417" y="357318"/>
                      <a:pt x="112077" y="356698"/>
                      <a:pt x="119062" y="355301"/>
                    </a:cubicBezTo>
                    <a:cubicBezTo>
                      <a:pt x="132556" y="356095"/>
                      <a:pt x="146093" y="356337"/>
                      <a:pt x="159543" y="357682"/>
                    </a:cubicBezTo>
                    <a:cubicBezTo>
                      <a:pt x="162041" y="357932"/>
                      <a:pt x="164273" y="359373"/>
                      <a:pt x="166687" y="360063"/>
                    </a:cubicBezTo>
                    <a:cubicBezTo>
                      <a:pt x="187592" y="366035"/>
                      <a:pt x="166247" y="359121"/>
                      <a:pt x="183356" y="364826"/>
                    </a:cubicBezTo>
                    <a:cubicBezTo>
                      <a:pt x="195929" y="363254"/>
                      <a:pt x="202228" y="364612"/>
                      <a:pt x="211931" y="357682"/>
                    </a:cubicBezTo>
                    <a:cubicBezTo>
                      <a:pt x="214671" y="355725"/>
                      <a:pt x="219075" y="350538"/>
                      <a:pt x="219075" y="350538"/>
                    </a:cubicBez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6305550" y="3502819"/>
                <a:ext cx="73819" cy="116715"/>
              </a:xfrm>
              <a:custGeom>
                <a:avLst/>
                <a:gdLst>
                  <a:gd name="connsiteX0" fmla="*/ 0 w 73819"/>
                  <a:gd name="connsiteY0" fmla="*/ 0 h 116715"/>
                  <a:gd name="connsiteX1" fmla="*/ 0 w 73819"/>
                  <a:gd name="connsiteY1" fmla="*/ 0 h 116715"/>
                  <a:gd name="connsiteX2" fmla="*/ 26194 w 73819"/>
                  <a:gd name="connsiteY2" fmla="*/ 26194 h 116715"/>
                  <a:gd name="connsiteX3" fmla="*/ 28575 w 73819"/>
                  <a:gd name="connsiteY3" fmla="*/ 33337 h 116715"/>
                  <a:gd name="connsiteX4" fmla="*/ 23813 w 73819"/>
                  <a:gd name="connsiteY4" fmla="*/ 52387 h 116715"/>
                  <a:gd name="connsiteX5" fmla="*/ 19050 w 73819"/>
                  <a:gd name="connsiteY5" fmla="*/ 66675 h 116715"/>
                  <a:gd name="connsiteX6" fmla="*/ 21431 w 73819"/>
                  <a:gd name="connsiteY6" fmla="*/ 80962 h 116715"/>
                  <a:gd name="connsiteX7" fmla="*/ 26194 w 73819"/>
                  <a:gd name="connsiteY7" fmla="*/ 88106 h 116715"/>
                  <a:gd name="connsiteX8" fmla="*/ 33338 w 73819"/>
                  <a:gd name="connsiteY8" fmla="*/ 97631 h 116715"/>
                  <a:gd name="connsiteX9" fmla="*/ 47625 w 73819"/>
                  <a:gd name="connsiteY9" fmla="*/ 104775 h 116715"/>
                  <a:gd name="connsiteX10" fmla="*/ 52388 w 73819"/>
                  <a:gd name="connsiteY10" fmla="*/ 111919 h 116715"/>
                  <a:gd name="connsiteX11" fmla="*/ 73819 w 73819"/>
                  <a:gd name="connsiteY11" fmla="*/ 116681 h 116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819" h="116715">
                    <a:moveTo>
                      <a:pt x="0" y="0"/>
                    </a:moveTo>
                    <a:lnTo>
                      <a:pt x="0" y="0"/>
                    </a:lnTo>
                    <a:cubicBezTo>
                      <a:pt x="28996" y="20297"/>
                      <a:pt x="20618" y="6678"/>
                      <a:pt x="26194" y="26194"/>
                    </a:cubicBezTo>
                    <a:cubicBezTo>
                      <a:pt x="26883" y="28607"/>
                      <a:pt x="27781" y="30956"/>
                      <a:pt x="28575" y="33337"/>
                    </a:cubicBezTo>
                    <a:cubicBezTo>
                      <a:pt x="26988" y="39687"/>
                      <a:pt x="25883" y="46178"/>
                      <a:pt x="23813" y="52387"/>
                    </a:cubicBezTo>
                    <a:lnTo>
                      <a:pt x="19050" y="66675"/>
                    </a:lnTo>
                    <a:cubicBezTo>
                      <a:pt x="19844" y="71437"/>
                      <a:pt x="19904" y="76382"/>
                      <a:pt x="21431" y="80962"/>
                    </a:cubicBezTo>
                    <a:cubicBezTo>
                      <a:pt x="22336" y="83677"/>
                      <a:pt x="24530" y="85777"/>
                      <a:pt x="26194" y="88106"/>
                    </a:cubicBezTo>
                    <a:cubicBezTo>
                      <a:pt x="28501" y="91335"/>
                      <a:pt x="30532" y="94825"/>
                      <a:pt x="33338" y="97631"/>
                    </a:cubicBezTo>
                    <a:cubicBezTo>
                      <a:pt x="37955" y="102249"/>
                      <a:pt x="41813" y="102838"/>
                      <a:pt x="47625" y="104775"/>
                    </a:cubicBezTo>
                    <a:cubicBezTo>
                      <a:pt x="49213" y="107156"/>
                      <a:pt x="49961" y="110402"/>
                      <a:pt x="52388" y="111919"/>
                    </a:cubicBezTo>
                    <a:cubicBezTo>
                      <a:pt x="61212" y="117434"/>
                      <a:pt x="65318" y="116681"/>
                      <a:pt x="73819" y="116681"/>
                    </a:cubicBez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6300788" y="3514725"/>
                <a:ext cx="152400" cy="326231"/>
              </a:xfrm>
              <a:custGeom>
                <a:avLst/>
                <a:gdLst>
                  <a:gd name="connsiteX0" fmla="*/ 69056 w 152400"/>
                  <a:gd name="connsiteY0" fmla="*/ 0 h 326231"/>
                  <a:gd name="connsiteX1" fmla="*/ 69056 w 152400"/>
                  <a:gd name="connsiteY1" fmla="*/ 0 h 326231"/>
                  <a:gd name="connsiteX2" fmla="*/ 71437 w 152400"/>
                  <a:gd name="connsiteY2" fmla="*/ 73819 h 326231"/>
                  <a:gd name="connsiteX3" fmla="*/ 78581 w 152400"/>
                  <a:gd name="connsiteY3" fmla="*/ 78581 h 326231"/>
                  <a:gd name="connsiteX4" fmla="*/ 92868 w 152400"/>
                  <a:gd name="connsiteY4" fmla="*/ 83344 h 326231"/>
                  <a:gd name="connsiteX5" fmla="*/ 133350 w 152400"/>
                  <a:gd name="connsiteY5" fmla="*/ 88106 h 326231"/>
                  <a:gd name="connsiteX6" fmla="*/ 145256 w 152400"/>
                  <a:gd name="connsiteY6" fmla="*/ 102394 h 326231"/>
                  <a:gd name="connsiteX7" fmla="*/ 147637 w 152400"/>
                  <a:gd name="connsiteY7" fmla="*/ 111919 h 326231"/>
                  <a:gd name="connsiteX8" fmla="*/ 152400 w 152400"/>
                  <a:gd name="connsiteY8" fmla="*/ 128588 h 326231"/>
                  <a:gd name="connsiteX9" fmla="*/ 142875 w 152400"/>
                  <a:gd name="connsiteY9" fmla="*/ 221456 h 326231"/>
                  <a:gd name="connsiteX10" fmla="*/ 140493 w 152400"/>
                  <a:gd name="connsiteY10" fmla="*/ 242888 h 326231"/>
                  <a:gd name="connsiteX11" fmla="*/ 135731 w 152400"/>
                  <a:gd name="connsiteY11" fmla="*/ 261938 h 326231"/>
                  <a:gd name="connsiteX12" fmla="*/ 130968 w 152400"/>
                  <a:gd name="connsiteY12" fmla="*/ 283369 h 326231"/>
                  <a:gd name="connsiteX13" fmla="*/ 128587 w 152400"/>
                  <a:gd name="connsiteY13" fmla="*/ 311944 h 326231"/>
                  <a:gd name="connsiteX14" fmla="*/ 116681 w 152400"/>
                  <a:gd name="connsiteY14" fmla="*/ 321469 h 326231"/>
                  <a:gd name="connsiteX15" fmla="*/ 109537 w 152400"/>
                  <a:gd name="connsiteY15" fmla="*/ 326231 h 326231"/>
                  <a:gd name="connsiteX16" fmla="*/ 73818 w 152400"/>
                  <a:gd name="connsiteY16" fmla="*/ 314325 h 326231"/>
                  <a:gd name="connsiteX17" fmla="*/ 66675 w 152400"/>
                  <a:gd name="connsiteY17" fmla="*/ 309563 h 326231"/>
                  <a:gd name="connsiteX18" fmla="*/ 59531 w 152400"/>
                  <a:gd name="connsiteY18" fmla="*/ 304800 h 326231"/>
                  <a:gd name="connsiteX19" fmla="*/ 0 w 152400"/>
                  <a:gd name="connsiteY19" fmla="*/ 307181 h 32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2400" h="326231">
                    <a:moveTo>
                      <a:pt x="69056" y="0"/>
                    </a:moveTo>
                    <a:lnTo>
                      <a:pt x="69056" y="0"/>
                    </a:lnTo>
                    <a:cubicBezTo>
                      <a:pt x="69850" y="24606"/>
                      <a:pt x="68475" y="49379"/>
                      <a:pt x="71437" y="73819"/>
                    </a:cubicBezTo>
                    <a:cubicBezTo>
                      <a:pt x="71781" y="76660"/>
                      <a:pt x="75966" y="77419"/>
                      <a:pt x="78581" y="78581"/>
                    </a:cubicBezTo>
                    <a:cubicBezTo>
                      <a:pt x="83168" y="80620"/>
                      <a:pt x="87882" y="82758"/>
                      <a:pt x="92868" y="83344"/>
                    </a:cubicBezTo>
                    <a:lnTo>
                      <a:pt x="133350" y="88106"/>
                    </a:lnTo>
                    <a:cubicBezTo>
                      <a:pt x="137639" y="92396"/>
                      <a:pt x="142770" y="96594"/>
                      <a:pt x="145256" y="102394"/>
                    </a:cubicBezTo>
                    <a:cubicBezTo>
                      <a:pt x="146545" y="105402"/>
                      <a:pt x="146738" y="108772"/>
                      <a:pt x="147637" y="111919"/>
                    </a:cubicBezTo>
                    <a:cubicBezTo>
                      <a:pt x="154480" y="135873"/>
                      <a:pt x="144940" y="98759"/>
                      <a:pt x="152400" y="128588"/>
                    </a:cubicBezTo>
                    <a:cubicBezTo>
                      <a:pt x="148146" y="175361"/>
                      <a:pt x="150562" y="150348"/>
                      <a:pt x="142875" y="221456"/>
                    </a:cubicBezTo>
                    <a:cubicBezTo>
                      <a:pt x="142102" y="228602"/>
                      <a:pt x="142236" y="235915"/>
                      <a:pt x="140493" y="242888"/>
                    </a:cubicBezTo>
                    <a:cubicBezTo>
                      <a:pt x="138906" y="249238"/>
                      <a:pt x="137203" y="255560"/>
                      <a:pt x="135731" y="261938"/>
                    </a:cubicBezTo>
                    <a:cubicBezTo>
                      <a:pt x="126693" y="301107"/>
                      <a:pt x="139196" y="250467"/>
                      <a:pt x="130968" y="283369"/>
                    </a:cubicBezTo>
                    <a:cubicBezTo>
                      <a:pt x="130174" y="292894"/>
                      <a:pt x="130461" y="302572"/>
                      <a:pt x="128587" y="311944"/>
                    </a:cubicBezTo>
                    <a:cubicBezTo>
                      <a:pt x="126803" y="320865"/>
                      <a:pt x="122707" y="318456"/>
                      <a:pt x="116681" y="321469"/>
                    </a:cubicBezTo>
                    <a:cubicBezTo>
                      <a:pt x="114121" y="322749"/>
                      <a:pt x="111918" y="324644"/>
                      <a:pt x="109537" y="326231"/>
                    </a:cubicBezTo>
                    <a:cubicBezTo>
                      <a:pt x="82417" y="323218"/>
                      <a:pt x="94086" y="327837"/>
                      <a:pt x="73818" y="314325"/>
                    </a:cubicBezTo>
                    <a:lnTo>
                      <a:pt x="66675" y="309563"/>
                    </a:lnTo>
                    <a:lnTo>
                      <a:pt x="59531" y="304800"/>
                    </a:lnTo>
                    <a:cubicBezTo>
                      <a:pt x="39689" y="305627"/>
                      <a:pt x="19860" y="307181"/>
                      <a:pt x="0" y="307181"/>
                    </a:cubicBezTo>
                  </a:path>
                </a:pathLst>
              </a:cu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>
              <a:off x="6236572" y="2247656"/>
              <a:ext cx="0" cy="1637417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875695" y="3885073"/>
              <a:ext cx="2795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846453" y="3698065"/>
              <a:ext cx="9605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b="1" dirty="0" smtClean="0">
                  <a:latin typeface="+mn-lt"/>
                </a:rPr>
                <a:t>Target point</a:t>
              </a:r>
              <a:endParaRPr lang="en-CA" sz="1000" b="1" dirty="0"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73590" y="2103949"/>
              <a:ext cx="2186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b="1" dirty="0" smtClean="0">
                  <a:latin typeface="+mn-lt"/>
                </a:rPr>
                <a:t>Dual 3-D layout in 3D Slicer</a:t>
              </a:r>
              <a:endParaRPr lang="en-CA" sz="1200" b="1" dirty="0">
                <a:latin typeface="+mn-lt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08" t="13497" r="7046" b="14381"/>
            <a:stretch/>
          </p:blipFill>
          <p:spPr>
            <a:xfrm>
              <a:off x="1115615" y="2468253"/>
              <a:ext cx="3327543" cy="2196254"/>
            </a:xfrm>
            <a:prstGeom prst="rect">
              <a:avLst/>
            </a:prstGeom>
          </p:spPr>
        </p:pic>
        <p:cxnSp>
          <p:nvCxnSpPr>
            <p:cNvPr id="44" name="Straight Arrow Connector 43"/>
            <p:cNvCxnSpPr>
              <a:stCxn id="37" idx="3"/>
            </p:cNvCxnSpPr>
            <p:nvPr/>
          </p:nvCxnSpPr>
          <p:spPr>
            <a:xfrm>
              <a:off x="5812122" y="3212144"/>
              <a:ext cx="372507" cy="2154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Isosceles Triangle 44"/>
            <p:cNvSpPr/>
            <p:nvPr/>
          </p:nvSpPr>
          <p:spPr>
            <a:xfrm>
              <a:off x="6082963" y="2360238"/>
              <a:ext cx="288040" cy="216030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082963" y="2050247"/>
              <a:ext cx="288040" cy="3600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582637" y="2000188"/>
              <a:ext cx="10935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000" b="1" dirty="0" smtClean="0">
                  <a:latin typeface="+mn-lt"/>
                </a:rPr>
                <a:t>Bull's-eye view</a:t>
              </a:r>
            </a:p>
            <a:p>
              <a:pPr algn="ctr"/>
              <a:r>
                <a:rPr lang="en-CA" sz="1000" b="1" dirty="0" smtClean="0">
                  <a:latin typeface="+mn-lt"/>
                </a:rPr>
                <a:t>virtual camera</a:t>
              </a:r>
              <a:endParaRPr lang="en-CA" sz="1000" b="1" dirty="0">
                <a:latin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21335" y="3008328"/>
              <a:ext cx="10486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000" b="1" dirty="0" smtClean="0">
                  <a:latin typeface="+mn-lt"/>
                </a:rPr>
                <a:t>Progress view</a:t>
              </a:r>
            </a:p>
            <a:p>
              <a:pPr algn="ctr"/>
              <a:r>
                <a:rPr lang="en-CA" sz="1000" b="1" dirty="0" smtClean="0">
                  <a:latin typeface="+mn-lt"/>
                </a:rPr>
                <a:t>virtual camera</a:t>
              </a:r>
            </a:p>
          </p:txBody>
        </p:sp>
        <p:sp>
          <p:nvSpPr>
            <p:cNvPr id="49" name="Isosceles Triangle 48"/>
            <p:cNvSpPr/>
            <p:nvPr/>
          </p:nvSpPr>
          <p:spPr>
            <a:xfrm rot="5400000">
              <a:off x="7372013" y="3673943"/>
              <a:ext cx="288040" cy="216030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50" name="Rectangle 49"/>
            <p:cNvSpPr/>
            <p:nvPr/>
          </p:nvSpPr>
          <p:spPr>
            <a:xfrm rot="5400000">
              <a:off x="7601654" y="3611874"/>
              <a:ext cx="288040" cy="3600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347940" y="4322426"/>
              <a:ext cx="10486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000" b="1" dirty="0" smtClean="0">
                  <a:latin typeface="+mn-lt"/>
                </a:rPr>
                <a:t>Progress view</a:t>
              </a:r>
              <a:endParaRPr lang="en-CA" sz="1000" b="1" dirty="0">
                <a:latin typeface="+mn-lt"/>
              </a:endParaRPr>
            </a:p>
          </p:txBody>
        </p:sp>
        <p:cxnSp>
          <p:nvCxnSpPr>
            <p:cNvPr id="52" name="Straight Connector 51"/>
            <p:cNvCxnSpPr>
              <a:endCxn id="53" idx="3"/>
            </p:cNvCxnSpPr>
            <p:nvPr/>
          </p:nvCxnSpPr>
          <p:spPr>
            <a:xfrm>
              <a:off x="6236573" y="2866199"/>
              <a:ext cx="35842" cy="39443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>
            <a:xfrm>
              <a:off x="6209435" y="2904586"/>
              <a:ext cx="62980" cy="760527"/>
            </a:xfrm>
            <a:custGeom>
              <a:avLst/>
              <a:gdLst>
                <a:gd name="connsiteX0" fmla="*/ 0 w 719667"/>
                <a:gd name="connsiteY0" fmla="*/ 0 h 6096000"/>
                <a:gd name="connsiteX1" fmla="*/ 0 w 719667"/>
                <a:gd name="connsiteY1" fmla="*/ 6096000 h 6096000"/>
                <a:gd name="connsiteX2" fmla="*/ 719667 w 719667"/>
                <a:gd name="connsiteY2" fmla="*/ 5029200 h 6096000"/>
                <a:gd name="connsiteX3" fmla="*/ 719667 w 719667"/>
                <a:gd name="connsiteY3" fmla="*/ 8466 h 6096000"/>
                <a:gd name="connsiteX4" fmla="*/ 0 w 719667"/>
                <a:gd name="connsiteY4" fmla="*/ 0 h 60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667" h="6096000">
                  <a:moveTo>
                    <a:pt x="0" y="0"/>
                  </a:moveTo>
                  <a:lnTo>
                    <a:pt x="0" y="6096000"/>
                  </a:lnTo>
                  <a:lnTo>
                    <a:pt x="719667" y="5029200"/>
                  </a:lnTo>
                  <a:lnTo>
                    <a:pt x="719667" y="846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5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54" name="Isosceles Triangle 53"/>
            <p:cNvSpPr/>
            <p:nvPr/>
          </p:nvSpPr>
          <p:spPr>
            <a:xfrm flipV="1">
              <a:off x="6185580" y="2866199"/>
              <a:ext cx="113314" cy="16360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55" name="Rectangle 54"/>
            <p:cNvSpPr/>
            <p:nvPr/>
          </p:nvSpPr>
          <p:spPr>
            <a:xfrm rot="5400000">
              <a:off x="6223722" y="2897781"/>
              <a:ext cx="45719" cy="178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56" name="Oval 55"/>
            <p:cNvSpPr/>
            <p:nvPr/>
          </p:nvSpPr>
          <p:spPr>
            <a:xfrm>
              <a:off x="6192501" y="3851235"/>
              <a:ext cx="89459" cy="73247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858110" y="4326004"/>
              <a:ext cx="10935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000" b="1" dirty="0" smtClean="0">
                  <a:latin typeface="+mn-lt"/>
                </a:rPr>
                <a:t>Bull's-eye view</a:t>
              </a:r>
              <a:endParaRPr lang="en-CA" sz="1000" b="1" dirty="0">
                <a:latin typeface="+mn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5900858" y="2873003"/>
              <a:ext cx="236924" cy="16927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221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14233"/>
            <a:ext cx="72390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Lessons learned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sp>
        <p:nvSpPr>
          <p:cNvPr id="71" name="Rectangle 3"/>
          <p:cNvSpPr txBox="1">
            <a:spLocks noChangeArrowheads="1"/>
          </p:cNvSpPr>
          <p:nvPr/>
        </p:nvSpPr>
        <p:spPr bwMode="auto">
          <a:xfrm>
            <a:off x="1857374" y="1981200"/>
            <a:ext cx="6067425" cy="28194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>
            <a:solidFill>
              <a:srgbClr val="FFFFFF"/>
            </a:solidFill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Patience</a:t>
            </a:r>
          </a:p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Leverage other grants</a:t>
            </a:r>
            <a:endParaRPr lang="en-US" dirty="0" smtClean="0">
              <a:solidFill>
                <a:srgbClr val="000000"/>
              </a:solidFill>
            </a:endParaRPr>
          </a:p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Stick to the rules</a:t>
            </a:r>
          </a:p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Choose partners from </a:t>
            </a:r>
            <a:r>
              <a:rPr lang="en-US" dirty="0" smtClean="0">
                <a:solidFill>
                  <a:srgbClr val="000000"/>
                </a:solidFill>
              </a:rPr>
              <a:t>friends</a:t>
            </a:r>
          </a:p>
          <a:p>
            <a:pPr marL="428625" lvl="1" indent="-342900" eaLnBrk="1" hangingPunct="1">
              <a:spcBef>
                <a:spcPts val="600"/>
              </a:spcBef>
              <a:buFont typeface="Arial" pitchFamily="34" charset="0"/>
              <a:buChar char="•"/>
              <a:tabLst>
                <a:tab pos="3619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Stay in the </a:t>
            </a:r>
            <a:r>
              <a:rPr lang="en-US" dirty="0" err="1" smtClean="0">
                <a:solidFill>
                  <a:srgbClr val="000000"/>
                </a:solidFill>
              </a:rPr>
              <a:t>NAMIC</a:t>
            </a:r>
            <a:r>
              <a:rPr lang="en-US" dirty="0" smtClean="0">
                <a:solidFill>
                  <a:srgbClr val="000000"/>
                </a:solidFill>
              </a:rPr>
              <a:t> family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14233"/>
            <a:ext cx="72390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Thank you </a:t>
            </a:r>
          </a:p>
        </p:txBody>
      </p:sp>
      <p:pic>
        <p:nvPicPr>
          <p:cNvPr id="4" name="Picture 3" descr="S:\data\lab.logos\SparKit\LogoSparKit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04708"/>
            <a:ext cx="1524000" cy="101449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6004" y="1752600"/>
            <a:ext cx="3131991" cy="3916363"/>
          </a:xfrm>
        </p:spPr>
      </p:pic>
    </p:spTree>
    <p:extLst>
      <p:ext uri="{BB962C8B-B14F-4D97-AF65-F5344CB8AC3E}">
        <p14:creationId xmlns:p14="http://schemas.microsoft.com/office/powerpoint/2010/main" val="148850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First implementation</a:t>
            </a:r>
            <a:endParaRPr lang="en-US" sz="3600" dirty="0" smtClean="0"/>
          </a:p>
        </p:txBody>
      </p:sp>
      <p:pic>
        <p:nvPicPr>
          <p:cNvPr id="8195" name="Picture 2" descr="prost_targ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978275" cy="28194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3" descr="a4_RegisteredHolder2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6"/>
          <a:stretch>
            <a:fillRect/>
          </a:stretch>
        </p:blipFill>
        <p:spPr bwMode="auto">
          <a:xfrm>
            <a:off x="4537075" y="2790506"/>
            <a:ext cx="4073525" cy="298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384117" y="5819001"/>
            <a:ext cx="1171924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66"/>
                </a:solidFill>
                <a:latin typeface="+mn-lt"/>
              </a:rPr>
              <a:t>Tanacs,  2002</a:t>
            </a:r>
            <a:endParaRPr lang="en-US" sz="1200" b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3600" dirty="0" smtClean="0"/>
              <a:t>Hypothesis </a:t>
            </a:r>
            <a:endParaRPr lang="en-US" sz="36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3950" y="1905000"/>
            <a:ext cx="6896100" cy="2667000"/>
          </a:xfrm>
          <a:solidFill>
            <a:schemeClr val="accent3">
              <a:lumMod val="85000"/>
            </a:schemeClr>
          </a:solidFill>
          <a:ln w="28575"/>
          <a:effectLst>
            <a:innerShdw blurRad="114300">
              <a:prstClr val="black"/>
            </a:innerShdw>
          </a:effectLst>
        </p:spPr>
        <p:txBody>
          <a:bodyPr anchor="ctr" anchorCtr="0"/>
          <a:lstStyle/>
          <a:p>
            <a:pPr marL="0" lvl="1" indent="0" algn="ctr" eaLnBrk="1" hangingPunct="1">
              <a:buFontTx/>
              <a:buNone/>
            </a:pPr>
            <a:r>
              <a:rPr lang="en-CA" dirty="0" smtClean="0">
                <a:solidFill>
                  <a:srgbClr val="000000"/>
                </a:solidFill>
              </a:rPr>
              <a:t> It is possible to architect IGS systems that, to a large extent, are invariant to imaging modalities, scanners, trackers, and surgical devices, and even to anatomical sites and diseases.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239000" cy="1143000"/>
          </a:xfrm>
        </p:spPr>
        <p:txBody>
          <a:bodyPr/>
          <a:lstStyle/>
          <a:p>
            <a:pPr eaLnBrk="1" hangingPunct="1"/>
            <a:r>
              <a:rPr lang="en-CA" sz="3600" dirty="0" smtClean="0"/>
              <a:t>Goals as a NA-MIC </a:t>
            </a:r>
            <a:r>
              <a:rPr lang="en-CA" sz="3600" dirty="0" err="1" smtClean="0"/>
              <a:t>DBP</a:t>
            </a:r>
            <a:endParaRPr lang="en-US" sz="36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600200"/>
            <a:ext cx="7200900" cy="3733800"/>
          </a:xfrm>
          <a:solidFill>
            <a:schemeClr val="accent3">
              <a:lumMod val="85000"/>
            </a:schemeClr>
          </a:solidFill>
          <a:effectLst>
            <a:innerShdw blurRad="114300">
              <a:prstClr val="black"/>
            </a:innerShdw>
          </a:effectLst>
        </p:spPr>
        <p:txBody>
          <a:bodyPr anchor="ctr" anchorCtr="0"/>
          <a:lstStyle/>
          <a:p>
            <a:pPr marL="447675" indent="-361950" eaLnBrk="1" hangingPunct="1">
              <a:spcBef>
                <a:spcPts val="1200"/>
              </a:spcBef>
            </a:pPr>
            <a:r>
              <a:rPr lang="en-US" sz="2800" dirty="0" smtClean="0"/>
              <a:t>Develop generic </a:t>
            </a:r>
            <a:r>
              <a:rPr lang="en-US" sz="2800" dirty="0" err="1" smtClean="0"/>
              <a:t>IGS</a:t>
            </a:r>
            <a:r>
              <a:rPr lang="en-US" sz="2800" dirty="0" smtClean="0"/>
              <a:t> platform on Slicer</a:t>
            </a:r>
            <a:endParaRPr lang="en-CA" sz="2800" dirty="0" smtClean="0"/>
          </a:p>
          <a:p>
            <a:pPr marL="447675" indent="-361950" eaLnBrk="1" hangingPunct="1">
              <a:spcBef>
                <a:spcPts val="1200"/>
              </a:spcBef>
            </a:pPr>
            <a:r>
              <a:rPr lang="en-CA" sz="2800" dirty="0" smtClean="0"/>
              <a:t>Apply it in image-guided needle surgery</a:t>
            </a:r>
            <a:endParaRPr lang="en-CA" sz="2800" dirty="0" smtClean="0"/>
          </a:p>
          <a:p>
            <a:pPr marL="847725" lvl="2" indent="-361950" eaLnBrk="1" hangingPunct="1">
              <a:spcBef>
                <a:spcPts val="1200"/>
              </a:spcBef>
            </a:pPr>
            <a:r>
              <a:rPr lang="en-CA" dirty="0" smtClean="0">
                <a:solidFill>
                  <a:srgbClr val="000000"/>
                </a:solidFill>
              </a:rPr>
              <a:t>Robot-assisted </a:t>
            </a:r>
            <a:r>
              <a:rPr lang="en-CA" dirty="0" smtClean="0">
                <a:solidFill>
                  <a:srgbClr val="000000"/>
                </a:solidFill>
              </a:rPr>
              <a:t>prostate interventions</a:t>
            </a:r>
          </a:p>
          <a:p>
            <a:pPr marL="847725" lvl="2" indent="-361950" eaLnBrk="1" hangingPunct="1">
              <a:spcBef>
                <a:spcPts val="1200"/>
              </a:spcBef>
            </a:pPr>
            <a:r>
              <a:rPr lang="en-CA" dirty="0" smtClean="0">
                <a:solidFill>
                  <a:srgbClr val="000000"/>
                </a:solidFill>
              </a:rPr>
              <a:t>Spinal </a:t>
            </a:r>
            <a:r>
              <a:rPr lang="en-CA" dirty="0" smtClean="0">
                <a:solidFill>
                  <a:srgbClr val="000000"/>
                </a:solidFill>
              </a:rPr>
              <a:t>interventions</a:t>
            </a:r>
          </a:p>
          <a:p>
            <a:pPr marL="542925" lvl="1" indent="-45720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Go clinical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6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</a:rPr>
              <a:t>Heterogeneous human supervisory control (</a:t>
            </a:r>
            <a:r>
              <a:rPr lang="en-US" sz="3600" dirty="0" err="1">
                <a:solidFill>
                  <a:schemeClr val="tx2"/>
                </a:solidFill>
              </a:rPr>
              <a:t>HHSC</a:t>
            </a:r>
            <a:r>
              <a:rPr lang="en-US" sz="3600" dirty="0">
                <a:solidFill>
                  <a:schemeClr val="tx2"/>
                </a:solidFill>
              </a:rPr>
              <a:t>)</a:t>
            </a:r>
            <a:endParaRPr lang="en-US" sz="36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699077" y="2137748"/>
            <a:ext cx="7848600" cy="3611807"/>
            <a:chOff x="226740" y="5353044"/>
            <a:chExt cx="5650532" cy="2600289"/>
          </a:xfrm>
        </p:grpSpPr>
        <p:sp>
          <p:nvSpPr>
            <p:cNvPr id="6" name="Double Wave 5"/>
            <p:cNvSpPr/>
            <p:nvPr/>
          </p:nvSpPr>
          <p:spPr>
            <a:xfrm>
              <a:off x="2833886" y="5353044"/>
              <a:ext cx="345638" cy="2600289"/>
            </a:xfrm>
            <a:prstGeom prst="doubleWave">
              <a:avLst>
                <a:gd name="adj1" fmla="val 2443"/>
                <a:gd name="adj2" fmla="val 0"/>
              </a:avLst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400" b="1" dirty="0" smtClean="0">
                  <a:latin typeface="Arial" pitchFamily="34" charset="0"/>
                  <a:cs typeface="Arial" pitchFamily="34" charset="0"/>
                </a:rPr>
                <a:t>Subsystem</a:t>
              </a:r>
              <a:r>
                <a:rPr lang="en-CA" sz="1200" b="1" dirty="0" smtClean="0">
                  <a:latin typeface="Arial" pitchFamily="34" charset="0"/>
                  <a:cs typeface="Arial" pitchFamily="34" charset="0"/>
                </a:rPr>
                <a:t> boundary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085184" y="5457056"/>
              <a:ext cx="792088" cy="2288254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 b="1" dirty="0" smtClean="0">
                  <a:latin typeface="Arial" pitchFamily="34" charset="0"/>
                  <a:cs typeface="Arial" pitchFamily="34" charset="0"/>
                </a:rPr>
                <a:t>Work-space</a:t>
              </a:r>
              <a:endParaRPr lang="en-CA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448780" y="5457056"/>
              <a:ext cx="1188132" cy="2288254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200" b="1" dirty="0" smtClean="0">
                  <a:latin typeface="Arial" pitchFamily="34" charset="0"/>
                  <a:cs typeface="Arial" pitchFamily="34" charset="0"/>
                </a:rPr>
                <a:t>Navigation workstation</a:t>
              </a: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CA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56992" y="6249144"/>
              <a:ext cx="1186433" cy="1496166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 b="1" dirty="0" smtClean="0">
                  <a:latin typeface="Arial" pitchFamily="34" charset="0"/>
                  <a:cs typeface="Arial" pitchFamily="34" charset="0"/>
                </a:rPr>
                <a:t>Robot</a:t>
              </a:r>
            </a:p>
            <a:p>
              <a:pPr algn="ctr"/>
              <a:r>
                <a:rPr lang="en-CA" sz="1600" b="1" dirty="0" smtClean="0">
                  <a:latin typeface="Arial" pitchFamily="34" charset="0"/>
                  <a:cs typeface="Arial" pitchFamily="34" charset="0"/>
                </a:rPr>
                <a:t>controller</a:t>
              </a:r>
              <a:endParaRPr lang="en-CA" sz="16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10800000" flipV="1">
              <a:off x="2492898" y="6537176"/>
              <a:ext cx="211703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290362" y="7537287"/>
              <a:ext cx="3247561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846793" y="7537287"/>
              <a:ext cx="237626" cy="22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>
              <a:off x="881006" y="6289148"/>
              <a:ext cx="149766" cy="11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881005" y="7537288"/>
              <a:ext cx="143954" cy="11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/>
            <p:cNvSpPr/>
            <p:nvPr/>
          </p:nvSpPr>
          <p:spPr>
            <a:xfrm>
              <a:off x="1230458" y="6913219"/>
              <a:ext cx="693576" cy="624069"/>
            </a:xfrm>
            <a:prstGeom prst="arc">
              <a:avLst>
                <a:gd name="adj1" fmla="val 17563668"/>
                <a:gd name="adj2" fmla="val 543631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Arc 15"/>
            <p:cNvSpPr/>
            <p:nvPr/>
          </p:nvSpPr>
          <p:spPr>
            <a:xfrm flipH="1">
              <a:off x="3501008" y="6537177"/>
              <a:ext cx="648072" cy="1000110"/>
            </a:xfrm>
            <a:prstGeom prst="arc">
              <a:avLst>
                <a:gd name="adj1" fmla="val 16049756"/>
                <a:gd name="adj2" fmla="val 543631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 sz="12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434386" y="7536140"/>
              <a:ext cx="44109" cy="11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 flipV="1">
              <a:off x="3487007" y="7001174"/>
              <a:ext cx="45951" cy="11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0800000">
              <a:off x="4846793" y="5817096"/>
              <a:ext cx="237626" cy="22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>
              <a:off x="2492898" y="6031531"/>
              <a:ext cx="216023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>
              <a:off x="1299891" y="6289148"/>
              <a:ext cx="316833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/>
            <p:cNvSpPr/>
            <p:nvPr/>
          </p:nvSpPr>
          <p:spPr>
            <a:xfrm flipH="1">
              <a:off x="2042513" y="6913219"/>
              <a:ext cx="673608" cy="624069"/>
            </a:xfrm>
            <a:prstGeom prst="arc">
              <a:avLst>
                <a:gd name="adj1" fmla="val 16200000"/>
                <a:gd name="adj2" fmla="val 543631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556792" y="5889103"/>
              <a:ext cx="936104" cy="1128125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400" b="1" dirty="0" smtClean="0">
                  <a:latin typeface="Arial" pitchFamily="34" charset="0"/>
                  <a:cs typeface="Arial" pitchFamily="34" charset="0"/>
                </a:rPr>
                <a:t>Image registration and fusion</a:t>
              </a:r>
              <a:endParaRPr lang="en-CA" sz="14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6200000">
              <a:off x="1900507" y="7195673"/>
              <a:ext cx="45951" cy="11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V="1">
              <a:off x="2018990" y="7247679"/>
              <a:ext cx="45951" cy="11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4880242" y="6537176"/>
              <a:ext cx="204943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3356992" y="5457056"/>
              <a:ext cx="1490565" cy="720080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 b="1" dirty="0" smtClean="0">
                  <a:latin typeface="Arial" pitchFamily="34" charset="0"/>
                  <a:cs typeface="Arial" pitchFamily="34" charset="0"/>
                </a:rPr>
                <a:t>MRI scanner</a:t>
              </a:r>
              <a:endParaRPr lang="en-CA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018960" y="5473061"/>
              <a:ext cx="283708" cy="1184129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400" b="1" dirty="0" smtClean="0">
                  <a:latin typeface="Arial" pitchFamily="34" charset="0"/>
                  <a:cs typeface="Arial" pitchFamily="34" charset="0"/>
                </a:rPr>
                <a:t>Display</a:t>
              </a:r>
              <a:endParaRPr lang="en-CA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018960" y="6729198"/>
              <a:ext cx="283708" cy="1032114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400" b="1" dirty="0" smtClean="0">
                  <a:latin typeface="Arial" pitchFamily="34" charset="0"/>
                  <a:cs typeface="Arial" pitchFamily="34" charset="0"/>
                </a:rPr>
                <a:t>Controls</a:t>
              </a:r>
              <a:endParaRPr lang="en-CA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564169" y="7103715"/>
              <a:ext cx="316073" cy="672075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</a:pPr>
              <a:r>
                <a:rPr lang="en-CA" sz="1200" b="1" dirty="0" smtClean="0">
                  <a:latin typeface="Arial" pitchFamily="34" charset="0"/>
                  <a:cs typeface="Arial" pitchFamily="34" charset="0"/>
                </a:rPr>
                <a:t>Needle guide</a:t>
              </a:r>
              <a:endParaRPr lang="en-CA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564169" y="6249144"/>
              <a:ext cx="316073" cy="854191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</a:pPr>
              <a:r>
                <a:rPr lang="en-CA" sz="1200" b="1" dirty="0" smtClean="0">
                  <a:latin typeface="Arial" pitchFamily="34" charset="0"/>
                  <a:cs typeface="Arial" pitchFamily="34" charset="0"/>
                </a:rPr>
                <a:t>Joint</a:t>
              </a:r>
            </a:p>
            <a:p>
              <a:pPr algn="ctr">
                <a:lnSpc>
                  <a:spcPts val="1100"/>
                </a:lnSpc>
              </a:pPr>
              <a:r>
                <a:rPr lang="en-CA" sz="1200" b="1" dirty="0" smtClean="0">
                  <a:latin typeface="Arial" pitchFamily="34" charset="0"/>
                  <a:cs typeface="Arial" pitchFamily="34" charset="0"/>
                </a:rPr>
                <a:t>encoders</a:t>
              </a:r>
              <a:endParaRPr lang="en-CA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26740" y="5457056"/>
              <a:ext cx="659958" cy="2288254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 b="1" dirty="0" smtClean="0">
                  <a:latin typeface="Arial" pitchFamily="34" charset="0"/>
                  <a:cs typeface="Arial" pitchFamily="34" charset="0"/>
                </a:rPr>
                <a:t>Operator</a:t>
              </a:r>
              <a:endParaRPr lang="en-CA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6981117" y="5773850"/>
            <a:ext cx="109837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66"/>
                </a:solidFill>
                <a:latin typeface="+mn-lt"/>
              </a:rPr>
              <a:t>Lasso,  2012</a:t>
            </a:r>
            <a:endParaRPr lang="en-US" sz="1200" b="1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237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457200"/>
            <a:ext cx="7658100" cy="6381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Robotic </a:t>
            </a:r>
            <a:r>
              <a:rPr lang="en-US" sz="3600" dirty="0"/>
              <a:t>p</a:t>
            </a:r>
            <a:r>
              <a:rPr lang="en-US" sz="3600" dirty="0" smtClean="0"/>
              <a:t>rostate biopsy in MRI</a:t>
            </a:r>
          </a:p>
        </p:txBody>
      </p:sp>
      <p:pic>
        <p:nvPicPr>
          <p:cNvPr id="9" name="Picture 2" descr="C:\Documents and Settings\gabor\My Documents\My Dropbox\Gabor-and-Andras\NamicPresentationScreenshots\Prostatenav\MultipleDeviceSupp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38450"/>
            <a:ext cx="38290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Patient Inside Bo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3"/>
          <a:stretch>
            <a:fillRect/>
          </a:stretch>
        </p:blipFill>
        <p:spPr bwMode="auto">
          <a:xfrm>
            <a:off x="4876800" y="1463675"/>
            <a:ext cx="3365500" cy="23082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100_02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3352800" cy="22352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393" y="1638298"/>
            <a:ext cx="4287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00CC"/>
                </a:solidFill>
                <a:latin typeface="+mj-lt"/>
              </a:rPr>
              <a:t>Configurable to multiple robot systems </a:t>
            </a:r>
            <a:endParaRPr lang="en-CA" b="1" dirty="0">
              <a:solidFill>
                <a:srgbClr val="0000CC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457200"/>
            <a:ext cx="7658100" cy="6381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Transrectal system at JHU/NIH</a:t>
            </a:r>
            <a:endParaRPr lang="en-US" dirty="0" smtClean="0"/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4419600" y="1447800"/>
            <a:ext cx="4343400" cy="3403600"/>
            <a:chOff x="3072" y="1920"/>
            <a:chExt cx="2024" cy="1664"/>
          </a:xfrm>
        </p:grpSpPr>
        <p:pic>
          <p:nvPicPr>
            <p:cNvPr id="922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20"/>
            <a:stretch>
              <a:fillRect/>
            </a:stretch>
          </p:blipFill>
          <p:spPr bwMode="auto">
            <a:xfrm>
              <a:off x="3072" y="1920"/>
              <a:ext cx="2024" cy="1664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5" descr="target with device with command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"/>
            <a:stretch>
              <a:fillRect/>
            </a:stretch>
          </p:blipFill>
          <p:spPr bwMode="auto">
            <a:xfrm rot="238822">
              <a:off x="4416" y="2341"/>
              <a:ext cx="645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0" name="Picture 6" descr="100_02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0625"/>
            <a:ext cx="3581400" cy="23876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5943600" y="5562600"/>
            <a:ext cx="275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Krieger </a:t>
            </a:r>
            <a:r>
              <a:rPr lang="en-US" sz="1400" b="1" i="1">
                <a:solidFill>
                  <a:srgbClr val="000046"/>
                </a:solidFill>
                <a:latin typeface="Arial" pitchFamily="34" charset="0"/>
              </a:rPr>
              <a:t>et al.</a:t>
            </a:r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 IEEE TMBE, 2005</a:t>
            </a:r>
          </a:p>
          <a:p>
            <a:r>
              <a:rPr lang="en-US" sz="1400" b="1">
                <a:solidFill>
                  <a:srgbClr val="000046"/>
                </a:solidFill>
                <a:latin typeface="Arial" pitchFamily="34" charset="0"/>
              </a:rPr>
              <a:t>(Best paper in 2005-2009)</a:t>
            </a:r>
          </a:p>
        </p:txBody>
      </p:sp>
      <p:pic>
        <p:nvPicPr>
          <p:cNvPr id="9222" name="Picture 7" descr="DSCN05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2"/>
          <a:stretch>
            <a:fillRect/>
          </a:stretch>
        </p:blipFill>
        <p:spPr bwMode="auto">
          <a:xfrm>
            <a:off x="533400" y="1450975"/>
            <a:ext cx="3581400" cy="2206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5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-MIC-template-2004-08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U:\kikinis\NA-MIC-template-2004-08.pot</Template>
  <TotalTime>1852</TotalTime>
  <Words>964</Words>
  <Application>Microsoft Office PowerPoint</Application>
  <PresentationFormat>On-screen Show (4:3)</PresentationFormat>
  <Paragraphs>258</Paragraphs>
  <Slides>38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NA-MIC-template-2004-08</vt:lpstr>
      <vt:lpstr>Coming of age for a NA-MIC DBP</vt:lpstr>
      <vt:lpstr>In-situ image-guided surgery</vt:lpstr>
      <vt:lpstr>First implementation</vt:lpstr>
      <vt:lpstr>First implementation</vt:lpstr>
      <vt:lpstr>Hypothesis </vt:lpstr>
      <vt:lpstr>Goals as a NA-MIC DBP</vt:lpstr>
      <vt:lpstr>Heterogeneous human supervisory control (HHSC)</vt:lpstr>
      <vt:lpstr>Robotic prostate biopsy in MRI</vt:lpstr>
      <vt:lpstr>Transrectal system at JHU/NIH</vt:lpstr>
      <vt:lpstr>Transperineal system at BWH</vt:lpstr>
      <vt:lpstr>Workflow definition</vt:lpstr>
      <vt:lpstr>Modeling and planning</vt:lpstr>
      <vt:lpstr>Robot registration</vt:lpstr>
      <vt:lpstr>Targeting the biopsy sites</vt:lpstr>
      <vt:lpstr>Monitoring in 2nd display</vt:lpstr>
      <vt:lpstr>Monition tracking</vt:lpstr>
      <vt:lpstr>Verification</vt:lpstr>
      <vt:lpstr>Clinical trial analysis</vt:lpstr>
      <vt:lpstr>Augmented reality guidance</vt:lpstr>
      <vt:lpstr>Clinical workflow  </vt:lpstr>
      <vt:lpstr>Slicer interface</vt:lpstr>
      <vt:lpstr>The Perk Station</vt:lpstr>
      <vt:lpstr>Perk Station interface </vt:lpstr>
      <vt:lpstr>What we learned from NAMIC</vt:lpstr>
      <vt:lpstr>Graduation plan</vt:lpstr>
      <vt:lpstr>SPARKit – Software Platform and Adaptive Radiotherapy Kit</vt:lpstr>
      <vt:lpstr>SPARKit partners &amp; rules</vt:lpstr>
      <vt:lpstr>SPARKit engineering staff</vt:lpstr>
      <vt:lpstr>SPARKit projects </vt:lpstr>
      <vt:lpstr>Slicer Radiation Therapy</vt:lpstr>
      <vt:lpstr>Public Library for Ultrasound</vt:lpstr>
      <vt:lpstr>Why is ultrasound difficult? </vt:lpstr>
      <vt:lpstr>PLUS architecture</vt:lpstr>
      <vt:lpstr>Ultrasound navigation</vt:lpstr>
      <vt:lpstr>Configurable architecture</vt:lpstr>
      <vt:lpstr>Snapshot ultrasound mode</vt:lpstr>
      <vt:lpstr>Lessons learned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Alliance for Medical Image Computing: Namic</dc:title>
  <dc:creator>NAMIC</dc:creator>
  <cp:lastModifiedBy>gabor</cp:lastModifiedBy>
  <cp:revision>218</cp:revision>
  <dcterms:created xsi:type="dcterms:W3CDTF">2004-06-12T12:24:33Z</dcterms:created>
  <dcterms:modified xsi:type="dcterms:W3CDTF">2012-01-12T16:40:48Z</dcterms:modified>
</cp:coreProperties>
</file>